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7" r:id="rId11"/>
    <p:sldId id="266" r:id="rId12"/>
    <p:sldId id="268" r:id="rId13"/>
    <p:sldId id="270" r:id="rId14"/>
    <p:sldId id="272" r:id="rId15"/>
    <p:sldId id="27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C24573-BCA5-4475-9EB2-46EF628CF1E2}"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C24573-BCA5-4475-9EB2-46EF628CF1E2}" type="datetimeFigureOut">
              <a:rPr lang="ru-RU" smtClean="0"/>
              <a:t>17.11.2023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C24573-BCA5-4475-9EB2-46EF628CF1E2}" type="datetimeFigureOut">
              <a:rPr lang="ru-RU" smtClean="0"/>
              <a:t>17.11.2023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C24573-BCA5-4475-9EB2-46EF628CF1E2}" type="datetimeFigureOut">
              <a:rPr lang="ru-RU" smtClean="0"/>
              <a:t>17.11.2023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C24573-BCA5-4475-9EB2-46EF628CF1E2}"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C24573-BCA5-4475-9EB2-46EF628CF1E2}"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C32B59-56F8-4B7E-8FE2-A198F4D8D35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24573-BCA5-4475-9EB2-46EF628CF1E2}" type="datetimeFigureOut">
              <a:rPr lang="ru-RU" smtClean="0"/>
              <a:t>17.11.2023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32B59-56F8-4B7E-8FE2-A198F4D8D3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frauklinik.ru/photogallery/stomatologia/dis-vnchs.jpg"/>
          <p:cNvPicPr>
            <a:picLocks noChangeAspect="1" noChangeArrowheads="1"/>
          </p:cNvPicPr>
          <p:nvPr/>
        </p:nvPicPr>
        <p:blipFill>
          <a:blip r:embed="rId2" cstate="print"/>
          <a:srcRect l="20863" r="1963"/>
          <a:stretch>
            <a:fillRect/>
          </a:stretch>
        </p:blipFill>
        <p:spPr bwMode="auto">
          <a:xfrm>
            <a:off x="323528" y="1484784"/>
            <a:ext cx="5578265" cy="4653136"/>
          </a:xfrm>
          <a:prstGeom prst="rect">
            <a:avLst/>
          </a:prstGeom>
          <a:noFill/>
        </p:spPr>
      </p:pic>
      <p:sp>
        <p:nvSpPr>
          <p:cNvPr id="5" name="TextBox 4"/>
          <p:cNvSpPr txBox="1"/>
          <p:nvPr/>
        </p:nvSpPr>
        <p:spPr>
          <a:xfrm>
            <a:off x="1187624" y="260648"/>
            <a:ext cx="7020272" cy="707886"/>
          </a:xfrm>
          <a:prstGeom prst="rect">
            <a:avLst/>
          </a:prstGeom>
          <a:solidFill>
            <a:schemeClr val="bg1">
              <a:lumMod val="75000"/>
              <a:alpha val="53000"/>
            </a:schemeClr>
          </a:solidFill>
        </p:spPr>
        <p:txBody>
          <a:bodyPr wrap="square" rtlCol="0">
            <a:spAutoFit/>
          </a:bodyPr>
          <a:lstStyle/>
          <a:p>
            <a:pPr algn="ctr"/>
            <a:r>
              <a:rPr lang="en-US" sz="4000" b="1" dirty="0">
                <a:latin typeface="Merriweather" panose="02060503050406030704" pitchFamily="18" charset="-52"/>
                <a:ea typeface="Merriweather" panose="02060503050406030704" pitchFamily="18" charset="-52"/>
              </a:rPr>
              <a:t>Anatomy of the TMJ</a:t>
            </a:r>
            <a:endParaRPr lang="ru-RU" sz="4000" b="1" dirty="0">
              <a:latin typeface="Merriweather" panose="02060503050406030704" pitchFamily="18" charset="-52"/>
              <a:ea typeface="Merriweather" panose="02060503050406030704" pitchFamily="18" charset="-52"/>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268760"/>
            <a:ext cx="1619764" cy="1656184"/>
          </a:xfrm>
          <a:prstGeom prst="rect">
            <a:avLst/>
          </a:prstGeom>
        </p:spPr>
      </p:pic>
      <p:pic>
        <p:nvPicPr>
          <p:cNvPr id="8" name="Picture 2" descr="Ð¡ÐÐ ÐºÐ°ÑÐµÐ´ÑÑ Ð°Ð½Ð°ÑÐ¾Ð¼Ð¸Ð¸ ÑÐµÐ»Ð¾Ð²ÐµÐºÐ° (ÐÐ¾Ð»Ð³ÐÐÐ£)"/>
          <p:cNvPicPr>
            <a:picLocks noChangeAspect="1" noChangeArrowheads="1"/>
          </p:cNvPicPr>
          <p:nvPr/>
        </p:nvPicPr>
        <p:blipFill>
          <a:blip r:embed="rId4" cstate="print"/>
          <a:srcRect/>
          <a:stretch>
            <a:fillRect/>
          </a:stretch>
        </p:blipFill>
        <p:spPr bwMode="auto">
          <a:xfrm>
            <a:off x="6516216" y="3284984"/>
            <a:ext cx="1872208"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200" b="1" dirty="0">
                <a:latin typeface="Verdana" pitchFamily="34" charset="0"/>
                <a:ea typeface="Verdana" pitchFamily="34" charset="0"/>
                <a:cs typeface="Verdana" pitchFamily="34" charset="0"/>
              </a:rPr>
              <a:t>Temporomandibular joint ligaments</a:t>
            </a:r>
          </a:p>
          <a:p>
            <a:pPr lvl="0" algn="ctr" fontAlgn="base">
              <a:spcBef>
                <a:spcPct val="0"/>
              </a:spcBef>
              <a:spcAft>
                <a:spcPct val="0"/>
              </a:spcAft>
            </a:pPr>
            <a:r>
              <a:rPr lang="en-US" sz="2200" b="1" dirty="0">
                <a:latin typeface="Verdana" pitchFamily="34" charset="0"/>
                <a:ea typeface="Verdana" pitchFamily="34" charset="0"/>
                <a:cs typeface="Verdana" pitchFamily="34" charset="0"/>
              </a:rPr>
              <a:t>are divided into </a:t>
            </a:r>
            <a:r>
              <a:rPr lang="en-US" sz="2200" b="1" dirty="0" err="1">
                <a:latin typeface="Verdana" pitchFamily="34" charset="0"/>
                <a:ea typeface="Verdana" pitchFamily="34" charset="0"/>
                <a:cs typeface="Verdana" pitchFamily="34" charset="0"/>
              </a:rPr>
              <a:t>intracapsular</a:t>
            </a:r>
            <a:r>
              <a:rPr lang="en-US" sz="2200" b="1" dirty="0">
                <a:latin typeface="Verdana" pitchFamily="34" charset="0"/>
                <a:ea typeface="Verdana" pitchFamily="34" charset="0"/>
                <a:cs typeface="Verdana" pitchFamily="34" charset="0"/>
              </a:rPr>
              <a:t> and extracapsular.</a:t>
            </a:r>
          </a:p>
          <a:p>
            <a:pPr lvl="0" algn="ctr" fontAlgn="base">
              <a:spcBef>
                <a:spcPct val="0"/>
              </a:spcBef>
              <a:spcAft>
                <a:spcPct val="0"/>
              </a:spcAft>
            </a:pPr>
            <a:r>
              <a:rPr lang="en-US" sz="2200" b="1" dirty="0" err="1">
                <a:latin typeface="Verdana" pitchFamily="34" charset="0"/>
                <a:ea typeface="Verdana" pitchFamily="34" charset="0"/>
                <a:cs typeface="Verdana" pitchFamily="34" charset="0"/>
              </a:rPr>
              <a:t>Intracapsular</a:t>
            </a:r>
            <a:r>
              <a:rPr lang="en-US" sz="2200" b="1" dirty="0">
                <a:latin typeface="Verdana" pitchFamily="34" charset="0"/>
                <a:ea typeface="Verdana" pitchFamily="34" charset="0"/>
                <a:cs typeface="Verdana" pitchFamily="34" charset="0"/>
              </a:rPr>
              <a:t> ligaments include:</a:t>
            </a:r>
          </a:p>
          <a:p>
            <a:pPr lvl="0" algn="ctr" fontAlgn="base">
              <a:spcBef>
                <a:spcPct val="0"/>
              </a:spcBef>
              <a:spcAft>
                <a:spcPct val="0"/>
              </a:spcAft>
            </a:pPr>
            <a:r>
              <a:rPr lang="en-US" sz="2200" b="1" dirty="0">
                <a:latin typeface="Verdana" pitchFamily="34" charset="0"/>
                <a:ea typeface="Verdana" pitchFamily="34" charset="0"/>
                <a:cs typeface="Verdana" pitchFamily="34" charset="0"/>
              </a:rPr>
              <a:t>a) anterior and posterior </a:t>
            </a:r>
            <a:r>
              <a:rPr lang="en-US" sz="2200" b="1" dirty="0" err="1">
                <a:latin typeface="Verdana" pitchFamily="34" charset="0"/>
                <a:ea typeface="Verdana" pitchFamily="34" charset="0"/>
                <a:cs typeface="Verdana" pitchFamily="34" charset="0"/>
              </a:rPr>
              <a:t>discotemporal</a:t>
            </a:r>
            <a:r>
              <a:rPr lang="en-US" sz="2200" b="1" dirty="0">
                <a:latin typeface="Verdana" pitchFamily="34" charset="0"/>
                <a:ea typeface="Verdana" pitchFamily="34" charset="0"/>
                <a:cs typeface="Verdana" pitchFamily="34" charset="0"/>
              </a:rPr>
              <a:t>;</a:t>
            </a:r>
          </a:p>
          <a:p>
            <a:pPr lvl="0" algn="ctr" fontAlgn="base">
              <a:spcBef>
                <a:spcPct val="0"/>
              </a:spcBef>
              <a:spcAft>
                <a:spcPct val="0"/>
              </a:spcAft>
            </a:pPr>
            <a:r>
              <a:rPr lang="en-US" sz="2200" b="1" dirty="0">
                <a:latin typeface="Verdana" pitchFamily="34" charset="0"/>
                <a:ea typeface="Verdana" pitchFamily="34" charset="0"/>
                <a:cs typeface="Verdana" pitchFamily="34" charset="0"/>
              </a:rPr>
              <a:t>b) lateral and medial </a:t>
            </a:r>
            <a:r>
              <a:rPr lang="en-US" sz="2200" b="1" dirty="0" err="1">
                <a:latin typeface="Verdana" pitchFamily="34" charset="0"/>
                <a:ea typeface="Verdana" pitchFamily="34" charset="0"/>
                <a:cs typeface="Verdana" pitchFamily="34" charset="0"/>
              </a:rPr>
              <a:t>disconomandibular</a:t>
            </a:r>
            <a:r>
              <a:rPr lang="en-US" sz="2200" b="1" dirty="0">
                <a:latin typeface="Verdana" pitchFamily="34" charset="0"/>
                <a:ea typeface="Verdana" pitchFamily="34" charset="0"/>
                <a:cs typeface="Verdana" pitchFamily="34" charset="0"/>
              </a:rPr>
              <a:t>.</a:t>
            </a:r>
            <a:endParaRPr kumimoji="0" lang="ru-RU"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18435" name="Picture 3" descr="http://medicine.slovaria.ru/aach/visochno-nizhnechelyustnoy-sustav-g.jpg"/>
          <p:cNvPicPr>
            <a:picLocks noChangeAspect="1" noChangeArrowheads="1"/>
          </p:cNvPicPr>
          <p:nvPr/>
        </p:nvPicPr>
        <p:blipFill>
          <a:blip r:embed="rId2" cstate="print"/>
          <a:srcRect t="2764" b="12774"/>
          <a:stretch>
            <a:fillRect/>
          </a:stretch>
        </p:blipFill>
        <p:spPr bwMode="auto">
          <a:xfrm>
            <a:off x="1043608" y="1772816"/>
            <a:ext cx="6408712" cy="49364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meduniver.com/Medical/Anatom/Img/visochno-nignechelustnoi_sustav-3.jpg"/>
          <p:cNvPicPr>
            <a:picLocks noChangeAspect="1" noChangeArrowheads="1"/>
          </p:cNvPicPr>
          <p:nvPr/>
        </p:nvPicPr>
        <p:blipFill>
          <a:blip r:embed="rId2" cstate="print"/>
          <a:srcRect l="2491"/>
          <a:stretch>
            <a:fillRect/>
          </a:stretch>
        </p:blipFill>
        <p:spPr bwMode="auto">
          <a:xfrm>
            <a:off x="4788024" y="188640"/>
            <a:ext cx="4208616" cy="5013176"/>
          </a:xfrm>
          <a:prstGeom prst="rect">
            <a:avLst/>
          </a:prstGeom>
          <a:noFill/>
        </p:spPr>
      </p:pic>
      <p:pic>
        <p:nvPicPr>
          <p:cNvPr id="19460" name="Picture 4" descr="ÐÐ½Ð°ÑÐ¾Ð¼Ð¸Ñ: ÐÐ¸ÑÐ¾ÑÐ½Ð¾-Ð½Ð¸Ð¶Ð½ÐµÑÐµÐ»ÑÑÑÐ½Ð¾Ð¹ ÑÑÑÑÐ°Ð² (articulatio temporomandibular)"/>
          <p:cNvPicPr>
            <a:picLocks noChangeAspect="1" noChangeArrowheads="1"/>
          </p:cNvPicPr>
          <p:nvPr/>
        </p:nvPicPr>
        <p:blipFill>
          <a:blip r:embed="rId3" cstate="print"/>
          <a:srcRect/>
          <a:stretch>
            <a:fillRect/>
          </a:stretch>
        </p:blipFill>
        <p:spPr bwMode="auto">
          <a:xfrm>
            <a:off x="107504" y="2132856"/>
            <a:ext cx="4643522" cy="45304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9036496" cy="1384995"/>
          </a:xfrm>
          <a:prstGeom prst="rect">
            <a:avLst/>
          </a:prstGeom>
        </p:spPr>
        <p:txBody>
          <a:bodyPr wrap="square">
            <a:spAutoFit/>
          </a:bodyPr>
          <a:lstStyle/>
          <a:p>
            <a:pPr algn="ctr"/>
            <a:r>
              <a:rPr lang="en-US" sz="2100" b="1" dirty="0">
                <a:latin typeface="Verdana" pitchFamily="34" charset="0"/>
                <a:ea typeface="Verdana" pitchFamily="34" charset="0"/>
                <a:cs typeface="Verdana" pitchFamily="34" charset="0"/>
              </a:rPr>
              <a:t>There are 3 extracapsular ligaments:</a:t>
            </a:r>
          </a:p>
          <a:p>
            <a:pPr algn="ctr"/>
            <a:r>
              <a:rPr lang="en-US" sz="2100" b="1" dirty="0" err="1">
                <a:latin typeface="Verdana" pitchFamily="34" charset="0"/>
                <a:ea typeface="Verdana" pitchFamily="34" charset="0"/>
                <a:cs typeface="Verdana" pitchFamily="34" charset="0"/>
              </a:rPr>
              <a:t>ligamentum</a:t>
            </a:r>
            <a:r>
              <a:rPr lang="en-US" sz="2100" b="1" dirty="0">
                <a:latin typeface="Verdana" pitchFamily="34" charset="0"/>
                <a:ea typeface="Verdana" pitchFamily="34" charset="0"/>
                <a:cs typeface="Verdana" pitchFamily="34" charset="0"/>
              </a:rPr>
              <a:t> </a:t>
            </a:r>
            <a:r>
              <a:rPr lang="en-US" sz="2100" b="1" dirty="0" err="1">
                <a:latin typeface="Verdana" pitchFamily="34" charset="0"/>
                <a:ea typeface="Verdana" pitchFamily="34" charset="0"/>
                <a:cs typeface="Verdana" pitchFamily="34" charset="0"/>
              </a:rPr>
              <a:t>laterale</a:t>
            </a:r>
            <a:r>
              <a:rPr lang="en-US" sz="2100" b="1" dirty="0">
                <a:latin typeface="Verdana" pitchFamily="34" charset="0"/>
                <a:ea typeface="Verdana" pitchFamily="34" charset="0"/>
                <a:cs typeface="Verdana" pitchFamily="34" charset="0"/>
              </a:rPr>
              <a:t> – has the shape of a triangle</a:t>
            </a:r>
          </a:p>
          <a:p>
            <a:pPr algn="ctr"/>
            <a:r>
              <a:rPr lang="en-US" sz="2100" b="1" dirty="0">
                <a:latin typeface="Verdana" pitchFamily="34" charset="0"/>
                <a:ea typeface="Verdana" pitchFamily="34" charset="0"/>
                <a:cs typeface="Verdana" pitchFamily="34" charset="0"/>
              </a:rPr>
              <a:t>2. </a:t>
            </a:r>
            <a:r>
              <a:rPr lang="en-US" sz="2100" b="1" dirty="0" err="1">
                <a:latin typeface="Verdana" pitchFamily="34" charset="0"/>
                <a:ea typeface="Verdana" pitchFamily="34" charset="0"/>
                <a:cs typeface="Verdana" pitchFamily="34" charset="0"/>
              </a:rPr>
              <a:t>ligamentum</a:t>
            </a:r>
            <a:r>
              <a:rPr lang="en-US" sz="2100" b="1" dirty="0">
                <a:latin typeface="Verdana" pitchFamily="34" charset="0"/>
                <a:ea typeface="Verdana" pitchFamily="34" charset="0"/>
                <a:cs typeface="Verdana" pitchFamily="34" charset="0"/>
              </a:rPr>
              <a:t> </a:t>
            </a:r>
            <a:r>
              <a:rPr lang="en-US" sz="2100" b="1" dirty="0" err="1">
                <a:latin typeface="Verdana" pitchFamily="34" charset="0"/>
                <a:ea typeface="Verdana" pitchFamily="34" charset="0"/>
                <a:cs typeface="Verdana" pitchFamily="34" charset="0"/>
              </a:rPr>
              <a:t>sphenomandibulare</a:t>
            </a:r>
            <a:endParaRPr lang="en-US" sz="2100" b="1" dirty="0">
              <a:latin typeface="Verdana" pitchFamily="34" charset="0"/>
              <a:ea typeface="Verdana" pitchFamily="34" charset="0"/>
              <a:cs typeface="Verdana" pitchFamily="34" charset="0"/>
            </a:endParaRPr>
          </a:p>
          <a:p>
            <a:pPr algn="ctr"/>
            <a:r>
              <a:rPr lang="en-US" sz="2100" b="1" dirty="0">
                <a:latin typeface="Verdana" pitchFamily="34" charset="0"/>
                <a:ea typeface="Verdana" pitchFamily="34" charset="0"/>
                <a:cs typeface="Verdana" pitchFamily="34" charset="0"/>
              </a:rPr>
              <a:t>3. </a:t>
            </a:r>
            <a:r>
              <a:rPr lang="en-US" sz="2100" b="1" dirty="0" err="1">
                <a:latin typeface="Verdana" pitchFamily="34" charset="0"/>
                <a:ea typeface="Verdana" pitchFamily="34" charset="0"/>
                <a:cs typeface="Verdana" pitchFamily="34" charset="0"/>
              </a:rPr>
              <a:t>ligamentum</a:t>
            </a:r>
            <a:r>
              <a:rPr lang="en-US" sz="2100" b="1" dirty="0">
                <a:latin typeface="Verdana" pitchFamily="34" charset="0"/>
                <a:ea typeface="Verdana" pitchFamily="34" charset="0"/>
                <a:cs typeface="Verdana" pitchFamily="34" charset="0"/>
              </a:rPr>
              <a:t> </a:t>
            </a:r>
            <a:r>
              <a:rPr lang="en-US" sz="2100" b="1" dirty="0" err="1">
                <a:latin typeface="Verdana" pitchFamily="34" charset="0"/>
                <a:ea typeface="Verdana" pitchFamily="34" charset="0"/>
                <a:cs typeface="Verdana" pitchFamily="34" charset="0"/>
              </a:rPr>
              <a:t>stylomandibular</a:t>
            </a:r>
            <a:r>
              <a:rPr lang="ru-RU" sz="2100" b="1" dirty="0">
                <a:latin typeface="Verdana" pitchFamily="34" charset="0"/>
                <a:ea typeface="Verdana" pitchFamily="34" charset="0"/>
                <a:cs typeface="Verdana" pitchFamily="34" charset="0"/>
              </a:rPr>
              <a:t>е</a:t>
            </a:r>
            <a:endParaRPr lang="ru-RU" sz="2100" dirty="0">
              <a:latin typeface="Verdana" pitchFamily="34" charset="0"/>
              <a:ea typeface="Verdana" pitchFamily="34" charset="0"/>
              <a:cs typeface="Verdana" pitchFamily="34" charset="0"/>
            </a:endParaRPr>
          </a:p>
        </p:txBody>
      </p:sp>
      <p:pic>
        <p:nvPicPr>
          <p:cNvPr id="17410" name="Picture 2" descr="https://cf.ppt-online.org/files/slide/g/gsS0f4L8kOaEoR1BqvKcX9xYQyG2CPmurhWMUH/slide-20.jpg"/>
          <p:cNvPicPr>
            <a:picLocks noChangeAspect="1" noChangeArrowheads="1"/>
          </p:cNvPicPr>
          <p:nvPr/>
        </p:nvPicPr>
        <p:blipFill>
          <a:blip r:embed="rId2" cstate="print"/>
          <a:srcRect t="25488"/>
          <a:stretch>
            <a:fillRect/>
          </a:stretch>
        </p:blipFill>
        <p:spPr bwMode="auto">
          <a:xfrm>
            <a:off x="1" y="1700808"/>
            <a:ext cx="9144000" cy="507642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6632"/>
            <a:ext cx="8856984" cy="2123658"/>
          </a:xfrm>
          <a:prstGeom prst="rect">
            <a:avLst/>
          </a:prstGeom>
        </p:spPr>
        <p:txBody>
          <a:bodyPr wrap="square">
            <a:spAutoFit/>
          </a:bodyPr>
          <a:lstStyle/>
          <a:p>
            <a:r>
              <a:rPr lang="en-US" sz="2200" dirty="0">
                <a:latin typeface="Verdana" pitchFamily="34" charset="0"/>
                <a:ea typeface="Verdana" pitchFamily="34" charset="0"/>
                <a:cs typeface="Verdana" pitchFamily="34" charset="0"/>
              </a:rPr>
              <a:t>Normally, all movements of the articular heads in the articular fossae are combined and have the following components: vertical - opening and closing of the mouth, sagittal - movement of the articular heads forward and backward, lateral (transversal) - displacement of the jaw to the right and left.</a:t>
            </a:r>
            <a:endParaRPr lang="ru-RU" sz="2200" dirty="0">
              <a:latin typeface="Verdana" pitchFamily="34" charset="0"/>
              <a:ea typeface="Verdana" pitchFamily="34" charset="0"/>
              <a:cs typeface="Verdana" pitchFamily="34" charset="0"/>
            </a:endParaRPr>
          </a:p>
        </p:txBody>
      </p:sp>
      <p:pic>
        <p:nvPicPr>
          <p:cNvPr id="15361" name="Picture 1" descr="C:\Users\baya\Desktop\сно анат\Hinge-axis-trans.gif"/>
          <p:cNvPicPr>
            <a:picLocks noChangeAspect="1" noChangeArrowheads="1" noCrop="1"/>
          </p:cNvPicPr>
          <p:nvPr/>
        </p:nvPicPr>
        <p:blipFill>
          <a:blip r:embed="rId2" cstate="print"/>
          <a:srcRect/>
          <a:stretch>
            <a:fillRect/>
          </a:stretch>
        </p:blipFill>
        <p:spPr bwMode="auto">
          <a:xfrm>
            <a:off x="2483768" y="2060848"/>
            <a:ext cx="4392488" cy="4392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baya\Desktop\сно анат\anatomy9.png"/>
          <p:cNvPicPr>
            <a:picLocks noChangeAspect="1" noChangeArrowheads="1"/>
          </p:cNvPicPr>
          <p:nvPr/>
        </p:nvPicPr>
        <p:blipFill>
          <a:blip r:embed="rId2" cstate="print"/>
          <a:srcRect l="18308" r="14069"/>
          <a:stretch>
            <a:fillRect/>
          </a:stretch>
        </p:blipFill>
        <p:spPr bwMode="auto">
          <a:xfrm>
            <a:off x="179512" y="1"/>
            <a:ext cx="5304982" cy="6858000"/>
          </a:xfrm>
          <a:prstGeom prst="rect">
            <a:avLst/>
          </a:prstGeom>
          <a:noFill/>
        </p:spPr>
      </p:pic>
      <p:sp>
        <p:nvSpPr>
          <p:cNvPr id="6" name="Прямоугольник 5"/>
          <p:cNvSpPr/>
          <p:nvPr/>
        </p:nvSpPr>
        <p:spPr>
          <a:xfrm>
            <a:off x="5868144" y="1484784"/>
            <a:ext cx="2862064" cy="3139321"/>
          </a:xfrm>
          <a:prstGeom prst="rect">
            <a:avLst/>
          </a:prstGeom>
        </p:spPr>
        <p:txBody>
          <a:bodyPr wrap="square">
            <a:spAutoFit/>
          </a:bodyPr>
          <a:lstStyle/>
          <a:p>
            <a:pPr algn="ctr"/>
            <a:r>
              <a:rPr lang="en-US" sz="2200" dirty="0">
                <a:latin typeface="Verdana" pitchFamily="34" charset="0"/>
                <a:ea typeface="Verdana" pitchFamily="34" charset="0"/>
                <a:cs typeface="Verdana" pitchFamily="34" charset="0"/>
              </a:rPr>
              <a:t>A feature of the movements of the head of the lower jaw is a combination of translational and rotational movements in the joints.</a:t>
            </a:r>
            <a:endParaRPr lang="ru-RU"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88640"/>
            <a:ext cx="7776864" cy="1446550"/>
          </a:xfrm>
          <a:prstGeom prst="rect">
            <a:avLst/>
          </a:prstGeom>
        </p:spPr>
        <p:txBody>
          <a:bodyPr wrap="square">
            <a:spAutoFit/>
          </a:bodyPr>
          <a:lstStyle/>
          <a:p>
            <a:pPr algn="ctr"/>
            <a:r>
              <a:rPr lang="en-US" sz="2200" dirty="0">
                <a:latin typeface="Verdana" pitchFamily="34" charset="0"/>
                <a:ea typeface="Verdana" pitchFamily="34" charset="0"/>
                <a:cs typeface="Verdana" pitchFamily="34" charset="0"/>
              </a:rPr>
              <a:t>Another functional feature of the temporomandibular joint is the synchronization of movements in the two joints, since both joints (right and left) are connected to each other by the unpaired mandibular bone.</a:t>
            </a:r>
            <a:endParaRPr lang="ru-RU" sz="2200" dirty="0">
              <a:latin typeface="Verdana" pitchFamily="34" charset="0"/>
              <a:ea typeface="Verdana" pitchFamily="34" charset="0"/>
              <a:cs typeface="Verdana" pitchFamily="34" charset="0"/>
            </a:endParaRPr>
          </a:p>
        </p:txBody>
      </p:sp>
      <p:pic>
        <p:nvPicPr>
          <p:cNvPr id="30722" name="Picture 2" descr="C:\Users\baya\Desktop\сно анат\537.jpg"/>
          <p:cNvPicPr>
            <a:picLocks noChangeAspect="1" noChangeArrowheads="1"/>
          </p:cNvPicPr>
          <p:nvPr/>
        </p:nvPicPr>
        <p:blipFill>
          <a:blip r:embed="rId2" cstate="print"/>
          <a:srcRect/>
          <a:stretch>
            <a:fillRect/>
          </a:stretch>
        </p:blipFill>
        <p:spPr bwMode="auto">
          <a:xfrm>
            <a:off x="1043608" y="1988840"/>
            <a:ext cx="6840760" cy="45533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dr.arut.ru/wp-content/uploads/2015/08/vyvikh-vnchs.gif"/>
          <p:cNvPicPr>
            <a:picLocks noChangeAspect="1" noChangeArrowheads="1" noCrop="1"/>
          </p:cNvPicPr>
          <p:nvPr/>
        </p:nvPicPr>
        <p:blipFill>
          <a:blip r:embed="rId2" cstate="print"/>
          <a:srcRect/>
          <a:stretch>
            <a:fillRect/>
          </a:stretch>
        </p:blipFill>
        <p:spPr bwMode="auto">
          <a:xfrm>
            <a:off x="179512" y="764704"/>
            <a:ext cx="5184576" cy="5184576"/>
          </a:xfrm>
          <a:prstGeom prst="rect">
            <a:avLst/>
          </a:prstGeom>
          <a:noFill/>
        </p:spPr>
      </p:pic>
      <p:sp>
        <p:nvSpPr>
          <p:cNvPr id="5" name="Прямоугольник 4"/>
          <p:cNvSpPr/>
          <p:nvPr/>
        </p:nvSpPr>
        <p:spPr>
          <a:xfrm>
            <a:off x="5364088" y="188640"/>
            <a:ext cx="3672408" cy="6740307"/>
          </a:xfrm>
          <a:prstGeom prst="rect">
            <a:avLst/>
          </a:prstGeom>
        </p:spPr>
        <p:txBody>
          <a:bodyPr wrap="square">
            <a:spAutoFit/>
          </a:bodyPr>
          <a:lstStyle/>
          <a:p>
            <a:pPr algn="ctr"/>
            <a:r>
              <a:rPr lang="en-US" b="1" i="1" dirty="0">
                <a:latin typeface="Verdana" pitchFamily="34" charset="0"/>
                <a:ea typeface="Verdana" pitchFamily="34" charset="0"/>
                <a:cs typeface="Verdana" pitchFamily="34" charset="0"/>
              </a:rPr>
              <a:t>Internal disorders can have 9 clinical forms:</a:t>
            </a:r>
          </a:p>
          <a:p>
            <a:pPr algn="ctr"/>
            <a:r>
              <a:rPr lang="en-US" b="1" i="1" dirty="0">
                <a:latin typeface="Verdana" pitchFamily="34" charset="0"/>
                <a:ea typeface="Verdana" pitchFamily="34" charset="0"/>
                <a:cs typeface="Verdana" pitchFamily="34" charset="0"/>
              </a:rPr>
              <a:t>1 – chronic dislocation of the articular head;</a:t>
            </a:r>
          </a:p>
          <a:p>
            <a:pPr algn="ctr"/>
            <a:r>
              <a:rPr lang="en-US" b="1" i="1" dirty="0">
                <a:latin typeface="Verdana" pitchFamily="34" charset="0"/>
                <a:ea typeface="Verdana" pitchFamily="34" charset="0"/>
                <a:cs typeface="Verdana" pitchFamily="34" charset="0"/>
              </a:rPr>
              <a:t>2 – subluxation of the articular disc;</a:t>
            </a:r>
          </a:p>
          <a:p>
            <a:pPr algn="ctr"/>
            <a:r>
              <a:rPr lang="en-US" b="1" i="1" dirty="0">
                <a:latin typeface="Verdana" pitchFamily="34" charset="0"/>
                <a:ea typeface="Verdana" pitchFamily="34" charset="0"/>
                <a:cs typeface="Verdana" pitchFamily="34" charset="0"/>
              </a:rPr>
              <a:t>3 – recurrent dislocation of the articular disc;</a:t>
            </a:r>
          </a:p>
          <a:p>
            <a:pPr algn="ctr"/>
            <a:r>
              <a:rPr lang="en-US" b="1" i="1" dirty="0">
                <a:latin typeface="Verdana" pitchFamily="34" charset="0"/>
                <a:ea typeface="Verdana" pitchFamily="34" charset="0"/>
                <a:cs typeface="Verdana" pitchFamily="34" charset="0"/>
              </a:rPr>
              <a:t>4 – chronic dislocation of the articular disc;</a:t>
            </a:r>
          </a:p>
          <a:p>
            <a:pPr algn="ctr"/>
            <a:r>
              <a:rPr lang="en-US" b="1" i="1" dirty="0">
                <a:latin typeface="Verdana" pitchFamily="34" charset="0"/>
                <a:ea typeface="Verdana" pitchFamily="34" charset="0"/>
                <a:cs typeface="Verdana" pitchFamily="34" charset="0"/>
              </a:rPr>
              <a:t>5 – chronic dislocation of the articular disc, secondary osteoarthritis;</a:t>
            </a:r>
          </a:p>
          <a:p>
            <a:pPr algn="ctr"/>
            <a:r>
              <a:rPr lang="en-US" b="1" i="1" dirty="0">
                <a:latin typeface="Verdana" pitchFamily="34" charset="0"/>
                <a:ea typeface="Verdana" pitchFamily="34" charset="0"/>
                <a:cs typeface="Verdana" pitchFamily="34" charset="0"/>
              </a:rPr>
              <a:t>6 – chronic posterior dislocation of the articular disc;</a:t>
            </a:r>
          </a:p>
          <a:p>
            <a:pPr algn="ctr"/>
            <a:r>
              <a:rPr lang="en-US" b="1" i="1" dirty="0">
                <a:latin typeface="Verdana" pitchFamily="34" charset="0"/>
                <a:ea typeface="Verdana" pitchFamily="34" charset="0"/>
                <a:cs typeface="Verdana" pitchFamily="34" charset="0"/>
              </a:rPr>
              <a:t>7 – chronic dislocation of the articular head with subluxation of the articular disc;</a:t>
            </a:r>
          </a:p>
          <a:p>
            <a:pPr algn="ctr"/>
            <a:r>
              <a:rPr lang="en-US" b="1" i="1" dirty="0">
                <a:latin typeface="Verdana" pitchFamily="34" charset="0"/>
                <a:ea typeface="Verdana" pitchFamily="34" charset="0"/>
                <a:cs typeface="Verdana" pitchFamily="34" charset="0"/>
              </a:rPr>
              <a:t>8 – chronic dislocation of the TMJ;</a:t>
            </a:r>
          </a:p>
          <a:p>
            <a:pPr algn="ctr"/>
            <a:r>
              <a:rPr lang="en-US" b="1" i="1" dirty="0">
                <a:latin typeface="Verdana" pitchFamily="34" charset="0"/>
                <a:ea typeface="Verdana" pitchFamily="34" charset="0"/>
                <a:cs typeface="Verdana" pitchFamily="34" charset="0"/>
              </a:rPr>
              <a:t>9 – habitual dislocation of the TMJ.</a:t>
            </a:r>
            <a:endParaRPr lang="ru-RU"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2"/>
            <a:ext cx="8964488" cy="1785104"/>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The temporomandibular joint (articulation </a:t>
            </a:r>
            <a:r>
              <a:rPr lang="en-US" sz="2200" b="1" dirty="0" err="1">
                <a:latin typeface="Verdana" pitchFamily="34" charset="0"/>
                <a:ea typeface="Verdana" pitchFamily="34" charset="0"/>
                <a:cs typeface="Verdana" pitchFamily="34" charset="0"/>
              </a:rPr>
              <a:t>temporomandibularis</a:t>
            </a:r>
            <a:r>
              <a:rPr lang="en-US" sz="2200" b="1" dirty="0">
                <a:latin typeface="Verdana" pitchFamily="34" charset="0"/>
                <a:ea typeface="Verdana" pitchFamily="34" charset="0"/>
                <a:cs typeface="Verdana" pitchFamily="34" charset="0"/>
              </a:rPr>
              <a:t>) is formed by the head of the mandible and the mandibular fossa of the temporal bone. Its articular surfaces are covered with fibrous cartilage.</a:t>
            </a:r>
            <a:endParaRPr lang="ru-RU" sz="2200" dirty="0">
              <a:latin typeface="Verdana" pitchFamily="34" charset="0"/>
              <a:ea typeface="Verdana" pitchFamily="34" charset="0"/>
              <a:cs typeface="Verdana" pitchFamily="34" charset="0"/>
            </a:endParaRPr>
          </a:p>
        </p:txBody>
      </p:sp>
      <p:pic>
        <p:nvPicPr>
          <p:cNvPr id="28674" name="Picture 2" descr="http://images.myshared.ru/9/921528/slide_3.jpg"/>
          <p:cNvPicPr>
            <a:picLocks noChangeAspect="1" noChangeArrowheads="1"/>
          </p:cNvPicPr>
          <p:nvPr/>
        </p:nvPicPr>
        <p:blipFill>
          <a:blip r:embed="rId2" cstate="print"/>
          <a:srcRect l="17325" t="18200" r="22038" b="4801"/>
          <a:stretch>
            <a:fillRect/>
          </a:stretch>
        </p:blipFill>
        <p:spPr bwMode="auto">
          <a:xfrm>
            <a:off x="1187624" y="1628800"/>
            <a:ext cx="6768752" cy="483482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ÐÐ½Ð°ÑÐ¾Ð¼Ð¸Ñ ÑÑÑÑÐ°Ð²Ð°"/>
          <p:cNvPicPr>
            <a:picLocks noChangeAspect="1" noChangeArrowheads="1"/>
          </p:cNvPicPr>
          <p:nvPr/>
        </p:nvPicPr>
        <p:blipFill>
          <a:blip r:embed="rId2" cstate="print"/>
          <a:srcRect l="2751" t="6817" r="2206" b="2306"/>
          <a:stretch>
            <a:fillRect/>
          </a:stretch>
        </p:blipFill>
        <p:spPr bwMode="auto">
          <a:xfrm>
            <a:off x="1115616" y="1412776"/>
            <a:ext cx="7090671" cy="5184576"/>
          </a:xfrm>
          <a:prstGeom prst="rect">
            <a:avLst/>
          </a:prstGeom>
          <a:noFill/>
        </p:spPr>
      </p:pic>
      <p:sp>
        <p:nvSpPr>
          <p:cNvPr id="5" name="Прямоугольник 4"/>
          <p:cNvSpPr/>
          <p:nvPr/>
        </p:nvSpPr>
        <p:spPr>
          <a:xfrm>
            <a:off x="0" y="116632"/>
            <a:ext cx="9144000" cy="1107996"/>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TMJ – has a complex and unique structure, it does not interfere with the functioning of the hearing organs, without affecting the nerves and blood vessels</a:t>
            </a:r>
            <a:r>
              <a:rPr lang="ru-RU" sz="2200" dirty="0" smtClean="0">
                <a:latin typeface="Verdana" pitchFamily="34" charset="0"/>
                <a:ea typeface="Verdana" pitchFamily="34" charset="0"/>
                <a:cs typeface="Verdana" pitchFamily="34" charset="0"/>
              </a:rPr>
              <a:t>.</a:t>
            </a:r>
            <a:r>
              <a:rPr lang="ru-RU" sz="2200" dirty="0">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x/XDTzWswRF2PZuHOYgtpNLron8IlQ7v4kmxjK31/slide-58.jpg"/>
          <p:cNvPicPr>
            <a:picLocks noChangeAspect="1" noChangeArrowheads="1"/>
          </p:cNvPicPr>
          <p:nvPr/>
        </p:nvPicPr>
        <p:blipFill>
          <a:blip r:embed="rId2" cstate="print"/>
          <a:srcRect r="8829" b="21918"/>
          <a:stretch>
            <a:fillRect/>
          </a:stretch>
        </p:blipFill>
        <p:spPr bwMode="auto">
          <a:xfrm>
            <a:off x="179512" y="548680"/>
            <a:ext cx="8867852" cy="56886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84168" y="1556792"/>
            <a:ext cx="2952328" cy="3477875"/>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The head of the </a:t>
            </a:r>
            <a:r>
              <a:rPr lang="en-US" sz="2200" b="1" dirty="0" err="1">
                <a:latin typeface="Verdana" pitchFamily="34" charset="0"/>
                <a:ea typeface="Verdana" pitchFamily="34" charset="0"/>
                <a:cs typeface="Verdana" pitchFamily="34" charset="0"/>
              </a:rPr>
              <a:t>mandibulae</a:t>
            </a:r>
            <a:r>
              <a:rPr lang="en-US" sz="2200" b="1" dirty="0">
                <a:latin typeface="Verdana" pitchFamily="34" charset="0"/>
                <a:ea typeface="Verdana" pitchFamily="34" charset="0"/>
                <a:cs typeface="Verdana" pitchFamily="34" charset="0"/>
              </a:rPr>
              <a:t> (caput </a:t>
            </a:r>
            <a:r>
              <a:rPr lang="en-US" sz="2200" b="1" dirty="0" err="1">
                <a:latin typeface="Verdana" pitchFamily="34" charset="0"/>
                <a:ea typeface="Verdana" pitchFamily="34" charset="0"/>
                <a:cs typeface="Verdana" pitchFamily="34" charset="0"/>
              </a:rPr>
              <a:t>mandibulae</a:t>
            </a:r>
            <a:r>
              <a:rPr lang="en-US" sz="2200" b="1" dirty="0">
                <a:latin typeface="Verdana" pitchFamily="34" charset="0"/>
                <a:ea typeface="Verdana" pitchFamily="34" charset="0"/>
                <a:cs typeface="Verdana" pitchFamily="34" charset="0"/>
              </a:rPr>
              <a:t>) is a roller-shaped thickening of an ellipsoidal shape, elongated in the transverse direction.</a:t>
            </a:r>
            <a:endParaRPr lang="ru-RU" sz="2200" dirty="0">
              <a:latin typeface="Verdana" pitchFamily="34" charset="0"/>
              <a:ea typeface="Verdana" pitchFamily="34" charset="0"/>
              <a:cs typeface="Verdana" pitchFamily="34" charset="0"/>
            </a:endParaRPr>
          </a:p>
        </p:txBody>
      </p:sp>
      <p:pic>
        <p:nvPicPr>
          <p:cNvPr id="27650" name="Picture 2" descr="http://www.nextd.com/wp-content/uploads/2011/12/mandibula.png"/>
          <p:cNvPicPr>
            <a:picLocks noChangeAspect="1" noChangeArrowheads="1"/>
          </p:cNvPicPr>
          <p:nvPr/>
        </p:nvPicPr>
        <p:blipFill>
          <a:blip r:embed="rId2" cstate="print"/>
          <a:srcRect l="8505" t="10395" r="13061" b="12116"/>
          <a:stretch>
            <a:fillRect/>
          </a:stretch>
        </p:blipFill>
        <p:spPr bwMode="auto">
          <a:xfrm>
            <a:off x="107504" y="404664"/>
            <a:ext cx="5976664" cy="59046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008" y="116632"/>
            <a:ext cx="8749480" cy="1446550"/>
          </a:xfrm>
          <a:prstGeom prst="rect">
            <a:avLst/>
          </a:prstGeom>
        </p:spPr>
        <p:txBody>
          <a:bodyPr wrap="square">
            <a:spAutoFit/>
          </a:bodyPr>
          <a:lstStyle/>
          <a:p>
            <a:pPr algn="ctr"/>
            <a:r>
              <a:rPr lang="en-US" sz="2200" dirty="0">
                <a:latin typeface="Verdana" pitchFamily="34" charset="0"/>
                <a:ea typeface="Verdana" pitchFamily="34" charset="0"/>
                <a:cs typeface="Verdana" pitchFamily="34" charset="0"/>
              </a:rPr>
              <a:t>The head of the lower jaw is shaped like an ellipse, slightly elongated, this makes it possible to move the lower jaw in relation to the upper jaw in different directions: back and forth, right and left, up and down.</a:t>
            </a:r>
            <a:endParaRPr lang="ru-RU" sz="2200" dirty="0">
              <a:latin typeface="Verdana" pitchFamily="34" charset="0"/>
              <a:ea typeface="Verdana" pitchFamily="34" charset="0"/>
              <a:cs typeface="Verdana" pitchFamily="34" charset="0"/>
            </a:endParaRPr>
          </a:p>
        </p:txBody>
      </p:sp>
      <p:pic>
        <p:nvPicPr>
          <p:cNvPr id="24578" name="Picture 2" descr="Ð¡ÑÑÐ¾ÐµÐ½Ð¸Ðµ ÑÐµÐ»ÑÑÑÐ½Ð¾Ð³Ð¾ ÑÑÑÑÐ°Ð²Ð° Ð¿Ð¾Ð´ÑÐ¾Ð±Ð½Ð¾"/>
          <p:cNvPicPr>
            <a:picLocks noChangeAspect="1" noChangeArrowheads="1"/>
          </p:cNvPicPr>
          <p:nvPr/>
        </p:nvPicPr>
        <p:blipFill>
          <a:blip r:embed="rId2" cstate="print"/>
          <a:srcRect t="4693" b="3004"/>
          <a:stretch>
            <a:fillRect/>
          </a:stretch>
        </p:blipFill>
        <p:spPr bwMode="auto">
          <a:xfrm>
            <a:off x="290575" y="1772816"/>
            <a:ext cx="8510369" cy="49226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resent5.com/presentation/-59739866_437545694/image-4.jpg"/>
          <p:cNvPicPr>
            <a:picLocks noChangeAspect="1" noChangeArrowheads="1"/>
          </p:cNvPicPr>
          <p:nvPr/>
        </p:nvPicPr>
        <p:blipFill>
          <a:blip r:embed="rId2" cstate="print"/>
          <a:srcRect r="8651"/>
          <a:stretch>
            <a:fillRect/>
          </a:stretch>
        </p:blipFill>
        <p:spPr bwMode="auto">
          <a:xfrm>
            <a:off x="971600" y="1320310"/>
            <a:ext cx="6552728" cy="5379984"/>
          </a:xfrm>
          <a:prstGeom prst="rect">
            <a:avLst/>
          </a:prstGeom>
          <a:noFill/>
        </p:spPr>
      </p:pic>
      <p:sp>
        <p:nvSpPr>
          <p:cNvPr id="5" name="Прямоугольник 4"/>
          <p:cNvSpPr/>
          <p:nvPr/>
        </p:nvSpPr>
        <p:spPr>
          <a:xfrm>
            <a:off x="107504" y="116632"/>
            <a:ext cx="8856984" cy="1446550"/>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The mandibular fossa (fossa </a:t>
            </a:r>
            <a:r>
              <a:rPr lang="en-US" sz="2200" b="1" dirty="0" err="1">
                <a:latin typeface="Verdana" pitchFamily="34" charset="0"/>
                <a:ea typeface="Verdana" pitchFamily="34" charset="0"/>
                <a:cs typeface="Verdana" pitchFamily="34" charset="0"/>
              </a:rPr>
              <a:t>mandibularis</a:t>
            </a:r>
            <a:r>
              <a:rPr lang="en-US" sz="2200" b="1" dirty="0">
                <a:latin typeface="Verdana" pitchFamily="34" charset="0"/>
                <a:ea typeface="Verdana" pitchFamily="34" charset="0"/>
                <a:cs typeface="Verdana" pitchFamily="34" charset="0"/>
              </a:rPr>
              <a:t>) is formed between part of the temporal bone, the tubercle and the zygomatic process. 2-3 times larger than the head of the n/h.</a:t>
            </a:r>
            <a:endParaRPr lang="ru-RU"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000" y="116632"/>
            <a:ext cx="9001000" cy="1446550"/>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The articular disc (discus </a:t>
            </a:r>
            <a:r>
              <a:rPr lang="en-US" sz="2200" b="1" dirty="0" err="1">
                <a:latin typeface="Verdana" pitchFamily="34" charset="0"/>
                <a:ea typeface="Verdana" pitchFamily="34" charset="0"/>
                <a:cs typeface="Verdana" pitchFamily="34" charset="0"/>
              </a:rPr>
              <a:t>articularis</a:t>
            </a:r>
            <a:r>
              <a:rPr lang="en-US" sz="2200" b="1" dirty="0">
                <a:latin typeface="Verdana" pitchFamily="34" charset="0"/>
                <a:ea typeface="Verdana" pitchFamily="34" charset="0"/>
                <a:cs typeface="Verdana" pitchFamily="34" charset="0"/>
              </a:rPr>
              <a:t>), consisting of fibrous cartilage tissue, lies between the fossa and the head of the joint and divides its cavity into 2 isolated slits - upper and lower.</a:t>
            </a:r>
            <a:endParaRPr lang="ru-RU" sz="2200" dirty="0">
              <a:latin typeface="Verdana" pitchFamily="34" charset="0"/>
              <a:ea typeface="Verdana" pitchFamily="34" charset="0"/>
              <a:cs typeface="Verdana" pitchFamily="34" charset="0"/>
            </a:endParaRPr>
          </a:p>
        </p:txBody>
      </p:sp>
      <p:pic>
        <p:nvPicPr>
          <p:cNvPr id="22530" name="Picture 2" descr="https://stomweb.ru/fc-web/fc-files/2017/09/4256-w.jpg"/>
          <p:cNvPicPr>
            <a:picLocks noChangeAspect="1" noChangeArrowheads="1"/>
          </p:cNvPicPr>
          <p:nvPr/>
        </p:nvPicPr>
        <p:blipFill>
          <a:blip r:embed="rId2" cstate="print"/>
          <a:srcRect t="4201"/>
          <a:stretch>
            <a:fillRect/>
          </a:stretch>
        </p:blipFill>
        <p:spPr bwMode="auto">
          <a:xfrm>
            <a:off x="1763688" y="1502499"/>
            <a:ext cx="5616624" cy="52388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ds04.infourok.ru/uploads/ex/0b54/0001a57b-261156e3/hello_html_23181f8e.png"/>
          <p:cNvPicPr>
            <a:picLocks noChangeAspect="1" noChangeArrowheads="1"/>
          </p:cNvPicPr>
          <p:nvPr/>
        </p:nvPicPr>
        <p:blipFill>
          <a:blip r:embed="rId2" cstate="print"/>
          <a:srcRect/>
          <a:stretch>
            <a:fillRect/>
          </a:stretch>
        </p:blipFill>
        <p:spPr bwMode="auto">
          <a:xfrm>
            <a:off x="179512" y="2276872"/>
            <a:ext cx="8801884" cy="4326443"/>
          </a:xfrm>
          <a:prstGeom prst="rect">
            <a:avLst/>
          </a:prstGeom>
          <a:noFill/>
        </p:spPr>
      </p:pic>
      <p:sp>
        <p:nvSpPr>
          <p:cNvPr id="6" name="Прямоугольник 5"/>
          <p:cNvSpPr/>
          <p:nvPr/>
        </p:nvSpPr>
        <p:spPr>
          <a:xfrm>
            <a:off x="251520" y="116632"/>
            <a:ext cx="8568952" cy="2462213"/>
          </a:xfrm>
          <a:prstGeom prst="rect">
            <a:avLst/>
          </a:prstGeom>
        </p:spPr>
        <p:txBody>
          <a:bodyPr wrap="square">
            <a:spAutoFit/>
          </a:bodyPr>
          <a:lstStyle/>
          <a:p>
            <a:pPr algn="ctr"/>
            <a:r>
              <a:rPr lang="en-US" sz="2200" b="1" dirty="0">
                <a:latin typeface="Verdana" pitchFamily="34" charset="0"/>
                <a:ea typeface="Verdana" pitchFamily="34" charset="0"/>
                <a:cs typeface="Verdana" pitchFamily="34" charset="0"/>
              </a:rPr>
              <a:t>The articular capsule of the TMJ is extensive and flexible, allowing significant movements of the lower joint. At the top, the capsule is attached laterally along the root of the zygomatic arch, posteriorly along the </a:t>
            </a:r>
            <a:r>
              <a:rPr lang="en-US" sz="2200" b="1" dirty="0" err="1">
                <a:latin typeface="Verdana" pitchFamily="34" charset="0"/>
                <a:ea typeface="Verdana" pitchFamily="34" charset="0"/>
                <a:cs typeface="Verdana" pitchFamily="34" charset="0"/>
              </a:rPr>
              <a:t>fissura</a:t>
            </a:r>
            <a:r>
              <a:rPr lang="en-US" sz="2200" b="1" dirty="0">
                <a:latin typeface="Verdana" pitchFamily="34" charset="0"/>
                <a:ea typeface="Verdana" pitchFamily="34" charset="0"/>
                <a:cs typeface="Verdana" pitchFamily="34" charset="0"/>
              </a:rPr>
              <a:t> </a:t>
            </a:r>
            <a:r>
              <a:rPr lang="en-US" sz="2200" b="1" dirty="0" err="1">
                <a:latin typeface="Verdana" pitchFamily="34" charset="0"/>
                <a:ea typeface="Verdana" pitchFamily="34" charset="0"/>
                <a:cs typeface="Verdana" pitchFamily="34" charset="0"/>
              </a:rPr>
              <a:t>petrosquamosa</a:t>
            </a:r>
            <a:r>
              <a:rPr lang="en-US" sz="2200" b="1" dirty="0">
                <a:latin typeface="Verdana" pitchFamily="34" charset="0"/>
                <a:ea typeface="Verdana" pitchFamily="34" charset="0"/>
                <a:cs typeface="Verdana" pitchFamily="34" charset="0"/>
              </a:rPr>
              <a:t>, medially to the </a:t>
            </a:r>
            <a:r>
              <a:rPr lang="en-US" sz="2200" b="1" dirty="0" err="1">
                <a:latin typeface="Verdana" pitchFamily="34" charset="0"/>
                <a:ea typeface="Verdana" pitchFamily="34" charset="0"/>
                <a:cs typeface="Verdana" pitchFamily="34" charset="0"/>
              </a:rPr>
              <a:t>spina</a:t>
            </a:r>
            <a:r>
              <a:rPr lang="en-US" sz="2200" b="1" dirty="0">
                <a:latin typeface="Verdana" pitchFamily="34" charset="0"/>
                <a:ea typeface="Verdana" pitchFamily="34" charset="0"/>
                <a:cs typeface="Verdana" pitchFamily="34" charset="0"/>
              </a:rPr>
              <a:t> </a:t>
            </a:r>
            <a:r>
              <a:rPr lang="en-US" sz="2200" b="1" dirty="0" err="1">
                <a:latin typeface="Verdana" pitchFamily="34" charset="0"/>
                <a:ea typeface="Verdana" pitchFamily="34" charset="0"/>
                <a:cs typeface="Verdana" pitchFamily="34" charset="0"/>
              </a:rPr>
              <a:t>ossis</a:t>
            </a:r>
            <a:r>
              <a:rPr lang="en-US" sz="2200" b="1" dirty="0">
                <a:latin typeface="Verdana" pitchFamily="34" charset="0"/>
                <a:ea typeface="Verdana" pitchFamily="34" charset="0"/>
                <a:cs typeface="Verdana" pitchFamily="34" charset="0"/>
              </a:rPr>
              <a:t> </a:t>
            </a:r>
            <a:r>
              <a:rPr lang="en-US" sz="2200" b="1" dirty="0" err="1">
                <a:latin typeface="Verdana" pitchFamily="34" charset="0"/>
                <a:ea typeface="Verdana" pitchFamily="34" charset="0"/>
                <a:cs typeface="Verdana" pitchFamily="34" charset="0"/>
              </a:rPr>
              <a:t>sphenoidalis</a:t>
            </a:r>
            <a:r>
              <a:rPr lang="en-US" sz="2200" b="1" dirty="0">
                <a:latin typeface="Verdana" pitchFamily="34" charset="0"/>
                <a:ea typeface="Verdana" pitchFamily="34" charset="0"/>
                <a:cs typeface="Verdana" pitchFamily="34" charset="0"/>
              </a:rPr>
              <a:t> and anteriorly along the anterior slope of the articular tubercle.</a:t>
            </a:r>
            <a:endParaRPr lang="ru-RU"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527</Words>
  <Application>Microsoft Office PowerPoint</Application>
  <PresentationFormat>Экран (4:3)</PresentationFormat>
  <Paragraphs>30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Merriweather</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baya</dc:creator>
  <cp:lastModifiedBy>Пользователь Windows</cp:lastModifiedBy>
  <cp:revision>26</cp:revision>
  <dcterms:created xsi:type="dcterms:W3CDTF">2018-10-21T10:03:03Z</dcterms:created>
  <dcterms:modified xsi:type="dcterms:W3CDTF">2023-11-17T09:53:31Z</dcterms:modified>
</cp:coreProperties>
</file>