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60" r:id="rId3"/>
    <p:sldId id="261" r:id="rId4"/>
    <p:sldId id="270" r:id="rId5"/>
    <p:sldId id="271" r:id="rId6"/>
    <p:sldId id="262" r:id="rId7"/>
    <p:sldId id="264" r:id="rId8"/>
    <p:sldId id="265" r:id="rId9"/>
    <p:sldId id="272" r:id="rId10"/>
    <p:sldId id="266"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pPr/>
              <a:t>17.11.2023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pPr/>
              <a:t>17.11.2023</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pPr/>
              <a:t>17.11.2023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pPr/>
              <a:t>17.11.2023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edtime43.ru/uploads/images/pics/st6b.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rgbClr val="FF0000"/>
                </a:solidFill>
              </a:rPr>
              <a:t>CT scan.</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r>
              <a:rPr lang="en-US" dirty="0">
                <a:solidFill>
                  <a:srgbClr val="FF0000"/>
                </a:solidFill>
              </a:rPr>
              <a:t>This is a method of three-dimensional examination of the maxillofacial system using x-rays, which allows you to obtain information for the most accurate diagnosis, planning, and quality control of treatment.</a:t>
            </a:r>
          </a:p>
          <a:p>
            <a:r>
              <a:rPr lang="en-US" dirty="0">
                <a:solidFill>
                  <a:srgbClr val="FF0000"/>
                </a:solidFill>
              </a:rPr>
              <a:t>       Three-dimensional reconstruction makes the diagnosis of diseases of teeth and gums the most informative, as it allows you to study the area under study from any angle, in all planes and on any section.</a:t>
            </a:r>
            <a:endParaRPr lang="ru-RU" dirty="0">
              <a:solidFill>
                <a:srgbClr val="FF0000"/>
              </a:solidFill>
            </a:endParaRPr>
          </a:p>
        </p:txBody>
      </p:sp>
    </p:spTree>
    <p:extLst>
      <p:ext uri="{BB962C8B-B14F-4D97-AF65-F5344CB8AC3E}">
        <p14:creationId xmlns:p14="http://schemas.microsoft.com/office/powerpoint/2010/main" val="27672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17"/>
            <a:ext cx="9144001" cy="6839283"/>
          </a:xfrm>
          <a:prstGeom prst="rect">
            <a:avLst/>
          </a:prstGeom>
          <a:ln>
            <a:noFill/>
          </a:ln>
          <a:effectLst>
            <a:softEdge rad="112500"/>
          </a:effectLst>
        </p:spPr>
      </p:pic>
    </p:spTree>
    <p:extLst>
      <p:ext uri="{BB962C8B-B14F-4D97-AF65-F5344CB8AC3E}">
        <p14:creationId xmlns:p14="http://schemas.microsoft.com/office/powerpoint/2010/main" val="1481299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642918"/>
            <a:ext cx="8229600" cy="6480720"/>
          </a:xfrm>
        </p:spPr>
        <p:txBody>
          <a:bodyPr>
            <a:normAutofit fontScale="92500" lnSpcReduction="20000"/>
          </a:bodyPr>
          <a:lstStyle/>
          <a:p>
            <a:pPr>
              <a:buNone/>
            </a:pPr>
            <a:r>
              <a:rPr lang="en-US" sz="4400" dirty="0">
                <a:solidFill>
                  <a:srgbClr val="FF0000"/>
                </a:solidFill>
              </a:rPr>
              <a:t>Conclusion:</a:t>
            </a:r>
          </a:p>
          <a:p>
            <a:pPr>
              <a:buNone/>
            </a:pPr>
            <a:r>
              <a:rPr lang="en-US" sz="4400" dirty="0">
                <a:solidFill>
                  <a:srgbClr val="FF0000"/>
                </a:solidFill>
              </a:rPr>
              <a:t>The capabilities of modern </a:t>
            </a:r>
            <a:r>
              <a:rPr lang="en-US" sz="4400" dirty="0" err="1">
                <a:solidFill>
                  <a:srgbClr val="FF0000"/>
                </a:solidFill>
              </a:rPr>
              <a:t>tomographs</a:t>
            </a:r>
            <a:r>
              <a:rPr lang="en-US" sz="4400" dirty="0">
                <a:solidFill>
                  <a:srgbClr val="FF0000"/>
                </a:solidFill>
              </a:rPr>
              <a:t> are not limited to producing only flat sections and images. Now devices can produce a 3D image of the jaw, which allows you to examine the pathology of bones and teeth from different angles. </a:t>
            </a:r>
            <a:r>
              <a:rPr lang="en-US" sz="4400">
                <a:solidFill>
                  <a:srgbClr val="FF0000"/>
                </a:solidFill>
              </a:rPr>
              <a:t>The CT scan procedure itself does not take much time and is absolutely safe.</a:t>
            </a:r>
            <a:endParaRPr lang="ru-RU" sz="4400" dirty="0" smtClean="0">
              <a:solidFill>
                <a:srgbClr val="FF0000"/>
              </a:solidFill>
            </a:endParaRPr>
          </a:p>
        </p:txBody>
      </p:sp>
    </p:spTree>
    <p:extLst>
      <p:ext uri="{BB962C8B-B14F-4D97-AF65-F5344CB8AC3E}">
        <p14:creationId xmlns:p14="http://schemas.microsoft.com/office/powerpoint/2010/main" val="185263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352928" cy="2376264"/>
          </a:xfrm>
        </p:spPr>
        <p:txBody>
          <a:bodyPr>
            <a:noAutofit/>
          </a:bodyPr>
          <a:lstStyle/>
          <a:p>
            <a:r>
              <a:rPr lang="en-US" sz="2000" dirty="0">
                <a:solidFill>
                  <a:srgbClr val="FF0000"/>
                </a:solidFill>
              </a:rPr>
              <a:t>Computed tomography is one of the methods for studying the condition of bone tissue. Along with </a:t>
            </a:r>
            <a:r>
              <a:rPr lang="en-US" sz="2000" dirty="0" err="1">
                <a:solidFill>
                  <a:srgbClr val="FF0000"/>
                </a:solidFill>
              </a:rPr>
              <a:t>orthopantomogram</a:t>
            </a:r>
            <a:r>
              <a:rPr lang="en-US" sz="2000" dirty="0">
                <a:solidFill>
                  <a:srgbClr val="FF0000"/>
                </a:solidFill>
              </a:rPr>
              <a:t> and x-ray, it is actively used in dentistry and otolaryngology. It differs from the other two methods in that it allows you to view not a flat, but a three-dimensional image of the entire jaw and various parts of the skull. A regular X-ray provides only 30-40% of the information, a tomographic one provides 100%.</a:t>
            </a:r>
            <a:endParaRPr lang="ru-RU" sz="2000" dirty="0">
              <a:solidFill>
                <a:srgbClr val="FF0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0968"/>
            <a:ext cx="9144000" cy="3717032"/>
          </a:xfrm>
          <a:prstGeom prst="rect">
            <a:avLst/>
          </a:prstGeom>
          <a:ln>
            <a:noFill/>
          </a:ln>
          <a:effectLst>
            <a:softEdge rad="112500"/>
          </a:effectLst>
        </p:spPr>
      </p:pic>
    </p:spTree>
    <p:extLst>
      <p:ext uri="{BB962C8B-B14F-4D97-AF65-F5344CB8AC3E}">
        <p14:creationId xmlns:p14="http://schemas.microsoft.com/office/powerpoint/2010/main" val="1519578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8229600" cy="980728"/>
          </a:xfrm>
        </p:spPr>
        <p:txBody>
          <a:bodyPr>
            <a:normAutofit/>
          </a:bodyPr>
          <a:lstStyle/>
          <a:p>
            <a:pPr algn="ctr"/>
            <a:r>
              <a:rPr lang="en-US" sz="3600" dirty="0">
                <a:solidFill>
                  <a:schemeClr val="tx1"/>
                </a:solidFill>
              </a:rPr>
              <a:t>Advantages of CT.</a:t>
            </a:r>
            <a:endParaRPr lang="ru-RU" sz="3600" dirty="0">
              <a:solidFill>
                <a:schemeClr val="tx1"/>
              </a:solidFill>
            </a:endParaRPr>
          </a:p>
        </p:txBody>
      </p:sp>
      <p:sp>
        <p:nvSpPr>
          <p:cNvPr id="3" name="Объект 2"/>
          <p:cNvSpPr>
            <a:spLocks noGrp="1"/>
          </p:cNvSpPr>
          <p:nvPr>
            <p:ph idx="1"/>
          </p:nvPr>
        </p:nvSpPr>
        <p:spPr>
          <a:xfrm>
            <a:off x="285720" y="1214422"/>
            <a:ext cx="8229600" cy="5328592"/>
          </a:xfrm>
        </p:spPr>
        <p:txBody>
          <a:bodyPr>
            <a:noAutofit/>
          </a:bodyPr>
          <a:lstStyle/>
          <a:p>
            <a:pPr fontAlgn="base"/>
            <a:r>
              <a:rPr lang="en-US" sz="1600" b="1" dirty="0">
                <a:solidFill>
                  <a:srgbClr val="FF0000"/>
                </a:solidFill>
              </a:rPr>
              <a:t>Accurate diagnosis is the key to quality dental treatment.</a:t>
            </a:r>
          </a:p>
          <a:p>
            <a:pPr fontAlgn="base"/>
            <a:r>
              <a:rPr lang="en-US" sz="1600" b="1" dirty="0">
                <a:solidFill>
                  <a:srgbClr val="FF0000"/>
                </a:solidFill>
              </a:rPr>
              <a:t>Unlike a flat panoramic image, tomography allows you to obtain an almost unlimited number of sections: the thickness and height of bone tissue, the distance of the future implant from the mandibular nerve are determined with an accuracy of a millimeter. Moreover, the new diagnostic method allows you to accurately select the type and size of the implant strictly in accordance with the individual characteristics of the patient.</a:t>
            </a:r>
          </a:p>
          <a:p>
            <a:pPr fontAlgn="base"/>
            <a:r>
              <a:rPr lang="en-US" sz="1600" b="1" dirty="0">
                <a:solidFill>
                  <a:srgbClr val="FF0000"/>
                </a:solidFill>
              </a:rPr>
              <a:t>Safety</a:t>
            </a:r>
          </a:p>
          <a:p>
            <a:pPr fontAlgn="base"/>
            <a:r>
              <a:rPr lang="en-US" sz="1600" b="1" dirty="0">
                <a:solidFill>
                  <a:srgbClr val="FF0000"/>
                </a:solidFill>
              </a:rPr>
              <a:t>The radiation exposure to the patient when using </a:t>
            </a:r>
            <a:r>
              <a:rPr lang="en-US" sz="1600" b="1" dirty="0" err="1">
                <a:solidFill>
                  <a:srgbClr val="FF0000"/>
                </a:solidFill>
              </a:rPr>
              <a:t>Planmeca</a:t>
            </a:r>
            <a:r>
              <a:rPr lang="en-US" sz="1600" b="1" dirty="0">
                <a:solidFill>
                  <a:srgbClr val="FF0000"/>
                </a:solidFill>
              </a:rPr>
              <a:t> </a:t>
            </a:r>
            <a:r>
              <a:rPr lang="en-US" sz="1600" b="1" dirty="0" err="1">
                <a:solidFill>
                  <a:srgbClr val="FF0000"/>
                </a:solidFill>
              </a:rPr>
              <a:t>Promax</a:t>
            </a:r>
            <a:r>
              <a:rPr lang="en-US" sz="1600" b="1" dirty="0">
                <a:solidFill>
                  <a:srgbClr val="FF0000"/>
                </a:solidFill>
              </a:rPr>
              <a:t> 3D is minimal and comparable to a conventional panoramic image. Dental volumetric </a:t>
            </a:r>
            <a:r>
              <a:rPr lang="en-US" sz="1600" b="1" dirty="0" err="1">
                <a:solidFill>
                  <a:srgbClr val="FF0000"/>
                </a:solidFill>
              </a:rPr>
              <a:t>tomographs</a:t>
            </a:r>
            <a:r>
              <a:rPr lang="en-US" sz="1600" b="1" dirty="0">
                <a:solidFill>
                  <a:srgbClr val="FF0000"/>
                </a:solidFill>
              </a:rPr>
              <a:t> from </a:t>
            </a:r>
            <a:r>
              <a:rPr lang="en-US" sz="1600" b="1" dirty="0" err="1">
                <a:solidFill>
                  <a:srgbClr val="FF0000"/>
                </a:solidFill>
              </a:rPr>
              <a:t>Planmeca</a:t>
            </a:r>
            <a:r>
              <a:rPr lang="en-US" sz="1600" b="1" dirty="0">
                <a:solidFill>
                  <a:srgbClr val="FF0000"/>
                </a:solidFill>
              </a:rPr>
              <a:t> </a:t>
            </a:r>
            <a:r>
              <a:rPr lang="en-US" sz="1600" b="1" dirty="0" err="1">
                <a:solidFill>
                  <a:srgbClr val="FF0000"/>
                </a:solidFill>
              </a:rPr>
              <a:t>Promax</a:t>
            </a:r>
            <a:r>
              <a:rPr lang="en-US" sz="1600" b="1" dirty="0">
                <a:solidFill>
                  <a:srgbClr val="FF0000"/>
                </a:solidFill>
              </a:rPr>
              <a:t> 3D are created on the basis of cone-beam technology for forming an X-ray beam, which allows you to obtain comprehensive information about the patient’s health status with minimal radiation doses.</a:t>
            </a:r>
          </a:p>
          <a:p>
            <a:pPr fontAlgn="base"/>
            <a:r>
              <a:rPr lang="en-US" sz="1600" b="1" dirty="0">
                <a:solidFill>
                  <a:srgbClr val="FF0000"/>
                </a:solidFill>
              </a:rPr>
              <a:t>High information content of the resulting image</a:t>
            </a:r>
          </a:p>
          <a:p>
            <a:pPr fontAlgn="base"/>
            <a:r>
              <a:rPr lang="en-US" sz="1600" b="1" dirty="0">
                <a:solidFill>
                  <a:srgbClr val="FF0000"/>
                </a:solidFill>
              </a:rPr>
              <a:t>Three-dimensional reconstruction of the study results allows you to effectively build a treatment plan, as well as make predictions for the immediate and long-term results of implantation and orthopedic treatment. This is why leading dental clinics prefer computed tomography.</a:t>
            </a:r>
            <a:endParaRPr lang="ru-RU" sz="1600" dirty="0">
              <a:solidFill>
                <a:srgbClr val="FF0000"/>
              </a:solidFill>
            </a:endParaRPr>
          </a:p>
        </p:txBody>
      </p:sp>
    </p:spTree>
    <p:extLst>
      <p:ext uri="{BB962C8B-B14F-4D97-AF65-F5344CB8AC3E}">
        <p14:creationId xmlns:p14="http://schemas.microsoft.com/office/powerpoint/2010/main" val="101941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20" y="1071546"/>
            <a:ext cx="8424936" cy="3170099"/>
          </a:xfrm>
          <a:prstGeom prst="rect">
            <a:avLst/>
          </a:prstGeom>
          <a:noFill/>
        </p:spPr>
        <p:txBody>
          <a:bodyPr wrap="square" rtlCol="0">
            <a:spAutoFit/>
          </a:bodyPr>
          <a:lstStyle/>
          <a:p>
            <a:r>
              <a:rPr lang="en-US" sz="2000" dirty="0">
                <a:solidFill>
                  <a:srgbClr val="FF0000"/>
                </a:solidFill>
              </a:rPr>
              <a:t>During the exposure, the </a:t>
            </a:r>
            <a:r>
              <a:rPr lang="en-US" sz="2000" dirty="0" err="1">
                <a:solidFill>
                  <a:srgbClr val="FF0000"/>
                </a:solidFill>
              </a:rPr>
              <a:t>tomograph</a:t>
            </a:r>
            <a:r>
              <a:rPr lang="en-US" sz="2000" dirty="0">
                <a:solidFill>
                  <a:srgbClr val="FF0000"/>
                </a:solidFill>
              </a:rPr>
              <a:t> records 300 sections of the dental system in various projections. Then the computer processes the images and builds a 3D model of the dental system. The result of the study is stored in the clinic’s electronic database and is recorded on a separate CD for the patient. Working with the research result is available on any computer: the program will be installed automatically when you start the disk. One image on a </a:t>
            </a:r>
            <a:r>
              <a:rPr lang="en-US" sz="2000" dirty="0" err="1">
                <a:solidFill>
                  <a:srgbClr val="FF0000"/>
                </a:solidFill>
              </a:rPr>
              <a:t>tomograph</a:t>
            </a:r>
            <a:r>
              <a:rPr lang="en-US" sz="2000" dirty="0">
                <a:solidFill>
                  <a:srgbClr val="FF0000"/>
                </a:solidFill>
              </a:rPr>
              <a:t> provides an order of magnitude more information than 32 (based on the number of teeth) targeted images and one panoramic image combined.</a:t>
            </a:r>
            <a:r>
              <a:rPr lang="ru-RU" sz="2000" u="sng" dirty="0">
                <a:solidFill>
                  <a:srgbClr val="FF0000"/>
                </a:solidFill>
                <a:hlinkClick r:id="rId2" tooltip="Компьютерная томография"/>
              </a:rPr>
              <a:t/>
            </a:r>
            <a:br>
              <a:rPr lang="ru-RU" sz="2000" u="sng" dirty="0">
                <a:solidFill>
                  <a:srgbClr val="FF0000"/>
                </a:solidFill>
                <a:hlinkClick r:id="rId2" tooltip="Компьютерная томография"/>
              </a:rPr>
            </a:br>
            <a:endParaRPr lang="ru-RU" sz="2000" dirty="0">
              <a:solidFill>
                <a:srgbClr val="FF0000"/>
              </a:solidFill>
            </a:endParaRPr>
          </a:p>
        </p:txBody>
      </p:sp>
    </p:spTree>
    <p:extLst>
      <p:ext uri="{BB962C8B-B14F-4D97-AF65-F5344CB8AC3E}">
        <p14:creationId xmlns:p14="http://schemas.microsoft.com/office/powerpoint/2010/main" val="4112390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7158" y="928670"/>
            <a:ext cx="8229600" cy="6264696"/>
          </a:xfrm>
        </p:spPr>
        <p:txBody>
          <a:bodyPr/>
          <a:lstStyle/>
          <a:p>
            <a:r>
              <a:rPr lang="en-US" dirty="0">
                <a:solidFill>
                  <a:srgbClr val="FF0000"/>
                </a:solidFill>
              </a:rPr>
              <a:t>Minimum radiation exposure</a:t>
            </a:r>
          </a:p>
          <a:p>
            <a:r>
              <a:rPr lang="en-US" dirty="0">
                <a:solidFill>
                  <a:srgbClr val="FF0000"/>
                </a:solidFill>
              </a:rPr>
              <a:t>Fast scanning time - only 14 seconds (of which the beam only works for 6 seconds)</a:t>
            </a:r>
          </a:p>
          <a:p>
            <a:r>
              <a:rPr lang="en-US" dirty="0">
                <a:solidFill>
                  <a:srgbClr val="FF0000"/>
                </a:solidFill>
              </a:rPr>
              <a:t>High quality of the resulting image, which provides a lot of diagnostic opportunities for doctors in the following specializations:</a:t>
            </a:r>
          </a:p>
          <a:p>
            <a:r>
              <a:rPr lang="en-US" dirty="0">
                <a:solidFill>
                  <a:srgbClr val="FF0000"/>
                </a:solidFill>
              </a:rPr>
              <a:t>Dentist (therapist, surgeon, orthodontist, orthopedist)</a:t>
            </a:r>
          </a:p>
          <a:p>
            <a:r>
              <a:rPr lang="en-US" dirty="0">
                <a:solidFill>
                  <a:srgbClr val="FF0000"/>
                </a:solidFill>
              </a:rPr>
              <a:t>Maxillofacial surgeon</a:t>
            </a:r>
          </a:p>
          <a:p>
            <a:r>
              <a:rPr lang="en-US" dirty="0">
                <a:solidFill>
                  <a:srgbClr val="FF0000"/>
                </a:solidFill>
              </a:rPr>
              <a:t>Otolaryngologist (ENT doctor)</a:t>
            </a:r>
            <a:endParaRPr lang="ru-RU" dirty="0">
              <a:solidFill>
                <a:srgbClr val="FF0000"/>
              </a:solidFill>
            </a:endParaRPr>
          </a:p>
        </p:txBody>
      </p:sp>
    </p:spTree>
    <p:extLst>
      <p:ext uri="{BB962C8B-B14F-4D97-AF65-F5344CB8AC3E}">
        <p14:creationId xmlns:p14="http://schemas.microsoft.com/office/powerpoint/2010/main" val="3096997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35336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rgbClr val="FF0000"/>
                </a:solidFill>
              </a:rPr>
              <a:t>Indications for CT.</a:t>
            </a:r>
            <a:endParaRPr lang="ru-RU" dirty="0">
              <a:solidFill>
                <a:srgbClr val="FF0000"/>
              </a:solidFill>
            </a:endParaRPr>
          </a:p>
        </p:txBody>
      </p:sp>
      <p:sp>
        <p:nvSpPr>
          <p:cNvPr id="3" name="Объект 2"/>
          <p:cNvSpPr>
            <a:spLocks noGrp="1"/>
          </p:cNvSpPr>
          <p:nvPr>
            <p:ph idx="1"/>
          </p:nvPr>
        </p:nvSpPr>
        <p:spPr/>
        <p:txBody>
          <a:bodyPr>
            <a:normAutofit fontScale="85000" lnSpcReduction="20000"/>
          </a:bodyPr>
          <a:lstStyle/>
          <a:p>
            <a:r>
              <a:rPr lang="en-US" sz="3100" dirty="0">
                <a:solidFill>
                  <a:srgbClr val="FF0000"/>
                </a:solidFill>
              </a:rPr>
              <a:t>Implantation planning</a:t>
            </a:r>
          </a:p>
          <a:p>
            <a:r>
              <a:rPr lang="en-US" sz="3100" dirty="0">
                <a:solidFill>
                  <a:srgbClr val="FF0000"/>
                </a:solidFill>
              </a:rPr>
              <a:t>Diagnosis of inflammatory processes in bone tissue in the area of tooth roots</a:t>
            </a:r>
          </a:p>
          <a:p>
            <a:r>
              <a:rPr lang="en-US" sz="3100" dirty="0">
                <a:solidFill>
                  <a:srgbClr val="FF0000"/>
                </a:solidFill>
              </a:rPr>
              <a:t>Root canal assessment</a:t>
            </a:r>
          </a:p>
          <a:p>
            <a:r>
              <a:rPr lang="en-US" sz="3100" dirty="0">
                <a:solidFill>
                  <a:srgbClr val="FF0000"/>
                </a:solidFill>
              </a:rPr>
              <a:t>Assessing the severity of gum disease</a:t>
            </a:r>
          </a:p>
          <a:p>
            <a:r>
              <a:rPr lang="en-US" sz="3100" dirty="0">
                <a:solidFill>
                  <a:srgbClr val="FF0000"/>
                </a:solidFill>
              </a:rPr>
              <a:t>Diagnosis of the temporomandibular joint</a:t>
            </a:r>
          </a:p>
          <a:p>
            <a:r>
              <a:rPr lang="en-US" sz="3100" dirty="0">
                <a:solidFill>
                  <a:srgbClr val="FF0000"/>
                </a:solidFill>
              </a:rPr>
              <a:t>Determining the position of </a:t>
            </a:r>
            <a:r>
              <a:rPr lang="en-US" sz="3100" dirty="0" err="1">
                <a:solidFill>
                  <a:srgbClr val="FF0000"/>
                </a:solidFill>
              </a:rPr>
              <a:t>unerupted</a:t>
            </a:r>
            <a:r>
              <a:rPr lang="en-US" sz="3100" dirty="0">
                <a:solidFill>
                  <a:srgbClr val="FF0000"/>
                </a:solidFill>
              </a:rPr>
              <a:t> teeth</a:t>
            </a:r>
          </a:p>
          <a:p>
            <a:r>
              <a:rPr lang="en-US" sz="3100" dirty="0">
                <a:solidFill>
                  <a:srgbClr val="FF0000"/>
                </a:solidFill>
              </a:rPr>
              <a:t>Diagnosis of anomalies in the development of the </a:t>
            </a:r>
            <a:r>
              <a:rPr lang="en-US" sz="3100" dirty="0" err="1">
                <a:solidFill>
                  <a:srgbClr val="FF0000"/>
                </a:solidFill>
              </a:rPr>
              <a:t>dentofacial</a:t>
            </a:r>
            <a:r>
              <a:rPr lang="en-US" sz="3100" dirty="0">
                <a:solidFill>
                  <a:srgbClr val="FF0000"/>
                </a:solidFill>
              </a:rPr>
              <a:t> system (for children)</a:t>
            </a:r>
          </a:p>
          <a:p>
            <a:r>
              <a:rPr lang="en-US" sz="3100" dirty="0">
                <a:solidFill>
                  <a:srgbClr val="FF0000"/>
                </a:solidFill>
              </a:rPr>
              <a:t>Diagnosis and evaluation of maxillofacial fractures</a:t>
            </a:r>
          </a:p>
          <a:p>
            <a:r>
              <a:rPr lang="en-US" sz="3100" dirty="0">
                <a:solidFill>
                  <a:srgbClr val="FF0000"/>
                </a:solidFill>
              </a:rPr>
              <a:t>Diagnosis of diseases and neoplasms in the maxillary sinuses</a:t>
            </a:r>
            <a:endParaRPr lang="ru-RU" dirty="0">
              <a:solidFill>
                <a:srgbClr val="FF0000"/>
              </a:solidFill>
            </a:endParaRPr>
          </a:p>
        </p:txBody>
      </p:sp>
    </p:spTree>
    <p:extLst>
      <p:ext uri="{BB962C8B-B14F-4D97-AF65-F5344CB8AC3E}">
        <p14:creationId xmlns:p14="http://schemas.microsoft.com/office/powerpoint/2010/main" val="879531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chemeClr val="bg1"/>
                </a:solidFill>
              </a:rPr>
              <a:t>Недостатки КТ.</a:t>
            </a:r>
            <a:endParaRPr lang="ru-RU" dirty="0">
              <a:solidFill>
                <a:schemeClr val="bg1"/>
              </a:solidFill>
            </a:endParaRPr>
          </a:p>
        </p:txBody>
      </p:sp>
      <p:sp>
        <p:nvSpPr>
          <p:cNvPr id="3" name="Объект 2"/>
          <p:cNvSpPr>
            <a:spLocks noGrp="1"/>
          </p:cNvSpPr>
          <p:nvPr>
            <p:ph idx="1"/>
          </p:nvPr>
        </p:nvSpPr>
        <p:spPr>
          <a:xfrm>
            <a:off x="0" y="857232"/>
            <a:ext cx="9144000" cy="6000768"/>
          </a:xfrm>
        </p:spPr>
        <p:txBody>
          <a:bodyPr>
            <a:normAutofit fontScale="92500" lnSpcReduction="20000"/>
          </a:bodyPr>
          <a:lstStyle/>
          <a:p>
            <a:r>
              <a:rPr lang="en-US" sz="4000" dirty="0">
                <a:solidFill>
                  <a:srgbClr val="FF0000"/>
                </a:solidFill>
              </a:rPr>
              <a:t>Since the operating principle of the </a:t>
            </a:r>
            <a:r>
              <a:rPr lang="en-US" sz="4000" dirty="0" err="1">
                <a:solidFill>
                  <a:srgbClr val="FF0000"/>
                </a:solidFill>
              </a:rPr>
              <a:t>tomograph</a:t>
            </a:r>
            <a:r>
              <a:rPr lang="en-US" sz="4000" dirty="0">
                <a:solidFill>
                  <a:srgbClr val="FF0000"/>
                </a:solidFill>
              </a:rPr>
              <a:t> is based on the use of X-ray radiation, there is still a small chance of developing cancer due to the excessively high dose of radiation received by the patient.</a:t>
            </a:r>
          </a:p>
          <a:p>
            <a:r>
              <a:rPr lang="en-US" sz="4000" dirty="0">
                <a:solidFill>
                  <a:srgbClr val="FF0000"/>
                </a:solidFill>
              </a:rPr>
              <a:t>Before undergoing a CT scan, women should inform their doctor and radiologist about the possibility of pregnancy, since tomography cannot be recommended for pregnant women due to the potential risk of developmental abnormalities in the child;</a:t>
            </a:r>
            <a:endParaRPr lang="ru-RU" sz="4000" dirty="0">
              <a:solidFill>
                <a:srgbClr val="FF0000"/>
              </a:solidFill>
            </a:endParaRPr>
          </a:p>
        </p:txBody>
      </p:sp>
    </p:spTree>
    <p:extLst>
      <p:ext uri="{BB962C8B-B14F-4D97-AF65-F5344CB8AC3E}">
        <p14:creationId xmlns:p14="http://schemas.microsoft.com/office/powerpoint/2010/main" val="3906825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8229600" cy="5502990"/>
          </a:xfrm>
        </p:spPr>
        <p:txBody>
          <a:bodyPr>
            <a:normAutofit fontScale="92500" lnSpcReduction="20000"/>
          </a:bodyPr>
          <a:lstStyle/>
          <a:p>
            <a:r>
              <a:rPr lang="en-US" dirty="0">
                <a:solidFill>
                  <a:srgbClr val="FF0000"/>
                </a:solidFill>
              </a:rPr>
              <a:t>The risk of serious adverse and allergic reactions due to the administration of iodinated contrast agents is very low, and radiologists have special equipment to combat them;</a:t>
            </a:r>
          </a:p>
          <a:p>
            <a:r>
              <a:rPr lang="en-US" dirty="0">
                <a:solidFill>
                  <a:srgbClr val="FF0000"/>
                </a:solidFill>
              </a:rPr>
              <a:t>Pharmaceutical companies that manufacture drugs for intravenous contrast indicate in the annotation that nursing mothers should not feed breast milk to their children for 24-48 hours after the administration of the contrast agent into the mother's body.</a:t>
            </a:r>
          </a:p>
          <a:p>
            <a:r>
              <a:rPr lang="en-US" dirty="0">
                <a:solidFill>
                  <a:srgbClr val="FF0000"/>
                </a:solidFill>
              </a:rPr>
              <a:t>Since children's constantly growing bodies are more sensitive to the effects of radiation, CT scans can be performed on children only if absolutely necessary to make a diagnosis and should not be repeated without strict indications.</a:t>
            </a:r>
            <a:endParaRPr lang="ru-RU" dirty="0" smtClean="0">
              <a:solidFill>
                <a:srgbClr val="FF0000"/>
              </a:solidFill>
            </a:endParaRP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66</TotalTime>
  <Words>832</Words>
  <Application>Microsoft Office PowerPoint</Application>
  <PresentationFormat>Экран (4:3)</PresentationFormat>
  <Paragraphs>36</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Georgia</vt:lpstr>
      <vt:lpstr>Trebuchet MS</vt:lpstr>
      <vt:lpstr>Wingdings 2</vt:lpstr>
      <vt:lpstr>Городская</vt:lpstr>
      <vt:lpstr>CT scan.</vt:lpstr>
      <vt:lpstr>Computed tomography is one of the methods for studying the condition of bone tissue. Along with orthopantomogram and x-ray, it is actively used in dentistry and otolaryngology. It differs from the other two methods in that it allows you to view not a flat, but a three-dimensional image of the entire jaw and various parts of the skull. A regular X-ray provides only 30-40% of the information, a tomographic one provides 100%.</vt:lpstr>
      <vt:lpstr>Advantages of CT.</vt:lpstr>
      <vt:lpstr>Презентация PowerPoint</vt:lpstr>
      <vt:lpstr>Презентация PowerPoint</vt:lpstr>
      <vt:lpstr>Презентация PowerPoint</vt:lpstr>
      <vt:lpstr>Indications for CT.</vt:lpstr>
      <vt:lpstr>Недостатки КТ.</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Семипалатинский Государственный Медицинский Университет</dc:title>
  <dc:creator>Iskra</dc:creator>
  <cp:lastModifiedBy>Пользователь Windows</cp:lastModifiedBy>
  <cp:revision>12</cp:revision>
  <dcterms:created xsi:type="dcterms:W3CDTF">2014-12-09T16:18:29Z</dcterms:created>
  <dcterms:modified xsi:type="dcterms:W3CDTF">2023-11-17T09:57:20Z</dcterms:modified>
</cp:coreProperties>
</file>