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0" r:id="rId7"/>
    <p:sldId id="261" r:id="rId8"/>
    <p:sldId id="262" r:id="rId9"/>
    <p:sldId id="264" r:id="rId10"/>
    <p:sldId id="266" r:id="rId11"/>
    <p:sldId id="267" r:id="rId12"/>
    <p:sldId id="268" r:id="rId13"/>
    <p:sldId id="265" r:id="rId14"/>
    <p:sldId id="271" r:id="rId15"/>
    <p:sldId id="272" r:id="rId16"/>
    <p:sldId id="273" r:id="rId17"/>
    <p:sldId id="270" r:id="rId18"/>
    <p:sldId id="274" r:id="rId19"/>
    <p:sldId id="269" r:id="rId20"/>
    <p:sldId id="276" r:id="rId21"/>
    <p:sldId id="275" r:id="rId22"/>
    <p:sldId id="277" r:id="rId23"/>
    <p:sldId id="278" r:id="rId24"/>
    <p:sldId id="279" r:id="rId25"/>
    <p:sldId id="280" r:id="rId26"/>
    <p:sldId id="286" r:id="rId27"/>
    <p:sldId id="289" r:id="rId28"/>
    <p:sldId id="290" r:id="rId29"/>
    <p:sldId id="291" r:id="rId30"/>
    <p:sldId id="292" r:id="rId31"/>
    <p:sldId id="287"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11/21/2023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en-US" sz="2800" dirty="0"/>
              <a:t>Types of </a:t>
            </a:r>
            <a:r>
              <a:rPr lang="en-US" sz="2800" dirty="0" err="1"/>
              <a:t>dentofacial</a:t>
            </a:r>
            <a:r>
              <a:rPr lang="en-US" sz="2800" dirty="0"/>
              <a:t> and jaw prostheses</a:t>
            </a:r>
            <a:r>
              <a:rPr lang="ru-RU" sz="2800" dirty="0" smtClean="0"/>
              <a:t>. </a:t>
            </a:r>
            <a:endParaRPr lang="ru-RU" sz="2800" dirty="0"/>
          </a:p>
        </p:txBody>
      </p:sp>
      <p:sp>
        <p:nvSpPr>
          <p:cNvPr id="3" name="Подзаголовок 2"/>
          <p:cNvSpPr>
            <a:spLocks noGrp="1"/>
          </p:cNvSpPr>
          <p:nvPr>
            <p:ph type="subTitle" idx="1"/>
          </p:nvPr>
        </p:nvSpPr>
        <p:spPr>
          <a:xfrm>
            <a:off x="1860427" y="7212808"/>
            <a:ext cx="8689976" cy="1371599"/>
          </a:xfrm>
        </p:spPr>
        <p:txBody>
          <a:bodyPr/>
          <a:lstStyle/>
          <a:p>
            <a:endParaRPr lang="ru-RU" dirty="0"/>
          </a:p>
        </p:txBody>
      </p:sp>
    </p:spTree>
    <p:extLst>
      <p:ext uri="{BB962C8B-B14F-4D97-AF65-F5344CB8AC3E}">
        <p14:creationId xmlns:p14="http://schemas.microsoft.com/office/powerpoint/2010/main" val="3293117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 y="1"/>
            <a:ext cx="8608541" cy="6858000"/>
          </a:xfrm>
        </p:spPr>
        <p:txBody>
          <a:bodyPr>
            <a:normAutofit fontScale="92500" lnSpcReduction="10000"/>
          </a:bodyPr>
          <a:lstStyle/>
          <a:p>
            <a:pPr marL="0" indent="0">
              <a:buNone/>
            </a:pPr>
            <a:r>
              <a:rPr lang="en-US" u="sng" dirty="0"/>
              <a:t>1. A smooth splint-brace can be used to treat fractures of the lower jaw, provided that the larger fragment has at least 4, and the smaller fragment has at least 2 stable teeth. In this case, the teeth located in the fracture gap are not taken into account.</a:t>
            </a:r>
          </a:p>
          <a:p>
            <a:pPr marL="0" indent="0">
              <a:buNone/>
            </a:pPr>
            <a:r>
              <a:rPr lang="en-US" u="sng" dirty="0"/>
              <a:t>Indications for use:</a:t>
            </a:r>
          </a:p>
          <a:p>
            <a:pPr marL="0" indent="0">
              <a:buNone/>
            </a:pPr>
            <a:r>
              <a:rPr lang="en-US" u="sng" dirty="0"/>
              <a:t>unilateral linear fracture of the lower jaw, located within the dentition, without displacement or with easily reducible fragments within the frontal group of teeth;</a:t>
            </a:r>
          </a:p>
          <a:p>
            <a:pPr marL="0" indent="0">
              <a:buNone/>
            </a:pPr>
            <a:r>
              <a:rPr lang="en-US" u="sng" dirty="0"/>
              <a:t>fractures of the alveolar part of the lower jaw and the alveolar process of the upper jaw;</a:t>
            </a:r>
          </a:p>
          <a:p>
            <a:pPr marL="0" indent="0">
              <a:buNone/>
            </a:pPr>
            <a:r>
              <a:rPr lang="en-US" u="sng" dirty="0"/>
              <a:t>fractures and dislocations of teeth, when there are stable teeth on both sides of the intact parts of the jaw;</a:t>
            </a:r>
          </a:p>
          <a:p>
            <a:pPr marL="0" indent="0">
              <a:buNone/>
            </a:pPr>
            <a:r>
              <a:rPr lang="en-US" u="sng" dirty="0"/>
              <a:t>splinting teeth for acute odontogenic osteomyelitis and periodontitis.</a:t>
            </a:r>
          </a:p>
          <a:p>
            <a:pPr marL="0" indent="0">
              <a:buNone/>
            </a:pPr>
            <a:r>
              <a:rPr lang="en-US" u="sng" dirty="0"/>
              <a:t>for the prevention of pathological fracture of the lower jaw, before performing </a:t>
            </a:r>
            <a:r>
              <a:rPr lang="en-US" u="sng" dirty="0" err="1"/>
              <a:t>sequestrectomy</a:t>
            </a:r>
            <a:r>
              <a:rPr lang="en-US" u="sng" dirty="0"/>
              <a:t>, cystectomy, </a:t>
            </a:r>
            <a:r>
              <a:rPr lang="en-US" u="sng" dirty="0" err="1"/>
              <a:t>cystotomy</a:t>
            </a:r>
            <a:r>
              <a:rPr lang="en-US" u="sng" dirty="0"/>
              <a:t>, resection of part of the jaw, etc.;</a:t>
            </a:r>
          </a:p>
          <a:p>
            <a:pPr marL="0" indent="0">
              <a:buNone/>
            </a:pPr>
            <a:r>
              <a:rPr lang="en-US" u="sng" dirty="0"/>
              <a:t>incomplete fractures (cracks) of the lower jaw.</a:t>
            </a:r>
            <a:endParaRPr lang="ru-RU" dirty="0"/>
          </a:p>
        </p:txBody>
      </p:sp>
      <p:pic>
        <p:nvPicPr>
          <p:cNvPr id="5122" name="Picture 2" descr="Тигерштедт%20скоба"/>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8608541" y="1596177"/>
            <a:ext cx="3583458" cy="319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18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 y="1"/>
            <a:ext cx="8608541" cy="6858000"/>
          </a:xfrm>
        </p:spPr>
        <p:txBody>
          <a:bodyPr>
            <a:normAutofit fontScale="92500" lnSpcReduction="20000"/>
          </a:bodyPr>
          <a:lstStyle/>
          <a:p>
            <a:pPr marL="0" indent="0">
              <a:buNone/>
            </a:pPr>
            <a:r>
              <a:rPr lang="en-US" dirty="0"/>
              <a:t>2. A splint with a spacer bend in the area of the dentition defect.</a:t>
            </a:r>
          </a:p>
          <a:p>
            <a:pPr marL="0" indent="0">
              <a:buNone/>
            </a:pPr>
            <a:r>
              <a:rPr lang="en-US" dirty="0"/>
              <a:t>Indications for use:</a:t>
            </a:r>
          </a:p>
          <a:p>
            <a:pPr marL="0" indent="0">
              <a:buNone/>
            </a:pPr>
            <a:r>
              <a:rPr lang="en-US" dirty="0"/>
              <a:t>One-sided fracture of the lower jaw without displacement or with easily reducible fragments, if the fracture gap passes through the alveolar part, devoid of teeth</a:t>
            </a:r>
          </a:p>
          <a:p>
            <a:pPr marL="0" indent="0">
              <a:buNone/>
            </a:pPr>
            <a:endParaRPr lang="en-US" dirty="0"/>
          </a:p>
          <a:p>
            <a:pPr marL="0" indent="0">
              <a:buNone/>
            </a:pPr>
            <a:r>
              <a:rPr lang="en-US" dirty="0"/>
              <a:t>3. Tire with hook loops.</a:t>
            </a:r>
          </a:p>
          <a:p>
            <a:pPr marL="0" indent="0">
              <a:buNone/>
            </a:pPr>
            <a:r>
              <a:rPr lang="en-US" dirty="0"/>
              <a:t>Indications for use:</a:t>
            </a:r>
          </a:p>
          <a:p>
            <a:pPr marL="0" indent="0">
              <a:buNone/>
            </a:pPr>
            <a:r>
              <a:rPr lang="en-US" dirty="0"/>
              <a:t>fractures of the lower jaw outside the dentition;</a:t>
            </a:r>
          </a:p>
          <a:p>
            <a:pPr marL="0" indent="0">
              <a:buNone/>
            </a:pPr>
            <a:r>
              <a:rPr lang="en-US" dirty="0"/>
              <a:t>fractures of the lower jaw within the dentition when the larger fragment has 4 and the smaller fragment has 2 stable teeth;</a:t>
            </a:r>
          </a:p>
          <a:p>
            <a:pPr marL="0" indent="0">
              <a:buNone/>
            </a:pPr>
            <a:r>
              <a:rPr lang="en-US" dirty="0"/>
              <a:t>fractures of the lower jaw with fragments that are difficult to reduce and require traction;</a:t>
            </a:r>
          </a:p>
          <a:p>
            <a:pPr marL="0" indent="0">
              <a:buNone/>
            </a:pPr>
            <a:r>
              <a:rPr lang="en-US" dirty="0"/>
              <a:t>bilateral, double and multiple fractures of the lower jaw;</a:t>
            </a:r>
          </a:p>
          <a:p>
            <a:pPr marL="0" indent="0">
              <a:buNone/>
            </a:pPr>
            <a:r>
              <a:rPr lang="en-US" dirty="0"/>
              <a:t>fracture of the upper jaw (with the obligatory use of a chin sling);</a:t>
            </a:r>
          </a:p>
          <a:p>
            <a:pPr marL="0" indent="0">
              <a:buNone/>
            </a:pPr>
            <a:r>
              <a:rPr lang="en-US" dirty="0"/>
              <a:t>simultaneous fractures of the upper jaw and lower jaw (supplemented by a chin sling).</a:t>
            </a:r>
            <a:endParaRPr lang="ru-RU" dirty="0"/>
          </a:p>
        </p:txBody>
      </p:sp>
      <p:sp>
        <p:nvSpPr>
          <p:cNvPr id="4" name="Объект 2"/>
          <p:cNvSpPr txBox="1">
            <a:spLocks/>
          </p:cNvSpPr>
          <p:nvPr/>
        </p:nvSpPr>
        <p:spPr>
          <a:xfrm>
            <a:off x="0" y="0"/>
            <a:ext cx="8608541" cy="68580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endParaRPr lang="ru-RU" dirty="0"/>
          </a:p>
        </p:txBody>
      </p:sp>
      <p:pic>
        <p:nvPicPr>
          <p:cNvPr id="6146" name="Picture 2" descr="Тигерштедт%20с%20распо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6281" y="0"/>
            <a:ext cx="3445720" cy="271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Тигерштедт%20с%20зацепн"/>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8746281" y="3061000"/>
            <a:ext cx="3453540" cy="259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061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 y="1"/>
            <a:ext cx="8608541" cy="6858000"/>
          </a:xfrm>
        </p:spPr>
        <p:txBody>
          <a:bodyPr>
            <a:normAutofit/>
          </a:bodyPr>
          <a:lstStyle/>
          <a:p>
            <a:pPr marL="0" indent="0">
              <a:buNone/>
            </a:pPr>
            <a:r>
              <a:rPr lang="en-US" u="sng" dirty="0"/>
              <a:t>4. Tire with an inclined plane.</a:t>
            </a:r>
          </a:p>
          <a:p>
            <a:pPr marL="0" indent="0">
              <a:buNone/>
            </a:pPr>
            <a:r>
              <a:rPr lang="en-US" u="sng" dirty="0"/>
              <a:t>Indications for use:</a:t>
            </a:r>
          </a:p>
          <a:p>
            <a:pPr marL="0" indent="0">
              <a:buNone/>
            </a:pPr>
            <a:r>
              <a:rPr lang="en-US" u="sng" dirty="0"/>
              <a:t>with significant defects of the lower jaw as a result of traumatic osteomyelitis, gunshot wounds or after operations for resections. Prevents the displacement of the fragment towards the oral cavity, establishing it in the correct articulatory relationship with the opposite dentition.</a:t>
            </a:r>
          </a:p>
          <a:p>
            <a:pPr marL="0" indent="0">
              <a:buNone/>
            </a:pPr>
            <a:r>
              <a:rPr lang="en-US" u="sng" dirty="0"/>
              <a:t>fractures in the area of the ascending branch.</a:t>
            </a:r>
          </a:p>
          <a:p>
            <a:pPr marL="0" indent="0">
              <a:buNone/>
            </a:pPr>
            <a:endParaRPr lang="en-US" u="sng" dirty="0"/>
          </a:p>
          <a:p>
            <a:pPr marL="0" indent="0">
              <a:buNone/>
            </a:pPr>
            <a:r>
              <a:rPr lang="en-US" u="sng" dirty="0"/>
              <a:t>5. Tire with a holding plane.</a:t>
            </a:r>
          </a:p>
          <a:p>
            <a:pPr marL="0" indent="0">
              <a:buNone/>
            </a:pPr>
            <a:r>
              <a:rPr lang="en-US" u="sng" dirty="0"/>
              <a:t>Indications for use: on the upper jaw to hold tampons, soft tissue flaps of the palate in case of damage or in the postoperative period.</a:t>
            </a:r>
            <a:endParaRPr lang="ru-RU" dirty="0"/>
          </a:p>
        </p:txBody>
      </p:sp>
      <p:pic>
        <p:nvPicPr>
          <p:cNvPr id="7170" name="Picture 2" descr="1-7%20об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0764" y="1"/>
            <a:ext cx="2591235" cy="181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184" y="2084407"/>
            <a:ext cx="2423816" cy="235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Тигерштедт-тампо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8184" y="4385506"/>
            <a:ext cx="2423816" cy="253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958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en-US" sz="2800" b="1" dirty="0"/>
              <a:t>Laboratory-made splints Tooth splints</a:t>
            </a:r>
            <a:endParaRPr lang="ru-RU" sz="2800" dirty="0"/>
          </a:p>
        </p:txBody>
      </p:sp>
      <p:sp>
        <p:nvSpPr>
          <p:cNvPr id="3" name="Объект 2"/>
          <p:cNvSpPr>
            <a:spLocks noGrp="1"/>
          </p:cNvSpPr>
          <p:nvPr>
            <p:ph sz="quarter" idx="13"/>
          </p:nvPr>
        </p:nvSpPr>
        <p:spPr>
          <a:xfrm>
            <a:off x="0" y="1318054"/>
            <a:ext cx="7957752" cy="5539946"/>
          </a:xfrm>
        </p:spPr>
        <p:txBody>
          <a:bodyPr>
            <a:normAutofit/>
          </a:bodyPr>
          <a:lstStyle/>
          <a:p>
            <a:r>
              <a:rPr lang="en-US" u="sng" dirty="0"/>
              <a:t>Ring tires.</a:t>
            </a:r>
          </a:p>
          <a:p>
            <a:r>
              <a:rPr lang="en-US" u="sng" dirty="0"/>
              <a:t>The large contact surface of the ring splints with the teeth ensures good stability of the splint. In addition, the chewing surface of the teeth not covered with a splint makes it possible to control the relationship of the dentition in the bite.</a:t>
            </a:r>
          </a:p>
          <a:p>
            <a:r>
              <a:rPr lang="en-US" u="sng" dirty="0" err="1"/>
              <a:t>Limberg</a:t>
            </a:r>
            <a:r>
              <a:rPr lang="en-US" u="sng" dirty="0"/>
              <a:t> soldered rod (beam) bus.</a:t>
            </a:r>
          </a:p>
          <a:p>
            <a:r>
              <a:rPr lang="en-US" u="sng" dirty="0"/>
              <a:t>Indications for use: treatment of jaw fractures with low clinical dental crowns, insufficient number of teeth, and with tooth mobility. If necessary, the crowns in this splint are replaced with rings or turned into crown rings by sawing off their chewing surface.</a:t>
            </a:r>
            <a:endParaRPr lang="ru-RU" dirty="0"/>
          </a:p>
        </p:txBody>
      </p:sp>
      <p:pic>
        <p:nvPicPr>
          <p:cNvPr id="8194" name="Picture 2" descr="Лимберг%20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1049" y="1447971"/>
            <a:ext cx="3080951" cy="244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5-7%20общ"/>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1049" y="4088027"/>
            <a:ext cx="3080951" cy="175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917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en-US" sz="2800" b="1" dirty="0"/>
              <a:t>Laboratory-made splints Tooth splints</a:t>
            </a:r>
            <a:endParaRPr lang="ru-RU" sz="2800" dirty="0"/>
          </a:p>
        </p:txBody>
      </p:sp>
      <p:sp>
        <p:nvSpPr>
          <p:cNvPr id="3" name="Объект 2"/>
          <p:cNvSpPr>
            <a:spLocks noGrp="1"/>
          </p:cNvSpPr>
          <p:nvPr>
            <p:ph sz="quarter" idx="13"/>
          </p:nvPr>
        </p:nvSpPr>
        <p:spPr>
          <a:xfrm>
            <a:off x="0" y="1318054"/>
            <a:ext cx="7957752" cy="5539946"/>
          </a:xfrm>
        </p:spPr>
        <p:txBody>
          <a:bodyPr>
            <a:normAutofit fontScale="77500" lnSpcReduction="20000"/>
          </a:bodyPr>
          <a:lstStyle/>
          <a:p>
            <a:r>
              <a:rPr lang="en-US" u="sng" dirty="0"/>
              <a:t>Solid tires.</a:t>
            </a:r>
          </a:p>
          <a:p>
            <a:r>
              <a:rPr lang="en-US" u="sng" dirty="0"/>
              <a:t>Indications for use: used for fractures of the lower jaw without displacement of the fragments or their slight reposition within the dentition, when the teeth on the fragments are placed parallel (without tilting). If there is an inclination of the teeth, dismountable solid splints are used. These splints are removable, so they can be additionally fixed with cement or special glue.</a:t>
            </a:r>
          </a:p>
          <a:p>
            <a:endParaRPr lang="en-US" u="sng" dirty="0"/>
          </a:p>
          <a:p>
            <a:r>
              <a:rPr lang="en-US" u="sng" dirty="0"/>
              <a:t>Plastic splints</a:t>
            </a:r>
          </a:p>
          <a:p>
            <a:r>
              <a:rPr lang="en-US" u="sng" dirty="0"/>
              <a:t>Made from hot-curing plastic. They are distinguished by high aesthetic qualities. However, due to the elasticity and fragility of plastics, they are not used to fix jaws in case of complete fractures.</a:t>
            </a:r>
          </a:p>
          <a:p>
            <a:r>
              <a:rPr lang="en-US" u="sng" dirty="0"/>
              <a:t>Indications for use: tooth dislocations, alveolar bone fractures, treatment of mandibular fractures in children under 3 years of age. In case there is a need for tooth </a:t>
            </a:r>
            <a:r>
              <a:rPr lang="en-US" u="sng" dirty="0" err="1"/>
              <a:t>depulpation</a:t>
            </a:r>
            <a:r>
              <a:rPr lang="en-US" u="sng" dirty="0"/>
              <a:t>, a hole is created in the </a:t>
            </a:r>
            <a:r>
              <a:rPr lang="en-US" u="sng" dirty="0" err="1"/>
              <a:t>mouthguard</a:t>
            </a:r>
            <a:r>
              <a:rPr lang="en-US" u="sng" dirty="0"/>
              <a:t> before fixation, taking into account better access to the pulp chamber. Fixing the mouth guard on the teeth with cement or quickly hardening plastic. The mouth guard is placed on the victim for 4-6 weeks along with the chin sling.</a:t>
            </a:r>
            <a:endParaRPr lang="ru-RU" dirty="0"/>
          </a:p>
        </p:txBody>
      </p:sp>
      <p:pic>
        <p:nvPicPr>
          <p:cNvPr id="9218" name="Picture 2" descr="Graphi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057" y="1535413"/>
            <a:ext cx="4019943" cy="229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Картинки по запросу &quot;шина капп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362" y="4100898"/>
            <a:ext cx="3996638" cy="195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469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en-US" sz="2800" b="1" dirty="0"/>
              <a:t>Laboratory-made splints Dental-gingival splints</a:t>
            </a:r>
            <a:r>
              <a:rPr lang="ru-RU" sz="2800" b="1" dirty="0" smtClean="0"/>
              <a:t>.</a:t>
            </a:r>
            <a:endParaRPr lang="ru-RU" sz="2800" dirty="0"/>
          </a:p>
        </p:txBody>
      </p:sp>
      <p:sp>
        <p:nvSpPr>
          <p:cNvPr id="3" name="Объект 2"/>
          <p:cNvSpPr>
            <a:spLocks noGrp="1"/>
          </p:cNvSpPr>
          <p:nvPr>
            <p:ph sz="quarter" idx="13"/>
          </p:nvPr>
        </p:nvSpPr>
        <p:spPr>
          <a:xfrm>
            <a:off x="0" y="1318054"/>
            <a:ext cx="8781534" cy="5539946"/>
          </a:xfrm>
        </p:spPr>
        <p:txBody>
          <a:bodyPr>
            <a:normAutofit fontScale="62500" lnSpcReduction="20000"/>
          </a:bodyPr>
          <a:lstStyle/>
          <a:p>
            <a:r>
              <a:rPr lang="en-US" u="sng" dirty="0"/>
              <a:t>Weber gingival splint.</a:t>
            </a:r>
          </a:p>
          <a:p>
            <a:r>
              <a:rPr lang="en-US" u="sng" dirty="0"/>
              <a:t>The author made the splint from rubber; currently it is made from acrylic plastics, hot-cured in the laboratory, and cold-cured in the clinic. In the latter case, the mucous membrane of the alveolar process is lubricated with Vaseline to avoid chemical burns from the monomer.</a:t>
            </a:r>
          </a:p>
          <a:p>
            <a:r>
              <a:rPr lang="en-US" u="sng" dirty="0"/>
              <a:t>Used for complete dentition or partial loss of teeth. If there is a defect in the dentition, artificial teeth can be welded onto the splint, thereby restoring its continuity. Then the Weber splint not only fixes the fragments, but also plays the role of a replacement prosthesis, and also prevents loosening of the teeth.</a:t>
            </a:r>
          </a:p>
          <a:p>
            <a:r>
              <a:rPr lang="en-US" u="sng" dirty="0"/>
              <a:t>Its disadvantages include the fact that it does not keep fragments from vertical displacement, labor-intensive application, and mobility that occurs over time.</a:t>
            </a:r>
          </a:p>
          <a:p>
            <a:r>
              <a:rPr lang="en-US" u="sng" dirty="0"/>
              <a:t>Indications for use:</a:t>
            </a:r>
          </a:p>
          <a:p>
            <a:r>
              <a:rPr lang="en-US" u="sng" dirty="0"/>
              <a:t>fracture (crack) without displacement of jaw fragments;</a:t>
            </a:r>
          </a:p>
          <a:p>
            <a:r>
              <a:rPr lang="en-US" u="sng" dirty="0"/>
              <a:t>for fractures with slight displacement of the fragments, if after reposition they do not return to their previous position;</a:t>
            </a:r>
          </a:p>
          <a:p>
            <a:r>
              <a:rPr lang="en-US" u="sng" dirty="0"/>
              <a:t>during post-treatment of fractures, after removal of the </a:t>
            </a:r>
            <a:r>
              <a:rPr lang="en-US" u="sng" dirty="0" err="1"/>
              <a:t>bimaxillary</a:t>
            </a:r>
            <a:r>
              <a:rPr lang="en-US" u="sng" dirty="0"/>
              <a:t> apparatus, when consolidation of fragments has occurred, but the callus is not yet reliable;</a:t>
            </a:r>
          </a:p>
          <a:p>
            <a:r>
              <a:rPr lang="en-US" u="sng" dirty="0"/>
              <a:t>when the number of teeth is insufficient to fix the dental splints;</a:t>
            </a:r>
          </a:p>
          <a:p>
            <a:r>
              <a:rPr lang="en-US" u="sng" dirty="0"/>
              <a:t>with mobility of the teeth remaining on the fragments.</a:t>
            </a:r>
          </a:p>
          <a:p>
            <a:r>
              <a:rPr lang="en-US" u="sng" dirty="0"/>
              <a:t>when using the surrounding suture method for fractures of the lower jaw, fragments are fixed to the Weber splint with nylon or wire ligatures.</a:t>
            </a:r>
            <a:endParaRPr lang="ru-RU" dirty="0"/>
          </a:p>
        </p:txBody>
      </p:sp>
      <p:pic>
        <p:nvPicPr>
          <p:cNvPr id="10242" name="Picture 2" descr="9-7%20об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535" y="1485986"/>
            <a:ext cx="3410465" cy="281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365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en-US" sz="2800" b="1" dirty="0"/>
              <a:t>Laboratory-made splints Dental-gingival splints.</a:t>
            </a:r>
            <a:endParaRPr lang="ru-RU" sz="2800" dirty="0"/>
          </a:p>
        </p:txBody>
      </p:sp>
      <p:sp>
        <p:nvSpPr>
          <p:cNvPr id="3" name="Объект 2"/>
          <p:cNvSpPr>
            <a:spLocks noGrp="1"/>
          </p:cNvSpPr>
          <p:nvPr>
            <p:ph sz="quarter" idx="13"/>
          </p:nvPr>
        </p:nvSpPr>
        <p:spPr>
          <a:xfrm>
            <a:off x="0" y="1318054"/>
            <a:ext cx="8781534" cy="5539946"/>
          </a:xfrm>
        </p:spPr>
        <p:txBody>
          <a:bodyPr>
            <a:normAutofit fontScale="85000" lnSpcReduction="10000"/>
          </a:bodyPr>
          <a:lstStyle/>
          <a:p>
            <a:r>
              <a:rPr lang="en-US" u="sng" dirty="0"/>
              <a:t>Dental gingival splint M.M. </a:t>
            </a:r>
            <a:r>
              <a:rPr lang="en-US" u="sng" dirty="0" err="1"/>
              <a:t>Vankevich</a:t>
            </a:r>
            <a:r>
              <a:rPr lang="en-US" u="sng" dirty="0"/>
              <a:t>.</a:t>
            </a:r>
          </a:p>
          <a:p>
            <a:r>
              <a:rPr lang="en-US" u="sng" dirty="0"/>
              <a:t>Indications for use: 1) in the treatment of fractures of the lower jaw with significant defects in the anterior area, to prevent displacement of fragments forward, upward and inward, due to the emphasis of the inclined planes on the anterior edges of the branches or on the alveolar part of the lateral parts of the body; 2) in the treatment of fractures of the lower jaw with toothless alveolar processes or with the absence of a large number of teeth. 3) with bone grafting of the lower jaw to retain bone grafts.</a:t>
            </a:r>
          </a:p>
          <a:p>
            <a:r>
              <a:rPr lang="en-US" u="sng" dirty="0"/>
              <a:t>  The M.M. </a:t>
            </a:r>
            <a:r>
              <a:rPr lang="en-US" u="sng" dirty="0" err="1"/>
              <a:t>Vankevich</a:t>
            </a:r>
            <a:r>
              <a:rPr lang="en-US" u="sng" dirty="0"/>
              <a:t> splint can also be used in the orthopedic treatment of fractures of the edentulous lower jaw for the reduction of fragments that have shifted in the transversal direction. For this purpose, the vertical extensions of the device are corrected using cold-curing plastic or using a </a:t>
            </a:r>
            <a:r>
              <a:rPr lang="en-US" u="sng" dirty="0" err="1"/>
              <a:t>stens</a:t>
            </a:r>
            <a:r>
              <a:rPr lang="en-US" u="sng" dirty="0"/>
              <a:t>, followed by its replacement with plastic. The rollers formed in this way press on the fragments and gradually move them outward. The disadvantages of the M.M. tire </a:t>
            </a:r>
            <a:r>
              <a:rPr lang="en-US" u="sng" dirty="0" err="1"/>
              <a:t>Vankevich</a:t>
            </a:r>
            <a:r>
              <a:rPr lang="en-US" u="sng" dirty="0"/>
              <a:t> refers to its bulkiness and impossibility of use when mouth opening is limited.</a:t>
            </a:r>
            <a:endParaRPr lang="ru-RU" dirty="0"/>
          </a:p>
        </p:txBody>
      </p:sp>
      <p:pic>
        <p:nvPicPr>
          <p:cNvPr id="11266" name="Picture 2" descr="Шина%20Ванкевича"/>
          <p:cNvPicPr>
            <a:picLocks noChangeAspect="1" noChangeArrowheads="1"/>
          </p:cNvPicPr>
          <p:nvPr/>
        </p:nvPicPr>
        <p:blipFill>
          <a:blip r:embed="rId2">
            <a:extLst>
              <a:ext uri="{28A0092B-C50C-407E-A947-70E740481C1C}">
                <a14:useLocalDpi xmlns:a14="http://schemas.microsoft.com/office/drawing/2010/main" val="0"/>
              </a:ext>
            </a:extLst>
          </a:blip>
          <a:srcRect b="6735"/>
          <a:stretch>
            <a:fillRect/>
          </a:stretch>
        </p:blipFill>
        <p:spPr bwMode="auto">
          <a:xfrm>
            <a:off x="8711259" y="1318054"/>
            <a:ext cx="348074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718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endParaRPr lang="ru-RU" sz="2800" dirty="0"/>
          </a:p>
        </p:txBody>
      </p:sp>
      <p:pic>
        <p:nvPicPr>
          <p:cNvPr id="5" name="Picture 2" descr="Картинки по запросу &quot;шина ванкевича&quot;"/>
          <p:cNvPicPr>
            <a:picLocks noChangeAspect="1" noChangeArrowheads="1"/>
          </p:cNvPicPr>
          <p:nvPr/>
        </p:nvPicPr>
        <p:blipFill rotWithShape="1">
          <a:blip r:embed="rId2">
            <a:extLst>
              <a:ext uri="{28A0092B-C50C-407E-A947-70E740481C1C}">
                <a14:useLocalDpi xmlns:a14="http://schemas.microsoft.com/office/drawing/2010/main" val="0"/>
              </a:ext>
            </a:extLst>
          </a:blip>
          <a:srcRect l="53431" t="13735" r="3537" b="8819"/>
          <a:stretch/>
        </p:blipFill>
        <p:spPr bwMode="auto">
          <a:xfrm>
            <a:off x="8454151" y="1110057"/>
            <a:ext cx="3737848" cy="3770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Картинки по запросу &quot;шина ванкевича&quot;"/>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4233" t="13735" r="53875" b="8819"/>
          <a:stretch/>
        </p:blipFill>
        <p:spPr bwMode="auto">
          <a:xfrm>
            <a:off x="4815328" y="1110057"/>
            <a:ext cx="3638823" cy="377086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Картинки по запросу &quot;шина ванкевича&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10057"/>
            <a:ext cx="5022567" cy="377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818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en-US" sz="2800" b="1" dirty="0"/>
              <a:t>Laboratory-made splints. </a:t>
            </a:r>
            <a:r>
              <a:rPr lang="en-US" sz="2800" b="1" dirty="0" err="1"/>
              <a:t>Supragingival</a:t>
            </a:r>
            <a:r>
              <a:rPr lang="en-US" sz="2800" b="1" dirty="0"/>
              <a:t> splints.</a:t>
            </a:r>
            <a:endParaRPr lang="ru-RU" sz="2800" dirty="0"/>
          </a:p>
        </p:txBody>
      </p:sp>
      <p:sp>
        <p:nvSpPr>
          <p:cNvPr id="3" name="Объект 2"/>
          <p:cNvSpPr>
            <a:spLocks noGrp="1"/>
          </p:cNvSpPr>
          <p:nvPr>
            <p:ph sz="quarter" idx="13"/>
          </p:nvPr>
        </p:nvSpPr>
        <p:spPr>
          <a:xfrm>
            <a:off x="0" y="1318054"/>
            <a:ext cx="8781534" cy="5539946"/>
          </a:xfrm>
        </p:spPr>
        <p:txBody>
          <a:bodyPr>
            <a:normAutofit/>
          </a:bodyPr>
          <a:lstStyle/>
          <a:p>
            <a:r>
              <a:rPr lang="en-US" u="sng" dirty="0"/>
              <a:t>Tire Porta.</a:t>
            </a:r>
          </a:p>
          <a:p>
            <a:r>
              <a:rPr lang="en-US" u="sng" dirty="0"/>
              <a:t>Indications for use: used for fractures of the edentulous lower jaw without displacement of fragments, the patient does not have removable dentures and teeth in the upper jaw. A necessary condition is the unimpeded opening of the mouth.</a:t>
            </a:r>
          </a:p>
          <a:p>
            <a:endParaRPr lang="en-US" u="sng" dirty="0"/>
          </a:p>
          <a:p>
            <a:r>
              <a:rPr lang="en-US" u="sng" dirty="0" err="1"/>
              <a:t>Limberg</a:t>
            </a:r>
            <a:r>
              <a:rPr lang="en-US" u="sng" dirty="0"/>
              <a:t> tire.</a:t>
            </a:r>
          </a:p>
          <a:p>
            <a:r>
              <a:rPr lang="en-US" u="sng" dirty="0"/>
              <a:t>Indications for use: treatment of fractures of the lower jaw with complete </a:t>
            </a:r>
            <a:r>
              <a:rPr lang="en-US" u="sng" dirty="0" err="1"/>
              <a:t>edentia</a:t>
            </a:r>
            <a:r>
              <a:rPr lang="en-US" u="sng" dirty="0"/>
              <a:t> and difficulty opening the mouth.</a:t>
            </a:r>
            <a:endParaRPr lang="ru-RU" dirty="0"/>
          </a:p>
        </p:txBody>
      </p:sp>
      <p:pic>
        <p:nvPicPr>
          <p:cNvPr id="13314" name="Picture 2" descr="шина%20Пор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2281" y="1318055"/>
            <a:ext cx="2899719" cy="2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Лимберг%20разбо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2281" y="3925279"/>
            <a:ext cx="2899718" cy="293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985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en-US" sz="2800" b="1" i="1" dirty="0"/>
              <a:t>Mechanical reduction devices. (intraoral)</a:t>
            </a:r>
            <a:endParaRPr lang="ru-RU" sz="2800" dirty="0"/>
          </a:p>
        </p:txBody>
      </p:sp>
      <p:sp>
        <p:nvSpPr>
          <p:cNvPr id="3" name="Объект 2"/>
          <p:cNvSpPr>
            <a:spLocks noGrp="1"/>
          </p:cNvSpPr>
          <p:nvPr>
            <p:ph sz="quarter" idx="13"/>
          </p:nvPr>
        </p:nvSpPr>
        <p:spPr>
          <a:xfrm>
            <a:off x="-1" y="1318054"/>
            <a:ext cx="12192001" cy="5539946"/>
          </a:xfrm>
        </p:spPr>
        <p:txBody>
          <a:bodyPr>
            <a:normAutofit/>
          </a:bodyPr>
          <a:lstStyle/>
          <a:p>
            <a:r>
              <a:rPr lang="en-US" u="sng" dirty="0" err="1"/>
              <a:t>Oxman</a:t>
            </a:r>
            <a:r>
              <a:rPr lang="en-US" u="sng" dirty="0"/>
              <a:t> apparatus. (Modification of the Katz apparatus)</a:t>
            </a:r>
          </a:p>
          <a:p>
            <a:r>
              <a:rPr lang="en-US" u="sng" dirty="0"/>
              <a:t>Indications for use: repositioning of fragments in fractures of the lower jaw with a defect in the chin and stiff fragments.</a:t>
            </a:r>
          </a:p>
          <a:p>
            <a:r>
              <a:rPr lang="en-US" u="sng" dirty="0"/>
              <a:t>This is a device of sequential combined action - first reducing (1), then fixing (2), forming and replacing (3).</a:t>
            </a:r>
            <a:endParaRPr lang="ru-RU" dirty="0"/>
          </a:p>
        </p:txBody>
      </p:sp>
      <p:pic>
        <p:nvPicPr>
          <p:cNvPr id="14339" name="Picture 3" descr="11-7%20об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276" y="3435018"/>
            <a:ext cx="3632885" cy="343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2-6%20общ"/>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821" y="3436185"/>
            <a:ext cx="3912974" cy="342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3-6%20общ"/>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7924" y="3435018"/>
            <a:ext cx="3253946" cy="342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24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 y="164123"/>
            <a:ext cx="12191999" cy="1596177"/>
          </a:xfrm>
        </p:spPr>
        <p:txBody>
          <a:bodyPr>
            <a:normAutofit/>
          </a:bodyPr>
          <a:lstStyle/>
          <a:p>
            <a:r>
              <a:rPr lang="en-US" sz="2800" b="1" dirty="0"/>
              <a:t>Devices used in maxillofacial orthopedics CLASSIFICATION</a:t>
            </a:r>
            <a:endParaRPr lang="ru-RU" sz="2800" dirty="0"/>
          </a:p>
        </p:txBody>
      </p:sp>
      <p:sp>
        <p:nvSpPr>
          <p:cNvPr id="3" name="Объект 2"/>
          <p:cNvSpPr>
            <a:spLocks noGrp="1"/>
          </p:cNvSpPr>
          <p:nvPr>
            <p:ph sz="quarter" idx="13"/>
          </p:nvPr>
        </p:nvSpPr>
        <p:spPr>
          <a:xfrm>
            <a:off x="-1" y="1318054"/>
            <a:ext cx="12191999" cy="5539946"/>
          </a:xfrm>
        </p:spPr>
        <p:txBody>
          <a:bodyPr>
            <a:normAutofit/>
          </a:bodyPr>
          <a:lstStyle/>
          <a:p>
            <a:r>
              <a:rPr lang="en-US" b="1" i="1" u="sng" dirty="0"/>
              <a:t>By location:</a:t>
            </a:r>
          </a:p>
          <a:p>
            <a:r>
              <a:rPr lang="en-US" b="1" i="1" u="sng" dirty="0"/>
              <a:t>a) intraoral; b) </a:t>
            </a:r>
            <a:r>
              <a:rPr lang="en-US" b="1" i="1" u="sng" dirty="0" err="1"/>
              <a:t>extraoral</a:t>
            </a:r>
            <a:r>
              <a:rPr lang="en-US" b="1" i="1" u="sng" dirty="0"/>
              <a:t>; c) intra-</a:t>
            </a:r>
            <a:r>
              <a:rPr lang="en-US" b="1" i="1" u="sng" dirty="0" err="1"/>
              <a:t>extraoral</a:t>
            </a:r>
            <a:r>
              <a:rPr lang="en-US" b="1" i="1" u="sng" dirty="0"/>
              <a:t>; d) single-jawed; e) two-jawed; e) dental; g) </a:t>
            </a:r>
            <a:r>
              <a:rPr lang="en-US" b="1" i="1" u="sng" dirty="0" err="1"/>
              <a:t>supragingival</a:t>
            </a:r>
            <a:r>
              <a:rPr lang="en-US" b="1" i="1" u="sng" dirty="0"/>
              <a:t>; h) </a:t>
            </a:r>
            <a:r>
              <a:rPr lang="en-US" b="1" i="1" u="sng" dirty="0" err="1"/>
              <a:t>dentogingival</a:t>
            </a:r>
            <a:r>
              <a:rPr lang="en-US" b="1" i="1" u="sng" dirty="0"/>
              <a:t>; e) bone.</a:t>
            </a:r>
          </a:p>
          <a:p>
            <a:r>
              <a:rPr lang="en-US" b="1" i="1" u="sng" dirty="0"/>
              <a:t>By fixation method:</a:t>
            </a:r>
          </a:p>
          <a:p>
            <a:r>
              <a:rPr lang="en-US" b="1" i="1" u="sng" dirty="0"/>
              <a:t>a) removable; b) non-removable;</a:t>
            </a:r>
          </a:p>
          <a:p>
            <a:r>
              <a:rPr lang="en-US" b="1" i="1" u="sng" dirty="0"/>
              <a:t>By manufacturing method:</a:t>
            </a:r>
          </a:p>
          <a:p>
            <a:r>
              <a:rPr lang="en-US" b="1" i="1" u="sng" dirty="0"/>
              <a:t>a) standard; b) individual (laboratory and non-laboratory production);</a:t>
            </a:r>
          </a:p>
          <a:p>
            <a:r>
              <a:rPr lang="en-US" b="1" i="1" u="sng" dirty="0"/>
              <a:t>According to manufacturing materials:</a:t>
            </a:r>
          </a:p>
          <a:p>
            <a:r>
              <a:rPr lang="en-US" b="1" i="1" u="sng" dirty="0"/>
              <a:t>polymer (plastic, composite, polyamide thread);</a:t>
            </a:r>
          </a:p>
          <a:p>
            <a:r>
              <a:rPr lang="en-US" b="1" i="1" u="sng" dirty="0"/>
              <a:t>metal (bent, cast, soldered, combined);</a:t>
            </a:r>
          </a:p>
          <a:p>
            <a:r>
              <a:rPr lang="en-US" b="1" i="1" u="sng" dirty="0"/>
              <a:t>combined (plastic and metal, plastic and polyamide thread, metal and composite, etc.).</a:t>
            </a:r>
            <a:endParaRPr lang="ru-RU" dirty="0"/>
          </a:p>
        </p:txBody>
      </p:sp>
    </p:spTree>
    <p:extLst>
      <p:ext uri="{BB962C8B-B14F-4D97-AF65-F5344CB8AC3E}">
        <p14:creationId xmlns:p14="http://schemas.microsoft.com/office/powerpoint/2010/main" val="2567466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b="1" dirty="0"/>
              <a:t>Prosthetics in the treatment of acquired jaw defects</a:t>
            </a:r>
            <a:endParaRPr lang="ru-RU" dirty="0"/>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1549837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12192000" cy="6858000"/>
          </a:xfrm>
        </p:spPr>
        <p:txBody>
          <a:bodyPr/>
          <a:lstStyle/>
          <a:p>
            <a:r>
              <a:rPr lang="en-US" dirty="0"/>
              <a:t>The design of prostheses used for jaw resection is determined by the location and extent of the resected area, the number of teeth on the remaining part of the jaw and the condition of their periodontium.</a:t>
            </a:r>
          </a:p>
          <a:p>
            <a:r>
              <a:rPr lang="en-US" dirty="0"/>
              <a:t>The fixing part of the prosthesis is held on the remaining teeth using telescopic crowns, dental gingival clamps, multi-link and support-retaining clasps.</a:t>
            </a:r>
            <a:endParaRPr lang="ru-RU" dirty="0"/>
          </a:p>
        </p:txBody>
      </p:sp>
    </p:spTree>
    <p:extLst>
      <p:ext uri="{BB962C8B-B14F-4D97-AF65-F5344CB8AC3E}">
        <p14:creationId xmlns:p14="http://schemas.microsoft.com/office/powerpoint/2010/main" val="754335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резек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01118" cy="327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0" y="3402397"/>
            <a:ext cx="3459892" cy="1200329"/>
          </a:xfrm>
          <a:prstGeom prst="rect">
            <a:avLst/>
          </a:prstGeom>
        </p:spPr>
        <p:txBody>
          <a:bodyPr wrap="square">
            <a:spAutoFit/>
          </a:bodyPr>
          <a:lstStyle/>
          <a:p>
            <a:pPr>
              <a:spcAft>
                <a:spcPts val="0"/>
              </a:spcAft>
            </a:pPr>
            <a:r>
              <a:rPr lang="en-US" dirty="0"/>
              <a:t>Replacement prosthesis for the chin region of the lower</a:t>
            </a:r>
          </a:p>
          <a:p>
            <a:pPr>
              <a:spcAft>
                <a:spcPts val="0"/>
              </a:spcAft>
            </a:pPr>
            <a:r>
              <a:rPr lang="en-US" dirty="0"/>
              <a:t>      jaws (with telescopic fixation system).</a:t>
            </a:r>
            <a:endParaRPr lang="ru-RU" dirty="0"/>
          </a:p>
        </p:txBody>
      </p:sp>
      <p:pic>
        <p:nvPicPr>
          <p:cNvPr id="15363" name="Picture 3" descr="резекция-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767" y="0"/>
            <a:ext cx="5506515" cy="327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4403767" y="3558916"/>
            <a:ext cx="6096000" cy="923330"/>
          </a:xfrm>
          <a:prstGeom prst="rect">
            <a:avLst/>
          </a:prstGeom>
        </p:spPr>
        <p:txBody>
          <a:bodyPr>
            <a:spAutoFit/>
          </a:bodyPr>
          <a:lstStyle/>
          <a:p>
            <a:r>
              <a:rPr lang="en-US" dirty="0"/>
              <a:t>Direct prosthetics after resection of half of the lower jaw (according to I.M. </a:t>
            </a:r>
            <a:r>
              <a:rPr lang="en-US" dirty="0" err="1"/>
              <a:t>Oksman</a:t>
            </a:r>
            <a:r>
              <a:rPr lang="en-US" dirty="0"/>
              <a:t>).</a:t>
            </a:r>
          </a:p>
          <a:p>
            <a:r>
              <a:rPr lang="en-US" dirty="0"/>
              <a:t>(multi-clasp fixation)</a:t>
            </a:r>
            <a:endParaRPr lang="ru-RU" dirty="0"/>
          </a:p>
        </p:txBody>
      </p:sp>
    </p:spTree>
    <p:extLst>
      <p:ext uri="{BB962C8B-B14F-4D97-AF65-F5344CB8AC3E}">
        <p14:creationId xmlns:p14="http://schemas.microsoft.com/office/powerpoint/2010/main" val="3391597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12192000" cy="6858000"/>
          </a:xfrm>
        </p:spPr>
        <p:txBody>
          <a:bodyPr>
            <a:normAutofit fontScale="85000" lnSpcReduction="10000"/>
          </a:bodyPr>
          <a:lstStyle/>
          <a:p>
            <a:r>
              <a:rPr lang="en-US" b="1" dirty="0"/>
              <a:t>(Classification by </a:t>
            </a:r>
            <a:r>
              <a:rPr lang="en-US" b="1" dirty="0" err="1"/>
              <a:t>V.Yu</a:t>
            </a:r>
            <a:r>
              <a:rPr lang="en-US" b="1" dirty="0"/>
              <a:t>. </a:t>
            </a:r>
            <a:r>
              <a:rPr lang="en-US" b="1" dirty="0" err="1"/>
              <a:t>Kurlyandsky</a:t>
            </a:r>
            <a:r>
              <a:rPr lang="en-US" b="1" dirty="0"/>
              <a:t>):</a:t>
            </a:r>
          </a:p>
          <a:p>
            <a:r>
              <a:rPr lang="en-US" b="1" dirty="0"/>
              <a:t>Group 1 - defect of the hard palate in the presence of supporting teeth on both jaws (upper jaw – paired)</a:t>
            </a:r>
          </a:p>
          <a:p>
            <a:r>
              <a:rPr lang="en-US" b="1" dirty="0"/>
              <a:t>A. midline defect</a:t>
            </a:r>
          </a:p>
          <a:p>
            <a:r>
              <a:rPr lang="en-US" b="1" dirty="0"/>
              <a:t>b. lateral defect of the palate /communication with the maxillary cavity/</a:t>
            </a:r>
          </a:p>
          <a:p>
            <a:r>
              <a:rPr lang="en-US" b="1" dirty="0"/>
              <a:t>V. frontal palate defect</a:t>
            </a:r>
          </a:p>
          <a:p>
            <a:r>
              <a:rPr lang="en-US" b="1" dirty="0"/>
              <a:t>Group 2 - defect of the hard palate in the presence of supporting teeth on one half of the upper jaw</a:t>
            </a:r>
          </a:p>
          <a:p>
            <a:r>
              <a:rPr lang="en-US" b="1" dirty="0"/>
              <a:t>A. median palate defect</a:t>
            </a:r>
          </a:p>
          <a:p>
            <a:r>
              <a:rPr lang="en-US" b="1" dirty="0"/>
              <a:t>b. complete absence of one jaw</a:t>
            </a:r>
          </a:p>
          <a:p>
            <a:r>
              <a:rPr lang="en-US" b="1" dirty="0"/>
              <a:t>V. absence of most of both jaws while maintaining no more than 1-2 teeth on one side</a:t>
            </a:r>
          </a:p>
          <a:p>
            <a:r>
              <a:rPr lang="en-US" b="1" dirty="0"/>
              <a:t>Group 3 - palate defect with toothless upper jaw:</a:t>
            </a:r>
          </a:p>
          <a:p>
            <a:r>
              <a:rPr lang="en-US" b="1" dirty="0"/>
              <a:t>A. median palate defect</a:t>
            </a:r>
          </a:p>
          <a:p>
            <a:r>
              <a:rPr lang="en-US" b="1" dirty="0"/>
              <a:t>b. complete absence of both upper jaws with disruption of the orbital margins.</a:t>
            </a:r>
          </a:p>
          <a:p>
            <a:r>
              <a:rPr lang="en-US" b="1" dirty="0"/>
              <a:t>Group 4 - defects of the soft palate or hard and soft palate</a:t>
            </a:r>
          </a:p>
          <a:p>
            <a:r>
              <a:rPr lang="en-US" b="1" dirty="0"/>
              <a:t>A. scar shortening and displacement of the soft palate</a:t>
            </a:r>
          </a:p>
          <a:p>
            <a:r>
              <a:rPr lang="en-US" b="1" dirty="0"/>
              <a:t>b. defect of the hard and soft palate in the presence of teeth on one of the jaws</a:t>
            </a:r>
          </a:p>
          <a:p>
            <a:r>
              <a:rPr lang="en-US" b="1" dirty="0"/>
              <a:t>V. defect of the hard and soft palate in the absence of teeth in both upper jaws.</a:t>
            </a:r>
            <a:endParaRPr lang="ru-RU" dirty="0"/>
          </a:p>
        </p:txBody>
      </p:sp>
    </p:spTree>
    <p:extLst>
      <p:ext uri="{BB962C8B-B14F-4D97-AF65-F5344CB8AC3E}">
        <p14:creationId xmlns:p14="http://schemas.microsoft.com/office/powerpoint/2010/main" val="558655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12192000" cy="6858000"/>
          </a:xfrm>
        </p:spPr>
        <p:txBody>
          <a:bodyPr>
            <a:normAutofit/>
          </a:bodyPr>
          <a:lstStyle/>
          <a:p>
            <a:r>
              <a:rPr lang="en-US" b="1" dirty="0"/>
              <a:t>Prosthetics of the first group of defects in the presence of supporting teeth on both jaws.</a:t>
            </a:r>
          </a:p>
          <a:p>
            <a:r>
              <a:rPr lang="en-US" b="1" dirty="0"/>
              <a:t>Prosthetics for small defects of the hard palate located in its middle part, in the presence of a sufficient number of teeth for clasp fixation, can be carried out using clasp dentures. The arch of the clasp prosthesis will carry the </a:t>
            </a:r>
            <a:r>
              <a:rPr lang="en-US" b="1" dirty="0" err="1"/>
              <a:t>obturating</a:t>
            </a:r>
            <a:r>
              <a:rPr lang="en-US" b="1" dirty="0"/>
              <a:t> part. In the absence of conditions for fixing a clasp prosthesis and in the presence of an extensive defect in the hard palate, removable laminar dentures without an </a:t>
            </a:r>
            <a:r>
              <a:rPr lang="en-US" b="1" dirty="0" err="1"/>
              <a:t>obturating</a:t>
            </a:r>
            <a:r>
              <a:rPr lang="en-US" b="1" dirty="0"/>
              <a:t> part are used.</a:t>
            </a:r>
            <a:endParaRPr lang="ru-RU" dirty="0" smtClean="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3059" y="3577122"/>
            <a:ext cx="4489622" cy="328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614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12192000" cy="6858000"/>
          </a:xfrm>
        </p:spPr>
        <p:txBody>
          <a:bodyPr>
            <a:normAutofit/>
          </a:bodyPr>
          <a:lstStyle/>
          <a:p>
            <a:r>
              <a:rPr lang="en-US" b="1" dirty="0"/>
              <a:t>Prosthetics of the first group of defects in the presence of supporting teeth on both jaws.</a:t>
            </a:r>
          </a:p>
          <a:p>
            <a:r>
              <a:rPr lang="en-US" b="1" dirty="0"/>
              <a:t>For lateral defects of the hard palate communicating with the maxillary sinus, in the event of an unsuccessful attempt at surgical closure of the defect </a:t>
            </a:r>
            <a:r>
              <a:rPr lang="en-US" b="1" dirty="0" err="1"/>
              <a:t>V.Yu</a:t>
            </a:r>
            <a:r>
              <a:rPr lang="en-US" b="1" dirty="0"/>
              <a:t>. </a:t>
            </a:r>
            <a:r>
              <a:rPr lang="en-US" b="1" dirty="0" err="1"/>
              <a:t>Kurlyandsky</a:t>
            </a:r>
            <a:r>
              <a:rPr lang="en-US" b="1" dirty="0"/>
              <a:t> suggests using partial removable dentures with a similarly designed closing valve.</a:t>
            </a:r>
          </a:p>
          <a:p>
            <a:r>
              <a:rPr lang="en-US" b="1" dirty="0"/>
              <a:t>In case of a frontal defect of the hard palate, a formative and supporting prosthesis should be made in the early stages. </a:t>
            </a:r>
            <a:r>
              <a:rPr lang="en-US" b="1" dirty="0" err="1"/>
              <a:t>V.Yu.Kurlyandsky</a:t>
            </a:r>
            <a:r>
              <a:rPr lang="en-US" b="1" dirty="0"/>
              <a:t> proposed the following design of the prosthesis. On the forming plate of the prosthesis there is a support roller, according to which a groove is formed in the soft tissues, which additionally helps to retain the prosthesis.</a:t>
            </a:r>
            <a:endParaRPr lang="ru-RU" dirty="0"/>
          </a:p>
        </p:txBody>
      </p:sp>
      <p:pic>
        <p:nvPicPr>
          <p:cNvPr id="4" name="Picture 2" descr="фронт"/>
          <p:cNvPicPr>
            <a:picLocks noChangeAspect="1" noChangeArrowheads="1"/>
          </p:cNvPicPr>
          <p:nvPr/>
        </p:nvPicPr>
        <p:blipFill rotWithShape="1">
          <a:blip r:embed="rId2">
            <a:lum bright="-12000" contrast="54000"/>
            <a:extLst>
              <a:ext uri="{28A0092B-C50C-407E-A947-70E740481C1C}">
                <a14:useLocalDpi xmlns:a14="http://schemas.microsoft.com/office/drawing/2010/main" val="0"/>
              </a:ext>
            </a:extLst>
          </a:blip>
          <a:srcRect b="58459"/>
          <a:stretch/>
        </p:blipFill>
        <p:spPr bwMode="auto">
          <a:xfrm>
            <a:off x="0" y="4591183"/>
            <a:ext cx="6227805" cy="226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фронт"/>
          <p:cNvPicPr>
            <a:picLocks noChangeAspect="1" noChangeArrowheads="1"/>
          </p:cNvPicPr>
          <p:nvPr/>
        </p:nvPicPr>
        <p:blipFill rotWithShape="1">
          <a:blip r:embed="rId2">
            <a:lum bright="-12000" contrast="54000"/>
            <a:extLst>
              <a:ext uri="{28A0092B-C50C-407E-A947-70E740481C1C}">
                <a14:useLocalDpi xmlns:a14="http://schemas.microsoft.com/office/drawing/2010/main" val="0"/>
              </a:ext>
            </a:extLst>
          </a:blip>
          <a:srcRect t="57014"/>
          <a:stretch/>
        </p:blipFill>
        <p:spPr bwMode="auto">
          <a:xfrm>
            <a:off x="6176253" y="4591183"/>
            <a:ext cx="6018393" cy="22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204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12192000" cy="6858000"/>
          </a:xfrm>
        </p:spPr>
        <p:txBody>
          <a:bodyPr>
            <a:normAutofit/>
          </a:bodyPr>
          <a:lstStyle/>
          <a:p>
            <a:r>
              <a:rPr lang="en-US" b="1" dirty="0"/>
              <a:t>Group 2 - defect of the hard palate in the presence of supporting teeth on one half of the upper jaw</a:t>
            </a:r>
          </a:p>
          <a:p>
            <a:r>
              <a:rPr lang="en-US" b="1" dirty="0"/>
              <a:t>The possibility of prosthesis suction is significantly reduced or completely eliminated. As a result, only clamp fixation and adhesion can be used. Adhesion can be achieved by constructing a system of valves - internal and peripheral.</a:t>
            </a:r>
            <a:endParaRPr lang="ru-RU" dirty="0"/>
          </a:p>
        </p:txBody>
      </p:sp>
      <p:pic>
        <p:nvPicPr>
          <p:cNvPr id="22530" name="Рисунок 2" descr="D:\Marisha\Doc\Image-04.bmp"/>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3751086"/>
            <a:ext cx="4163582" cy="310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040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e-stomatology.ru/konkurs/clinic_event/2012/event_2/pic-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070539" cy="300681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www.e-stomatology.ru/konkurs/clinic_event/2012/event_2/pic-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539" y="0"/>
            <a:ext cx="3659719" cy="4110681"/>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www.e-stomatology.ru/konkurs/clinic_event/2012/event_2/pic-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6148" y="0"/>
            <a:ext cx="4465852" cy="3353226"/>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http://www.e-stomatology.ru/konkurs/clinic_event/2012/event_2/pic-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42684"/>
            <a:ext cx="4070539" cy="431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220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e-stomatology.ru/konkurs/clinic_event/2012/event_2/pic-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e-stomatology.ru/konkurs/clinic_event/2012/event_2/pic-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www.e-stomatology.ru/konkurs/clinic_event/2012/event_2/pic-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41765"/>
            <a:ext cx="5346357" cy="3216235"/>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http://www.e-stomatology.ru/konkurs/clinic_event/2012/event_2/pic-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6357" y="3641109"/>
            <a:ext cx="4283675" cy="321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743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e-stomatology.ru/konkurs/clinic_event/2012/event_2/pic-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28582" cy="364112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e-stomatology.ru/konkurs/clinic_event/2012/event_2/pic-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346" y="3641125"/>
            <a:ext cx="5387965" cy="32762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www.e-stomatology.ru/konkurs/clinic_event/2012/event_2/pic-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641125"/>
            <a:ext cx="5476347" cy="321687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443782" y="250901"/>
            <a:ext cx="3501081" cy="2031325"/>
          </a:xfrm>
          <a:prstGeom prst="rect">
            <a:avLst/>
          </a:prstGeom>
        </p:spPr>
        <p:txBody>
          <a:bodyPr wrap="square">
            <a:spAutoFit/>
          </a:bodyPr>
          <a:lstStyle/>
          <a:p>
            <a:r>
              <a:rPr lang="en-US" dirty="0">
                <a:solidFill>
                  <a:srgbClr val="000080"/>
                </a:solidFill>
                <a:latin typeface="Arial" panose="020B0604020202020204" pitchFamily="34" charset="0"/>
              </a:rPr>
              <a:t>On the upper jaw: a bridge-like metal-ceramic prosthesis supported by 11, 12, 13, 15 with an attachment and milled ledges for fixing retaining clasp elements and a single metal-ceramic crown by 18</a:t>
            </a:r>
            <a:endParaRPr lang="ru-RU" dirty="0"/>
          </a:p>
        </p:txBody>
      </p:sp>
      <p:pic>
        <p:nvPicPr>
          <p:cNvPr id="17416" name="Picture 8" descr="http://www.e-stomatology.ru/konkurs/clinic_event/2012/event_2/pic-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8582" y="0"/>
            <a:ext cx="3713948" cy="364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53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endParaRPr lang="ru-RU" sz="2800" dirty="0"/>
          </a:p>
        </p:txBody>
      </p:sp>
      <p:sp>
        <p:nvSpPr>
          <p:cNvPr id="3" name="Объект 2"/>
          <p:cNvSpPr>
            <a:spLocks noGrp="1"/>
          </p:cNvSpPr>
          <p:nvPr>
            <p:ph sz="quarter" idx="13"/>
          </p:nvPr>
        </p:nvSpPr>
        <p:spPr>
          <a:xfrm>
            <a:off x="-1" y="1318054"/>
            <a:ext cx="12191999" cy="5539946"/>
          </a:xfrm>
        </p:spPr>
        <p:txBody>
          <a:bodyPr>
            <a:normAutofit/>
          </a:bodyPr>
          <a:lstStyle/>
          <a:p>
            <a:r>
              <a:rPr lang="en-US" b="1" i="1" u="sng" dirty="0"/>
              <a:t>By application period:</a:t>
            </a:r>
          </a:p>
          <a:p>
            <a:r>
              <a:rPr lang="en-US" b="1" i="1" u="sng" dirty="0"/>
              <a:t>1) temporary devices for first aid (transport immobilization);</a:t>
            </a:r>
          </a:p>
          <a:p>
            <a:r>
              <a:rPr lang="en-US" b="1" i="1" u="sng" dirty="0"/>
              <a:t>2) permanent devices used to provide specialized medical care and in hospital treatment (therapeutic immobilization);</a:t>
            </a:r>
          </a:p>
          <a:p>
            <a:r>
              <a:rPr lang="en-US" b="1" i="1" u="sng" dirty="0"/>
              <a:t>       For therapeutic purposes:</a:t>
            </a:r>
          </a:p>
          <a:p>
            <a:r>
              <a:rPr lang="en-US" b="1" i="1" u="sng" dirty="0"/>
              <a:t>1) main devices, i.e. having independent therapeutic value (for example, fixing, reducing, replacing, combined preventive);</a:t>
            </a:r>
          </a:p>
          <a:p>
            <a:r>
              <a:rPr lang="en-US" b="1" i="1" u="sng" dirty="0"/>
              <a:t>  2) auxiliary devices used for bone and skin plastic surgery, when the main type of treatment will be surgical intervention (these include: fixing devices - to hold fragments after surgery and forming devices - serving as a support for plastic material or creating a bed for removable dentures);</a:t>
            </a:r>
            <a:endParaRPr lang="ru-RU" dirty="0"/>
          </a:p>
        </p:txBody>
      </p:sp>
    </p:spTree>
    <p:extLst>
      <p:ext uri="{BB962C8B-B14F-4D97-AF65-F5344CB8AC3E}">
        <p14:creationId xmlns:p14="http://schemas.microsoft.com/office/powerpoint/2010/main" val="9355454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e-stomatology.ru/konkurs/clinic_event/2012/event_2/pic-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973" y="284585"/>
            <a:ext cx="4214419" cy="489817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e-stomatology.ru/konkurs/clinic_event/2012/event_2/pic-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872" y="284584"/>
            <a:ext cx="4128101" cy="489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93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12192000" cy="6858000"/>
          </a:xfrm>
        </p:spPr>
        <p:txBody>
          <a:bodyPr>
            <a:normAutofit/>
          </a:bodyPr>
          <a:lstStyle/>
          <a:p>
            <a:r>
              <a:rPr lang="en-US" b="1" dirty="0"/>
              <a:t>Group 3 - palate defect with toothless upper jaw</a:t>
            </a:r>
          </a:p>
          <a:p>
            <a:r>
              <a:rPr lang="en-US" b="1" dirty="0"/>
              <a:t>It is not possible to ensure good fixation of a complete removable denture using conventional methods: when you inhale through the nose, air gets under the denture and is thrown off. It is not possible to create negative pressure under the prosthesis. To hold the denture on the edentulous upper jaw, it is recommended to use magnets and springs.</a:t>
            </a:r>
            <a:endParaRPr lang="ru-RU" dirty="0"/>
          </a:p>
        </p:txBody>
      </p:sp>
      <p:sp>
        <p:nvSpPr>
          <p:cNvPr id="5" name="Прямоугольник 4"/>
          <p:cNvSpPr/>
          <p:nvPr/>
        </p:nvSpPr>
        <p:spPr>
          <a:xfrm>
            <a:off x="5073044" y="2586681"/>
            <a:ext cx="6096000" cy="1200329"/>
          </a:xfrm>
          <a:prstGeom prst="rect">
            <a:avLst/>
          </a:prstGeom>
        </p:spPr>
        <p:txBody>
          <a:bodyPr>
            <a:spAutoFit/>
          </a:bodyPr>
          <a:lstStyle/>
          <a:p>
            <a:pPr>
              <a:spcAft>
                <a:spcPts val="0"/>
              </a:spcAft>
            </a:pPr>
            <a:r>
              <a:rPr lang="en-US" u="sng" dirty="0">
                <a:latin typeface="Times New Roman" panose="02020603050405020304" pitchFamily="18" charset="0"/>
                <a:ea typeface="Times New Roman" panose="02020603050405020304" pitchFamily="18" charset="0"/>
              </a:rPr>
              <a:t>Prosthetics of an edentulous upper jaw with a median defect of the hard palate (according to Kelly):</a:t>
            </a:r>
          </a:p>
          <a:p>
            <a:pPr>
              <a:spcAft>
                <a:spcPts val="0"/>
              </a:spcAft>
            </a:pPr>
            <a:r>
              <a:rPr lang="en-US" u="sng" dirty="0">
                <a:latin typeface="Times New Roman" panose="02020603050405020304" pitchFamily="18" charset="0"/>
                <a:ea typeface="Times New Roman" panose="02020603050405020304" pitchFamily="18" charset="0"/>
              </a:rPr>
              <a:t>a — obturator; b - complete removable denture; c — toothless upper jaw.</a:t>
            </a:r>
            <a:endParaRPr lang="ru-RU" sz="2800" dirty="0">
              <a:effectLst/>
              <a:latin typeface="Times New Roman" panose="02020603050405020304" pitchFamily="18" charset="0"/>
              <a:ea typeface="Times New Roman" panose="02020603050405020304" pitchFamily="18" charset="0"/>
            </a:endParaRPr>
          </a:p>
        </p:txBody>
      </p:sp>
      <p:pic>
        <p:nvPicPr>
          <p:cNvPr id="23556" name="Picture 4" descr="Без имени-2"/>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t="11256"/>
          <a:stretch>
            <a:fillRect/>
          </a:stretch>
        </p:blipFill>
        <p:spPr bwMode="auto">
          <a:xfrm>
            <a:off x="472732" y="2586681"/>
            <a:ext cx="412758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852616" y="4381524"/>
            <a:ext cx="10486767" cy="1477328"/>
          </a:xfrm>
          <a:prstGeom prst="rect">
            <a:avLst/>
          </a:prstGeom>
        </p:spPr>
        <p:txBody>
          <a:bodyPr wrap="square">
            <a:spAutoFit/>
          </a:bodyPr>
          <a:lstStyle/>
          <a:p>
            <a:pPr algn="just">
              <a:spcBef>
                <a:spcPts val="300"/>
              </a:spcBef>
              <a:spcAft>
                <a:spcPts val="0"/>
              </a:spcAft>
            </a:pPr>
            <a:r>
              <a:rPr lang="en-US" dirty="0">
                <a:latin typeface="Times New Roman" panose="02020603050405020304" pitchFamily="18" charset="0"/>
                <a:ea typeface="Times New Roman" panose="02020603050405020304" pitchFamily="18" charset="0"/>
              </a:rPr>
              <a:t>First, an obturator, similar to a cork, is made. Its inner part, which enters the defect and is located in the nasal cavity, is made of soft plastic (</a:t>
            </a:r>
            <a:r>
              <a:rPr lang="en-US" dirty="0" err="1">
                <a:latin typeface="Times New Roman" panose="02020603050405020304" pitchFamily="18" charset="0"/>
                <a:ea typeface="Times New Roman" panose="02020603050405020304" pitchFamily="18" charset="0"/>
              </a:rPr>
              <a:t>Orthosil</a:t>
            </a:r>
            <a:r>
              <a:rPr lang="en-US" dirty="0">
                <a:latin typeface="Times New Roman" panose="02020603050405020304" pitchFamily="18" charset="0"/>
                <a:ea typeface="Times New Roman" panose="02020603050405020304" pitchFamily="18" charset="0"/>
              </a:rPr>
              <a:t>, Eladent-100), and the outer part is made of hard plastic, since it covers the defect from the oral cavity. Then the patient is fitted with a complete removable denture using the usual method. The prosthesis should not transfer pressure to the obturator, so the oral surface of the obturator is made in the form of a hemisphere.</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4499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12192000" cy="6858000"/>
          </a:xfrm>
        </p:spPr>
        <p:txBody>
          <a:bodyPr>
            <a:normAutofit/>
          </a:bodyPr>
          <a:lstStyle/>
          <a:p>
            <a:r>
              <a:rPr lang="en-US" b="1" dirty="0"/>
              <a:t>Group 4 - defects of the soft palate or hard and soft palate</a:t>
            </a:r>
          </a:p>
          <a:p>
            <a:r>
              <a:rPr lang="en-US" b="1" dirty="0"/>
              <a:t>In case of </a:t>
            </a:r>
            <a:r>
              <a:rPr lang="en-US" b="1" dirty="0" err="1"/>
              <a:t>cicatricial</a:t>
            </a:r>
            <a:r>
              <a:rPr lang="en-US" b="1" dirty="0"/>
              <a:t> shortening of the soft palate, surgical intervention is indicated.</a:t>
            </a:r>
          </a:p>
          <a:p>
            <a:r>
              <a:rPr lang="en-US" b="1" dirty="0"/>
              <a:t>For defects of the soft palate - prosthetics with obturators. The fixing part of the obturator can be in the form of a palatal plate with retaining or support-retaining clasps. The </a:t>
            </a:r>
            <a:r>
              <a:rPr lang="en-US" b="1" dirty="0" err="1"/>
              <a:t>obturating</a:t>
            </a:r>
            <a:r>
              <a:rPr lang="en-US" b="1" dirty="0"/>
              <a:t> part is connected to the fixing part either motionlessly or with the help of a spring.</a:t>
            </a:r>
          </a:p>
          <a:p>
            <a:r>
              <a:rPr lang="en-US" b="1" dirty="0"/>
              <a:t>In case of an isolated defect of the soft palate and the presence of teeth, an obturator fixed to the teeth using telescopic crowns or support-retaining clasps can be used. These crowns or clasps are connected by an arch, from which a process extends towards the soft palate. An </a:t>
            </a:r>
            <a:r>
              <a:rPr lang="en-US" b="1" dirty="0" err="1"/>
              <a:t>obturating</a:t>
            </a:r>
            <a:r>
              <a:rPr lang="en-US" b="1" dirty="0"/>
              <a:t> part made of hard or elastic plastic is attached to the process.</a:t>
            </a:r>
            <a:endParaRPr lang="ru-RU" dirty="0"/>
          </a:p>
        </p:txBody>
      </p:sp>
    </p:spTree>
    <p:extLst>
      <p:ext uri="{BB962C8B-B14F-4D97-AF65-F5344CB8AC3E}">
        <p14:creationId xmlns:p14="http://schemas.microsoft.com/office/powerpoint/2010/main" val="3001452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endParaRPr lang="ru-RU" sz="2800" dirty="0"/>
          </a:p>
        </p:txBody>
      </p:sp>
      <p:sp>
        <p:nvSpPr>
          <p:cNvPr id="3" name="Объект 2"/>
          <p:cNvSpPr>
            <a:spLocks noGrp="1"/>
          </p:cNvSpPr>
          <p:nvPr>
            <p:ph sz="quarter" idx="13"/>
          </p:nvPr>
        </p:nvSpPr>
        <p:spPr>
          <a:xfrm>
            <a:off x="1" y="-1"/>
            <a:ext cx="12191999" cy="6858001"/>
          </a:xfrm>
        </p:spPr>
        <p:txBody>
          <a:bodyPr>
            <a:normAutofit/>
          </a:bodyPr>
          <a:lstStyle/>
          <a:p>
            <a:r>
              <a:rPr lang="en-US" b="1" i="1" u="sng" dirty="0"/>
              <a:t>By functional purpose:</a:t>
            </a:r>
          </a:p>
          <a:p>
            <a:r>
              <a:rPr lang="en-US" b="1" i="1" u="sng" dirty="0"/>
              <a:t>1) fixing devices (retention devices), hold jaw fragments in the correct position, ensure their immobility;</a:t>
            </a:r>
          </a:p>
          <a:p>
            <a:r>
              <a:rPr lang="en-US" b="1" i="1" u="sng" dirty="0"/>
              <a:t>2) reduction devices (correcting or moving), divided into devices of mechanical and functional action (guides), gradually install jaw fragments into the correct position, used in cases where it is impossible to perform a one-step reduction;</a:t>
            </a:r>
          </a:p>
          <a:p>
            <a:r>
              <a:rPr lang="en-US" b="1" i="1" u="sng" dirty="0"/>
              <a:t>3) shaping devices are used in plastic surgery of soft facial tissues to temporarily maintain the shape of the face, create rigid support, prevent </a:t>
            </a:r>
            <a:r>
              <a:rPr lang="en-US" b="1" i="1" u="sng" dirty="0" err="1"/>
              <a:t>cicatricial</a:t>
            </a:r>
            <a:r>
              <a:rPr lang="en-US" b="1" i="1" u="sng" dirty="0"/>
              <a:t> changes in soft tissues and their consequences (displacement of fragments due to tightening forces, deformation of the prosthetic bed, etc.).</a:t>
            </a:r>
          </a:p>
          <a:p>
            <a:r>
              <a:rPr lang="en-US" b="1" i="1" u="sng" dirty="0"/>
              <a:t>4) replacement devices (resection and disconnection) are used to replace jaw defects and restore their shape and function;</a:t>
            </a:r>
          </a:p>
          <a:p>
            <a:r>
              <a:rPr lang="en-US" b="1" i="1" u="sng" dirty="0"/>
              <a:t>5) combined devices (multifunctional);</a:t>
            </a:r>
          </a:p>
          <a:p>
            <a:r>
              <a:rPr lang="en-US" b="1" i="1" u="sng" dirty="0"/>
              <a:t>6) preventive devices (</a:t>
            </a:r>
            <a:r>
              <a:rPr lang="en-US" b="1" i="1" u="sng" dirty="0" err="1"/>
              <a:t>mechanotherapy</a:t>
            </a:r>
            <a:r>
              <a:rPr lang="en-US" b="1" i="1" u="sng" dirty="0"/>
              <a:t> devices, boxing </a:t>
            </a:r>
            <a:r>
              <a:rPr lang="en-US" b="1" i="1" u="sng" dirty="0" err="1"/>
              <a:t>mouthguard</a:t>
            </a:r>
            <a:r>
              <a:rPr lang="en-US" b="1" i="1" u="sng" dirty="0"/>
              <a:t>, mouth opening limiters) are used to prevent maxillofacial injuries and their consequences;</a:t>
            </a:r>
            <a:endParaRPr lang="ru-RU" dirty="0"/>
          </a:p>
        </p:txBody>
      </p:sp>
    </p:spTree>
    <p:extLst>
      <p:ext uri="{BB962C8B-B14F-4D97-AF65-F5344CB8AC3E}">
        <p14:creationId xmlns:p14="http://schemas.microsoft.com/office/powerpoint/2010/main" val="790950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err="1"/>
              <a:t>dentofacial</a:t>
            </a:r>
            <a:r>
              <a:rPr lang="en-US" dirty="0"/>
              <a:t> and jaw prostheses</a:t>
            </a:r>
            <a:endParaRPr lang="ru-RU" dirty="0"/>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64148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en-US" sz="2800" b="1" dirty="0"/>
              <a:t>Ligature dental bandages</a:t>
            </a:r>
            <a:endParaRPr lang="ru-RU" sz="2800" dirty="0"/>
          </a:p>
        </p:txBody>
      </p:sp>
      <p:sp>
        <p:nvSpPr>
          <p:cNvPr id="3" name="Объект 2"/>
          <p:cNvSpPr>
            <a:spLocks noGrp="1"/>
          </p:cNvSpPr>
          <p:nvPr>
            <p:ph sz="quarter" idx="13"/>
          </p:nvPr>
        </p:nvSpPr>
        <p:spPr>
          <a:xfrm>
            <a:off x="-1" y="1318054"/>
            <a:ext cx="12191999" cy="5539946"/>
          </a:xfrm>
        </p:spPr>
        <p:txBody>
          <a:bodyPr>
            <a:normAutofit lnSpcReduction="10000"/>
          </a:bodyPr>
          <a:lstStyle/>
          <a:p>
            <a:r>
              <a:rPr lang="en-US" dirty="0" err="1"/>
              <a:t>Intermaxillary</a:t>
            </a:r>
            <a:r>
              <a:rPr lang="en-US" dirty="0"/>
              <a:t> ligature fastening is the most commonly used type of temporary immobilization of jaw fragments. Bonding is most often done with bronze-aluminum wire (ligature) with a diameter of 0.4-0.5 mm or polyamide thread with a diameter of 0.5-0.6 mm for a period of no more than 1-3 days (to prevent loosening of teeth).</a:t>
            </a:r>
          </a:p>
          <a:p>
            <a:r>
              <a:rPr lang="en-US" dirty="0"/>
              <a:t>Indications for use:</a:t>
            </a:r>
          </a:p>
          <a:p>
            <a:r>
              <a:rPr lang="en-US" dirty="0"/>
              <a:t>For fixing fragments of the lower jaw to each other, provided that each of them has at least 2-3 stable teeth (</a:t>
            </a:r>
            <a:r>
              <a:rPr lang="en-US" dirty="0" err="1"/>
              <a:t>monomaxillary</a:t>
            </a:r>
            <a:r>
              <a:rPr lang="en-US" dirty="0"/>
              <a:t> - single-jaw bandage);</a:t>
            </a:r>
          </a:p>
          <a:p>
            <a:r>
              <a:rPr lang="en-US" dirty="0"/>
              <a:t>Fixation of fragments of the lower jaw with stable teeth with stable teeth of the intact upper jaw (</a:t>
            </a:r>
            <a:r>
              <a:rPr lang="en-US" dirty="0" err="1"/>
              <a:t>bimaxillary</a:t>
            </a:r>
            <a:r>
              <a:rPr lang="en-US" dirty="0"/>
              <a:t> - two-jaw bandage);</a:t>
            </a:r>
          </a:p>
          <a:p>
            <a:r>
              <a:rPr lang="en-US" dirty="0" err="1"/>
              <a:t>Monomaxillary</a:t>
            </a:r>
            <a:r>
              <a:rPr lang="en-US" dirty="0"/>
              <a:t> splinting for alveolar process fractures using a chin bandage;</a:t>
            </a:r>
          </a:p>
          <a:p>
            <a:r>
              <a:rPr lang="en-US" dirty="0"/>
              <a:t>It is contraindicated to use:</a:t>
            </a:r>
          </a:p>
          <a:p>
            <a:r>
              <a:rPr lang="en-US" dirty="0" err="1"/>
              <a:t>Intermaxillary</a:t>
            </a:r>
            <a:r>
              <a:rPr lang="en-US" dirty="0"/>
              <a:t> binding for simultaneous fractures of the lower and upper jaws;</a:t>
            </a:r>
          </a:p>
          <a:p>
            <a:r>
              <a:rPr lang="en-US" dirty="0"/>
              <a:t>For </a:t>
            </a:r>
            <a:r>
              <a:rPr lang="en-US" dirty="0" err="1"/>
              <a:t>intermaxillary</a:t>
            </a:r>
            <a:r>
              <a:rPr lang="en-US" dirty="0"/>
              <a:t> fastening with mobile teeth and teeth located in the fracture gap.</a:t>
            </a:r>
            <a:endParaRPr lang="ru-RU" dirty="0"/>
          </a:p>
        </p:txBody>
      </p:sp>
    </p:spTree>
    <p:extLst>
      <p:ext uri="{BB962C8B-B14F-4D97-AF65-F5344CB8AC3E}">
        <p14:creationId xmlns:p14="http://schemas.microsoft.com/office/powerpoint/2010/main" val="1298676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 y="0"/>
            <a:ext cx="9168715" cy="6858000"/>
          </a:xfrm>
        </p:spPr>
        <p:txBody>
          <a:bodyPr>
            <a:normAutofit/>
          </a:bodyPr>
          <a:lstStyle/>
          <a:p>
            <a:endParaRPr lang="ru-RU" dirty="0" smtClean="0"/>
          </a:p>
          <a:p>
            <a:r>
              <a:rPr lang="en-US" dirty="0"/>
              <a:t>A rigid </a:t>
            </a:r>
            <a:r>
              <a:rPr lang="en-US" dirty="0" err="1"/>
              <a:t>intermaxillary</a:t>
            </a:r>
            <a:r>
              <a:rPr lang="en-US" dirty="0"/>
              <a:t> bandage according to A.A. </a:t>
            </a:r>
            <a:r>
              <a:rPr lang="en-US" dirty="0" err="1"/>
              <a:t>Limberg</a:t>
            </a:r>
            <a:r>
              <a:rPr lang="en-US" dirty="0"/>
              <a:t> is used to fix fragments of the lower jaw to the teeth of the upper jaw by twisting the ends of the ligatures together in the vestibule of the oral cavity. This type of fastening of fragments is used with a sling-shaped bandage for a period of no more than 10 days.</a:t>
            </a:r>
          </a:p>
          <a:p>
            <a:endParaRPr lang="en-US" dirty="0"/>
          </a:p>
          <a:p>
            <a:endParaRPr lang="en-US" dirty="0"/>
          </a:p>
          <a:p>
            <a:endParaRPr lang="en-US" dirty="0"/>
          </a:p>
          <a:p>
            <a:r>
              <a:rPr lang="en-US" dirty="0"/>
              <a:t>The Ivey method is easy to manufacture, functional and more convenient than other methods, since its use does not form coarse balls of wire in the vestibule of the oral cavity. If you need to open your mouth, just cut 2 vertical wire ligatures passed through the loops</a:t>
            </a:r>
            <a:endParaRPr lang="ru-RU" dirty="0"/>
          </a:p>
        </p:txBody>
      </p:sp>
      <p:pic>
        <p:nvPicPr>
          <p:cNvPr id="2080" name="Picture 32" descr="1-10"/>
          <p:cNvPicPr>
            <a:picLocks noChangeAspect="1" noChangeArrowheads="1"/>
          </p:cNvPicPr>
          <p:nvPr/>
        </p:nvPicPr>
        <p:blipFill>
          <a:blip r:embed="rId2">
            <a:lum contrast="48000"/>
            <a:extLst>
              <a:ext uri="{28A0092B-C50C-407E-A947-70E740481C1C}">
                <a14:useLocalDpi xmlns:a14="http://schemas.microsoft.com/office/drawing/2010/main" val="0"/>
              </a:ext>
            </a:extLst>
          </a:blip>
          <a:srcRect/>
          <a:stretch>
            <a:fillRect/>
          </a:stretch>
        </p:blipFill>
        <p:spPr bwMode="auto">
          <a:xfrm>
            <a:off x="9062065" y="-72153"/>
            <a:ext cx="3129935" cy="391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descr="Айви1"/>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9062064" y="4283533"/>
            <a:ext cx="3129935" cy="257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313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en-US" sz="2800" dirty="0"/>
              <a:t>STANDARD Belt bus V.S. </a:t>
            </a:r>
            <a:r>
              <a:rPr lang="en-US" sz="2800" dirty="0" err="1"/>
              <a:t>Vasilyeva</a:t>
            </a:r>
            <a:r>
              <a:rPr lang="en-US" sz="2800" dirty="0"/>
              <a:t> (1967).</a:t>
            </a:r>
            <a:r>
              <a:rPr lang="ru-RU" sz="2800" dirty="0"/>
              <a:t/>
            </a:r>
            <a:br>
              <a:rPr lang="ru-RU" sz="2800" dirty="0"/>
            </a:br>
            <a:endParaRPr lang="ru-RU" sz="2800" dirty="0"/>
          </a:p>
        </p:txBody>
      </p:sp>
      <p:sp>
        <p:nvSpPr>
          <p:cNvPr id="3" name="Объект 2"/>
          <p:cNvSpPr>
            <a:spLocks noGrp="1"/>
          </p:cNvSpPr>
          <p:nvPr>
            <p:ph sz="quarter" idx="13"/>
          </p:nvPr>
        </p:nvSpPr>
        <p:spPr>
          <a:xfrm>
            <a:off x="0" y="1318054"/>
            <a:ext cx="8171936" cy="5539946"/>
          </a:xfrm>
        </p:spPr>
        <p:txBody>
          <a:bodyPr>
            <a:normAutofit fontScale="92500" lnSpcReduction="10000"/>
          </a:bodyPr>
          <a:lstStyle/>
          <a:p>
            <a:r>
              <a:rPr lang="en-US" dirty="0"/>
              <a:t>A tire made of a thin flat metal strip (2.3 mm wide, 134 mm long, 0.25-0.3 mm thick) with 14 hooks is made using special dies from sheet stainless steel. The tire bends easily in the horizontal plane, but does not bend in the vertical plane. It is fixed to the teeth with a ligature wire.</a:t>
            </a:r>
          </a:p>
          <a:p>
            <a:r>
              <a:rPr lang="en-US" dirty="0"/>
              <a:t>Indications for use: for uncomplicated fractures of the lower jaw in the presence of stable teeth, on one or both jaws, like the </a:t>
            </a:r>
            <a:r>
              <a:rPr lang="en-US" dirty="0" err="1"/>
              <a:t>Tigerstedt</a:t>
            </a:r>
            <a:r>
              <a:rPr lang="en-US" dirty="0"/>
              <a:t> splint, and often in combination with it, it is fixed to the teeth with a ligature wire; if necessary, an </a:t>
            </a:r>
            <a:r>
              <a:rPr lang="en-US" dirty="0" err="1"/>
              <a:t>intermaxillary</a:t>
            </a:r>
            <a:r>
              <a:rPr lang="en-US" dirty="0"/>
              <a:t> rubber traction is applied.)</a:t>
            </a:r>
          </a:p>
          <a:p>
            <a:r>
              <a:rPr lang="en-US" dirty="0"/>
              <a:t>For single-jaw splinting, it is undesirable to use a </a:t>
            </a:r>
            <a:r>
              <a:rPr lang="en-US" dirty="0" err="1"/>
              <a:t>Vasiliev</a:t>
            </a:r>
            <a:r>
              <a:rPr lang="en-US" dirty="0"/>
              <a:t> splint due to its low strength. The inability to bend the band splint in a vertical plane leads to injury to the mucous membrane in the lateral parts of the dentition, due to the discrepancy between the curve of </a:t>
            </a:r>
            <a:r>
              <a:rPr lang="en-US" dirty="0" err="1"/>
              <a:t>Spee</a:t>
            </a:r>
            <a:r>
              <a:rPr lang="en-US" dirty="0"/>
              <a:t>.</a:t>
            </a:r>
            <a:endParaRPr lang="ru-RU" dirty="0"/>
          </a:p>
        </p:txBody>
      </p:sp>
      <p:pic>
        <p:nvPicPr>
          <p:cNvPr id="3076" name="Picture 4" descr="Васильев2"/>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a:stretch>
            <a:fillRect/>
          </a:stretch>
        </p:blipFill>
        <p:spPr bwMode="auto">
          <a:xfrm>
            <a:off x="8798010" y="1318054"/>
            <a:ext cx="3393989" cy="463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202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596177"/>
          </a:xfrm>
        </p:spPr>
        <p:txBody>
          <a:bodyPr>
            <a:normAutofit/>
          </a:bodyPr>
          <a:lstStyle/>
          <a:p>
            <a:r>
              <a:rPr lang="en-US" sz="2800" dirty="0"/>
              <a:t>INDIVIDUAL Wire dental splints by S.S. </a:t>
            </a:r>
            <a:r>
              <a:rPr lang="en-US" sz="2800" dirty="0" err="1"/>
              <a:t>Tigerstedt</a:t>
            </a:r>
            <a:endParaRPr lang="ru-RU" sz="2800" dirty="0"/>
          </a:p>
        </p:txBody>
      </p:sp>
      <p:sp>
        <p:nvSpPr>
          <p:cNvPr id="3" name="Объект 2"/>
          <p:cNvSpPr>
            <a:spLocks noGrp="1"/>
          </p:cNvSpPr>
          <p:nvPr>
            <p:ph sz="quarter" idx="13"/>
          </p:nvPr>
        </p:nvSpPr>
        <p:spPr>
          <a:xfrm>
            <a:off x="-1" y="1318054"/>
            <a:ext cx="12191999" cy="5539946"/>
          </a:xfrm>
        </p:spPr>
        <p:txBody>
          <a:bodyPr>
            <a:normAutofit/>
          </a:bodyPr>
          <a:lstStyle/>
          <a:p>
            <a:r>
              <a:rPr lang="en-US" dirty="0"/>
              <a:t>There are five main types of these tires:</a:t>
            </a:r>
          </a:p>
          <a:p>
            <a:r>
              <a:rPr lang="en-US" dirty="0"/>
              <a:t>a) smooth tire-bracket,</a:t>
            </a:r>
          </a:p>
          <a:p>
            <a:r>
              <a:rPr lang="en-US" dirty="0"/>
              <a:t>b) tire with spacer bend,</a:t>
            </a:r>
          </a:p>
          <a:p>
            <a:r>
              <a:rPr lang="en-US" dirty="0"/>
              <a:t>c) tire with hook loops,</a:t>
            </a:r>
          </a:p>
          <a:p>
            <a:r>
              <a:rPr lang="en-US" dirty="0"/>
              <a:t>d) tire with an inclined plane,</a:t>
            </a:r>
          </a:p>
          <a:p>
            <a:r>
              <a:rPr lang="en-US" dirty="0"/>
              <a:t>e) tire with a supporting plane.</a:t>
            </a:r>
          </a:p>
          <a:p>
            <a:r>
              <a:rPr lang="en-US" dirty="0"/>
              <a:t>To make dental splints you need: aluminum wire with a diameter of 1.8-2.0 mm and a length of 12-15 cm or stainless steel wire with a diameter of 1.3-1.5 mm; bronze-aluminum ligature wire with a diameter of 0 is used to fix the splints .5-0.6 mm or polyamide thread.</a:t>
            </a:r>
          </a:p>
          <a:p>
            <a:r>
              <a:rPr lang="en-US" dirty="0"/>
              <a:t>The disadvantage of wire dental splints is that they cannot be used in cases of deep bites with vertical or </a:t>
            </a:r>
            <a:r>
              <a:rPr lang="en-US" dirty="0" err="1"/>
              <a:t>retruded</a:t>
            </a:r>
            <a:r>
              <a:rPr lang="en-US" dirty="0"/>
              <a:t> teeth.</a:t>
            </a:r>
            <a:endParaRPr lang="ru-RU" dirty="0"/>
          </a:p>
        </p:txBody>
      </p:sp>
      <p:pic>
        <p:nvPicPr>
          <p:cNvPr id="4098" name="Picture 2" descr="шины%20Тигерштед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649" y="1421671"/>
            <a:ext cx="5519351" cy="237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375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Капля</Template>
  <TotalTime>146</TotalTime>
  <Words>3317</Words>
  <Application>Microsoft Office PowerPoint</Application>
  <PresentationFormat>Широкоэкранный</PresentationFormat>
  <Paragraphs>159</Paragraphs>
  <Slides>32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32</vt:i4>
      </vt:variant>
    </vt:vector>
  </HeadingPairs>
  <TitlesOfParts>
    <vt:vector size="36" baseType="lpstr">
      <vt:lpstr>Arial</vt:lpstr>
      <vt:lpstr>Times New Roman</vt:lpstr>
      <vt:lpstr>Tw Cen MT</vt:lpstr>
      <vt:lpstr>Капля</vt:lpstr>
      <vt:lpstr>Types of dentofacial and jaw prostheses. </vt:lpstr>
      <vt:lpstr>Devices used in maxillofacial orthopedics CLASSIFICATION</vt:lpstr>
      <vt:lpstr>Презентация PowerPoint</vt:lpstr>
      <vt:lpstr>Презентация PowerPoint</vt:lpstr>
      <vt:lpstr>dentofacial and jaw prostheses</vt:lpstr>
      <vt:lpstr>Ligature dental bandages</vt:lpstr>
      <vt:lpstr>Презентация PowerPoint</vt:lpstr>
      <vt:lpstr>STANDARD Belt bus V.S. Vasilyeva (1967). </vt:lpstr>
      <vt:lpstr>INDIVIDUAL Wire dental splints by S.S. Tigerstedt</vt:lpstr>
      <vt:lpstr>Презентация PowerPoint</vt:lpstr>
      <vt:lpstr>Презентация PowerPoint</vt:lpstr>
      <vt:lpstr>Презентация PowerPoint</vt:lpstr>
      <vt:lpstr>Laboratory-made splints Tooth splints</vt:lpstr>
      <vt:lpstr>Laboratory-made splints Tooth splints</vt:lpstr>
      <vt:lpstr>Laboratory-made splints Dental-gingival splints.</vt:lpstr>
      <vt:lpstr>Laboratory-made splints Dental-gingival splints.</vt:lpstr>
      <vt:lpstr>Презентация PowerPoint</vt:lpstr>
      <vt:lpstr>Laboratory-made splints. Supragingival splints.</vt:lpstr>
      <vt:lpstr>Mechanical reduction devices. (intraoral)</vt:lpstr>
      <vt:lpstr>Prosthetics in the treatment of acquired jaw defects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Виды зубочелюстных и челюстных протезов. Показания, преимущества, недостатки. Особенности клинических и лабораторных этапов, особенности снятия оттисков. Уход за полостью рта и протезами.</dc:title>
  <dc:creator>Pavel Smolin</dc:creator>
  <cp:lastModifiedBy>Пользователь Windows</cp:lastModifiedBy>
  <cp:revision>24</cp:revision>
  <dcterms:created xsi:type="dcterms:W3CDTF">2020-02-25T12:23:33Z</dcterms:created>
  <dcterms:modified xsi:type="dcterms:W3CDTF">2023-11-21T07:21:19Z</dcterms:modified>
</cp:coreProperties>
</file>