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3" r:id="rId7"/>
    <p:sldId id="264" r:id="rId8"/>
    <p:sldId id="265" r:id="rId9"/>
    <p:sldId id="261" r:id="rId10"/>
    <p:sldId id="262"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3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B0F37A-5ABC-4BDF-827A-4070245570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0F37A-5ABC-4BDF-827A-4070245570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0F37A-5ABC-4BDF-827A-4070245570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3F8A60-69F6-448F-9B54-2F13A17C0F1E}" type="datetimeFigureOut">
              <a:rPr lang="en-US" smtClean="0"/>
              <a:pPr/>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6B0F37A-5ABC-4BDF-827A-40702455705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3F8A60-69F6-448F-9B54-2F13A17C0F1E}" type="datetimeFigureOut">
              <a:rPr lang="en-US" smtClean="0"/>
              <a:pPr/>
              <a:t>11/21/2023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B0F37A-5ABC-4BDF-827A-40702455705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Orthopedic treatment of mandibular fractures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19400"/>
            <a:ext cx="8229600" cy="1143000"/>
          </a:xfrm>
        </p:spPr>
        <p:txBody>
          <a:bodyPr>
            <a:normAutofit fontScale="90000"/>
          </a:bodyPr>
          <a:lstStyle/>
          <a:p>
            <a:r>
              <a:rPr lang="en-US" b="1" dirty="0"/>
              <a:t>Orthopedic treatment of mandibular fractures</a:t>
            </a:r>
            <a:r>
              <a:rPr lang="ru-RU" b="1" dirty="0"/>
              <a:t/>
            </a:r>
            <a:br>
              <a:rPr lang="ru-RU" b="1" dirty="0"/>
            </a:br>
            <a:r>
              <a:rPr lang="ru-RU" dirty="0" smtClean="0"/>
              <a:t/>
            </a:r>
            <a:br>
              <a:rPr lang="ru-RU" dirty="0" smtClean="0"/>
            </a:br>
            <a:endParaRPr lang="en-US" dirty="0"/>
          </a:p>
        </p:txBody>
      </p:sp>
      <p:sp>
        <p:nvSpPr>
          <p:cNvPr id="3" name="Content Placeholder 2"/>
          <p:cNvSpPr>
            <a:spLocks noGrp="1"/>
          </p:cNvSpPr>
          <p:nvPr>
            <p:ph idx="1"/>
          </p:nvPr>
        </p:nvSpPr>
        <p:spPr>
          <a:xfrm>
            <a:off x="457200" y="2057400"/>
            <a:ext cx="8229600" cy="4525963"/>
          </a:xfrm>
        </p:spPr>
        <p:txBody>
          <a:bodyPr>
            <a:normAutofit/>
          </a:bodyPr>
          <a:lstStyle/>
          <a:p>
            <a:r>
              <a:rPr lang="en-US" dirty="0"/>
              <a:t>Katz proposed a regulatory apparatus of an original design with </a:t>
            </a:r>
            <a:r>
              <a:rPr lang="en-US" dirty="0" err="1"/>
              <a:t>extraoral</a:t>
            </a:r>
            <a:r>
              <a:rPr lang="en-US" dirty="0"/>
              <a:t> levers for the treatment of fractures with a defect in the mental region. The device consists of rings reinforced with cement on the teeth of the jaw fragment, oval-shaped sleeves soldered to the buccal surface of the rings, and levers originating in the sleeves and protruding from the oral cavity. Using the protruding parts of the lever, you can quite successfully adjust jaw fragments in any plane and set them in the correct position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Репонирующие аппараты для вправления отломков нижней челюсти.jpg"/>
          <p:cNvPicPr>
            <a:picLocks noGrp="1" noChangeAspect="1"/>
          </p:cNvPicPr>
          <p:nvPr>
            <p:ph idx="1"/>
          </p:nvPr>
        </p:nvPicPr>
        <p:blipFill>
          <a:blip r:embed="rId2"/>
          <a:stretch>
            <a:fillRect/>
          </a:stretch>
        </p:blipFill>
        <p:spPr>
          <a:xfrm>
            <a:off x="2598618" y="0"/>
            <a:ext cx="6545382" cy="5638799"/>
          </a:xfrm>
        </p:spPr>
      </p:pic>
      <p:sp>
        <p:nvSpPr>
          <p:cNvPr id="5" name="Rectangle 4"/>
          <p:cNvSpPr/>
          <p:nvPr/>
        </p:nvSpPr>
        <p:spPr>
          <a:xfrm>
            <a:off x="0" y="5638800"/>
            <a:ext cx="4572000" cy="1200329"/>
          </a:xfrm>
          <a:prstGeom prst="rect">
            <a:avLst/>
          </a:prstGeom>
        </p:spPr>
        <p:txBody>
          <a:bodyPr>
            <a:spAutoFit/>
          </a:bodyPr>
          <a:lstStyle/>
          <a:p>
            <a:r>
              <a:rPr lang="en-US" dirty="0"/>
              <a:t>l - Katz; 6 - </a:t>
            </a:r>
            <a:r>
              <a:rPr lang="en-US" dirty="0" err="1"/>
              <a:t>Pomerantseva-Urbanskaya</a:t>
            </a:r>
            <a:r>
              <a:rPr lang="en-US" dirty="0"/>
              <a:t>; a - </a:t>
            </a:r>
            <a:r>
              <a:rPr lang="en-US" dirty="0" err="1"/>
              <a:t>Shelgorn</a:t>
            </a:r>
            <a:r>
              <a:rPr lang="en-US" dirty="0"/>
              <a:t>; g—</a:t>
            </a:r>
            <a:r>
              <a:rPr lang="en-US" dirty="0" err="1"/>
              <a:t>Pornoia</a:t>
            </a:r>
            <a:r>
              <a:rPr lang="en-US" dirty="0"/>
              <a:t> and Dogma; d — kappa-rod apparatus.</a:t>
            </a:r>
            <a:r>
              <a:rPr lang="ru-RU" dirty="0" smtClean="0"/>
              <a:t/>
            </a:r>
            <a:br>
              <a:rPr lang="ru-RU"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65.jpg"/>
          <p:cNvPicPr>
            <a:picLocks noGrp="1" noChangeAspect="1"/>
          </p:cNvPicPr>
          <p:nvPr>
            <p:ph idx="1"/>
          </p:nvPr>
        </p:nvPicPr>
        <p:blipFill>
          <a:blip r:embed="rId2"/>
          <a:stretch>
            <a:fillRect/>
          </a:stretch>
        </p:blipFill>
        <p:spPr>
          <a:xfrm>
            <a:off x="2362200" y="903120"/>
            <a:ext cx="4868343" cy="4453582"/>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Among other single-jaw devices for the treatment of fractures of the lower jaw, the spring bracket made of stainless steel by </a:t>
            </a:r>
            <a:r>
              <a:rPr lang="en-US" dirty="0" err="1"/>
              <a:t>Pomerantseva-Urbaiskaya</a:t>
            </a:r>
            <a:r>
              <a:rPr lang="en-US" dirty="0"/>
              <a:t> should be noted. This author recommends the </a:t>
            </a:r>
            <a:r>
              <a:rPr lang="en-US" dirty="0" err="1"/>
              <a:t>Shelhorn</a:t>
            </a:r>
            <a:r>
              <a:rPr lang="en-US" dirty="0"/>
              <a:t> method of applying ligatures (Fig. 234) to regulate the movement of jaw fragments in the vertical direction. In case of a significant defect in the body of the lower jaw and a small number of teeth on the jaw fragments, A. L. </a:t>
            </a:r>
            <a:r>
              <a:rPr lang="en-US" dirty="0" err="1"/>
              <a:t>Grozovsky</a:t>
            </a:r>
            <a:r>
              <a:rPr lang="en-US" dirty="0"/>
              <a:t> suggests using a kappa-rod reduction apparatus (Fig. 234, e). The preserved teeth are covered with crowns, to which rods in the form of half-arches are soldered. At the free ends of the rods there are holes into which screws and nuts are inserted, with which the position of the jaw fragments is adjusted and secured.</a:t>
            </a:r>
            <a:r>
              <a:rPr lang="ru-RU" dirty="0" smtClean="0"/>
              <a:t/>
            </a:r>
            <a:br>
              <a:rPr lang="ru-RU"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We proposed a spring apparatus, which is a modification of the Katz apparatus for the reposition of fragments of the lower jaw with a defect in the chin area. This is a device of combined and sequential action: first reducing, then fixing, forming and replacing. It consists of metal mouth guards, with double tubes soldered to the buccal surface, and springy stainless steel levers 1.5-2 mm thick. One end of the lever ends with two rods and is inserted into the tubes, the other protrudes from the oral cavity and serves to regulate the movement of jaw fragments. Having placed the jaw fragments in the correct position, replace the </a:t>
            </a:r>
            <a:r>
              <a:rPr lang="en-US" dirty="0" err="1"/>
              <a:t>extraoral</a:t>
            </a:r>
            <a:r>
              <a:rPr lang="en-US" dirty="0"/>
              <a:t> levers secured in the </a:t>
            </a:r>
            <a:r>
              <a:rPr lang="en-US" dirty="0" err="1"/>
              <a:t>mouthguard</a:t>
            </a:r>
            <a:r>
              <a:rPr lang="en-US" dirty="0"/>
              <a:t> tubes with a vestibular clamp or a shaping apparatus (Fig. 235).</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Репонирующий аппарат по Оксману.jpg"/>
          <p:cNvPicPr>
            <a:picLocks noGrp="1" noChangeAspect="1"/>
          </p:cNvPicPr>
          <p:nvPr>
            <p:ph idx="1"/>
          </p:nvPr>
        </p:nvPicPr>
        <p:blipFill>
          <a:blip r:embed="rId2"/>
          <a:stretch>
            <a:fillRect/>
          </a:stretch>
        </p:blipFill>
        <p:spPr>
          <a:xfrm>
            <a:off x="1981200" y="457200"/>
            <a:ext cx="4905375" cy="4341388"/>
          </a:xfrm>
        </p:spPr>
      </p:pic>
      <p:sp>
        <p:nvSpPr>
          <p:cNvPr id="5" name="Rectangle 4"/>
          <p:cNvSpPr/>
          <p:nvPr/>
        </p:nvSpPr>
        <p:spPr>
          <a:xfrm>
            <a:off x="457200" y="4648200"/>
            <a:ext cx="4572000" cy="1200329"/>
          </a:xfrm>
          <a:prstGeom prst="rect">
            <a:avLst/>
          </a:prstGeom>
        </p:spPr>
        <p:txBody>
          <a:bodyPr>
            <a:spAutoFit/>
          </a:bodyPr>
          <a:lstStyle/>
          <a:p>
            <a:r>
              <a:rPr lang="en-US" dirty="0"/>
              <a:t>Rice. 235. Reducing apparatus (according to </a:t>
            </a:r>
            <a:r>
              <a:rPr lang="en-US" dirty="0" err="1"/>
              <a:t>Oksman</a:t>
            </a:r>
            <a:r>
              <a:rPr lang="en-US" dirty="0"/>
              <a:t>).</a:t>
            </a:r>
          </a:p>
          <a:p>
            <a:r>
              <a:rPr lang="en-US" dirty="0"/>
              <a:t>a—reducing; 6 - fixing; c - formative and replacing.</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The mouth guard undoubtedly has some advantages over wire splints. Its advantages are that, being single-jawed, it does not limit movements in the temporomandibular joints. With the help of this device, it is possible to achieve stable immobilization of jaw fragments and at the same time stabilization of the teeth of the damaged jaw (the latter is especially important when there are a small number of teeth and their mobility). A </a:t>
            </a:r>
            <a:r>
              <a:rPr lang="en-US" dirty="0" err="1"/>
              <a:t>mouthguard</a:t>
            </a:r>
            <a:r>
              <a:rPr lang="en-US" dirty="0"/>
              <a:t> apparatus without wire ligatures is used; the gums are not damaged. Its disadvantages include the need for constant monitoring, since the cement in the aligners may be reabsorbed and jaw fragments may be displaced. To monitor the condition of the cement, holes (“windows”) are made on the chewing surface of the </a:t>
            </a:r>
            <a:r>
              <a:rPr lang="en-US" dirty="0" err="1"/>
              <a:t>mouthguards</a:t>
            </a:r>
            <a:r>
              <a:rPr lang="en-US" dirty="0"/>
              <a:t>. For this reason, these patients should not be transported, since </a:t>
            </a:r>
            <a:r>
              <a:rPr lang="en-US" dirty="0" err="1"/>
              <a:t>decementing</a:t>
            </a:r>
            <a:r>
              <a:rPr lang="en-US" dirty="0"/>
              <a:t> of the mouth guards along the route will lead to disruption of the immobilization of jaw fragments. Mouth guards have found wider use in pediatric practice for jaw fractures.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M. M. </a:t>
            </a:r>
            <a:r>
              <a:rPr lang="en-US" dirty="0" err="1"/>
              <a:t>Vankevich</a:t>
            </a:r>
            <a:r>
              <a:rPr lang="en-US" dirty="0"/>
              <a:t> proposed a lamellar splint covering the palatal and vestibular surface of the mucous membrane of the upper jaw. From the palatal surface of the splint, two inclined planes extend downwards to the lingual surface of the lower molars. When the jaws close, these planes push apart the fragments of the lower jaw, displaced in the lingual direction, and secure them in the correct position (Fig. 236). The </a:t>
            </a:r>
            <a:r>
              <a:rPr lang="en-US" dirty="0" err="1"/>
              <a:t>Vankevich</a:t>
            </a:r>
            <a:r>
              <a:rPr lang="en-US" dirty="0"/>
              <a:t> tire was modified by A.I. </a:t>
            </a:r>
            <a:r>
              <a:rPr lang="en-US" dirty="0" err="1"/>
              <a:t>Stepanov</a:t>
            </a:r>
            <a:r>
              <a:rPr lang="en-US" dirty="0"/>
              <a:t>. Instead of the palatal plate, he introduced an arch, thus freeing part of the hard palate.</a:t>
            </a:r>
            <a:r>
              <a:rPr lang="ru-RU" dirty="0" smtClean="0"/>
              <a:t/>
            </a:r>
            <a:br>
              <a:rPr lang="ru-RU"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M. M. </a:t>
            </a:r>
            <a:r>
              <a:rPr lang="en-US" dirty="0" err="1"/>
              <a:t>Vankevich</a:t>
            </a:r>
            <a:r>
              <a:rPr lang="en-US" dirty="0"/>
              <a:t> proposed a lamellar splint covering the palatal and vestibular surface of the mucous membrane of the upper jaw. From the palatal surface of the splint, two inclined planes extend downwards to the lingual surface of the lower molars. When the jaws close, these planes push apart the fragments of the lower jaw, displaced in the lingual direction, and secure them in the correct position (Fig. 236). The </a:t>
            </a:r>
            <a:r>
              <a:rPr lang="en-US" dirty="0" err="1"/>
              <a:t>Vankevich</a:t>
            </a:r>
            <a:r>
              <a:rPr lang="en-US" dirty="0"/>
              <a:t> tire was modified by A.I. </a:t>
            </a:r>
            <a:r>
              <a:rPr lang="en-US" dirty="0" err="1"/>
              <a:t>Stepanov</a:t>
            </a:r>
            <a:r>
              <a:rPr lang="en-US" dirty="0"/>
              <a:t>. Instead of the palatal plate, he introduced an arch, thus freeing part of the hard palate.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Пластиночная шина из пластмассы для закрепления отломков нижней челюсти.jpg"/>
          <p:cNvPicPr>
            <a:picLocks noGrp="1" noChangeAspect="1"/>
          </p:cNvPicPr>
          <p:nvPr>
            <p:ph idx="1"/>
          </p:nvPr>
        </p:nvPicPr>
        <p:blipFill>
          <a:blip r:embed="rId2"/>
          <a:stretch>
            <a:fillRect/>
          </a:stretch>
        </p:blipFill>
        <p:spPr>
          <a:xfrm>
            <a:off x="2619375" y="2601119"/>
            <a:ext cx="3905250" cy="3057525"/>
          </a:xfrm>
        </p:spPr>
      </p:pic>
      <p:sp>
        <p:nvSpPr>
          <p:cNvPr id="5" name="Rectangle 4"/>
          <p:cNvSpPr/>
          <p:nvPr/>
        </p:nvSpPr>
        <p:spPr>
          <a:xfrm>
            <a:off x="457200" y="5380672"/>
            <a:ext cx="4572000" cy="1200329"/>
          </a:xfrm>
          <a:prstGeom prst="rect">
            <a:avLst/>
          </a:prstGeom>
        </p:spPr>
        <p:txBody>
          <a:bodyPr>
            <a:spAutoFit/>
          </a:bodyPr>
          <a:lstStyle/>
          <a:p>
            <a:r>
              <a:rPr lang="en-US" dirty="0"/>
              <a:t>Rice. 236. Plate splint made of plastic for securing fragments of the lower jaw.</a:t>
            </a:r>
          </a:p>
          <a:p>
            <a:r>
              <a:rPr lang="en-US" dirty="0"/>
              <a:t>a - according to </a:t>
            </a:r>
            <a:r>
              <a:rPr lang="en-US" dirty="0" err="1"/>
              <a:t>Vankevich</a:t>
            </a:r>
            <a:r>
              <a:rPr lang="en-US" dirty="0"/>
              <a:t>; b - according to </a:t>
            </a:r>
            <a:r>
              <a:rPr lang="en-US" dirty="0" err="1"/>
              <a:t>Stepanov</a:t>
            </a:r>
            <a:r>
              <a:rPr lang="en-US" dirty="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4525963"/>
          </a:xfrm>
        </p:spPr>
        <p:txBody>
          <a:bodyPr>
            <a:normAutofit/>
          </a:bodyPr>
          <a:lstStyle/>
          <a:p>
            <a:r>
              <a:rPr lang="en-US" dirty="0"/>
              <a:t>The </a:t>
            </a:r>
            <a:r>
              <a:rPr lang="en-US" dirty="0" err="1"/>
              <a:t>levator</a:t>
            </a:r>
            <a:r>
              <a:rPr lang="en-US" dirty="0"/>
              <a:t> group (posterior) includes the masseter, temporalis, medial and lateral pterygoid muscles. Muscles that lower the mandible (anterior group): digastric, mylohyoid, </a:t>
            </a:r>
            <a:r>
              <a:rPr lang="en-US" dirty="0" err="1"/>
              <a:t>geniohyoid</a:t>
            </a:r>
            <a:r>
              <a:rPr lang="en-US" dirty="0"/>
              <a:t>, genioglossus and </a:t>
            </a:r>
            <a:r>
              <a:rPr lang="en-US" dirty="0" err="1"/>
              <a:t>hypoglossus</a:t>
            </a:r>
            <a:r>
              <a:rPr lang="ru-RU" dirty="0" smtClean="0"/>
              <a:t>.</a:t>
            </a:r>
            <a:endParaRPr lang="ru-RU" dirty="0"/>
          </a:p>
          <a:p>
            <a:r>
              <a:rPr lang="ru-RU" dirty="0" smtClean="0"/>
              <a:t/>
            </a:r>
            <a:br>
              <a:rPr lang="ru-RU" dirty="0" smtClean="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For a fracture of the lower jaw in the area of the angle, as well as for other fractures with displacement of fragments to the lingual side, splints with an inclined plane are often used, and among them, a plate </a:t>
            </a:r>
            <a:r>
              <a:rPr lang="en-US" dirty="0" err="1"/>
              <a:t>supragingival</a:t>
            </a:r>
            <a:r>
              <a:rPr lang="en-US" dirty="0"/>
              <a:t> splint with an inclined plane (Fig. 237, a, b). However, it should be noted that a </a:t>
            </a:r>
            <a:r>
              <a:rPr lang="en-US" dirty="0" err="1"/>
              <a:t>supragingival</a:t>
            </a:r>
            <a:r>
              <a:rPr lang="en-US" dirty="0"/>
              <a:t> splint with an inclined plane can be useful only with a slight horizontal displacement of the jaw fragment, when the plane deviates from the buccal surface of the maxillary teeth by 10-15°. If there is a large deviation of the plane of the splint from the teeth of the upper jaw, the inclined plane, and with it the fragment of the lower jaw (will be pushed downwards. Thus, the horizontal displacement will be complicated by the vertical one. In order to eliminate the possibility of this position, 3. </a:t>
            </a:r>
            <a:r>
              <a:rPr lang="en-US" dirty="0" err="1"/>
              <a:t>Ya</a:t>
            </a:r>
            <a:r>
              <a:rPr lang="en-US" dirty="0"/>
              <a:t>. </a:t>
            </a:r>
            <a:r>
              <a:rPr lang="en-US" dirty="0" err="1"/>
              <a:t>Shur</a:t>
            </a:r>
            <a:r>
              <a:rPr lang="en-US" dirty="0"/>
              <a:t> recommends equipping an orthopedic apparatus springy inclined plane.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Зубонаддесневая шина для нижней челюсти.jpg"/>
          <p:cNvPicPr>
            <a:picLocks noGrp="1" noChangeAspect="1"/>
          </p:cNvPicPr>
          <p:nvPr>
            <p:ph idx="1"/>
          </p:nvPr>
        </p:nvPicPr>
        <p:blipFill>
          <a:blip r:embed="rId2"/>
          <a:stretch>
            <a:fillRect/>
          </a:stretch>
        </p:blipFill>
        <p:spPr>
          <a:xfrm>
            <a:off x="5257800" y="838200"/>
            <a:ext cx="3170578" cy="4389437"/>
          </a:xfrm>
        </p:spPr>
      </p:pic>
      <p:sp>
        <p:nvSpPr>
          <p:cNvPr id="5" name="Rectangle 4"/>
          <p:cNvSpPr/>
          <p:nvPr/>
        </p:nvSpPr>
        <p:spPr>
          <a:xfrm>
            <a:off x="228600" y="3581400"/>
            <a:ext cx="4572000" cy="2031325"/>
          </a:xfrm>
          <a:prstGeom prst="rect">
            <a:avLst/>
          </a:prstGeom>
        </p:spPr>
        <p:txBody>
          <a:bodyPr>
            <a:spAutoFit/>
          </a:bodyPr>
          <a:lstStyle/>
          <a:p>
            <a:r>
              <a:rPr lang="en-US" dirty="0"/>
              <a:t>Rice. 237. Dental splint for the lower jaw.</a:t>
            </a:r>
          </a:p>
          <a:p>
            <a:r>
              <a:rPr lang="en-US" dirty="0"/>
              <a:t>a - general view; b - tire with an inclined plane; c — orthopedic devices with sliding hinges (according to Schroeder); g - steel wire tire with a sliding hinge (according to </a:t>
            </a:r>
            <a:r>
              <a:rPr lang="en-US" dirty="0" err="1"/>
              <a:t>Pomerantseva-Urbanskaya</a:t>
            </a:r>
            <a:r>
              <a:rPr lang="en-US" dirty="0"/>
              <a:t>).</a:t>
            </a:r>
            <a:r>
              <a:rPr lang="ru-RU" dirty="0" smtClean="0"/>
              <a:t/>
            </a:r>
            <a:br>
              <a:rPr lang="ru-RU"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normAutofit fontScale="90000"/>
          </a:bodyPr>
          <a:lstStyle/>
          <a:p>
            <a:r>
              <a:rPr lang="en-US" b="1" dirty="0"/>
              <a:t>Treatment of fractures of the body of the lower jaw with toothless fragments</a:t>
            </a:r>
            <a:r>
              <a:rPr lang="ru-RU" b="1" dirty="0"/>
              <a:t/>
            </a:r>
            <a:br>
              <a:rPr lang="ru-RU" b="1" dirty="0"/>
            </a:br>
            <a:r>
              <a:rPr lang="ru-RU" dirty="0" smtClean="0"/>
              <a:t/>
            </a:r>
            <a:br>
              <a:rPr lang="ru-RU"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a:t>Fixation of fragments of the edentulous lower jaw is possible using surgical methods: bone suture, intraosseous pins, </a:t>
            </a:r>
            <a:r>
              <a:rPr lang="en-US" dirty="0" err="1"/>
              <a:t>extraoral</a:t>
            </a:r>
            <a:r>
              <a:rPr lang="en-US" dirty="0"/>
              <a:t> bone splints.</a:t>
            </a:r>
          </a:p>
          <a:p>
            <a:r>
              <a:rPr lang="en-US" dirty="0"/>
              <a:t>In case of a fracture of the lower jaw behind the dentition in the area of an angle or branch with a vertical displacement of a long fragment or a shift forward and towards the fracture, </a:t>
            </a:r>
            <a:r>
              <a:rPr lang="en-US" dirty="0" err="1"/>
              <a:t>intermaxillary</a:t>
            </a:r>
            <a:r>
              <a:rPr lang="en-US" dirty="0"/>
              <a:t> fixation with oblique traction should be used in the first period. In the future, to eliminate horizontal displacement (shift towards the fracture), satisfactory results are achieved by using the </a:t>
            </a:r>
            <a:r>
              <a:rPr lang="en-US" dirty="0" err="1"/>
              <a:t>Pomerantseva-Urbanskaya</a:t>
            </a:r>
            <a:r>
              <a:rPr lang="en-US" dirty="0"/>
              <a:t> articulated splint.</a:t>
            </a:r>
          </a:p>
          <a:p>
            <a:r>
              <a:rPr lang="en-US" dirty="0"/>
              <a:t>Some authors (Schroeder, </a:t>
            </a:r>
            <a:r>
              <a:rPr lang="en-US" dirty="0" err="1"/>
              <a:t>Brun</a:t>
            </a:r>
            <a:r>
              <a:rPr lang="en-US" dirty="0"/>
              <a:t>, </a:t>
            </a:r>
            <a:r>
              <a:rPr lang="en-US" dirty="0" err="1"/>
              <a:t>Gofrat</a:t>
            </a:r>
            <a:r>
              <a:rPr lang="en-US" dirty="0"/>
              <a:t>, etc.) recommend standard splints with a sliding hinge, secured to the teeth using </a:t>
            </a:r>
            <a:r>
              <a:rPr lang="en-US" dirty="0" err="1"/>
              <a:t>mouthguards</a:t>
            </a:r>
            <a:r>
              <a:rPr lang="en-US" dirty="0"/>
              <a:t> (Fig. 237, c). 3. N. </a:t>
            </a:r>
            <a:r>
              <a:rPr lang="en-US" dirty="0" err="1"/>
              <a:t>Pomerantseva-Urbanskaya</a:t>
            </a:r>
            <a:r>
              <a:rPr lang="en-US" dirty="0"/>
              <a:t> proposed a simplified design of a sliding hinge made of stainless wire 1.5-2 mm thick (Fig. 237, d).</a:t>
            </a:r>
            <a:r>
              <a:rPr lang="ru-RU" dirty="0" smtClean="0"/>
              <a:t/>
            </a:r>
            <a:br>
              <a:rPr lang="ru-RU"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The use of splints with a sliding hinge for fractures of the lower jaw in the area of the angle and ramus prevents the displacement of fragments, the occurrence of facial asymmetry deformities and is also the prevention of jaw contractures, because this method of splinting preserves the vertical movements of the jaw and is easily combined with therapeutic exercises. A short fragment of a branch in a fracture of the lower jaw in the area of the angle is strengthened by skeletal traction using elastic traction to the head plaster cast with a rod behind the ear, as well as a wire ligature around the angle of the jaw.</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In case of a fracture of the lower jaw with one toothless fragment, traction of the long fragment and fastening of the short one is carried out using a wire bracket with hooking loops, secured to the teeth of the long fragment with a flight to the alveolar process of the toothless fragment (Fig. 238). </a:t>
            </a:r>
            <a:r>
              <a:rPr lang="en-US" dirty="0" err="1"/>
              <a:t>Intermaxillary</a:t>
            </a:r>
            <a:r>
              <a:rPr lang="en-US" dirty="0"/>
              <a:t> fixation eliminates displacement of the long fragment, and the </a:t>
            </a:r>
            <a:r>
              <a:rPr lang="en-US" dirty="0" err="1"/>
              <a:t>pelot</a:t>
            </a:r>
            <a:r>
              <a:rPr lang="en-US" dirty="0"/>
              <a:t> keeps the toothless fragment from moving upward and to the side. There is no downward displacement of the short fragment, since it is held by the muscles that elevate the mandible. The tire can be made of elastic wire, and the pilot can be made of plastic.</a:t>
            </a:r>
            <a:r>
              <a:rPr lang="ru-RU" dirty="0" smtClean="0"/>
              <a:t/>
            </a:r>
            <a:br>
              <a:rPr lang="ru-RU" dirty="0" smtClean="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Скелетное вытяжение нижней челюсти, ортопедическое лечение переломов челюстей.jpg"/>
          <p:cNvPicPr>
            <a:picLocks noGrp="1" noChangeAspect="1"/>
          </p:cNvPicPr>
          <p:nvPr>
            <p:ph idx="1"/>
          </p:nvPr>
        </p:nvPicPr>
        <p:blipFill>
          <a:blip r:embed="rId2"/>
          <a:stretch>
            <a:fillRect/>
          </a:stretch>
        </p:blipFill>
        <p:spPr>
          <a:xfrm>
            <a:off x="5105400" y="685800"/>
            <a:ext cx="3514725" cy="5468970"/>
          </a:xfrm>
        </p:spPr>
      </p:pic>
      <p:sp>
        <p:nvSpPr>
          <p:cNvPr id="5" name="Rectangle 4"/>
          <p:cNvSpPr/>
          <p:nvPr/>
        </p:nvSpPr>
        <p:spPr>
          <a:xfrm>
            <a:off x="0" y="3733800"/>
            <a:ext cx="4572000" cy="646331"/>
          </a:xfrm>
          <a:prstGeom prst="rect">
            <a:avLst/>
          </a:prstGeom>
        </p:spPr>
        <p:txBody>
          <a:bodyPr>
            <a:spAutoFit/>
          </a:bodyPr>
          <a:lstStyle/>
          <a:p>
            <a:r>
              <a:rPr lang="en-US" dirty="0"/>
              <a:t>Rice. 238. Skeletal traction of the lower jaw in the absence of teeth.</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a:bodyPr>
          <a:lstStyle/>
          <a:p>
            <a:r>
              <a:rPr lang="ru-RU" b="1" dirty="0"/>
              <a:t> </a:t>
            </a:r>
            <a:r>
              <a:rPr lang="en-US" b="1" dirty="0"/>
              <a:t>Plastic tires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For jaw fractures combined with radiation injuries, the use of metal splints is contraindicated, since metals, as some believe, can become a source of secondary radiation, causing necrosis of the gum mucosa. It is more expedient to make tires from plastic. M.R. </a:t>
            </a:r>
            <a:r>
              <a:rPr lang="en-US" dirty="0" err="1"/>
              <a:t>Marey</a:t>
            </a:r>
            <a:r>
              <a:rPr lang="en-US" dirty="0"/>
              <a:t> recommends using nylon threads instead of ligature wire to secure the splint, and a splint for fractures of the lower jaw - made of fast-hardening plastic along a pre-made aluminum channel of an arcuate shape, which is filled with freshly prepared plastic, placing it on the vestibular surface of the dental arch. After the plastic hardens, the aluminum gutter is easily removed, and the plastic is firmly connected to the nylon threads and fixes the jaw fragments.</a:t>
            </a:r>
            <a:r>
              <a:rPr lang="ru-RU" dirty="0" smtClean="0"/>
              <a:t/>
            </a:r>
            <a:br>
              <a:rPr lang="ru-RU" dirty="0" smtClean="0"/>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Method of applying plastic by G. A. </a:t>
            </a:r>
            <a:r>
              <a:rPr lang="en-US" dirty="0" err="1"/>
              <a:t>Vasiliev</a:t>
            </a:r>
            <a:r>
              <a:rPr lang="en-US" dirty="0"/>
              <a:t> and co-workers. A nylon thread with a plastic bead on the vestibular surface of the tooth is applied to each tooth. This creates a more reliable fixation of the ligatures in the splint. Then a splint is applied according to the method described by M. R. </a:t>
            </a:r>
            <a:r>
              <a:rPr lang="en-US" dirty="0" err="1"/>
              <a:t>Marey</a:t>
            </a:r>
            <a:r>
              <a:rPr lang="en-US" dirty="0"/>
              <a:t>. If </a:t>
            </a:r>
            <a:r>
              <a:rPr lang="en-US" dirty="0" err="1"/>
              <a:t>intermaxillary</a:t>
            </a:r>
            <a:r>
              <a:rPr lang="en-US" dirty="0"/>
              <a:t> fixation of jaw fragments is necessary, holes are drilled in the appropriate areas with a spherical bur and pre-prepared plastic spikes are inserted into them, which are fixed with freshly prepared quick-hardening plastic (Fig. 239). The spikes serve as a place for applying rubber rings for </a:t>
            </a:r>
            <a:r>
              <a:rPr lang="en-US" dirty="0" err="1"/>
              <a:t>intermaxillary</a:t>
            </a:r>
            <a:r>
              <a:rPr lang="en-US" dirty="0"/>
              <a:t> traction and fixation of jaw fragments.</a:t>
            </a:r>
            <a:r>
              <a:rPr lang="ru-RU" dirty="0" smtClean="0"/>
              <a:t/>
            </a:r>
            <a:br>
              <a:rPr lang="ru-RU"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Последовательность изготовления челюстных шин из быстротвердеющей пластмассы.jpg"/>
          <p:cNvPicPr>
            <a:picLocks noGrp="1" noChangeAspect="1"/>
          </p:cNvPicPr>
          <p:nvPr>
            <p:ph idx="1"/>
          </p:nvPr>
        </p:nvPicPr>
        <p:blipFill>
          <a:blip r:embed="rId2"/>
          <a:stretch>
            <a:fillRect/>
          </a:stretch>
        </p:blipFill>
        <p:spPr>
          <a:xfrm>
            <a:off x="4092906" y="914400"/>
            <a:ext cx="4569734" cy="5638800"/>
          </a:xfrm>
        </p:spPr>
      </p:pic>
      <p:sp>
        <p:nvSpPr>
          <p:cNvPr id="5" name="Rectangle 4"/>
          <p:cNvSpPr/>
          <p:nvPr/>
        </p:nvSpPr>
        <p:spPr>
          <a:xfrm>
            <a:off x="0" y="1828800"/>
            <a:ext cx="4572000" cy="2031325"/>
          </a:xfrm>
          <a:prstGeom prst="rect">
            <a:avLst/>
          </a:prstGeom>
        </p:spPr>
        <p:txBody>
          <a:bodyPr>
            <a:spAutoFit/>
          </a:bodyPr>
          <a:lstStyle/>
          <a:p>
            <a:r>
              <a:rPr lang="en-US" dirty="0"/>
              <a:t>Rice. 239. Sequence of manufacturing jaw splints from quick-hardening plastic.</a:t>
            </a:r>
          </a:p>
          <a:p>
            <a:r>
              <a:rPr lang="en-US" dirty="0"/>
              <a:t>a — fixation of beads; b - bending of the groove; c - groove; d - a smooth splint is applied to the jaw; d — tire with hook loops; e—fixation of the jaw.</a:t>
            </a:r>
            <a:r>
              <a:rPr lang="ru-RU" dirty="0" smtClean="0"/>
              <a:t/>
            </a:r>
            <a:br>
              <a:rPr lang="ru-RU" dirty="0" smtClean="0"/>
            </a:b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F. L. </a:t>
            </a:r>
            <a:r>
              <a:rPr lang="en-US" dirty="0" err="1"/>
              <a:t>Gardashnikov</a:t>
            </a:r>
            <a:r>
              <a:rPr lang="en-US" dirty="0"/>
              <a:t> proposed a universal elastic plastic dental splint (Fig. 240) with mushroom-shaped rods for </a:t>
            </a:r>
            <a:r>
              <a:rPr lang="en-US" dirty="0" err="1"/>
              <a:t>intermaxillary</a:t>
            </a:r>
            <a:r>
              <a:rPr lang="en-US" dirty="0"/>
              <a:t> traction. </a:t>
            </a:r>
            <a:r>
              <a:rPr lang="en-US"/>
              <a:t>The tire is reinforced with a bronze-aluminum ligature</a:t>
            </a:r>
            <a:r>
              <a:rPr lang="ru-RU" smtClean="0"/>
              <a:t>.</a:t>
            </a:r>
            <a:endParaRPr lang="ru-RU" dirty="0"/>
          </a:p>
          <a:p>
            <a:r>
              <a:rPr lang="ru-RU" dirty="0" smtClean="0"/>
              <a:t/>
            </a:r>
            <a:br>
              <a:rPr lang="ru-RU" dirty="0" smtClean="0"/>
            </a:br>
            <a:endParaRPr lang="en-US" dirty="0"/>
          </a:p>
        </p:txBody>
      </p:sp>
      <p:pic>
        <p:nvPicPr>
          <p:cNvPr id="4" name="Picture 3" descr="Стандартная шина из эластической пластмассы (по Гардашникову).jpg"/>
          <p:cNvPicPr>
            <a:picLocks noChangeAspect="1"/>
          </p:cNvPicPr>
          <p:nvPr/>
        </p:nvPicPr>
        <p:blipFill>
          <a:blip r:embed="rId2"/>
          <a:stretch>
            <a:fillRect/>
          </a:stretch>
        </p:blipFill>
        <p:spPr>
          <a:xfrm>
            <a:off x="4800600" y="4419600"/>
            <a:ext cx="4038600" cy="1828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Жевательные мышцы нижней челюсти и направление их тяги.jpeg"/>
          <p:cNvPicPr>
            <a:picLocks noGrp="1" noChangeAspect="1"/>
          </p:cNvPicPr>
          <p:nvPr>
            <p:ph idx="1"/>
          </p:nvPr>
        </p:nvPicPr>
        <p:blipFill>
          <a:blip r:embed="rId2"/>
          <a:stretch>
            <a:fillRect/>
          </a:stretch>
        </p:blipFill>
        <p:spPr>
          <a:xfrm>
            <a:off x="1066800" y="-228600"/>
            <a:ext cx="6855720" cy="3886200"/>
          </a:xfrm>
          <a:prstGeom prst="rect">
            <a:avLst/>
          </a:prstGeom>
        </p:spPr>
      </p:pic>
      <p:sp>
        <p:nvSpPr>
          <p:cNvPr id="5" name="Rectangle 4"/>
          <p:cNvSpPr/>
          <p:nvPr/>
        </p:nvSpPr>
        <p:spPr>
          <a:xfrm>
            <a:off x="2819400" y="1779687"/>
            <a:ext cx="4038600" cy="4801314"/>
          </a:xfrm>
          <a:prstGeom prst="rect">
            <a:avLst/>
          </a:prstGeom>
        </p:spPr>
        <p:txBody>
          <a:bodyPr wrap="square">
            <a:spAutoFit/>
          </a:bodyPr>
          <a:lstStyle/>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r>
              <a:rPr lang="en-US" b="1" dirty="0"/>
              <a:t>Chewing muscles of the lower jaw and the direction of their traction: a) 1 - m. temporalis; 2 - m. masseter; 3 - m. </a:t>
            </a:r>
            <a:r>
              <a:rPr lang="en-US" b="1" dirty="0" err="1"/>
              <a:t>pterygoideus</a:t>
            </a:r>
            <a:r>
              <a:rPr lang="en-US" b="1" dirty="0"/>
              <a:t> </a:t>
            </a:r>
            <a:r>
              <a:rPr lang="en-US" b="1" dirty="0" err="1"/>
              <a:t>medialis</a:t>
            </a:r>
            <a:r>
              <a:rPr lang="en-US" b="1" dirty="0"/>
              <a:t>; 4 - m. </a:t>
            </a:r>
            <a:r>
              <a:rPr lang="en-US" b="1" dirty="0" err="1"/>
              <a:t>pterygoideus</a:t>
            </a:r>
            <a:r>
              <a:rPr lang="en-US" b="1" dirty="0"/>
              <a:t> </a:t>
            </a:r>
            <a:r>
              <a:rPr lang="en-US" b="1" dirty="0" err="1"/>
              <a:t>lateralis</a:t>
            </a:r>
            <a:r>
              <a:rPr lang="en-US" b="1" dirty="0"/>
              <a:t>; 5 - m. </a:t>
            </a:r>
            <a:r>
              <a:rPr lang="en-US" b="1" dirty="0" err="1"/>
              <a:t>geniohyoideus</a:t>
            </a:r>
            <a:r>
              <a:rPr lang="en-US" b="1" dirty="0"/>
              <a:t>; 6 - m. digastricus; 7 - m. </a:t>
            </a:r>
            <a:r>
              <a:rPr lang="en-US" b="1" dirty="0" err="1"/>
              <a:t>mylohyoideus</a:t>
            </a:r>
            <a:r>
              <a:rPr lang="en-US" b="1" dirty="0"/>
              <a:t>; b) 1 - m. temporalis; 2 - m. digastricus; 3 - m. </a:t>
            </a:r>
            <a:r>
              <a:rPr lang="en-US" b="1" dirty="0" err="1"/>
              <a:t>hyoglossus</a:t>
            </a:r>
            <a:r>
              <a:rPr lang="en-US" b="1" dirty="0"/>
              <a:t>; 4 - </a:t>
            </a:r>
            <a:r>
              <a:rPr lang="en-US" b="1" dirty="0" err="1"/>
              <a:t>os</a:t>
            </a:r>
            <a:r>
              <a:rPr lang="en-US" b="1" dirty="0"/>
              <a:t> </a:t>
            </a:r>
            <a:r>
              <a:rPr lang="en-US" b="1" dirty="0" err="1"/>
              <a:t>hyoideum</a:t>
            </a:r>
            <a:r>
              <a:rPr lang="en-US" b="1" dirty="0"/>
              <a:t>; 5 - m. </a:t>
            </a:r>
            <a:r>
              <a:rPr lang="en-US" b="1" dirty="0" err="1"/>
              <a:t>mylohyoideus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Classification of mandibular fractures</a:t>
            </a:r>
            <a:r>
              <a:rPr lang="ru-RU" dirty="0"/>
              <a:t/>
            </a:r>
            <a:br>
              <a:rPr lang="ru-RU" dirty="0"/>
            </a:br>
            <a:r>
              <a:rPr lang="ru-RU" dirty="0" smtClean="0"/>
              <a:t/>
            </a:r>
            <a:br>
              <a:rPr lang="ru-RU" dirty="0" smtClean="0"/>
            </a:br>
            <a:endParaRPr lang="en-US" dirty="0"/>
          </a:p>
        </p:txBody>
      </p:sp>
      <p:sp>
        <p:nvSpPr>
          <p:cNvPr id="3" name="Content Placeholder 2"/>
          <p:cNvSpPr>
            <a:spLocks noGrp="1"/>
          </p:cNvSpPr>
          <p:nvPr>
            <p:ph idx="1"/>
          </p:nvPr>
        </p:nvSpPr>
        <p:spPr/>
        <p:txBody>
          <a:bodyPr>
            <a:normAutofit/>
          </a:bodyPr>
          <a:lstStyle/>
          <a:p>
            <a:r>
              <a:rPr lang="en-US" b="1" dirty="0"/>
              <a:t>By localization. - Fractures of the jaw body:</a:t>
            </a:r>
          </a:p>
          <a:p>
            <a:r>
              <a:rPr lang="en-US" b="1" dirty="0"/>
              <a:t>- with the presence of a tooth in the fracture gap;</a:t>
            </a:r>
          </a:p>
          <a:p>
            <a:r>
              <a:rPr lang="en-US" b="1" dirty="0"/>
              <a:t>- with the absence of a tooth in the fracture gap.</a:t>
            </a:r>
          </a:p>
          <a:p>
            <a:r>
              <a:rPr lang="en-US" b="1" dirty="0"/>
              <a:t>- Fractures of the jaw branch: - the branch itself; - coronoid process; - condylar process: base, neck, head.</a:t>
            </a:r>
          </a:p>
          <a:p>
            <a:r>
              <a:rPr lang="en-US" b="1" dirty="0"/>
              <a:t>According to the nature of the fracture. - without displacement of fragments; - with displacement of fragments; - linear; - splintered.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i="1" dirty="0"/>
              <a:t>Fractures of the body of the lower jaw are divided into:</a:t>
            </a:r>
          </a:p>
          <a:p>
            <a:r>
              <a:rPr lang="en-US" b="1" i="1" dirty="0"/>
              <a:t>- fractures of the chin (ranging from canine to canine); - fractures of the lateral section (ranging from the canine to the second molar); - fractures in the area of the angle (the area of the interdental space between the second and third molars and the socket of the third molar).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1143000"/>
          </a:xfrm>
        </p:spPr>
        <p:txBody>
          <a:bodyPr>
            <a:normAutofit fontScale="90000"/>
          </a:bodyPr>
          <a:lstStyle/>
          <a:p>
            <a:r>
              <a:rPr lang="en-US" dirty="0"/>
              <a:t>Mechanism of mandibular fractures</a:t>
            </a:r>
            <a:r>
              <a:rPr lang="ru-RU" dirty="0" smtClean="0"/>
              <a:t/>
            </a:r>
            <a:br>
              <a:rPr lang="ru-RU"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b="1" dirty="0"/>
              <a:t>Shear mechanism. As a result of the shift, a longitudinal fracture of the lower jaw branch occurs. In this case, the impact force is applied from bottom to top in the area of the base of the lower jaw, anterior to the angle in a narrow area in the projection of the coronoid process, i.e. on an area of bone that does not have support. During a fracture, this area moves relative to another area of this bone that has support. The compression mechanism can occur if the acting and opposing forces are directed towards each other. When a blow is applied from bottom to top at the base of the body of the lower jaw in the area of the corner over a wide area, the branch of the lower jaw, fixed in the articular cavity, is subjected to compression, as a result of which it breaks in the transverse direction - more often in the middle section. The avulsion mechanism can occur when the force of an impact is directed from top to bottom on the chin area while the teeth are tightly clenched. In this case, a reflex contraction of all masticatory muscles occurs. The powerful temporalis muscle, being attached to the thin coronoid process, can tear it away from the ramus of the jaw. Not all authors recognize the reality of such a mechanism of coronoid process fracture.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Механизм переломов нижней челюсти (по Вассмунду).jpeg"/>
          <p:cNvPicPr>
            <a:picLocks noGrp="1" noChangeAspect="1"/>
          </p:cNvPicPr>
          <p:nvPr>
            <p:ph idx="1"/>
          </p:nvPr>
        </p:nvPicPr>
        <p:blipFill>
          <a:blip r:embed="rId2"/>
          <a:stretch>
            <a:fillRect/>
          </a:stretch>
        </p:blipFill>
        <p:spPr>
          <a:xfrm>
            <a:off x="1142864" y="990600"/>
            <a:ext cx="6252654" cy="46482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Options for displacement of fragments of the lower jaw (diagram): 1 - fracture of the lower jaw in the canine area on the left: a small fragment is displaced upwards and inwards, a large fragment - downwards and towards the fracture; 2 - fracture of the lower jaw in the area of the corner on the right: a small fragment moves up and inward, a large fragment moves down and outward; 3 - bilateral fracture of the lower jaw in the area of the corners: both branches of the lower jaw are displaced inward and upward, a large fragment is displaced downward and posteriorly; 4 - bilateral fracture in the chin area: a small fragment is displaced downward and posteriorly; both large fragments are displaced inward, upward (distal) and partially downward (anterior)</a:t>
            </a:r>
            <a:r>
              <a:rPr lang="ru-RU" dirty="0" smtClean="0"/>
              <a:t/>
            </a:r>
            <a:br>
              <a:rPr lang="ru-RU"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Варианты смещения отломков нижней челюсти.jpg"/>
          <p:cNvPicPr>
            <a:picLocks noGrp="1" noChangeAspect="1"/>
          </p:cNvPicPr>
          <p:nvPr>
            <p:ph idx="1"/>
          </p:nvPr>
        </p:nvPicPr>
        <p:blipFill>
          <a:blip r:embed="rId2"/>
          <a:stretch>
            <a:fillRect/>
          </a:stretch>
        </p:blipFill>
        <p:spPr>
          <a:xfrm>
            <a:off x="2057399" y="611776"/>
            <a:ext cx="4264765" cy="5514387"/>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TotalTime>
  <Words>2476</Words>
  <Application>Microsoft Office PowerPoint</Application>
  <PresentationFormat>Экран (4:3)</PresentationFormat>
  <Paragraphs>51</Paragraphs>
  <Slides>29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29</vt:i4>
      </vt:variant>
    </vt:vector>
  </HeadingPairs>
  <TitlesOfParts>
    <vt:vector size="33" baseType="lpstr">
      <vt:lpstr>Calibri</vt:lpstr>
      <vt:lpstr>Constantia</vt:lpstr>
      <vt:lpstr>Wingdings 2</vt:lpstr>
      <vt:lpstr>Flow</vt:lpstr>
      <vt:lpstr>Orthopedic treatment of mandibular fractures</vt:lpstr>
      <vt:lpstr>Презентация PowerPoint</vt:lpstr>
      <vt:lpstr>Презентация PowerPoint</vt:lpstr>
      <vt:lpstr>Classification of mandibular fractures  </vt:lpstr>
      <vt:lpstr>Презентация PowerPoint</vt:lpstr>
      <vt:lpstr>Mechanism of mandibular fractures </vt:lpstr>
      <vt:lpstr>Презентация PowerPoint</vt:lpstr>
      <vt:lpstr>Презентация PowerPoint</vt:lpstr>
      <vt:lpstr>Презентация PowerPoint</vt:lpstr>
      <vt:lpstr>Orthopedic treatment of mandibular fractures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Treatment of fractures of the body of the lower jaw with toothless fragments  </vt:lpstr>
      <vt:lpstr>Презентация PowerPoint</vt:lpstr>
      <vt:lpstr>Презентация PowerPoint</vt:lpstr>
      <vt:lpstr>Презентация PowerPoint</vt:lpstr>
      <vt:lpstr> Plastic tires</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Ортопедическое лечение переломов  нижней челюсти</dc:title>
  <dc:creator>m-man</dc:creator>
  <cp:lastModifiedBy>Пользователь Windows</cp:lastModifiedBy>
  <cp:revision>8</cp:revision>
  <dcterms:created xsi:type="dcterms:W3CDTF">2016-03-30T01:46:48Z</dcterms:created>
  <dcterms:modified xsi:type="dcterms:W3CDTF">2023-11-21T08:05:44Z</dcterms:modified>
</cp:coreProperties>
</file>