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2" r:id="rId2"/>
    <p:sldId id="258" r:id="rId3"/>
    <p:sldId id="259" r:id="rId4"/>
    <p:sldId id="260" r:id="rId5"/>
    <p:sldId id="261" r:id="rId6"/>
    <p:sldId id="262" r:id="rId7"/>
    <p:sldId id="264" r:id="rId8"/>
    <p:sldId id="265" r:id="rId9"/>
    <p:sldId id="266" r:id="rId10"/>
    <p:sldId id="267" r:id="rId11"/>
    <p:sldId id="271" r:id="rId12"/>
    <p:sldId id="274" r:id="rId13"/>
    <p:sldId id="275" r:id="rId14"/>
    <p:sldId id="277" r:id="rId15"/>
    <p:sldId id="276" r:id="rId16"/>
    <p:sldId id="278" r:id="rId17"/>
    <p:sldId id="279" r:id="rId18"/>
    <p:sldId id="280" r:id="rId19"/>
    <p:sldId id="281" r:id="rId20"/>
    <p:sldId id="282" r:id="rId21"/>
    <p:sldId id="283" r:id="rId22"/>
    <p:sldId id="291" r:id="rId23"/>
    <p:sldId id="284" r:id="rId24"/>
    <p:sldId id="285" r:id="rId25"/>
    <p:sldId id="287" r:id="rId26"/>
    <p:sldId id="289"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9A5AE-6C1F-4BCD-93E8-63F5D1B0CD06}" type="datetimeFigureOut">
              <a:rPr lang="ru-RU" smtClean="0"/>
              <a:pPr/>
              <a:t>21.11.2023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D9BF4-0F0D-4F94-AB3A-0B85BD5A231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E4859F-1AE1-49FC-8A9D-5436EC4A4823}"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01EA8E-A992-43E5-8D04-A2F6BA9EA04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4859F-1AE1-49FC-8A9D-5436EC4A4823}" type="datetimeFigureOut">
              <a:rPr lang="ru-RU" smtClean="0"/>
              <a:pPr/>
              <a:t>21.11.2023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1EA8E-A992-43E5-8D04-A2F6BA9EA04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143000"/>
          </a:xfrm>
        </p:spPr>
        <p:txBody>
          <a:bodyPr>
            <a:normAutofit fontScale="90000"/>
          </a:bodyPr>
          <a:lstStyle/>
          <a:p>
            <a:r>
              <a:rPr lang="en-US" b="1" dirty="0"/>
              <a:t>Topic: Classification of maxillofacial and facial prostheses. Retention methods for maxillofacial and facial prostheses</a:t>
            </a:r>
            <a:r>
              <a:rPr lang="ru-RU" b="1" dirty="0" smtClean="0">
                <a:solidFill>
                  <a:schemeClr val="tx2">
                    <a:lumMod val="75000"/>
                  </a:schemeClr>
                </a:solidFill>
              </a:rPr>
              <a:t>. </a:t>
            </a:r>
            <a:endParaRPr lang="ru-RU" dirty="0"/>
          </a:p>
        </p:txBody>
      </p:sp>
      <p:pic>
        <p:nvPicPr>
          <p:cNvPr id="4" name="Содержимое 3" descr="ухо нос глаз.jpg"/>
          <p:cNvPicPr>
            <a:picLocks noGrp="1" noChangeAspect="1"/>
          </p:cNvPicPr>
          <p:nvPr>
            <p:ph idx="1"/>
          </p:nvPr>
        </p:nvPicPr>
        <p:blipFill>
          <a:blip r:embed="rId2" cstate="print"/>
          <a:stretch>
            <a:fillRect/>
          </a:stretch>
        </p:blipFill>
        <p:spPr>
          <a:xfrm>
            <a:off x="4499992" y="3068960"/>
            <a:ext cx="3384375" cy="3528144"/>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850106"/>
          </a:xfrm>
        </p:spPr>
        <p:txBody>
          <a:bodyPr>
            <a:noAutofit/>
          </a:bodyPr>
          <a:lstStyle/>
          <a:p>
            <a:r>
              <a:rPr lang="en-US" sz="2400" b="1" dirty="0"/>
              <a:t>Contraindications to plastic surgery:</a:t>
            </a:r>
            <a:endParaRPr lang="ru-RU" sz="2400" b="1" dirty="0"/>
          </a:p>
        </p:txBody>
      </p:sp>
      <p:sp>
        <p:nvSpPr>
          <p:cNvPr id="3" name="Содержимое 2"/>
          <p:cNvSpPr>
            <a:spLocks noGrp="1"/>
          </p:cNvSpPr>
          <p:nvPr>
            <p:ph idx="1"/>
          </p:nvPr>
        </p:nvSpPr>
        <p:spPr>
          <a:xfrm>
            <a:off x="395536" y="997651"/>
            <a:ext cx="8229600" cy="5599701"/>
          </a:xfrm>
        </p:spPr>
        <p:txBody>
          <a:bodyPr>
            <a:normAutofit lnSpcReduction="10000"/>
          </a:bodyPr>
          <a:lstStyle/>
          <a:p>
            <a:pPr marL="514350" indent="-514350">
              <a:buAutoNum type="arabicPeriod"/>
            </a:pPr>
            <a:r>
              <a:rPr lang="en-US" dirty="0"/>
              <a:t>Weakened general condition of the body;</a:t>
            </a:r>
          </a:p>
          <a:p>
            <a:pPr marL="514350" indent="-514350">
              <a:buAutoNum type="arabicPeriod"/>
            </a:pPr>
            <a:r>
              <a:rPr lang="en-US" dirty="0"/>
              <a:t>Unfavorable conditions for tissue engraftment created after removal of a malignant tumor and a course of radiation and chemotherapy;</a:t>
            </a:r>
          </a:p>
          <a:p>
            <a:pPr marL="514350" indent="-514350">
              <a:buAutoNum type="arabicPeriod"/>
            </a:pPr>
            <a:r>
              <a:rPr lang="en-US" dirty="0"/>
              <a:t>Risk of tumor recurrence;</a:t>
            </a:r>
          </a:p>
          <a:p>
            <a:pPr marL="514350" indent="-514350">
              <a:buAutoNum type="arabicPeriod"/>
            </a:pPr>
            <a:r>
              <a:rPr lang="en-US" dirty="0"/>
              <a:t>The extent of the defect in a part of the face and its complex shape (auricle, nose);</a:t>
            </a:r>
          </a:p>
          <a:p>
            <a:pPr marL="514350" indent="-514350">
              <a:buAutoNum type="arabicPeriod"/>
            </a:pPr>
            <a:r>
              <a:rPr lang="en-US" dirty="0"/>
              <a:t>Advanced age of the patient;</a:t>
            </a:r>
          </a:p>
          <a:p>
            <a:pPr marL="514350" indent="-514350">
              <a:buAutoNum type="arabicPeriod"/>
            </a:pPr>
            <a:r>
              <a:rPr lang="en-US" dirty="0"/>
              <a:t>  Small facial defects if the patient refuses surgery.</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lstStyle/>
          <a:p>
            <a:pPr>
              <a:buNone/>
            </a:pPr>
            <a:r>
              <a:rPr lang="ru-RU" dirty="0" smtClean="0"/>
              <a:t>   </a:t>
            </a:r>
            <a:r>
              <a:rPr lang="en-US" dirty="0"/>
              <a:t>In these cases, preference should be given to the orthopedic method of treatment. Prosthetics are aimed at restoring the appearance of the patient's speech, protecting tissues from environmental influences, eliminating drooling and food loss, and preventing mental disorders. </a:t>
            </a:r>
            <a:r>
              <a:rPr lang="en-US" dirty="0" err="1"/>
              <a:t>Ectoprosthetics</a:t>
            </a:r>
            <a:r>
              <a:rPr lang="en-US" dirty="0"/>
              <a:t> completes the complex of measures for the rehabilitation of patients with facial damage.</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fontScale="92500"/>
          </a:bodyPr>
          <a:lstStyle/>
          <a:p>
            <a:pPr>
              <a:buNone/>
            </a:pPr>
            <a:r>
              <a:rPr lang="en-US" dirty="0"/>
              <a:t>Facial prostheses are made from soft (</a:t>
            </a:r>
            <a:r>
              <a:rPr lang="en-US" dirty="0" err="1"/>
              <a:t>orthoplast</a:t>
            </a:r>
            <a:r>
              <a:rPr lang="en-US" dirty="0"/>
              <a:t>) or hard plastic based on </a:t>
            </a:r>
            <a:r>
              <a:rPr lang="en-US" dirty="0" err="1"/>
              <a:t>polymethyl</a:t>
            </a:r>
            <a:r>
              <a:rPr lang="en-US" dirty="0"/>
              <a:t> methacrylate - PMMA (-7, -9, -10, EGMASS-12), sometimes a combination of plastics is used. Modern </a:t>
            </a:r>
            <a:r>
              <a:rPr lang="en-US" dirty="0" err="1"/>
              <a:t>ectoprostheses</a:t>
            </a:r>
            <a:r>
              <a:rPr lang="en-US" dirty="0"/>
              <a:t> are made from materials based on silicone and PMMA. To obtain the best aesthetic effect, soft plastics are painted with special dyes that are selected according to color. A facial prosthesis made of rigid plastic is painted in two ways. The best results are obtained by painting the prosthesis with oil paints. The second method is to add dyes to the polymer (ultramarine, lead crown, cadmium red, etc.)</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94166be3d8794bb09be4e0d679bfcf2.jpg"/>
          <p:cNvPicPr>
            <a:picLocks noGrp="1" noChangeAspect="1"/>
          </p:cNvPicPr>
          <p:nvPr>
            <p:ph idx="1"/>
          </p:nvPr>
        </p:nvPicPr>
        <p:blipFill>
          <a:blip r:embed="rId2" cstate="print"/>
          <a:stretch>
            <a:fillRect/>
          </a:stretch>
        </p:blipFill>
        <p:spPr>
          <a:xfrm>
            <a:off x="467544" y="404664"/>
            <a:ext cx="7920880" cy="590465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a:t>Mechanical fixation</a:t>
            </a:r>
            <a:r>
              <a:rPr lang="ru-RU" sz="3600" b="1" dirty="0" smtClean="0"/>
              <a:t>.</a:t>
            </a:r>
            <a:endParaRPr lang="ru-RU" sz="3600" b="1" dirty="0"/>
          </a:p>
        </p:txBody>
      </p:sp>
      <p:sp>
        <p:nvSpPr>
          <p:cNvPr id="3" name="Содержимое 2"/>
          <p:cNvSpPr>
            <a:spLocks noGrp="1"/>
          </p:cNvSpPr>
          <p:nvPr>
            <p:ph idx="1"/>
          </p:nvPr>
        </p:nvSpPr>
        <p:spPr/>
        <p:txBody>
          <a:bodyPr>
            <a:normAutofit fontScale="85000" lnSpcReduction="10000"/>
          </a:bodyPr>
          <a:lstStyle/>
          <a:p>
            <a:pPr>
              <a:buNone/>
            </a:pPr>
            <a:r>
              <a:rPr lang="en-US" dirty="0" err="1"/>
              <a:t>Ectoprostheses</a:t>
            </a:r>
            <a:r>
              <a:rPr lang="en-US" dirty="0"/>
              <a:t> are strengthened using spectacle frames, which are either connected to the facial prosthesis monolithically, or made using locking devices, such as magnets. To fasten </a:t>
            </a:r>
            <a:r>
              <a:rPr lang="en-US" dirty="0" err="1"/>
              <a:t>ectoprostheses</a:t>
            </a:r>
            <a:r>
              <a:rPr lang="en-US" dirty="0"/>
              <a:t>, special clamps are also used, which are inserted into natural or specially created surgically retention points, clamps (as in a hearing aid), rubber band passing under the hair from one temple of the glasses frame to the other. In some cases, the </a:t>
            </a:r>
            <a:r>
              <a:rPr lang="en-US" dirty="0" err="1"/>
              <a:t>ectoprosthesis</a:t>
            </a:r>
            <a:r>
              <a:rPr lang="en-US" dirty="0"/>
              <a:t> is fixed using a screw-shaped implant with a rough surface, which provides the best connection with the bone.</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15944_html_312af8d6.png"/>
          <p:cNvPicPr>
            <a:picLocks noGrp="1" noChangeAspect="1"/>
          </p:cNvPicPr>
          <p:nvPr>
            <p:ph idx="1"/>
          </p:nvPr>
        </p:nvPicPr>
        <p:blipFill>
          <a:blip r:embed="rId2" cstate="print"/>
          <a:stretch>
            <a:fillRect/>
          </a:stretch>
        </p:blipFill>
        <p:spPr>
          <a:xfrm>
            <a:off x="0" y="332656"/>
            <a:ext cx="3168352" cy="4032448"/>
          </a:xfrm>
        </p:spPr>
      </p:pic>
      <p:pic>
        <p:nvPicPr>
          <p:cNvPr id="2050" name="Picture 2" descr="http://bone-surgery.ru/images/uploads/chlo179.jpg"/>
          <p:cNvPicPr>
            <a:picLocks noChangeAspect="1" noChangeArrowheads="1"/>
          </p:cNvPicPr>
          <p:nvPr/>
        </p:nvPicPr>
        <p:blipFill>
          <a:blip r:embed="rId3" cstate="print"/>
          <a:srcRect/>
          <a:stretch>
            <a:fillRect/>
          </a:stretch>
        </p:blipFill>
        <p:spPr bwMode="auto">
          <a:xfrm>
            <a:off x="6012160" y="188640"/>
            <a:ext cx="2857500" cy="3876676"/>
          </a:xfrm>
          <a:prstGeom prst="rect">
            <a:avLst/>
          </a:prstGeom>
          <a:noFill/>
        </p:spPr>
      </p:pic>
      <p:pic>
        <p:nvPicPr>
          <p:cNvPr id="2052" name="Picture 4" descr="http://ortostom.net/sites/default/files/field/image/41_4.jpg"/>
          <p:cNvPicPr>
            <a:picLocks noChangeAspect="1" noChangeArrowheads="1"/>
          </p:cNvPicPr>
          <p:nvPr/>
        </p:nvPicPr>
        <p:blipFill>
          <a:blip r:embed="rId4" cstate="print"/>
          <a:srcRect/>
          <a:stretch>
            <a:fillRect/>
          </a:stretch>
        </p:blipFill>
        <p:spPr bwMode="auto">
          <a:xfrm>
            <a:off x="3131840" y="3717032"/>
            <a:ext cx="3240360" cy="29523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a:t>Chemical fixation.</a:t>
            </a:r>
            <a:endParaRPr lang="ru-RU" dirty="0"/>
          </a:p>
        </p:txBody>
      </p:sp>
      <p:sp>
        <p:nvSpPr>
          <p:cNvPr id="3" name="Содержимое 2"/>
          <p:cNvSpPr>
            <a:spLocks noGrp="1"/>
          </p:cNvSpPr>
          <p:nvPr>
            <p:ph idx="1"/>
          </p:nvPr>
        </p:nvSpPr>
        <p:spPr/>
        <p:txBody>
          <a:bodyPr/>
          <a:lstStyle/>
          <a:p>
            <a:pPr>
              <a:buNone/>
            </a:pPr>
            <a:r>
              <a:rPr lang="en-US" dirty="0"/>
              <a:t>As an additional method of fixing </a:t>
            </a:r>
            <a:r>
              <a:rPr lang="en-US" dirty="0" err="1"/>
              <a:t>ectoprostheses</a:t>
            </a:r>
            <a:r>
              <a:rPr lang="en-US" dirty="0"/>
              <a:t>, special adhesives or theater glue are also used, which for small facial prostheses (for example, when replacing a defect in the wing or tip of the nose), where other methods of fastening cannot be used, are the main method of fixation.</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6570.jpg"/>
          <p:cNvPicPr>
            <a:picLocks noGrp="1" noChangeAspect="1"/>
          </p:cNvPicPr>
          <p:nvPr>
            <p:ph idx="1"/>
          </p:nvPr>
        </p:nvPicPr>
        <p:blipFill>
          <a:blip r:embed="rId2" cstate="print"/>
          <a:stretch>
            <a:fillRect/>
          </a:stretch>
        </p:blipFill>
        <p:spPr>
          <a:xfrm>
            <a:off x="457200" y="1822785"/>
            <a:ext cx="8229600" cy="408079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a:t>Physical fixation</a:t>
            </a:r>
            <a:r>
              <a:rPr lang="ru-RU" sz="3200" b="1" dirty="0" smtClean="0"/>
              <a:t>.</a:t>
            </a:r>
            <a:endParaRPr lang="ru-RU" sz="3200" b="1" dirty="0"/>
          </a:p>
        </p:txBody>
      </p:sp>
      <p:sp>
        <p:nvSpPr>
          <p:cNvPr id="3" name="Содержимое 2"/>
          <p:cNvSpPr>
            <a:spLocks noGrp="1"/>
          </p:cNvSpPr>
          <p:nvPr>
            <p:ph idx="1"/>
          </p:nvPr>
        </p:nvSpPr>
        <p:spPr/>
        <p:txBody>
          <a:bodyPr/>
          <a:lstStyle/>
          <a:p>
            <a:pPr>
              <a:buNone/>
            </a:pPr>
            <a:r>
              <a:rPr lang="ru-RU" dirty="0" smtClean="0"/>
              <a:t>Сочетание имплантата с магнитными элементами упрощает конструкцию </a:t>
            </a:r>
            <a:r>
              <a:rPr lang="ru-RU" dirty="0" err="1" smtClean="0"/>
              <a:t>эктопротеза</a:t>
            </a:r>
            <a:r>
              <a:rPr lang="ru-RU" dirty="0" smtClean="0"/>
              <a:t> без снижения качества фиксации и позволяет полностью избежать опасности инфицирования имплантата благодаря сохранению целостности кожных покровов.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e51c4a5a968a07f4a1cf6d5edb25f4f2.jpg"/>
          <p:cNvPicPr>
            <a:picLocks noGrp="1" noChangeAspect="1"/>
          </p:cNvPicPr>
          <p:nvPr>
            <p:ph idx="1"/>
          </p:nvPr>
        </p:nvPicPr>
        <p:blipFill>
          <a:blip r:embed="rId2" cstate="print"/>
          <a:stretch>
            <a:fillRect/>
          </a:stretch>
        </p:blipFill>
        <p:spPr>
          <a:xfrm>
            <a:off x="690562" y="1958181"/>
            <a:ext cx="7762875" cy="3810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336704"/>
          </a:xfrm>
        </p:spPr>
        <p:txBody>
          <a:bodyPr>
            <a:normAutofit lnSpcReduction="10000"/>
          </a:bodyPr>
          <a:lstStyle/>
          <a:p>
            <a:pPr>
              <a:buNone/>
            </a:pPr>
            <a:r>
              <a:rPr lang="ru-RU" dirty="0" smtClean="0"/>
              <a:t>  </a:t>
            </a:r>
            <a:r>
              <a:rPr lang="en-US" dirty="0"/>
              <a:t>Two categories of terms are used to describe medical-grade face masks: plastic facial prostheses and </a:t>
            </a:r>
            <a:r>
              <a:rPr lang="en-US" dirty="0" err="1"/>
              <a:t>epitheses</a:t>
            </a:r>
            <a:r>
              <a:rPr lang="en-US" dirty="0"/>
              <a:t>. A prosthesis (from the Greek Pro “instead” and </a:t>
            </a:r>
            <a:r>
              <a:rPr lang="en-US" dirty="0" err="1"/>
              <a:t>Tithemi</a:t>
            </a:r>
            <a:r>
              <a:rPr lang="en-US" dirty="0"/>
              <a:t> “I place”) is a device used in place of a lost natural organ or part of the body, reproducing the form and, if possible, partially or completely restoring function. The term “plastic” (from the Greek </a:t>
            </a:r>
            <a:r>
              <a:rPr lang="en-US" dirty="0" err="1"/>
              <a:t>Plastein</a:t>
            </a:r>
            <a:r>
              <a:rPr lang="en-US" dirty="0"/>
              <a:t> “to shape, model”) defines the ability of a prosthesis to restore the shape of the face. Surgery, on the other hand, is divided into 2 categories that cannot exist in maxillofacial prosthetics: aesthetic and plastic.</a:t>
            </a:r>
            <a:endParaRPr 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a:t>All facial prostheses are prepared on a facial model (plaster mask). When modeling an </a:t>
            </a:r>
            <a:r>
              <a:rPr lang="en-US" dirty="0" err="1"/>
              <a:t>exoprosthesis</a:t>
            </a:r>
            <a:r>
              <a:rPr lang="en-US" dirty="0"/>
              <a:t>, they check the patient’s photographs, take into account the shape of the face, anthropometric data, the symmetry of the paired organ, and take into account personal complaints and wishes</a:t>
            </a:r>
            <a:r>
              <a:rPr lang="ru-RU" dirty="0" smtClean="0"/>
              <a:t>.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78192704.jpg"/>
          <p:cNvPicPr>
            <a:picLocks noGrp="1" noChangeAspect="1"/>
          </p:cNvPicPr>
          <p:nvPr>
            <p:ph idx="1"/>
          </p:nvPr>
        </p:nvPicPr>
        <p:blipFill>
          <a:blip r:embed="rId2" cstate="print"/>
          <a:stretch>
            <a:fillRect/>
          </a:stretch>
        </p:blipFill>
        <p:spPr>
          <a:xfrm>
            <a:off x="755576" y="836712"/>
            <a:ext cx="7488832" cy="528945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3a855dd8-7a04-4d63-b53f-406c9b64d8fe.jpg"/>
          <p:cNvPicPr>
            <a:picLocks noGrp="1" noChangeAspect="1"/>
          </p:cNvPicPr>
          <p:nvPr>
            <p:ph idx="1"/>
          </p:nvPr>
        </p:nvPicPr>
        <p:blipFill>
          <a:blip r:embed="rId2" cstate="print"/>
          <a:stretch>
            <a:fillRect/>
          </a:stretch>
        </p:blipFill>
        <p:spPr>
          <a:xfrm>
            <a:off x="551363" y="1600200"/>
            <a:ext cx="8041274"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63662"/>
          </a:xfrm>
        </p:spPr>
        <p:txBody>
          <a:bodyPr/>
          <a:lstStyle/>
          <a:p>
            <a:r>
              <a:rPr lang="en-US" dirty="0"/>
              <a:t>Facial </a:t>
            </a:r>
            <a:r>
              <a:rPr lang="en-US" dirty="0" err="1"/>
              <a:t>exoprosthetics</a:t>
            </a:r>
            <a:r>
              <a:rPr lang="en-US" dirty="0"/>
              <a:t>:</a:t>
            </a:r>
            <a:endParaRPr lang="ru-RU" dirty="0"/>
          </a:p>
        </p:txBody>
      </p:sp>
      <p:pic>
        <p:nvPicPr>
          <p:cNvPr id="5" name="Содержимое 4" descr="d9a9336e27615319768de93692d27e44.jpg"/>
          <p:cNvPicPr>
            <a:picLocks noGrp="1" noChangeAspect="1"/>
          </p:cNvPicPr>
          <p:nvPr>
            <p:ph idx="1"/>
          </p:nvPr>
        </p:nvPicPr>
        <p:blipFill>
          <a:blip r:embed="rId2" cstate="print"/>
          <a:stretch>
            <a:fillRect/>
          </a:stretch>
        </p:blipFill>
        <p:spPr>
          <a:xfrm>
            <a:off x="3851920" y="4653136"/>
            <a:ext cx="5111750" cy="1944215"/>
          </a:xfrm>
        </p:spPr>
      </p:pic>
      <p:sp>
        <p:nvSpPr>
          <p:cNvPr id="4" name="Текст 3"/>
          <p:cNvSpPr>
            <a:spLocks noGrp="1"/>
          </p:cNvSpPr>
          <p:nvPr>
            <p:ph type="body" sz="half" idx="2"/>
          </p:nvPr>
        </p:nvSpPr>
        <p:spPr/>
        <p:txBody>
          <a:bodyPr/>
          <a:lstStyle/>
          <a:p>
            <a:pPr marL="342900" indent="-342900">
              <a:buAutoNum type="arabicPeriod"/>
            </a:pPr>
            <a:r>
              <a:rPr lang="en-US" dirty="0"/>
              <a:t>Prosthesis of the orbit and nose with fixation on the frame.</a:t>
            </a:r>
          </a:p>
          <a:p>
            <a:pPr marL="342900" indent="-342900">
              <a:buAutoNum type="arabicPeriod"/>
            </a:pPr>
            <a:r>
              <a:rPr lang="en-US" dirty="0"/>
              <a:t>Prosthetic nose.</a:t>
            </a:r>
          </a:p>
          <a:p>
            <a:pPr marL="342900" indent="-342900">
              <a:buAutoNum type="arabicPeriod"/>
            </a:pPr>
            <a:r>
              <a:rPr lang="en-US" dirty="0"/>
              <a:t>Prosthetic nose with fixation on the frame.</a:t>
            </a:r>
            <a:endParaRPr lang="ru-RU" dirty="0"/>
          </a:p>
        </p:txBody>
      </p:sp>
      <p:pic>
        <p:nvPicPr>
          <p:cNvPr id="30722" name="Picture 2" descr="https://img3.stockfresh.com/files/b/belahoche/m/34/4604783_stock-photo-artificial-nose-isolated-on-wooden-background.jpg"/>
          <p:cNvPicPr>
            <a:picLocks noChangeAspect="1" noChangeArrowheads="1"/>
          </p:cNvPicPr>
          <p:nvPr/>
        </p:nvPicPr>
        <p:blipFill>
          <a:blip r:embed="rId3" cstate="print"/>
          <a:srcRect/>
          <a:stretch>
            <a:fillRect/>
          </a:stretch>
        </p:blipFill>
        <p:spPr bwMode="auto">
          <a:xfrm>
            <a:off x="611560" y="2708920"/>
            <a:ext cx="2957472" cy="2808312"/>
          </a:xfrm>
          <a:prstGeom prst="rect">
            <a:avLst/>
          </a:prstGeom>
          <a:noFill/>
        </p:spPr>
      </p:pic>
      <p:pic>
        <p:nvPicPr>
          <p:cNvPr id="30724" name="Picture 4" descr="http://medznate.ru/tw_refs/8/7712/7712_html_2fd8c0c8.png"/>
          <p:cNvPicPr>
            <a:picLocks noChangeAspect="1" noChangeArrowheads="1"/>
          </p:cNvPicPr>
          <p:nvPr/>
        </p:nvPicPr>
        <p:blipFill>
          <a:blip r:embed="rId4" cstate="print"/>
          <a:srcRect/>
          <a:stretch>
            <a:fillRect/>
          </a:stretch>
        </p:blipFill>
        <p:spPr bwMode="auto">
          <a:xfrm>
            <a:off x="4067944" y="692696"/>
            <a:ext cx="4770562" cy="270324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Ear prosthesis.</a:t>
            </a:r>
            <a:endParaRPr lang="ru-RU" dirty="0"/>
          </a:p>
        </p:txBody>
      </p:sp>
      <p:pic>
        <p:nvPicPr>
          <p:cNvPr id="37890" name="Picture 2" descr="http://f2.mylove.ru/9e3niCtRS1.jpg"/>
          <p:cNvPicPr>
            <a:picLocks noChangeAspect="1" noChangeArrowheads="1"/>
          </p:cNvPicPr>
          <p:nvPr/>
        </p:nvPicPr>
        <p:blipFill>
          <a:blip r:embed="rId2" cstate="print"/>
          <a:srcRect/>
          <a:stretch>
            <a:fillRect/>
          </a:stretch>
        </p:blipFill>
        <p:spPr bwMode="auto">
          <a:xfrm>
            <a:off x="4283968" y="260648"/>
            <a:ext cx="4536504" cy="3312368"/>
          </a:xfrm>
          <a:prstGeom prst="rect">
            <a:avLst/>
          </a:prstGeom>
          <a:noFill/>
        </p:spPr>
      </p:pic>
      <p:pic>
        <p:nvPicPr>
          <p:cNvPr id="37892" name="Picture 4" descr="http://www.dailyherald.com/storyimage/DA/20120917/entlife/709179909/EP/1/4/EP-709179909.jpg&amp;updated=201209170651&amp;MaxW=800&amp;maxH=800&amp;noborder"/>
          <p:cNvPicPr>
            <a:picLocks noChangeAspect="1" noChangeArrowheads="1"/>
          </p:cNvPicPr>
          <p:nvPr/>
        </p:nvPicPr>
        <p:blipFill>
          <a:blip r:embed="rId3" cstate="print"/>
          <a:srcRect/>
          <a:stretch>
            <a:fillRect/>
          </a:stretch>
        </p:blipFill>
        <p:spPr bwMode="auto">
          <a:xfrm>
            <a:off x="107504" y="3429000"/>
            <a:ext cx="4067944" cy="3199052"/>
          </a:xfrm>
          <a:prstGeom prst="rect">
            <a:avLst/>
          </a:prstGeom>
          <a:noFill/>
        </p:spPr>
      </p:pic>
      <p:sp>
        <p:nvSpPr>
          <p:cNvPr id="37894" name="AutoShape 6" descr="https://media.istockphoto.com/photos/colored-silicone-made-artificial-ear-picture-id51341813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896" name="AutoShape 8" descr="https://media.istockphoto.com/photos/colored-silicone-made-artificial-ear-picture-id51341813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fontScale="90000"/>
          </a:bodyPr>
          <a:lstStyle/>
          <a:p>
            <a:r>
              <a:rPr lang="en-US" sz="2700" b="1" dirty="0"/>
              <a:t>Replacement prosthesis for soft tissue defects in the perioral area (according to B.K. </a:t>
            </a:r>
            <a:r>
              <a:rPr lang="en-US" sz="2700" b="1" dirty="0" err="1"/>
              <a:t>Kostur</a:t>
            </a:r>
            <a:r>
              <a:rPr lang="en-US" sz="2700" b="1" dirty="0"/>
              <a:t> and V.A. </a:t>
            </a:r>
            <a:r>
              <a:rPr lang="en-US" sz="2700" b="1" dirty="0" err="1"/>
              <a:t>Minyaeva</a:t>
            </a:r>
            <a:r>
              <a:rPr lang="en-US" sz="2700" b="1" dirty="0"/>
              <a:t>)</a:t>
            </a:r>
            <a:endParaRPr lang="ru-RU" dirty="0"/>
          </a:p>
        </p:txBody>
      </p:sp>
      <p:sp>
        <p:nvSpPr>
          <p:cNvPr id="3" name="Содержимое 2"/>
          <p:cNvSpPr>
            <a:spLocks noGrp="1"/>
          </p:cNvSpPr>
          <p:nvPr>
            <p:ph idx="1"/>
          </p:nvPr>
        </p:nvSpPr>
        <p:spPr>
          <a:xfrm>
            <a:off x="457200" y="1124744"/>
            <a:ext cx="8229600" cy="5001419"/>
          </a:xfrm>
        </p:spPr>
        <p:txBody>
          <a:bodyPr>
            <a:normAutofit fontScale="77500" lnSpcReduction="20000"/>
          </a:bodyPr>
          <a:lstStyle/>
          <a:p>
            <a:pPr>
              <a:buNone/>
            </a:pPr>
            <a:r>
              <a:rPr lang="en-US" dirty="0"/>
              <a:t>Fixation of the prosthesis is carried out using a solid-cast dental frame with occlusal overlays - a splint, with an intact dentition, and a prosthetic splint - with partial absence of teeth. The intraoral part of the </a:t>
            </a:r>
            <a:r>
              <a:rPr lang="en-US" dirty="0" err="1"/>
              <a:t>ectoprosthesis</a:t>
            </a:r>
            <a:r>
              <a:rPr lang="en-US" dirty="0"/>
              <a:t> can be used as a forming apparatus during delayed </a:t>
            </a:r>
            <a:r>
              <a:rPr lang="en-US" dirty="0" err="1"/>
              <a:t>osteoplasty</a:t>
            </a:r>
            <a:r>
              <a:rPr lang="en-US" dirty="0"/>
              <a:t>, and after it as a replacement prosthesis. When making </a:t>
            </a:r>
            <a:r>
              <a:rPr lang="en-US" dirty="0" err="1"/>
              <a:t>ectoprostheses</a:t>
            </a:r>
            <a:r>
              <a:rPr lang="en-US" dirty="0"/>
              <a:t> in the case of a unilateral combined defect of the upper and lower lip and the corner of the mouth, they are made separately and secured to the dentures, each independently. Taking into account the fact that when the mouth is opened, the defect in the area of the corner of the mouth increases, a special protrusion is modeled on the distal edge of the </a:t>
            </a:r>
            <a:r>
              <a:rPr lang="en-US" dirty="0" err="1"/>
              <a:t>ectoprosthesis</a:t>
            </a:r>
            <a:r>
              <a:rPr lang="en-US" dirty="0"/>
              <a:t> of the upper and lower lips, extending to the </a:t>
            </a:r>
            <a:r>
              <a:rPr lang="en-US" dirty="0" err="1"/>
              <a:t>ectoprosthesis</a:t>
            </a:r>
            <a:r>
              <a:rPr lang="en-US" dirty="0"/>
              <a:t> of the lower lip.</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a:t>Combined maxillofacial prostheses are a combination of an </a:t>
            </a:r>
            <a:r>
              <a:rPr lang="en-US" dirty="0" err="1"/>
              <a:t>ectoprosthesis</a:t>
            </a:r>
            <a:r>
              <a:rPr lang="en-US" dirty="0"/>
              <a:t> with jaw prostheses. They can be fixed to each other using hinges or magnets, or a rigid connection.</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2287"/>
            <a:ext cx="3008313" cy="1162050"/>
          </a:xfrm>
        </p:spPr>
        <p:txBody>
          <a:bodyPr>
            <a:noAutofit/>
          </a:bodyPr>
          <a:lstStyle/>
          <a:p>
            <a:r>
              <a:rPr lang="en-US" dirty="0"/>
              <a:t>Combined maxillofacial prosthesis (according to I.M. </a:t>
            </a:r>
            <a:r>
              <a:rPr lang="en-US" dirty="0" err="1"/>
              <a:t>Oksman</a:t>
            </a:r>
            <a:r>
              <a:rPr lang="en-US" dirty="0"/>
              <a:t>).</a:t>
            </a:r>
            <a:endParaRPr lang="ru-RU" dirty="0"/>
          </a:p>
        </p:txBody>
      </p:sp>
      <p:pic>
        <p:nvPicPr>
          <p:cNvPr id="5" name="Содержимое 4" descr="23236_html_6d84bd6.png"/>
          <p:cNvPicPr>
            <a:picLocks noGrp="1" noChangeAspect="1"/>
          </p:cNvPicPr>
          <p:nvPr>
            <p:ph idx="1"/>
          </p:nvPr>
        </p:nvPicPr>
        <p:blipFill>
          <a:blip r:embed="rId2" cstate="print"/>
          <a:stretch>
            <a:fillRect/>
          </a:stretch>
        </p:blipFill>
        <p:spPr>
          <a:xfrm>
            <a:off x="4499992" y="1556792"/>
            <a:ext cx="3794820" cy="4032447"/>
          </a:xfrm>
        </p:spPr>
      </p:pic>
      <p:sp>
        <p:nvSpPr>
          <p:cNvPr id="4" name="Текст 3"/>
          <p:cNvSpPr>
            <a:spLocks noGrp="1"/>
          </p:cNvSpPr>
          <p:nvPr>
            <p:ph type="body" sz="half" idx="2"/>
          </p:nvPr>
        </p:nvSpPr>
        <p:spPr>
          <a:xfrm>
            <a:off x="539552" y="2204864"/>
            <a:ext cx="3008313" cy="4281339"/>
          </a:xfrm>
        </p:spPr>
        <p:txBody>
          <a:bodyPr>
            <a:normAutofit/>
          </a:bodyPr>
          <a:lstStyle/>
          <a:p>
            <a:r>
              <a:rPr lang="en-US" sz="1600"/>
              <a:t>The facial prosthesis is fixed using a frame and rods that fit into the sleeves of the maxillary replacement prosthesis.</a:t>
            </a:r>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264696"/>
          </a:xfrm>
        </p:spPr>
        <p:txBody>
          <a:bodyPr>
            <a:normAutofit lnSpcReduction="10000"/>
          </a:bodyPr>
          <a:lstStyle/>
          <a:p>
            <a:pPr>
              <a:buNone/>
            </a:pPr>
            <a:r>
              <a:rPr lang="ru-RU" dirty="0" smtClean="0"/>
              <a:t>    </a:t>
            </a:r>
            <a:r>
              <a:rPr lang="en-US" b="1" dirty="0"/>
              <a:t>The first concerns healthy people, it “decorates” the body and is guided by socio-cultural norms based on generally accepted canons of beauty. The object of the second, as well as prosthetics, are patients with body injuries. Plastic prosthesis is also necessary for sick people, both physically and psychologically. Today, the term “</a:t>
            </a:r>
            <a:r>
              <a:rPr lang="en-US" b="1" dirty="0" err="1"/>
              <a:t>epithesis</a:t>
            </a:r>
            <a:r>
              <a:rPr lang="en-US" b="1" dirty="0"/>
              <a:t>” is more often used (short for “</a:t>
            </a:r>
            <a:r>
              <a:rPr lang="en-US" b="1" dirty="0" err="1"/>
              <a:t>epithesis</a:t>
            </a:r>
            <a:r>
              <a:rPr lang="en-US" b="1" dirty="0"/>
              <a:t>”, “marginal prosthesis”, “Epi” on, on top, on the end.) This is a medical product for replacing a missing part of the body, repeating the relief and covering an existing defect.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i="1" dirty="0"/>
              <a:t>Typology of facial prostheses.</a:t>
            </a:r>
            <a:endParaRPr lang="ru-RU" sz="4000" b="1" i="1" dirty="0"/>
          </a:p>
        </p:txBody>
      </p:sp>
      <p:sp>
        <p:nvSpPr>
          <p:cNvPr id="3" name="Содержимое 2"/>
          <p:cNvSpPr>
            <a:spLocks noGrp="1"/>
          </p:cNvSpPr>
          <p:nvPr>
            <p:ph idx="1"/>
          </p:nvPr>
        </p:nvSpPr>
        <p:spPr>
          <a:xfrm>
            <a:off x="457200" y="1268760"/>
            <a:ext cx="8229600" cy="5328592"/>
          </a:xfrm>
        </p:spPr>
        <p:txBody>
          <a:bodyPr>
            <a:normAutofit/>
          </a:bodyPr>
          <a:lstStyle/>
          <a:p>
            <a:pPr>
              <a:buNone/>
            </a:pPr>
            <a:r>
              <a:rPr lang="en-US" dirty="0"/>
              <a:t>The typological classification of prostheses is based on the location of the tissue defect. First of all, there are:</a:t>
            </a:r>
          </a:p>
          <a:p>
            <a:pPr>
              <a:buNone/>
            </a:pPr>
            <a:r>
              <a:rPr lang="en-US" dirty="0"/>
              <a:t>External prostheses (</a:t>
            </a:r>
            <a:r>
              <a:rPr lang="en-US" dirty="0" err="1"/>
              <a:t>ectoprostheses</a:t>
            </a:r>
            <a:r>
              <a:rPr lang="en-US" dirty="0"/>
              <a:t>) - external devices, movable, in contact with the skin, mucous membrane or teeth;</a:t>
            </a:r>
          </a:p>
          <a:p>
            <a:pPr>
              <a:buNone/>
            </a:pPr>
            <a:r>
              <a:rPr lang="en-US" dirty="0"/>
              <a:t>Internal prostheses (</a:t>
            </a:r>
            <a:r>
              <a:rPr lang="en-US" dirty="0" err="1"/>
              <a:t>endoprostheses</a:t>
            </a:r>
            <a:r>
              <a:rPr lang="en-US" dirty="0"/>
              <a:t>) are fixed, surgically implanted into the body.</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lstStyle/>
          <a:p>
            <a:pPr>
              <a:buNone/>
            </a:pPr>
            <a:r>
              <a:rPr lang="en-US" dirty="0"/>
              <a:t>Specialists in maxillofacial prosthetics more often use external prostheses, which are divided into: intraoral - when they are in the oral cavity;</a:t>
            </a:r>
          </a:p>
          <a:p>
            <a:pPr>
              <a:buNone/>
            </a:pPr>
            <a:r>
              <a:rPr lang="en-US" dirty="0"/>
              <a:t>     </a:t>
            </a:r>
            <a:r>
              <a:rPr lang="en-US" dirty="0" err="1"/>
              <a:t>extraoral</a:t>
            </a:r>
            <a:r>
              <a:rPr lang="en-US" dirty="0"/>
              <a:t> – located outside the oral cavity.</a:t>
            </a:r>
          </a:p>
          <a:p>
            <a:pPr>
              <a:buNone/>
            </a:pPr>
            <a:r>
              <a:rPr lang="en-US" dirty="0"/>
              <a:t>  The role of the latter is to replace skin defects (external nose, auricle, orbital area)</a:t>
            </a:r>
            <a:r>
              <a:rPr lang="ru-RU"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5649491"/>
          </a:xfrm>
        </p:spPr>
        <p:txBody>
          <a:bodyPr/>
          <a:lstStyle/>
          <a:p>
            <a:pPr>
              <a:buNone/>
            </a:pPr>
            <a:r>
              <a:rPr lang="en-US" dirty="0"/>
              <a:t>Another type of prosthesis, such as maxillofacial prostheses, which combine static and dynamic designs, is capable of replacing complex defects. The most commonly produced types of </a:t>
            </a:r>
            <a:r>
              <a:rPr lang="en-US" dirty="0" err="1"/>
              <a:t>epitheses</a:t>
            </a:r>
            <a:r>
              <a:rPr lang="en-US" dirty="0"/>
              <a:t> are: prostheses of the nose, auricle, eyelids and eyes, face masks and complex “multi-story” prostheses, which can combine facial and </a:t>
            </a:r>
            <a:r>
              <a:rPr lang="en-US" dirty="0" err="1"/>
              <a:t>dentofacial</a:t>
            </a:r>
            <a:r>
              <a:rPr lang="en-US" dirty="0"/>
              <a:t> prostheses</a:t>
            </a:r>
            <a:r>
              <a:rPr lang="ru-RU"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312" y="260648"/>
            <a:ext cx="9021688" cy="1143000"/>
          </a:xfrm>
        </p:spPr>
        <p:txBody>
          <a:bodyPr>
            <a:noAutofit/>
          </a:bodyPr>
          <a:lstStyle/>
          <a:p>
            <a:r>
              <a:rPr lang="en-US" sz="3600" b="1" dirty="0"/>
              <a:t>Structural elements for fixation of facial prostheses (</a:t>
            </a:r>
            <a:r>
              <a:rPr lang="en-US" sz="3600" b="1" dirty="0" err="1"/>
              <a:t>ectoprostheses</a:t>
            </a:r>
            <a:r>
              <a:rPr lang="en-US" sz="3600" b="1" dirty="0"/>
              <a:t>)</a:t>
            </a:r>
            <a:endParaRPr lang="ru-RU" sz="3600" b="1" dirty="0"/>
          </a:p>
        </p:txBody>
      </p:sp>
      <p:sp>
        <p:nvSpPr>
          <p:cNvPr id="3" name="Содержимое 2"/>
          <p:cNvSpPr>
            <a:spLocks noGrp="1"/>
          </p:cNvSpPr>
          <p:nvPr>
            <p:ph idx="1"/>
          </p:nvPr>
        </p:nvSpPr>
        <p:spPr/>
        <p:txBody>
          <a:bodyPr/>
          <a:lstStyle/>
          <a:p>
            <a:pPr>
              <a:buNone/>
            </a:pPr>
            <a:r>
              <a:rPr lang="en-US" dirty="0"/>
              <a:t>Facial defects can form due to a number of factors, such as removal of tumors, especially malignant ones, injuries to various parts of the face, burns (thermal, electrical, chemical), birth defects and deformations of the facial area, consequences of diseases (tuberculous lupus, syphilis), etc.</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328592"/>
          </a:xfrm>
        </p:spPr>
        <p:txBody>
          <a:bodyPr/>
          <a:lstStyle/>
          <a:p>
            <a:pPr>
              <a:buNone/>
            </a:pPr>
            <a:r>
              <a:rPr lang="en-US" dirty="0"/>
              <a:t>Facial defects can be isolated or combined. Their elimination is possible through plastic surgery and prosthetics. Prosthetics are indicated for large and complex defects of the face (ear, nose). If the patient refuses surgery, prosthetics are also used for small facial defects.</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29600" cy="5937523"/>
          </a:xfrm>
        </p:spPr>
        <p:txBody>
          <a:bodyPr/>
          <a:lstStyle/>
          <a:p>
            <a:pPr>
              <a:buNone/>
            </a:pPr>
            <a:r>
              <a:rPr lang="en-US" dirty="0"/>
              <a:t>Plastic surgeries give positive results, but they cannot always be performed due to the traumatic nature and duration of treatment, requiring a number of repeated surgical interventions before a satisfactory aesthetic effect is obtained, which is often the reason for patients to refuse this method of treatment.</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1348</Words>
  <Application>Microsoft Office PowerPoint</Application>
  <PresentationFormat>Экран (4:3)</PresentationFormat>
  <Paragraphs>41</Paragraphs>
  <Slides>27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Calibri</vt:lpstr>
      <vt:lpstr>Тема Office</vt:lpstr>
      <vt:lpstr>Topic: Classification of maxillofacial and facial prostheses. Retention methods for maxillofacial and facial prostheses. </vt:lpstr>
      <vt:lpstr>Презентация PowerPoint</vt:lpstr>
      <vt:lpstr>Презентация PowerPoint</vt:lpstr>
      <vt:lpstr>Typology of facial prostheses.</vt:lpstr>
      <vt:lpstr>Презентация PowerPoint</vt:lpstr>
      <vt:lpstr>Презентация PowerPoint</vt:lpstr>
      <vt:lpstr>Structural elements for fixation of facial prostheses (ectoprostheses)</vt:lpstr>
      <vt:lpstr>Презентация PowerPoint</vt:lpstr>
      <vt:lpstr>Презентация PowerPoint</vt:lpstr>
      <vt:lpstr>Contraindications to plastic surgery:</vt:lpstr>
      <vt:lpstr>Презентация PowerPoint</vt:lpstr>
      <vt:lpstr>Презентация PowerPoint</vt:lpstr>
      <vt:lpstr>Презентация PowerPoint</vt:lpstr>
      <vt:lpstr>Mechanical fixation.</vt:lpstr>
      <vt:lpstr>Презентация PowerPoint</vt:lpstr>
      <vt:lpstr>Chemical fixation.</vt:lpstr>
      <vt:lpstr>Презентация PowerPoint</vt:lpstr>
      <vt:lpstr>Physical fixation.</vt:lpstr>
      <vt:lpstr>Презентация PowerPoint</vt:lpstr>
      <vt:lpstr>Презентация PowerPoint</vt:lpstr>
      <vt:lpstr>Презентация PowerPoint</vt:lpstr>
      <vt:lpstr>Презентация PowerPoint</vt:lpstr>
      <vt:lpstr>Facial exoprosthetics:</vt:lpstr>
      <vt:lpstr>Ear prosthesis.</vt:lpstr>
      <vt:lpstr>Replacement prosthesis for soft tissue defects in the perioral area (according to B.K. Kostur and V.A. Minyaeva)</vt:lpstr>
      <vt:lpstr>Презентация PowerPoint</vt:lpstr>
      <vt:lpstr>Combined maxillofacial prosthesis (according to I.M. Oksman).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Классификация челюстно-лицевых и лицевых протезов. Методы ретенции челюстно-лицевых и лицевых протезов.</dc:title>
  <dc:creator>User</dc:creator>
  <cp:lastModifiedBy>Пользователь Windows</cp:lastModifiedBy>
  <cp:revision>14</cp:revision>
  <dcterms:created xsi:type="dcterms:W3CDTF">2018-05-04T15:07:26Z</dcterms:created>
  <dcterms:modified xsi:type="dcterms:W3CDTF">2023-11-21T08:42:53Z</dcterms:modified>
</cp:coreProperties>
</file>