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Lst>
  <p:notesMasterIdLst>
    <p:notesMasterId r:id="rId4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9EC1FA-CC66-4B46-9C51-E335D38EDC10}">
  <a:tblStyle styleId="{C19EC1FA-CC66-4B46-9C51-E335D38EDC10}" styleName="Table_0">
    <a:wholeTbl>
      <a:tcTxStyle b="off" i="off">
        <a:font>
          <a:latin typeface="Constantia"/>
          <a:ea typeface="Constantia"/>
          <a:cs typeface="Constant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5"/>
          </a:solidFill>
        </a:fill>
      </a:tcStyle>
    </a:wholeTbl>
    <a:band1H>
      <a:tcTxStyle/>
      <a:tcStyle>
        <a:tcBdr/>
        <a:fill>
          <a:solidFill>
            <a:srgbClr val="CAD4EA"/>
          </a:solidFill>
        </a:fill>
      </a:tcStyle>
    </a:band1H>
    <a:band2H>
      <a:tcTxStyle/>
      <a:tcStyle>
        <a:tcBdr/>
      </a:tcStyle>
    </a:band2H>
    <a:band1V>
      <a:tcTxStyle/>
      <a:tcStyle>
        <a:tcBdr/>
        <a:fill>
          <a:solidFill>
            <a:srgbClr val="CAD4EA"/>
          </a:solidFill>
        </a:fill>
      </a:tcStyle>
    </a:band1V>
    <a:band2V>
      <a:tcTxStyle/>
      <a:tcStyle>
        <a:tcBdr/>
      </a:tcStyle>
    </a:band2V>
    <a:lastCol>
      <a:tcTxStyle b="on" i="off">
        <a:font>
          <a:latin typeface="Constantia"/>
          <a:ea typeface="Constantia"/>
          <a:cs typeface="Constantia"/>
        </a:font>
        <a:schemeClr val="lt1"/>
      </a:tcTxStyle>
      <a:tcStyle>
        <a:tcBdr/>
        <a:fill>
          <a:solidFill>
            <a:schemeClr val="accent1"/>
          </a:solidFill>
        </a:fill>
      </a:tcStyle>
    </a:lastCol>
    <a:firstCol>
      <a:tcTxStyle b="on" i="off">
        <a:font>
          <a:latin typeface="Constantia"/>
          <a:ea typeface="Constantia"/>
          <a:cs typeface="Constantia"/>
        </a:font>
        <a:schemeClr val="lt1"/>
      </a:tcTxStyle>
      <a:tcStyle>
        <a:tcBdr/>
        <a:fill>
          <a:solidFill>
            <a:schemeClr val="accent1"/>
          </a:solidFill>
        </a:fill>
      </a:tcStyle>
    </a:firstCol>
    <a:lastRow>
      <a:tcTxStyle b="on" i="off">
        <a:font>
          <a:latin typeface="Constantia"/>
          <a:ea typeface="Constantia"/>
          <a:cs typeface="Constanti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onstantia"/>
          <a:ea typeface="Constantia"/>
          <a:cs typeface="Constanti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25520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452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882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7233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0552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6383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0466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905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432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9226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4215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2703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3148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803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731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5697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559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2108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6837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2780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3001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4717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7416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2857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4489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9441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6547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7831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5280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0520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1083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42475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3371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5407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3209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2325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2616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1458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2367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3" name="Google Shape;23;p2"/>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9" name="Google Shape;89;p12"/>
          <p:cNvSpPr txBox="1">
            <a:spLocks noGrp="1"/>
          </p:cNvSpPr>
          <p:nvPr>
            <p:ph type="body" idx="2"/>
          </p:nvPr>
        </p:nvSpPr>
        <p:spPr>
          <a:xfrm>
            <a:off x="3575051" y="1676400"/>
            <a:ext cx="5111751" cy="4572000"/>
          </a:xfrm>
          <a:prstGeom prst="rect">
            <a:avLst/>
          </a:prstGeom>
          <a:noFill/>
          <a:ln>
            <a:noFill/>
          </a:ln>
        </p:spPr>
        <p:txBody>
          <a:bodyPr spcFirstLastPara="1" wrap="square" lIns="91425" tIns="0" rIns="91425" bIns="45700" anchor="t" anchorCtr="0">
            <a:no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0" name="Google Shape;90;p12"/>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PICTURE_WITH_CAPTION_TEXT">
    <p:spTree>
      <p:nvGrpSpPr>
        <p:cNvPr id="1" name="Shape 93"/>
        <p:cNvGrpSpPr/>
        <p:nvPr/>
      </p:nvGrpSpPr>
      <p:grpSpPr>
        <a:xfrm>
          <a:off x="0" y="0"/>
          <a:ext cx="0" cy="0"/>
          <a:chOff x="0" y="0"/>
          <a:chExt cx="0" cy="0"/>
        </a:xfrm>
      </p:grpSpPr>
      <p:sp>
        <p:nvSpPr>
          <p:cNvPr id="94" name="Google Shape;94;p1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95" name="Google Shape;95;p13"/>
          <p:cNvSpPr/>
          <p:nvPr/>
        </p:nvSpPr>
        <p:spPr>
          <a:xfrm rot="-10380000" flipH="1">
            <a:off x="8004135"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96" name="Google Shape;96;p13"/>
          <p:cNvSpPr txBox="1">
            <a:spLocks noGrp="1"/>
          </p:cNvSpPr>
          <p:nvPr>
            <p:ph type="title"/>
          </p:nvPr>
        </p:nvSpPr>
        <p:spPr>
          <a:xfrm>
            <a:off x="609600" y="1176998"/>
            <a:ext cx="2212848" cy="1582621"/>
          </a:xfrm>
          <a:prstGeom prst="rect">
            <a:avLst/>
          </a:prstGeom>
          <a:noFill/>
          <a:ln>
            <a:noFill/>
          </a:ln>
        </p:spPr>
        <p:txBody>
          <a:bodyPr spcFirstLastPara="1" wrap="square" lIns="45700" tIns="45700" rIns="45700" bIns="45700" anchor="b" anchorCtr="0">
            <a:no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8" name="Google Shape;98;p13"/>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3"/>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3"/>
          <p:cNvSpPr txBox="1">
            <a:spLocks noGrp="1"/>
          </p:cNvSpPr>
          <p:nvPr>
            <p:ph type="sldNum" idx="12"/>
          </p:nvPr>
        </p:nvSpPr>
        <p:spPr>
          <a:xfrm>
            <a:off x="8077200" y="6356352"/>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
        <p:nvSpPr>
          <p:cNvPr id="101" name="Google Shape;101;p1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02" name="Google Shape;102;p13"/>
          <p:cNvSpPr/>
          <p:nvPr/>
        </p:nvSpPr>
        <p:spPr>
          <a:xfrm rot="10800000" flipH="1">
            <a:off x="-9526" y="5816601"/>
            <a:ext cx="9163051"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03" name="Google Shape;103;p13"/>
          <p:cNvSpPr/>
          <p:nvPr/>
        </p:nvSpPr>
        <p:spPr>
          <a:xfrm rot="10800000" flipH="1">
            <a:off x="4381502" y="6219827"/>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14"/>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4"/>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4"/>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rot="5400000">
            <a:off x="5052218" y="2491585"/>
            <a:ext cx="5211763" cy="20574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5"/>
          <p:cNvSpPr txBox="1">
            <a:spLocks noGrp="1"/>
          </p:cNvSpPr>
          <p:nvPr>
            <p:ph type="body" idx="1"/>
          </p:nvPr>
        </p:nvSpPr>
        <p:spPr>
          <a:xfrm rot="5400000">
            <a:off x="861219" y="510385"/>
            <a:ext cx="5211763" cy="6019800"/>
          </a:xfrm>
          <a:prstGeom prst="rect">
            <a:avLst/>
          </a:prstGeom>
          <a:noFill/>
          <a:ln>
            <a:noFill/>
          </a:ln>
        </p:spPr>
        <p:txBody>
          <a:bodyPr spcFirstLastPara="1" wrap="square" lIns="91425" tIns="45700" rIns="91425" bIns="45700" anchor="t" anchorCtr="0">
            <a:no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3" name="Google Shape;113;p15"/>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5"/>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5"/>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530352" y="2704665"/>
            <a:ext cx="7772400" cy="1509712"/>
          </a:xfrm>
          <a:prstGeom prst="rect">
            <a:avLst/>
          </a:prstGeom>
          <a:noFill/>
          <a:ln>
            <a:noFill/>
          </a:ln>
        </p:spPr>
        <p:txBody>
          <a:bodyPr spcFirstLastPara="1" wrap="square" lIns="45700" tIns="45700" rIns="45700" bIns="45700" anchor="t" anchorCtr="0">
            <a:no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9" name="Google Shape;29;p3"/>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43"/>
        <p:cNvGrpSpPr/>
        <p:nvPr/>
      </p:nvGrpSpPr>
      <p:grpSpPr>
        <a:xfrm>
          <a:off x="0" y="0"/>
          <a:ext cx="0" cy="0"/>
          <a:chOff x="0" y="0"/>
          <a:chExt cx="0" cy="0"/>
        </a:xfrm>
      </p:grpSpPr>
      <p:sp>
        <p:nvSpPr>
          <p:cNvPr id="44" name="Google Shape;44;p5"/>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6" name="Google Shape;46;p5"/>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
          <p:cNvSpPr txBox="1">
            <a:spLocks noGrp="1"/>
          </p:cNvSpPr>
          <p:nvPr>
            <p:ph type="body" idx="1"/>
          </p:nvPr>
        </p:nvSpPr>
        <p:spPr>
          <a:xfrm>
            <a:off x="457202"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6"/>
          <p:cNvSpPr txBox="1">
            <a:spLocks noGrp="1"/>
          </p:cNvSpPr>
          <p:nvPr>
            <p:ph type="body" idx="2"/>
          </p:nvPr>
        </p:nvSpPr>
        <p:spPr>
          <a:xfrm>
            <a:off x="4645027" y="1859759"/>
            <a:ext cx="4041775" cy="654843"/>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3" name="Google Shape;53;p6"/>
          <p:cNvSpPr txBox="1">
            <a:spLocks noGrp="1"/>
          </p:cNvSpPr>
          <p:nvPr>
            <p:ph type="body" idx="3"/>
          </p:nvPr>
        </p:nvSpPr>
        <p:spPr>
          <a:xfrm>
            <a:off x="457202" y="2514601"/>
            <a:ext cx="4040188" cy="3845720"/>
          </a:xfrm>
          <a:prstGeom prst="rect">
            <a:avLst/>
          </a:prstGeom>
          <a:noFill/>
          <a:ln>
            <a:noFill/>
          </a:ln>
        </p:spPr>
        <p:txBody>
          <a:bodyPr spcFirstLastPara="1" wrap="square" lIns="91425" tIns="0" rIns="91425" bIns="45700" anchor="t" anchorCtr="0">
            <a:no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4" name="Google Shape;54;p6"/>
          <p:cNvSpPr txBox="1">
            <a:spLocks noGrp="1"/>
          </p:cNvSpPr>
          <p:nvPr>
            <p:ph type="body" idx="4"/>
          </p:nvPr>
        </p:nvSpPr>
        <p:spPr>
          <a:xfrm>
            <a:off x="4645027" y="2514601"/>
            <a:ext cx="4041775" cy="3845720"/>
          </a:xfrm>
          <a:prstGeom prst="rect">
            <a:avLst/>
          </a:prstGeom>
          <a:noFill/>
          <a:ln>
            <a:noFill/>
          </a:ln>
        </p:spPr>
        <p:txBody>
          <a:bodyPr spcFirstLastPara="1" wrap="square" lIns="91425" tIns="0" rIns="91425" bIns="45700" anchor="t" anchorCtr="0">
            <a:no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5" name="Google Shape;55;p6"/>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58"/>
        <p:cNvGrpSpPr/>
        <p:nvPr/>
      </p:nvGrpSpPr>
      <p:grpSpPr>
        <a:xfrm>
          <a:off x="0" y="0"/>
          <a:ext cx="0" cy="0"/>
          <a:chOff x="0" y="0"/>
          <a:chExt cx="0" cy="0"/>
        </a:xfrm>
      </p:grpSpPr>
      <p:sp>
        <p:nvSpPr>
          <p:cNvPr id="59" name="Google Shape;59;p7"/>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1" name="Google Shape;61;p7"/>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7"/>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65"/>
        <p:cNvGrpSpPr/>
        <p:nvPr/>
      </p:nvGrpSpPr>
      <p:grpSpPr>
        <a:xfrm>
          <a:off x="0" y="0"/>
          <a:ext cx="0" cy="0"/>
          <a:chOff x="0" y="0"/>
          <a:chExt cx="0" cy="0"/>
        </a:xfrm>
      </p:grpSpPr>
      <p:sp>
        <p:nvSpPr>
          <p:cNvPr id="66" name="Google Shape;66;p8"/>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8"/>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70"/>
        <p:cNvGrpSpPr/>
        <p:nvPr/>
      </p:nvGrpSpPr>
      <p:grpSpPr>
        <a:xfrm>
          <a:off x="0" y="0"/>
          <a:ext cx="0" cy="0"/>
          <a:chOff x="0" y="0"/>
          <a:chExt cx="0" cy="0"/>
        </a:xfrm>
      </p:grpSpPr>
      <p:sp>
        <p:nvSpPr>
          <p:cNvPr id="71" name="Google Shape;71;p9"/>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74"/>
        <p:cNvGrpSpPr/>
        <p:nvPr/>
      </p:nvGrpSpPr>
      <p:grpSpPr>
        <a:xfrm>
          <a:off x="0" y="0"/>
          <a:ext cx="0" cy="0"/>
          <a:chOff x="0" y="0"/>
          <a:chExt cx="0" cy="0"/>
        </a:xfrm>
      </p:grpSpPr>
      <p:sp>
        <p:nvSpPr>
          <p:cNvPr id="75" name="Google Shape;75;p10"/>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0"/>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77" name="Google Shape;77;p10"/>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txBox="1">
            <a:spLocks noGrp="1"/>
          </p:cNvSpPr>
          <p:nvPr>
            <p:ph type="body" idx="1"/>
          </p:nvPr>
        </p:nvSpPr>
        <p:spPr>
          <a:xfrm>
            <a:off x="530352" y="2704665"/>
            <a:ext cx="7772400" cy="1509712"/>
          </a:xfrm>
          <a:prstGeom prst="rect">
            <a:avLst/>
          </a:prstGeom>
          <a:noFill/>
          <a:ln>
            <a:noFill/>
          </a:ln>
        </p:spPr>
        <p:txBody>
          <a:bodyPr spcFirstLastPara="1" wrap="square" lIns="45700" tIns="45700" rIns="45700" bIns="45700" anchor="t" anchorCtr="0">
            <a:no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11"/>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alphaModFix/>
          </a:blip>
          <a:tile tx="0" ty="0" sx="65000" sy="65000" flip="none" algn="tl"/>
        </a:blipFill>
        <a:effectLst/>
      </p:bgPr>
    </p:bg>
    <p:spTree>
      <p:nvGrpSpPr>
        <p:cNvPr id="1" name="Shape 9"/>
        <p:cNvGrpSpPr/>
        <p:nvPr/>
      </p:nvGrpSpPr>
      <p:grpSpPr>
        <a:xfrm>
          <a:off x="0" y="0"/>
          <a:ext cx="0" cy="0"/>
          <a:chOff x="0" y="0"/>
          <a:chExt cx="0" cy="0"/>
        </a:xfrm>
      </p:grpSpPr>
      <p:sp>
        <p:nvSpPr>
          <p:cNvPr id="10" name="Google Shape;10;p1"/>
          <p:cNvSpPr/>
          <p:nvPr/>
        </p:nvSpPr>
        <p:spPr>
          <a:xfrm>
            <a:off x="-9526" y="-7144"/>
            <a:ext cx="9163051"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1" name="Google Shape;11;p1"/>
          <p:cNvSpPr/>
          <p:nvPr/>
        </p:nvSpPr>
        <p:spPr>
          <a:xfrm>
            <a:off x="4381502"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2" name="Google Shape;12;p1"/>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4" name="Google Shape;14;p1"/>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5" name="Google Shape;15;p1"/>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6" name="Google Shape;16;p1"/>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i="0" u="none" strike="noStrike" cap="none">
                <a:solidFill>
                  <a:srgbClr val="D0E9ED"/>
                </a:solidFill>
                <a:latin typeface="Constantia"/>
                <a:ea typeface="Constantia"/>
                <a:cs typeface="Constantia"/>
                <a:sym typeface="Constantia"/>
              </a:defRPr>
            </a:lvl1pPr>
            <a:lvl2pPr marL="0" marR="0" lvl="1" indent="0" algn="r" rtl="0">
              <a:spcBef>
                <a:spcPts val="0"/>
              </a:spcBef>
              <a:buNone/>
              <a:defRPr sz="1200" b="0" i="0" u="none" strike="noStrike" cap="none">
                <a:solidFill>
                  <a:srgbClr val="D0E9ED"/>
                </a:solidFill>
                <a:latin typeface="Constantia"/>
                <a:ea typeface="Constantia"/>
                <a:cs typeface="Constantia"/>
                <a:sym typeface="Constantia"/>
              </a:defRPr>
            </a:lvl2pPr>
            <a:lvl3pPr marL="0" marR="0" lvl="2" indent="0" algn="r" rtl="0">
              <a:spcBef>
                <a:spcPts val="0"/>
              </a:spcBef>
              <a:buNone/>
              <a:defRPr sz="1200" b="0" i="0" u="none" strike="noStrike" cap="none">
                <a:solidFill>
                  <a:srgbClr val="D0E9ED"/>
                </a:solidFill>
                <a:latin typeface="Constantia"/>
                <a:ea typeface="Constantia"/>
                <a:cs typeface="Constantia"/>
                <a:sym typeface="Constantia"/>
              </a:defRPr>
            </a:lvl3pPr>
            <a:lvl4pPr marL="0" marR="0" lvl="3" indent="0" algn="r" rtl="0">
              <a:spcBef>
                <a:spcPts val="0"/>
              </a:spcBef>
              <a:buNone/>
              <a:defRPr sz="1200" b="0" i="0" u="none" strike="noStrike" cap="none">
                <a:solidFill>
                  <a:srgbClr val="D0E9ED"/>
                </a:solidFill>
                <a:latin typeface="Constantia"/>
                <a:ea typeface="Constantia"/>
                <a:cs typeface="Constantia"/>
                <a:sym typeface="Constantia"/>
              </a:defRPr>
            </a:lvl4pPr>
            <a:lvl5pPr marL="0" marR="0" lvl="4" indent="0" algn="r" rtl="0">
              <a:spcBef>
                <a:spcPts val="0"/>
              </a:spcBef>
              <a:buNone/>
              <a:defRPr sz="1200" b="0" i="0" u="none" strike="noStrike" cap="none">
                <a:solidFill>
                  <a:srgbClr val="D0E9ED"/>
                </a:solidFill>
                <a:latin typeface="Constantia"/>
                <a:ea typeface="Constantia"/>
                <a:cs typeface="Constantia"/>
                <a:sym typeface="Constantia"/>
              </a:defRPr>
            </a:lvl5pPr>
            <a:lvl6pPr marL="0" marR="0" lvl="5" indent="0" algn="r" rtl="0">
              <a:spcBef>
                <a:spcPts val="0"/>
              </a:spcBef>
              <a:buNone/>
              <a:defRPr sz="1200" b="0" i="0" u="none" strike="noStrike" cap="none">
                <a:solidFill>
                  <a:srgbClr val="D0E9ED"/>
                </a:solidFill>
                <a:latin typeface="Constantia"/>
                <a:ea typeface="Constantia"/>
                <a:cs typeface="Constantia"/>
                <a:sym typeface="Constantia"/>
              </a:defRPr>
            </a:lvl6pPr>
            <a:lvl7pPr marL="0" marR="0" lvl="6" indent="0" algn="r" rtl="0">
              <a:spcBef>
                <a:spcPts val="0"/>
              </a:spcBef>
              <a:buNone/>
              <a:defRPr sz="1200" b="0" i="0" u="none" strike="noStrike" cap="none">
                <a:solidFill>
                  <a:srgbClr val="D0E9ED"/>
                </a:solidFill>
                <a:latin typeface="Constantia"/>
                <a:ea typeface="Constantia"/>
                <a:cs typeface="Constantia"/>
                <a:sym typeface="Constantia"/>
              </a:defRPr>
            </a:lvl7pPr>
            <a:lvl8pPr marL="0" marR="0" lvl="7" indent="0" algn="r" rtl="0">
              <a:spcBef>
                <a:spcPts val="0"/>
              </a:spcBef>
              <a:buNone/>
              <a:defRPr sz="1200" b="0" i="0" u="none" strike="noStrike" cap="none">
                <a:solidFill>
                  <a:srgbClr val="D0E9ED"/>
                </a:solidFill>
                <a:latin typeface="Constantia"/>
                <a:ea typeface="Constantia"/>
                <a:cs typeface="Constantia"/>
                <a:sym typeface="Constantia"/>
              </a:defRPr>
            </a:lvl8pPr>
            <a:lvl9pPr marL="0" marR="0" lvl="8" indent="0" algn="r" rtl="0">
              <a:spcBef>
                <a:spcPts val="0"/>
              </a:spcBef>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ru-RU"/>
              <a:t>‹#›</a:t>
            </a:fld>
            <a:endParaRPr/>
          </a:p>
        </p:txBody>
      </p:sp>
      <p:grpSp>
        <p:nvGrpSpPr>
          <p:cNvPr id="17" name="Google Shape;17;p1"/>
          <p:cNvGrpSpPr/>
          <p:nvPr/>
        </p:nvGrpSpPr>
        <p:grpSpPr>
          <a:xfrm>
            <a:off x="-29294" y="-16113"/>
            <a:ext cx="9198255" cy="1086266"/>
            <a:chOff x="-29322" y="-1971"/>
            <a:chExt cx="9198255" cy="1086266"/>
          </a:xfrm>
        </p:grpSpPr>
        <p:sp>
          <p:nvSpPr>
            <p:cNvPr id="18" name="Google Shape;18;p1"/>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19" name="Google Shape;19;p1"/>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32"/>
        <p:cNvGrpSpPr/>
        <p:nvPr/>
      </p:nvGrpSpPr>
      <p:grpSpPr>
        <a:xfrm>
          <a:off x="0" y="0"/>
          <a:ext cx="0" cy="0"/>
          <a:chOff x="0" y="0"/>
          <a:chExt cx="0" cy="0"/>
        </a:xfrm>
      </p:grpSpPr>
      <p:sp>
        <p:nvSpPr>
          <p:cNvPr id="33" name="Google Shape;33;p4"/>
          <p:cNvSpPr/>
          <p:nvPr/>
        </p:nvSpPr>
        <p:spPr>
          <a:xfrm>
            <a:off x="-9526" y="-7144"/>
            <a:ext cx="9163051"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4" name="Google Shape;34;p4"/>
          <p:cNvSpPr/>
          <p:nvPr/>
        </p:nvSpPr>
        <p:spPr>
          <a:xfrm>
            <a:off x="4381502"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5" name="Google Shape;35;p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4"/>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7" name="Google Shape;37;p4"/>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8" name="Google Shape;38;p4"/>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9" name="Google Shape;39;p4"/>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ru-RU"/>
              <a:t>‹#›</a:t>
            </a:fld>
            <a:endParaRPr/>
          </a:p>
        </p:txBody>
      </p:sp>
      <p:grpSp>
        <p:nvGrpSpPr>
          <p:cNvPr id="40" name="Google Shape;40;p4"/>
          <p:cNvGrpSpPr/>
          <p:nvPr/>
        </p:nvGrpSpPr>
        <p:grpSpPr>
          <a:xfrm>
            <a:off x="-29294" y="-16113"/>
            <a:ext cx="9198255" cy="1086266"/>
            <a:chOff x="-29322" y="-1971"/>
            <a:chExt cx="9198255" cy="1086266"/>
          </a:xfrm>
        </p:grpSpPr>
        <p:sp>
          <p:nvSpPr>
            <p:cNvPr id="41" name="Google Shape;41;p4"/>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42" name="Google Shape;42;p4"/>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medicus.ru/stomatology/specialist/showphoto.php?id=5532"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hyperlink" Target="http://www.medicus.ru/stomatology/specialist/showphoto.php?id=553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hyperlink" Target="http://www.medicus.ru/stomatology/specialist/showphoto.php?id=5528"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hyperlink" Target="http://www.medicus.ru/stomatology/specialist/showphoto.php?id=5530"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hyperlink" Target="http://www.medicus.ru/stomatology/specialist/showphoto.php?id=5532"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hyperlink" Target="http://www.medicus.ru/stomatology/specialist/showphoto.php?id=5528" TargetMode="Externa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39.jpg"/></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41.jpg"/></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g"/><Relationship Id="rId7"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png"/><Relationship Id="rId7" Type="http://schemas.openxmlformats.org/officeDocument/2006/relationships/image" Target="../media/image53.jp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jpg"/><Relationship Id="rId4" Type="http://schemas.openxmlformats.org/officeDocument/2006/relationships/image" Target="../media/image50.png"/><Relationship Id="rId9" Type="http://schemas.openxmlformats.org/officeDocument/2006/relationships/image" Target="../media/image55.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images.yandex.ru/yandsearch?fp=0&amp;img_url=http://dentalgu.ru/uploads/posts/2011-11/1322633325_protezirovanie_zubov_2.jpg&amp;iorient=&amp;ih=&amp;upfile=&amp;icolor=&amp;site=&amp;text=%D0%BC%D0%B5%D1%82%D0%B0%D0%BB%D0%BB%D0%BE%D0%BA%D0%B5%D1%80%D0%B0%D0%BC%D0%B8%D1%87%D0%B5%D1%81%D0%BA%D0%B8%D0%B5%20%D0%BF%D1%80%D0%BE%D1%82%D0%B5%D0%B7%D1%8B&amp;iw=&amp;wp=&amp;pos=7&amp;recent=&amp;type=&amp;isize=&amp;rpt=simage&amp;ityp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images.yandex.ru/yandsearch?fp=0&amp;img_url=http://dentalgu.ru/uploads/posts/2011-11/1322633325_protezirovanie_zubov_2.jpg&amp;iorient=&amp;ih=&amp;upfile=&amp;icolor=&amp;site=&amp;text=%D0%BC%D0%B5%D1%82%D0%B0%D0%BB%D0%BB%D0%BE%D0%BA%D0%B5%D1%80%D0%B0%D0%BC%D0%B8%D1%87%D0%B5%D1%81%D0%BA%D0%B8%D0%B5%20%D0%BF%D1%80%D0%BE%D1%82%D0%B5%D0%B7%D1%8B&amp;iw=&amp;wp=&amp;pos=7&amp;recent=&amp;type=&amp;isize=&amp;rpt=simage&amp;ityp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subTitle" idx="1"/>
          </p:nvPr>
        </p:nvSpPr>
        <p:spPr>
          <a:xfrm>
            <a:off x="323528" y="404664"/>
            <a:ext cx="8568952" cy="6048672"/>
          </a:xfrm>
          <a:prstGeom prst="rect">
            <a:avLst/>
          </a:prstGeom>
          <a:noFill/>
          <a:ln>
            <a:noFill/>
          </a:ln>
        </p:spPr>
        <p:txBody>
          <a:bodyPr spcFirstLastPara="1" wrap="square" lIns="0" tIns="45700" rIns="18275" bIns="45700" anchor="ctr" anchorCtr="0">
            <a:noAutofit/>
          </a:bodyPr>
          <a:lstStyle/>
          <a:p>
            <a:pPr marL="0" marR="45720" lvl="0" indent="0" algn="r" rtl="0">
              <a:lnSpc>
                <a:spcPct val="80000"/>
              </a:lnSpc>
              <a:spcBef>
                <a:spcPts val="319"/>
              </a:spcBef>
              <a:spcAft>
                <a:spcPts val="0"/>
              </a:spcAft>
              <a:buSzPts val="1515"/>
              <a:buNone/>
            </a:pPr>
            <a:r>
              <a:rPr lang="ru-RU" sz="1595" b="1" cap="none" dirty="0"/>
              <a:t> </a:t>
            </a:r>
            <a:endParaRPr sz="1595" dirty="0"/>
          </a:p>
          <a:p>
            <a:pPr marL="0" marR="45720" lvl="0" indent="0" algn="r" rtl="0">
              <a:lnSpc>
                <a:spcPct val="80000"/>
              </a:lnSpc>
              <a:spcBef>
                <a:spcPts val="319"/>
              </a:spcBef>
              <a:spcAft>
                <a:spcPts val="0"/>
              </a:spcAft>
              <a:buSzPts val="1359"/>
              <a:buNone/>
            </a:pPr>
            <a:r>
              <a:rPr lang="ru-RU" sz="1430" b="1" cap="none" dirty="0"/>
              <a:t> </a:t>
            </a:r>
            <a:r>
              <a:rPr lang="ru-RU" sz="1595" b="1" cap="none" dirty="0"/>
              <a:t> </a:t>
            </a:r>
            <a:endParaRPr sz="1595" dirty="0"/>
          </a:p>
          <a:p>
            <a:pPr marL="0" marR="45720" lvl="0" indent="0" algn="r" rtl="0">
              <a:lnSpc>
                <a:spcPct val="80000"/>
              </a:lnSpc>
              <a:spcBef>
                <a:spcPts val="319"/>
              </a:spcBef>
              <a:spcAft>
                <a:spcPts val="0"/>
              </a:spcAft>
              <a:buSzPts val="1515"/>
              <a:buNone/>
            </a:pPr>
            <a:r>
              <a:rPr lang="ru-RU" sz="1595" b="1" cap="none" dirty="0"/>
              <a:t> </a:t>
            </a:r>
            <a:endParaRPr sz="1595" dirty="0"/>
          </a:p>
          <a:p>
            <a:pPr marL="0" marR="45720" lvl="0" indent="0" algn="r" rtl="0">
              <a:lnSpc>
                <a:spcPct val="80000"/>
              </a:lnSpc>
              <a:spcBef>
                <a:spcPts val="319"/>
              </a:spcBef>
              <a:spcAft>
                <a:spcPts val="0"/>
              </a:spcAft>
              <a:buSzPts val="1515"/>
              <a:buNone/>
            </a:pPr>
            <a:r>
              <a:rPr lang="ru-RU" sz="1595" b="1" cap="none" dirty="0"/>
              <a:t> </a:t>
            </a:r>
            <a:endParaRPr sz="1595" dirty="0"/>
          </a:p>
          <a:p>
            <a:pPr marL="0" marR="45720" lvl="0" indent="0" algn="r" rtl="0">
              <a:lnSpc>
                <a:spcPct val="80000"/>
              </a:lnSpc>
              <a:spcBef>
                <a:spcPts val="286"/>
              </a:spcBef>
              <a:spcAft>
                <a:spcPts val="0"/>
              </a:spcAft>
              <a:buSzPts val="1359"/>
              <a:buNone/>
            </a:pPr>
            <a:r>
              <a:rPr lang="ru-RU" sz="1800" b="1" cap="none" dirty="0"/>
              <a:t> </a:t>
            </a:r>
            <a:endParaRPr sz="1800" dirty="0"/>
          </a:p>
          <a:p>
            <a:pPr marL="0" lvl="0" indent="0">
              <a:lnSpc>
                <a:spcPct val="80000"/>
              </a:lnSpc>
              <a:spcBef>
                <a:spcPts val="286"/>
              </a:spcBef>
              <a:buSzPts val="1359"/>
            </a:pPr>
            <a:r>
              <a:rPr lang="en-US" sz="1800" b="1" dirty="0"/>
              <a:t>“TECHNOLOGY FOR MANUFACTURING METAL-CERAMIC DENTAL CROWNS</a:t>
            </a:r>
            <a:r>
              <a:rPr lang="en-US" sz="1430" b="1" dirty="0"/>
              <a:t>”</a:t>
            </a:r>
            <a:r>
              <a:rPr lang="ru-RU" sz="1430" b="1" cap="none" dirty="0"/>
              <a:t> </a:t>
            </a:r>
            <a:endParaRPr sz="1430" dirty="0"/>
          </a:p>
          <a:p>
            <a:pPr marL="0" marR="45720" lvl="0" indent="0" algn="r" rtl="0">
              <a:lnSpc>
                <a:spcPct val="80000"/>
              </a:lnSpc>
              <a:spcBef>
                <a:spcPts val="286"/>
              </a:spcBef>
              <a:spcAft>
                <a:spcPts val="0"/>
              </a:spcAft>
              <a:buSzPts val="1359"/>
              <a:buNone/>
            </a:pPr>
            <a:endParaRPr sz="1430" b="1" cap="none" dirty="0"/>
          </a:p>
          <a:p>
            <a:pPr marL="0" marR="45720" lvl="0" indent="0" algn="r" rtl="0">
              <a:lnSpc>
                <a:spcPct val="80000"/>
              </a:lnSpc>
              <a:spcBef>
                <a:spcPts val="286"/>
              </a:spcBef>
              <a:spcAft>
                <a:spcPts val="0"/>
              </a:spcAft>
              <a:buSzPts val="1359"/>
              <a:buNone/>
            </a:pPr>
            <a:r>
              <a:rPr lang="ru-RU" sz="1430" b="1" cap="none" dirty="0"/>
              <a:t> </a:t>
            </a:r>
            <a:endParaRPr sz="1430" dirty="0"/>
          </a:p>
          <a:p>
            <a:pPr marL="0" marR="45720" lvl="0" indent="0" algn="r" rtl="0">
              <a:lnSpc>
                <a:spcPct val="80000"/>
              </a:lnSpc>
              <a:spcBef>
                <a:spcPts val="286"/>
              </a:spcBef>
              <a:spcAft>
                <a:spcPts val="0"/>
              </a:spcAft>
              <a:buSzPts val="1359"/>
              <a:buNone/>
            </a:pPr>
            <a:r>
              <a:rPr lang="ru-RU" sz="1430" b="1" dirty="0"/>
              <a:t> </a:t>
            </a:r>
            <a:endParaRPr sz="1430" dirty="0"/>
          </a:p>
          <a:p>
            <a:pPr marL="0" marR="45720" lvl="0" indent="0" algn="r" rtl="0">
              <a:lnSpc>
                <a:spcPct val="80000"/>
              </a:lnSpc>
              <a:spcBef>
                <a:spcPts val="286"/>
              </a:spcBef>
              <a:spcAft>
                <a:spcPts val="0"/>
              </a:spcAft>
              <a:buSzPts val="1359"/>
              <a:buNone/>
            </a:pPr>
            <a:r>
              <a:rPr lang="ru-RU" sz="1430" b="1" dirty="0"/>
              <a:t> </a:t>
            </a:r>
            <a:endParaRPr sz="1430" dirty="0"/>
          </a:p>
          <a:p>
            <a:pPr marL="0" lvl="0" indent="0" algn="ctr" rtl="0">
              <a:lnSpc>
                <a:spcPct val="80000"/>
              </a:lnSpc>
              <a:spcBef>
                <a:spcPts val="286"/>
              </a:spcBef>
              <a:spcAft>
                <a:spcPts val="0"/>
              </a:spcAft>
              <a:buSzPts val="1359"/>
              <a:buNone/>
            </a:pPr>
            <a:endParaRPr sz="1430" cap="none" dirty="0"/>
          </a:p>
          <a:p>
            <a:pPr marL="0" lvl="0" indent="0" algn="ctr" rtl="0">
              <a:lnSpc>
                <a:spcPct val="80000"/>
              </a:lnSpc>
              <a:spcBef>
                <a:spcPts val="286"/>
              </a:spcBef>
              <a:spcAft>
                <a:spcPts val="0"/>
              </a:spcAft>
              <a:buSzPts val="1359"/>
              <a:buNone/>
            </a:pPr>
            <a:endParaRPr sz="1430" cap="none" dirty="0"/>
          </a:p>
          <a:p>
            <a:pPr marL="0" lvl="0" indent="0" algn="ctr" rtl="0">
              <a:lnSpc>
                <a:spcPct val="80000"/>
              </a:lnSpc>
              <a:spcBef>
                <a:spcPts val="286"/>
              </a:spcBef>
              <a:spcAft>
                <a:spcPts val="0"/>
              </a:spcAft>
              <a:buSzPts val="1359"/>
              <a:buNone/>
            </a:pPr>
            <a:r>
              <a:rPr lang="ru-RU" sz="1430" cap="none" dirty="0"/>
              <a:t> </a:t>
            </a:r>
            <a:br>
              <a:rPr lang="ru-RU" sz="1430" cap="none" dirty="0"/>
            </a:br>
            <a:endParaRPr dirty="0"/>
          </a:p>
        </p:txBody>
      </p:sp>
      <p:sp>
        <p:nvSpPr>
          <p:cNvPr id="121" name="Google Shape;121;p16"/>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xfrm>
            <a:off x="457200" y="704089"/>
            <a:ext cx="8363272" cy="1068728"/>
          </a:xfrm>
          <a:prstGeom prst="rect">
            <a:avLst/>
          </a:prstGeom>
          <a:noFill/>
          <a:ln>
            <a:noFill/>
          </a:ln>
        </p:spPr>
        <p:txBody>
          <a:bodyPr spcFirstLastPara="1" wrap="square" lIns="0" tIns="45700" rIns="0" bIns="0" anchor="ctr" anchorCtr="0">
            <a:noAutofit/>
          </a:bodyPr>
          <a:lstStyle/>
          <a:p>
            <a:pPr lvl="0" algn="ctr">
              <a:buClr>
                <a:schemeClr val="dk1"/>
              </a:buClr>
              <a:buSzPts val="4800"/>
            </a:pPr>
            <a:r>
              <a:rPr lang="en-US" sz="4800" dirty="0">
                <a:solidFill>
                  <a:schemeClr val="dk1"/>
                </a:solidFill>
              </a:rPr>
              <a:t>Components of porcelain masses</a:t>
            </a:r>
            <a:endParaRPr sz="4800" dirty="0">
              <a:solidFill>
                <a:schemeClr val="dk1"/>
              </a:solidFill>
            </a:endParaRPr>
          </a:p>
        </p:txBody>
      </p:sp>
      <p:sp>
        <p:nvSpPr>
          <p:cNvPr id="191" name="Google Shape;191;p25"/>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274320" lvl="0" indent="-274320">
              <a:lnSpc>
                <a:spcPct val="80000"/>
              </a:lnSpc>
              <a:spcBef>
                <a:spcPts val="0"/>
              </a:spcBef>
              <a:buSzPts val="2285"/>
            </a:pPr>
            <a:r>
              <a:rPr lang="en-US" sz="2405" dirty="0"/>
              <a:t>Porcelain is a ceramic product obtained by firing a porcelain mass prepared from the main components: kaolin and feldspar.</a:t>
            </a:r>
          </a:p>
          <a:p>
            <a:pPr marL="274320" lvl="0" indent="-274320">
              <a:lnSpc>
                <a:spcPct val="80000"/>
              </a:lnSpc>
              <a:spcBef>
                <a:spcPts val="0"/>
              </a:spcBef>
              <a:buSzPts val="2285"/>
            </a:pPr>
            <a:r>
              <a:rPr lang="en-US" sz="2405" dirty="0"/>
              <a:t>Kaolin is a white clay that is contained in porcelain mass from 5-30%. An addition of 3-10% makes the porcelain mass opaque and reduces fluidity.</a:t>
            </a:r>
          </a:p>
          <a:p>
            <a:pPr marL="274320" lvl="0" indent="-274320">
              <a:lnSpc>
                <a:spcPct val="80000"/>
              </a:lnSpc>
              <a:spcBef>
                <a:spcPts val="0"/>
              </a:spcBef>
              <a:buSzPts val="2285"/>
            </a:pPr>
            <a:r>
              <a:rPr lang="en-US" sz="2405" dirty="0"/>
              <a:t>Feldspar. It creates a shiny, glazed surface after firing. When melted, it turns into a viscous glass-like mass.</a:t>
            </a:r>
          </a:p>
          <a:p>
            <a:pPr marL="274320" lvl="0" indent="-274320">
              <a:lnSpc>
                <a:spcPct val="80000"/>
              </a:lnSpc>
              <a:spcBef>
                <a:spcPts val="0"/>
              </a:spcBef>
              <a:buSzPts val="2285"/>
            </a:pPr>
            <a:r>
              <a:rPr lang="en-US" sz="2405" dirty="0"/>
              <a:t>Quartz. It strengthens the ceramic product, gives greater hardness and chemical resistance, reduces shrinkage and removes the fragility of the product.</a:t>
            </a:r>
            <a:endParaRPr sz="2405" dirty="0"/>
          </a:p>
        </p:txBody>
      </p:sp>
      <p:sp>
        <p:nvSpPr>
          <p:cNvPr id="192" name="Google Shape;192;p25"/>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lvl="0" algn="just">
              <a:buClr>
                <a:schemeClr val="dk1"/>
              </a:buClr>
              <a:buSzPts val="3600"/>
            </a:pPr>
            <a:r>
              <a:rPr lang="en-US" sz="3600" dirty="0">
                <a:solidFill>
                  <a:schemeClr val="dk1"/>
                </a:solidFill>
              </a:rPr>
              <a:t>Reasons for chipping ceramics in metal-ceramic structures</a:t>
            </a:r>
            <a:endParaRPr sz="3600" dirty="0">
              <a:solidFill>
                <a:schemeClr val="dk1"/>
              </a:solidFill>
            </a:endParaRPr>
          </a:p>
        </p:txBody>
      </p:sp>
      <p:sp>
        <p:nvSpPr>
          <p:cNvPr id="198" name="Google Shape;198;p26"/>
          <p:cNvSpPr txBox="1">
            <a:spLocks noGrp="1"/>
          </p:cNvSpPr>
          <p:nvPr>
            <p:ph type="body" idx="3"/>
          </p:nvPr>
        </p:nvSpPr>
        <p:spPr>
          <a:xfrm>
            <a:off x="395536" y="2348880"/>
            <a:ext cx="4248472" cy="2448272"/>
          </a:xfrm>
          <a:prstGeom prst="rect">
            <a:avLst/>
          </a:prstGeom>
          <a:noFill/>
          <a:ln>
            <a:noFill/>
          </a:ln>
        </p:spPr>
        <p:txBody>
          <a:bodyPr spcFirstLastPara="1" wrap="square" lIns="91425" tIns="0" rIns="91425" bIns="45700" anchor="ctr" anchorCtr="0">
            <a:noAutofit/>
          </a:bodyPr>
          <a:lstStyle/>
          <a:p>
            <a:pPr marL="274320" lvl="0" indent="-274320" algn="just">
              <a:spcBef>
                <a:spcPts val="0"/>
              </a:spcBef>
            </a:pPr>
            <a:r>
              <a:rPr lang="en-US" dirty="0"/>
              <a:t>1. Mismatch of thermal expansion coefficients between ceramics and metal alloys from which the frame is made.</a:t>
            </a:r>
            <a:endParaRPr dirty="0"/>
          </a:p>
        </p:txBody>
      </p:sp>
      <p:sp>
        <p:nvSpPr>
          <p:cNvPr id="199" name="Google Shape;199;p26"/>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11</a:t>
            </a:fld>
            <a:endParaRPr/>
          </a:p>
        </p:txBody>
      </p:sp>
      <p:pic>
        <p:nvPicPr>
          <p:cNvPr id="200" name="Google Shape;200;p26" descr="http://www.medicus.ru/images/upload/5531.jpg">
            <a:hlinkClick r:id="rId3"/>
          </p:cNvPr>
          <p:cNvPicPr preferRelativeResize="0">
            <a:picLocks noGrp="1"/>
          </p:cNvPicPr>
          <p:nvPr>
            <p:ph type="body" idx="4"/>
          </p:nvPr>
        </p:nvPicPr>
        <p:blipFill rotWithShape="1">
          <a:blip r:embed="rId4">
            <a:alphaModFix/>
          </a:blip>
          <a:srcRect/>
          <a:stretch/>
        </p:blipFill>
        <p:spPr>
          <a:xfrm>
            <a:off x="4860032" y="2348880"/>
            <a:ext cx="3456384" cy="29523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7"/>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lvl="0" algn="just">
              <a:buClr>
                <a:schemeClr val="dk1"/>
              </a:buClr>
              <a:buSzPts val="3200"/>
            </a:pPr>
            <a:r>
              <a:rPr lang="en-US" sz="3200" dirty="0"/>
              <a:t>Reasons for chipping ceramics in metal-ceramic structures (continued)</a:t>
            </a:r>
            <a:endParaRPr sz="3200" dirty="0"/>
          </a:p>
        </p:txBody>
      </p:sp>
      <p:sp>
        <p:nvSpPr>
          <p:cNvPr id="206" name="Google Shape;206;p27"/>
          <p:cNvSpPr txBox="1">
            <a:spLocks noGrp="1"/>
          </p:cNvSpPr>
          <p:nvPr>
            <p:ph type="body" idx="1"/>
          </p:nvPr>
        </p:nvSpPr>
        <p:spPr>
          <a:xfrm>
            <a:off x="457200" y="2852935"/>
            <a:ext cx="4258816" cy="2592289"/>
          </a:xfrm>
          <a:prstGeom prst="rect">
            <a:avLst/>
          </a:prstGeom>
          <a:noFill/>
          <a:ln>
            <a:noFill/>
          </a:ln>
        </p:spPr>
        <p:txBody>
          <a:bodyPr spcFirstLastPara="1" wrap="square" lIns="91425" tIns="45700" rIns="91425" bIns="45700" anchor="ctr" anchorCtr="0">
            <a:noAutofit/>
          </a:bodyPr>
          <a:lstStyle/>
          <a:p>
            <a:pPr marL="274320" lvl="0" indent="-117475" algn="just">
              <a:buNone/>
            </a:pPr>
            <a:r>
              <a:rPr lang="en-US" dirty="0"/>
              <a:t>2. Chip of ceramics as a result of errors during the work of an orthopedic doctor.</a:t>
            </a:r>
            <a:endParaRPr dirty="0"/>
          </a:p>
        </p:txBody>
      </p:sp>
      <p:sp>
        <p:nvSpPr>
          <p:cNvPr id="207" name="Google Shape;207;p27"/>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12</a:t>
            </a:fld>
            <a:endParaRPr/>
          </a:p>
        </p:txBody>
      </p:sp>
      <p:pic>
        <p:nvPicPr>
          <p:cNvPr id="208" name="Google Shape;208;p27" descr="http://www.medicus.ru/images/upload/5533.jpg">
            <a:hlinkClick r:id="rId3"/>
          </p:cNvPr>
          <p:cNvPicPr preferRelativeResize="0">
            <a:picLocks noGrp="1"/>
          </p:cNvPicPr>
          <p:nvPr>
            <p:ph type="body" idx="2"/>
          </p:nvPr>
        </p:nvPicPr>
        <p:blipFill rotWithShape="1">
          <a:blip r:embed="rId4">
            <a:alphaModFix/>
          </a:blip>
          <a:srcRect/>
          <a:stretch/>
        </p:blipFill>
        <p:spPr>
          <a:xfrm>
            <a:off x="5076056" y="2492896"/>
            <a:ext cx="3312368" cy="273630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body" idx="1"/>
          </p:nvPr>
        </p:nvSpPr>
        <p:spPr>
          <a:xfrm>
            <a:off x="457200" y="2708920"/>
            <a:ext cx="4176464" cy="2376264"/>
          </a:xfrm>
          <a:prstGeom prst="rect">
            <a:avLst/>
          </a:prstGeom>
          <a:noFill/>
          <a:ln>
            <a:noFill/>
          </a:ln>
        </p:spPr>
        <p:txBody>
          <a:bodyPr spcFirstLastPara="1" wrap="square" lIns="91425" tIns="45700" rIns="91425" bIns="45700" anchor="ctr" anchorCtr="0">
            <a:noAutofit/>
          </a:bodyPr>
          <a:lstStyle/>
          <a:p>
            <a:pPr marL="274320" lvl="0" indent="-274320" algn="just">
              <a:spcBef>
                <a:spcPts val="0"/>
              </a:spcBef>
              <a:buNone/>
            </a:pPr>
            <a:r>
              <a:rPr lang="en-US" dirty="0"/>
              <a:t>3. Chip of ceramics as a result of errors during the work of the dental technician.</a:t>
            </a:r>
            <a:endParaRPr dirty="0"/>
          </a:p>
        </p:txBody>
      </p:sp>
      <p:sp>
        <p:nvSpPr>
          <p:cNvPr id="214" name="Google Shape;214;p28"/>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13</a:t>
            </a:fld>
            <a:endParaRPr/>
          </a:p>
        </p:txBody>
      </p:sp>
      <p:sp>
        <p:nvSpPr>
          <p:cNvPr id="215" name="Google Shape;215;p28"/>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lvl="0" algn="just">
              <a:buClr>
                <a:schemeClr val="dk1"/>
              </a:buClr>
              <a:buSzPts val="3200"/>
            </a:pPr>
            <a:r>
              <a:rPr lang="en-US" sz="3200"/>
              <a:t>Reasons for chipping ceramics in metal-ceramic structures (continued)</a:t>
            </a:r>
            <a:endParaRPr sz="3200" dirty="0"/>
          </a:p>
        </p:txBody>
      </p:sp>
      <p:pic>
        <p:nvPicPr>
          <p:cNvPr id="216" name="Google Shape;216;p28" descr="http://www.medicus.ru/images/upload/5527.jpg">
            <a:hlinkClick r:id="rId3"/>
          </p:cNvPr>
          <p:cNvPicPr preferRelativeResize="0">
            <a:picLocks noGrp="1"/>
          </p:cNvPicPr>
          <p:nvPr>
            <p:ph type="body" idx="2"/>
          </p:nvPr>
        </p:nvPicPr>
        <p:blipFill rotWithShape="1">
          <a:blip r:embed="rId4">
            <a:alphaModFix/>
          </a:blip>
          <a:srcRect/>
          <a:stretch/>
        </p:blipFill>
        <p:spPr>
          <a:xfrm>
            <a:off x="5004048" y="2420888"/>
            <a:ext cx="3384376" cy="29523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body" idx="1"/>
          </p:nvPr>
        </p:nvSpPr>
        <p:spPr>
          <a:xfrm>
            <a:off x="457200" y="2564903"/>
            <a:ext cx="4330824" cy="3096345"/>
          </a:xfrm>
          <a:prstGeom prst="rect">
            <a:avLst/>
          </a:prstGeom>
          <a:noFill/>
          <a:ln>
            <a:noFill/>
          </a:ln>
        </p:spPr>
        <p:txBody>
          <a:bodyPr spcFirstLastPara="1" wrap="square" lIns="91425" tIns="45700" rIns="91425" bIns="45700" anchor="ctr" anchorCtr="0">
            <a:noAutofit/>
          </a:bodyPr>
          <a:lstStyle/>
          <a:p>
            <a:pPr marL="274320" lvl="0" indent="-274320" algn="just">
              <a:spcBef>
                <a:spcPts val="0"/>
              </a:spcBef>
              <a:buNone/>
            </a:pPr>
            <a:r>
              <a:rPr lang="en-US" dirty="0"/>
              <a:t>4. Chipping as a result of the patient’s careless or careless handling of prosthetic structures.</a:t>
            </a:r>
            <a:endParaRPr dirty="0"/>
          </a:p>
        </p:txBody>
      </p:sp>
      <p:sp>
        <p:nvSpPr>
          <p:cNvPr id="222" name="Google Shape;222;p29"/>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14</a:t>
            </a:fld>
            <a:endParaRPr/>
          </a:p>
        </p:txBody>
      </p:sp>
      <p:sp>
        <p:nvSpPr>
          <p:cNvPr id="223" name="Google Shape;223;p2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lvl="0" algn="just">
              <a:buClr>
                <a:schemeClr val="dk1"/>
              </a:buClr>
              <a:buSzPts val="3200"/>
            </a:pPr>
            <a:r>
              <a:rPr lang="en-US" sz="3200" dirty="0"/>
              <a:t>Reasons for chipping ceramics in metal-ceramic structures (continued)</a:t>
            </a:r>
            <a:endParaRPr sz="3200" dirty="0"/>
          </a:p>
        </p:txBody>
      </p:sp>
      <p:pic>
        <p:nvPicPr>
          <p:cNvPr id="224" name="Google Shape;224;p29" descr="http://www.medicus.ru/images/upload/5529.jpg">
            <a:hlinkClick r:id="rId3"/>
          </p:cNvPr>
          <p:cNvPicPr preferRelativeResize="0">
            <a:picLocks noGrp="1"/>
          </p:cNvPicPr>
          <p:nvPr>
            <p:ph type="body" idx="2"/>
          </p:nvPr>
        </p:nvPicPr>
        <p:blipFill rotWithShape="1">
          <a:blip r:embed="rId4">
            <a:alphaModFix/>
          </a:blip>
          <a:srcRect/>
          <a:stretch/>
        </p:blipFill>
        <p:spPr>
          <a:xfrm>
            <a:off x="5076056" y="2492896"/>
            <a:ext cx="3096344" cy="28083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txBox="1">
            <a:spLocks noGrp="1"/>
          </p:cNvSpPr>
          <p:nvPr>
            <p:ph type="title"/>
          </p:nvPr>
        </p:nvSpPr>
        <p:spPr>
          <a:xfrm>
            <a:off x="457200" y="704088"/>
            <a:ext cx="8229600" cy="724648"/>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rgbClr val="002060"/>
              </a:buClr>
              <a:buSzPts val="4500"/>
              <a:buFont typeface="Calibri"/>
              <a:buNone/>
            </a:pPr>
            <a:r>
              <a:rPr lang="ru-RU" sz="4500" b="1">
                <a:solidFill>
                  <a:srgbClr val="002060"/>
                </a:solidFill>
              </a:rPr>
              <a:t/>
            </a:r>
            <a:br>
              <a:rPr lang="ru-RU" sz="4500" b="1">
                <a:solidFill>
                  <a:srgbClr val="002060"/>
                </a:solidFill>
              </a:rPr>
            </a:br>
            <a:endParaRPr sz="4500"/>
          </a:p>
        </p:txBody>
      </p:sp>
      <p:pic>
        <p:nvPicPr>
          <p:cNvPr id="230" name="Google Shape;230;p30" descr="cr1.jpg"/>
          <p:cNvPicPr preferRelativeResize="0">
            <a:picLocks noGrp="1"/>
          </p:cNvPicPr>
          <p:nvPr>
            <p:ph type="body" idx="1"/>
          </p:nvPr>
        </p:nvPicPr>
        <p:blipFill rotWithShape="1">
          <a:blip r:embed="rId3">
            <a:alphaModFix/>
          </a:blip>
          <a:srcRect/>
          <a:stretch/>
        </p:blipFill>
        <p:spPr>
          <a:xfrm>
            <a:off x="1643042" y="857232"/>
            <a:ext cx="5857916" cy="4388369"/>
          </a:xfrm>
          <a:prstGeom prst="rect">
            <a:avLst/>
          </a:prstGeom>
          <a:noFill/>
          <a:ln>
            <a:noFill/>
          </a:ln>
        </p:spPr>
      </p:pic>
      <p:sp>
        <p:nvSpPr>
          <p:cNvPr id="231" name="Google Shape;231;p30"/>
          <p:cNvSpPr txBox="1">
            <a:spLocks noGrp="1"/>
          </p:cNvSpPr>
          <p:nvPr>
            <p:ph type="body" idx="2"/>
          </p:nvPr>
        </p:nvSpPr>
        <p:spPr>
          <a:xfrm>
            <a:off x="8501090" y="1920085"/>
            <a:ext cx="185710" cy="3009113"/>
          </a:xfrm>
          <a:prstGeom prst="rect">
            <a:avLst/>
          </a:prstGeom>
          <a:noFill/>
          <a:ln>
            <a:noFill/>
          </a:ln>
        </p:spPr>
        <p:txBody>
          <a:bodyPr spcFirstLastPara="1" wrap="square" lIns="91425" tIns="45700" rIns="91425" bIns="45700" anchor="t" anchorCtr="0">
            <a:noAutofit/>
          </a:bodyPr>
          <a:lstStyle/>
          <a:p>
            <a:pPr marL="274320" lvl="0" indent="-117475" algn="l" rtl="0">
              <a:spcBef>
                <a:spcPts val="0"/>
              </a:spcBef>
              <a:spcAft>
                <a:spcPts val="0"/>
              </a:spcAft>
              <a:buSzPts val="2470"/>
              <a:buNone/>
            </a:pPr>
            <a:endParaRPr/>
          </a:p>
        </p:txBody>
      </p:sp>
      <p:sp>
        <p:nvSpPr>
          <p:cNvPr id="232" name="Google Shape;232;p30"/>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15</a:t>
            </a:fld>
            <a:endParaRPr/>
          </a:p>
        </p:txBody>
      </p:sp>
      <p:sp>
        <p:nvSpPr>
          <p:cNvPr id="233" name="Google Shape;233;p30"/>
          <p:cNvSpPr/>
          <p:nvPr/>
        </p:nvSpPr>
        <p:spPr>
          <a:xfrm>
            <a:off x="1500166" y="5572140"/>
            <a:ext cx="5857916" cy="1000132"/>
          </a:xfrm>
          <a:prstGeom prst="rect">
            <a:avLst/>
          </a:prstGeom>
          <a:solidFill>
            <a:schemeClr val="accent1"/>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lvl="0" algn="ctr"/>
            <a:r>
              <a:rPr lang="en-US" sz="1800">
                <a:solidFill>
                  <a:schemeClr val="lt1"/>
                </a:solidFill>
                <a:latin typeface="Constantia"/>
                <a:ea typeface="Constantia"/>
                <a:cs typeface="Constantia"/>
                <a:sym typeface="Constantia"/>
              </a:rPr>
              <a:t>Metal-ceramic crown compared with a ceramic crown.</a:t>
            </a:r>
            <a:endParaRPr sz="1800" dirty="0">
              <a:solidFill>
                <a:schemeClr val="lt1"/>
              </a:solidFill>
              <a:latin typeface="Constantia"/>
              <a:ea typeface="Constantia"/>
              <a:cs typeface="Constantia"/>
              <a:sym typeface="Constant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1"/>
          <p:cNvSpPr txBox="1">
            <a:spLocks noGrp="1"/>
          </p:cNvSpPr>
          <p:nvPr>
            <p:ph type="title"/>
          </p:nvPr>
        </p:nvSpPr>
        <p:spPr>
          <a:xfrm>
            <a:off x="457200" y="357166"/>
            <a:ext cx="8229600" cy="1000132"/>
          </a:xfrm>
          <a:prstGeom prst="rect">
            <a:avLst/>
          </a:prstGeom>
          <a:noFill/>
          <a:ln>
            <a:noFill/>
          </a:ln>
        </p:spPr>
        <p:txBody>
          <a:bodyPr spcFirstLastPara="1" wrap="square" lIns="0" tIns="45700" rIns="0" bIns="0" anchor="b" anchorCtr="0">
            <a:noAutofit/>
          </a:bodyPr>
          <a:lstStyle/>
          <a:p>
            <a:pPr lvl="0" algn="ctr">
              <a:buSzPts val="5000"/>
            </a:pPr>
            <a:r>
              <a:rPr lang="en-US" dirty="0"/>
              <a:t>Zirconium crowns.</a:t>
            </a:r>
            <a:endParaRPr dirty="0"/>
          </a:p>
        </p:txBody>
      </p:sp>
      <p:pic>
        <p:nvPicPr>
          <p:cNvPr id="239" name="Google Shape;239;p31" descr="cr8.jpg"/>
          <p:cNvPicPr preferRelativeResize="0">
            <a:picLocks noGrp="1"/>
          </p:cNvPicPr>
          <p:nvPr>
            <p:ph type="body" idx="1"/>
          </p:nvPr>
        </p:nvPicPr>
        <p:blipFill rotWithShape="1">
          <a:blip r:embed="rId3">
            <a:alphaModFix/>
          </a:blip>
          <a:srcRect/>
          <a:stretch/>
        </p:blipFill>
        <p:spPr>
          <a:xfrm>
            <a:off x="2428860" y="1357298"/>
            <a:ext cx="4038600" cy="3032760"/>
          </a:xfrm>
          <a:prstGeom prst="rect">
            <a:avLst/>
          </a:prstGeom>
          <a:noFill/>
          <a:ln>
            <a:noFill/>
          </a:ln>
        </p:spPr>
      </p:pic>
      <p:sp>
        <p:nvSpPr>
          <p:cNvPr id="240" name="Google Shape;240;p31"/>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16</a:t>
            </a:fld>
            <a:endParaRPr/>
          </a:p>
        </p:txBody>
      </p:sp>
      <p:sp>
        <p:nvSpPr>
          <p:cNvPr id="241" name="Google Shape;241;p31"/>
          <p:cNvSpPr/>
          <p:nvPr/>
        </p:nvSpPr>
        <p:spPr>
          <a:xfrm>
            <a:off x="2285984" y="4714884"/>
            <a:ext cx="4857784" cy="1214446"/>
          </a:xfrm>
          <a:prstGeom prst="rect">
            <a:avLst/>
          </a:prstGeom>
          <a:solidFill>
            <a:schemeClr val="accent1"/>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lvl="0" algn="ctr"/>
            <a:r>
              <a:rPr lang="en-US" sz="1800" dirty="0">
                <a:solidFill>
                  <a:schemeClr val="lt1"/>
                </a:solidFill>
                <a:latin typeface="Constantia"/>
                <a:ea typeface="Constantia"/>
                <a:cs typeface="Constantia"/>
                <a:sym typeface="Constantia"/>
              </a:rPr>
              <a:t>→   inside - a high-strength frame made of zirconium dioxide, →   outside - porcelain mass sintered on the frame.</a:t>
            </a:r>
            <a:endParaRPr sz="1800" dirty="0">
              <a:solidFill>
                <a:schemeClr val="lt1"/>
              </a:solidFill>
              <a:latin typeface="Constantia"/>
              <a:ea typeface="Constantia"/>
              <a:cs typeface="Constantia"/>
              <a:sym typeface="Constant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lvl="0" algn="ctr">
              <a:buSzPts val="4500"/>
            </a:pPr>
            <a:r>
              <a:rPr lang="en-US" sz="4500" dirty="0"/>
              <a:t>Advantages of zirconium crowns:</a:t>
            </a:r>
            <a:endParaRPr sz="4500" dirty="0"/>
          </a:p>
        </p:txBody>
      </p:sp>
      <p:pic>
        <p:nvPicPr>
          <p:cNvPr id="247" name="Google Shape;247;p32" descr="cr9.jpg"/>
          <p:cNvPicPr preferRelativeResize="0">
            <a:picLocks noGrp="1"/>
          </p:cNvPicPr>
          <p:nvPr>
            <p:ph type="body" idx="1"/>
          </p:nvPr>
        </p:nvPicPr>
        <p:blipFill rotWithShape="1">
          <a:blip r:embed="rId3">
            <a:alphaModFix/>
          </a:blip>
          <a:srcRect/>
          <a:stretch/>
        </p:blipFill>
        <p:spPr>
          <a:xfrm>
            <a:off x="457200" y="2621439"/>
            <a:ext cx="4038600" cy="3032760"/>
          </a:xfrm>
          <a:prstGeom prst="rect">
            <a:avLst/>
          </a:prstGeom>
          <a:noFill/>
          <a:ln>
            <a:noFill/>
          </a:ln>
        </p:spPr>
      </p:pic>
      <p:sp>
        <p:nvSpPr>
          <p:cNvPr id="248" name="Google Shape;248;p32"/>
          <p:cNvSpPr txBox="1">
            <a:spLocks noGrp="1"/>
          </p:cNvSpPr>
          <p:nvPr>
            <p:ph type="body" idx="2"/>
          </p:nvPr>
        </p:nvSpPr>
        <p:spPr>
          <a:xfrm>
            <a:off x="4648200" y="1920084"/>
            <a:ext cx="4281518" cy="4795063"/>
          </a:xfrm>
          <a:prstGeom prst="rect">
            <a:avLst/>
          </a:prstGeom>
          <a:noFill/>
          <a:ln>
            <a:noFill/>
          </a:ln>
        </p:spPr>
        <p:txBody>
          <a:bodyPr spcFirstLastPara="1" wrap="square" lIns="91425" tIns="45700" rIns="91425" bIns="45700" anchor="t" anchorCtr="0">
            <a:noAutofit/>
          </a:bodyPr>
          <a:lstStyle/>
          <a:p>
            <a:pPr marL="274320" lvl="0" indent="-199818">
              <a:lnSpc>
                <a:spcPct val="80000"/>
              </a:lnSpc>
              <a:spcBef>
                <a:spcPts val="247"/>
              </a:spcBef>
              <a:buSzPts val="1173"/>
              <a:buNone/>
            </a:pPr>
            <a:r>
              <a:rPr lang="en-US" sz="1800" dirty="0"/>
              <a:t>Excellent aesthetics - crowns fully reproduce the shades and transparency of natural tooth tissue.</a:t>
            </a:r>
          </a:p>
          <a:p>
            <a:pPr marL="274320" lvl="0" indent="-199818">
              <a:lnSpc>
                <a:spcPct val="80000"/>
              </a:lnSpc>
              <a:spcBef>
                <a:spcPts val="247"/>
              </a:spcBef>
              <a:buSzPts val="1173"/>
              <a:buNone/>
            </a:pPr>
            <a:r>
              <a:rPr lang="en-US" sz="1800" dirty="0"/>
              <a:t>High stability of aesthetic properties - ceramics do not change over time, i.e. it does not fade, does not darken, does not lose its shine (unlike, for example, fillings and restorations).</a:t>
            </a:r>
          </a:p>
          <a:p>
            <a:pPr marL="274320" lvl="0" indent="-199818">
              <a:lnSpc>
                <a:spcPct val="80000"/>
              </a:lnSpc>
              <a:spcBef>
                <a:spcPts val="247"/>
              </a:spcBef>
              <a:buSzPts val="1173"/>
              <a:buNone/>
            </a:pPr>
            <a:r>
              <a:rPr lang="en-US" sz="1800" dirty="0"/>
              <a:t>Reliability and long service life - thanks to the use of “CAD/CAM technology”, very high precision of the crown fit and its fit to the ground tooth is achieved. This minimizes the risks of developing caries at the crown/tooth interface and leakage of saliva and microorganisms under the crown. And thanks to the zirconium dioxide frame, high structural strength is achieved.</a:t>
            </a:r>
            <a:endParaRPr sz="1800" dirty="0"/>
          </a:p>
        </p:txBody>
      </p:sp>
      <p:sp>
        <p:nvSpPr>
          <p:cNvPr id="249" name="Google Shape;249;p32"/>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lvl="0" algn="ctr">
              <a:buSzPts val="4500"/>
            </a:pPr>
            <a:r>
              <a:rPr lang="en-US" sz="4500" dirty="0"/>
              <a:t>Disadvantages of zirconium crowns:</a:t>
            </a:r>
            <a:endParaRPr sz="4500" dirty="0"/>
          </a:p>
        </p:txBody>
      </p:sp>
      <p:pic>
        <p:nvPicPr>
          <p:cNvPr id="255" name="Google Shape;255;p33" descr="cr10.jpg"/>
          <p:cNvPicPr preferRelativeResize="0">
            <a:picLocks noGrp="1"/>
          </p:cNvPicPr>
          <p:nvPr>
            <p:ph type="body" idx="1"/>
          </p:nvPr>
        </p:nvPicPr>
        <p:blipFill rotWithShape="1">
          <a:blip r:embed="rId3">
            <a:alphaModFix/>
          </a:blip>
          <a:srcRect/>
          <a:stretch/>
        </p:blipFill>
        <p:spPr>
          <a:xfrm>
            <a:off x="457200" y="2621439"/>
            <a:ext cx="4038600" cy="3032760"/>
          </a:xfrm>
          <a:prstGeom prst="rect">
            <a:avLst/>
          </a:prstGeom>
          <a:noFill/>
          <a:ln>
            <a:noFill/>
          </a:ln>
        </p:spPr>
      </p:pic>
      <p:sp>
        <p:nvSpPr>
          <p:cNvPr id="256" name="Google Shape;256;p33"/>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Autofit/>
          </a:bodyPr>
          <a:lstStyle/>
          <a:p>
            <a:pPr marL="274320" lvl="0" indent="-129238">
              <a:lnSpc>
                <a:spcPct val="90000"/>
              </a:lnSpc>
              <a:spcBef>
                <a:spcPts val="481"/>
              </a:spcBef>
              <a:buSzPts val="2285"/>
              <a:buNone/>
            </a:pPr>
            <a:r>
              <a:rPr lang="en-US" sz="2405" dirty="0"/>
              <a:t>High cost - zirconium dental crowns are expensive due to the very high cost of the equipment, as well as the high cost of consumables (zirconium oxide blanks). However, in return for this you get the highest quality and aesthetics.</a:t>
            </a:r>
            <a:endParaRPr sz="2405" dirty="0"/>
          </a:p>
        </p:txBody>
      </p:sp>
      <p:sp>
        <p:nvSpPr>
          <p:cNvPr id="257" name="Google Shape;257;p33"/>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4"/>
          <p:cNvSpPr txBox="1">
            <a:spLocks noGrp="1"/>
          </p:cNvSpPr>
          <p:nvPr>
            <p:ph type="title"/>
          </p:nvPr>
        </p:nvSpPr>
        <p:spPr>
          <a:xfrm>
            <a:off x="457200" y="548680"/>
            <a:ext cx="8291264" cy="1298408"/>
          </a:xfrm>
          <a:prstGeom prst="rect">
            <a:avLst/>
          </a:prstGeom>
          <a:noFill/>
          <a:ln>
            <a:noFill/>
          </a:ln>
        </p:spPr>
        <p:txBody>
          <a:bodyPr spcFirstLastPara="1" wrap="square" lIns="0" tIns="45700" rIns="0" bIns="0" anchor="b" anchorCtr="0">
            <a:noAutofit/>
          </a:bodyPr>
          <a:lstStyle/>
          <a:p>
            <a:pPr lvl="0" algn="ctr">
              <a:buClr>
                <a:srgbClr val="010975"/>
              </a:buClr>
              <a:buSzPts val="2000"/>
            </a:pPr>
            <a:r>
              <a:rPr lang="en-US" sz="2000" dirty="0">
                <a:solidFill>
                  <a:schemeClr val="dk1"/>
                </a:solidFill>
              </a:rPr>
              <a:t>Manufacturing of zirconium dioxide crowns: CAD/CAM technology</a:t>
            </a:r>
            <a:endParaRPr sz="2000" dirty="0">
              <a:solidFill>
                <a:schemeClr val="dk1"/>
              </a:solidFill>
            </a:endParaRPr>
          </a:p>
        </p:txBody>
      </p:sp>
      <p:sp>
        <p:nvSpPr>
          <p:cNvPr id="263" name="Google Shape;263;p34"/>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19</a:t>
            </a:fld>
            <a:endParaRPr/>
          </a:p>
        </p:txBody>
      </p:sp>
      <p:pic>
        <p:nvPicPr>
          <p:cNvPr id="264" name="Google Shape;264;p34" descr="cr14.jpg"/>
          <p:cNvPicPr preferRelativeResize="0"/>
          <p:nvPr/>
        </p:nvPicPr>
        <p:blipFill rotWithShape="1">
          <a:blip r:embed="rId3">
            <a:alphaModFix/>
          </a:blip>
          <a:srcRect/>
          <a:stretch/>
        </p:blipFill>
        <p:spPr>
          <a:xfrm>
            <a:off x="2428860" y="2500306"/>
            <a:ext cx="4214842" cy="2500330"/>
          </a:xfrm>
          <a:prstGeom prst="rect">
            <a:avLst/>
          </a:prstGeom>
          <a:noFill/>
          <a:ln>
            <a:noFill/>
          </a:ln>
        </p:spPr>
      </p:pic>
      <p:sp>
        <p:nvSpPr>
          <p:cNvPr id="265" name="Google Shape;265;p34"/>
          <p:cNvSpPr/>
          <p:nvPr/>
        </p:nvSpPr>
        <p:spPr>
          <a:xfrm>
            <a:off x="2500298" y="5000636"/>
            <a:ext cx="4143404" cy="1071570"/>
          </a:xfrm>
          <a:prstGeom prst="rect">
            <a:avLst/>
          </a:prstGeom>
          <a:solidFill>
            <a:schemeClr val="lt1"/>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457200" lvl="1" indent="-114300" algn="ctr">
              <a:buClr>
                <a:srgbClr val="333333"/>
              </a:buClr>
              <a:buSzPts val="1800"/>
              <a:buFont typeface="Arial"/>
              <a:buChar char="•"/>
            </a:pPr>
            <a:r>
              <a:rPr lang="en-US" sz="1800" dirty="0">
                <a:solidFill>
                  <a:schemeClr val="dk1"/>
                </a:solidFill>
              </a:rPr>
              <a:t>Scanning grinded teeth and creating a three-dimensional model of the patient’s teeth on a computer</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457200" y="476672"/>
            <a:ext cx="8147248" cy="1080120"/>
          </a:xfrm>
          <a:prstGeom prst="rect">
            <a:avLst/>
          </a:prstGeom>
          <a:noFill/>
          <a:ln>
            <a:noFill/>
          </a:ln>
        </p:spPr>
        <p:txBody>
          <a:bodyPr spcFirstLastPara="1" wrap="square" lIns="0" tIns="45700" rIns="0" bIns="0" anchor="b" anchorCtr="0">
            <a:noAutofit/>
          </a:bodyPr>
          <a:lstStyle/>
          <a:p>
            <a:pPr lvl="0" algn="ctr">
              <a:buClr>
                <a:schemeClr val="dk1"/>
              </a:buClr>
              <a:buSzPts val="5400"/>
            </a:pPr>
            <a:r>
              <a:rPr lang="en-US" sz="5400" b="1" dirty="0">
                <a:solidFill>
                  <a:schemeClr val="dk1"/>
                </a:solidFill>
              </a:rPr>
              <a:t>Relevance of the project</a:t>
            </a:r>
            <a:endParaRPr sz="5400" b="1" dirty="0">
              <a:solidFill>
                <a:schemeClr val="dk1"/>
              </a:solidFill>
            </a:endParaRPr>
          </a:p>
        </p:txBody>
      </p:sp>
      <p:sp>
        <p:nvSpPr>
          <p:cNvPr id="128" name="Google Shape;128;p17"/>
          <p:cNvSpPr txBox="1">
            <a:spLocks noGrp="1"/>
          </p:cNvSpPr>
          <p:nvPr>
            <p:ph type="body" idx="1"/>
          </p:nvPr>
        </p:nvSpPr>
        <p:spPr>
          <a:xfrm>
            <a:off x="395536" y="1628800"/>
            <a:ext cx="8208912" cy="4729158"/>
          </a:xfrm>
          <a:prstGeom prst="rect">
            <a:avLst/>
          </a:prstGeom>
          <a:noFill/>
          <a:ln>
            <a:noFill/>
          </a:ln>
        </p:spPr>
        <p:txBody>
          <a:bodyPr spcFirstLastPara="1" wrap="square" lIns="91425" tIns="45700" rIns="91425" bIns="45700" anchor="t" anchorCtr="0">
            <a:noAutofit/>
          </a:bodyPr>
          <a:lstStyle/>
          <a:p>
            <a:pPr marL="274320" lvl="0" indent="-274320" algn="just">
              <a:spcBef>
                <a:spcPts val="0"/>
              </a:spcBef>
              <a:buSzPts val="1900"/>
            </a:pPr>
            <a:r>
              <a:rPr lang="en-US" sz="2400" dirty="0"/>
              <a:t>Metal dentures are gradually losing their relevance, since metal-ceramic dentures have begun to be used in modern dentistry.</a:t>
            </a:r>
          </a:p>
          <a:p>
            <a:pPr marL="274320" lvl="0" indent="-274320" algn="just">
              <a:spcBef>
                <a:spcPts val="0"/>
              </a:spcBef>
              <a:buSzPts val="1900"/>
            </a:pPr>
            <a:r>
              <a:rPr lang="en-US" sz="2400" dirty="0"/>
              <a:t>The production of metal-ceramic crowns is carried out using a metal cap, which is durable and reliable.</a:t>
            </a:r>
          </a:p>
          <a:p>
            <a:pPr marL="274320" lvl="0" indent="-274320" algn="just">
              <a:spcBef>
                <a:spcPts val="0"/>
              </a:spcBef>
              <a:buSzPts val="1900"/>
            </a:pPr>
            <a:r>
              <a:rPr lang="en-US" sz="2400" dirty="0"/>
              <a:t>If we compare a metal-ceramic crown with traditional metal prostheses, then metal-ceramics are also characterized by an excellent aesthetic appearance and do not differ from natural teeth.</a:t>
            </a:r>
          </a:p>
          <a:p>
            <a:pPr marL="274320" lvl="0" indent="-274320" algn="just">
              <a:spcBef>
                <a:spcPts val="0"/>
              </a:spcBef>
              <a:buSzPts val="1900"/>
            </a:pPr>
            <a:r>
              <a:rPr lang="en-US" sz="2400" dirty="0"/>
              <a:t>Thanks to metal-ceramic crowns, not only the functions, but also the appearance and shape of the lost tooth are restored, but also the strengthening of the remaining dental tissues is achieved.</a:t>
            </a:r>
            <a:endParaRPr sz="2400" dirty="0"/>
          </a:p>
        </p:txBody>
      </p:sp>
      <p:sp>
        <p:nvSpPr>
          <p:cNvPr id="129" name="Google Shape;129;p17"/>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5"/>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Autofit/>
          </a:bodyPr>
          <a:lstStyle/>
          <a:p>
            <a:pPr lvl="0">
              <a:buSzPts val="4500"/>
            </a:pPr>
            <a:r>
              <a:rPr lang="en-US" sz="4500" dirty="0"/>
              <a:t>3D modeling of the anatomical shape of the crown.</a:t>
            </a:r>
            <a:endParaRPr sz="4500" dirty="0"/>
          </a:p>
        </p:txBody>
      </p:sp>
      <p:sp>
        <p:nvSpPr>
          <p:cNvPr id="271" name="Google Shape;271;p35"/>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20</a:t>
            </a:fld>
            <a:endParaRPr/>
          </a:p>
        </p:txBody>
      </p:sp>
      <p:pic>
        <p:nvPicPr>
          <p:cNvPr id="272" name="Google Shape;272;p35" descr="cr15.jpg"/>
          <p:cNvPicPr preferRelativeResize="0"/>
          <p:nvPr/>
        </p:nvPicPr>
        <p:blipFill rotWithShape="1">
          <a:blip r:embed="rId3">
            <a:alphaModFix/>
          </a:blip>
          <a:srcRect/>
          <a:stretch/>
        </p:blipFill>
        <p:spPr>
          <a:xfrm>
            <a:off x="500034" y="2285992"/>
            <a:ext cx="2928958" cy="2500330"/>
          </a:xfrm>
          <a:prstGeom prst="rect">
            <a:avLst/>
          </a:prstGeom>
          <a:noFill/>
          <a:ln>
            <a:noFill/>
          </a:ln>
        </p:spPr>
      </p:pic>
      <p:pic>
        <p:nvPicPr>
          <p:cNvPr id="273" name="Google Shape;273;p35" descr="http://www.prior-m.ru/images/uslugi/o2cr_02.jpg"/>
          <p:cNvPicPr preferRelativeResize="0"/>
          <p:nvPr/>
        </p:nvPicPr>
        <p:blipFill rotWithShape="1">
          <a:blip r:embed="rId4">
            <a:alphaModFix/>
          </a:blip>
          <a:srcRect/>
          <a:stretch/>
        </p:blipFill>
        <p:spPr>
          <a:xfrm>
            <a:off x="4214810" y="2143116"/>
            <a:ext cx="2520280" cy="1800200"/>
          </a:xfrm>
          <a:prstGeom prst="rect">
            <a:avLst/>
          </a:prstGeom>
          <a:noFill/>
          <a:ln>
            <a:noFill/>
          </a:ln>
        </p:spPr>
      </p:pic>
      <p:pic>
        <p:nvPicPr>
          <p:cNvPr id="274" name="Google Shape;274;p35" descr="http://www.prior-m.ru/images/uslugi/o2cr_03.jpg"/>
          <p:cNvPicPr preferRelativeResize="0"/>
          <p:nvPr/>
        </p:nvPicPr>
        <p:blipFill rotWithShape="1">
          <a:blip r:embed="rId5">
            <a:alphaModFix/>
          </a:blip>
          <a:srcRect/>
          <a:stretch/>
        </p:blipFill>
        <p:spPr>
          <a:xfrm>
            <a:off x="5786446" y="4286256"/>
            <a:ext cx="2448272" cy="18722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p:nvPr/>
        </p:nvSpPr>
        <p:spPr>
          <a:xfrm>
            <a:off x="500034" y="3214686"/>
            <a:ext cx="5357850" cy="600164"/>
          </a:xfrm>
          <a:prstGeom prst="rect">
            <a:avLst/>
          </a:prstGeom>
          <a:noFill/>
          <a:ln>
            <a:noFill/>
          </a:ln>
        </p:spPr>
        <p:txBody>
          <a:bodyPr spcFirstLastPara="1" wrap="square" lIns="91425" tIns="45700" rIns="91425" bIns="45700" anchor="ctr" anchorCtr="0">
            <a:noAutofit/>
          </a:bodyPr>
          <a:lstStyle/>
          <a:p>
            <a:pPr lvl="0" indent="-69850">
              <a:buClr>
                <a:srgbClr val="333333"/>
              </a:buClr>
              <a:buSzPts val="1100"/>
              <a:buFont typeface="Arial"/>
              <a:buChar char="•"/>
            </a:pPr>
            <a:r>
              <a:rPr lang="ru-RU" sz="1100" b="0" i="0" u="none" strike="noStrike" cap="none" dirty="0" smtClean="0">
                <a:solidFill>
                  <a:schemeClr val="tx1"/>
                </a:solidFill>
                <a:latin typeface="Arial"/>
                <a:ea typeface="Arial"/>
                <a:cs typeface="Arial"/>
                <a:sym typeface="Arial"/>
              </a:rPr>
              <a:t>(</a:t>
            </a:r>
            <a:r>
              <a:rPr lang="en-US" sz="1100" dirty="0">
                <a:solidFill>
                  <a:schemeClr val="tx1"/>
                </a:solidFill>
              </a:rPr>
              <a:t>A three-dimensional model of the zirconium frame is loaded into a milling machine, which, without human intervention, automatically “cuts out” the zirconium frame from the zirconium dioxide </a:t>
            </a:r>
            <a:r>
              <a:rPr lang="en-US" sz="1100" dirty="0" err="1">
                <a:solidFill>
                  <a:schemeClr val="tx1"/>
                </a:solidFill>
              </a:rPr>
              <a:t>workpiece</a:t>
            </a:r>
            <a:r>
              <a:rPr lang="ru-RU" sz="1100" b="0" i="0" u="none" strike="noStrike" cap="none" dirty="0" smtClean="0">
                <a:solidFill>
                  <a:schemeClr val="tx1"/>
                </a:solidFill>
                <a:latin typeface="Arial"/>
                <a:ea typeface="Arial"/>
                <a:cs typeface="Arial"/>
                <a:sym typeface="Arial"/>
              </a:rPr>
              <a:t>рис.16</a:t>
            </a:r>
            <a:r>
              <a:rPr lang="ru-RU" sz="1100" b="0" i="0" u="none" strike="noStrike" cap="none" dirty="0">
                <a:solidFill>
                  <a:schemeClr val="tx1"/>
                </a:solidFill>
                <a:latin typeface="Arial"/>
                <a:ea typeface="Arial"/>
                <a:cs typeface="Arial"/>
                <a:sym typeface="Arial"/>
              </a:rPr>
              <a:t>).</a:t>
            </a:r>
            <a:endParaRPr sz="1800" b="0" i="0" u="none" strike="noStrike" cap="none" dirty="0">
              <a:solidFill>
                <a:schemeClr val="tx1"/>
              </a:solidFill>
              <a:latin typeface="Arial"/>
              <a:ea typeface="Arial"/>
              <a:cs typeface="Arial"/>
              <a:sym typeface="Arial"/>
            </a:endParaRPr>
          </a:p>
        </p:txBody>
      </p:sp>
      <p:sp>
        <p:nvSpPr>
          <p:cNvPr id="280" name="Google Shape;280;p36"/>
          <p:cNvSpPr/>
          <p:nvPr/>
        </p:nvSpPr>
        <p:spPr>
          <a:xfrm>
            <a:off x="4143372" y="6063192"/>
            <a:ext cx="5000628" cy="430887"/>
          </a:xfrm>
          <a:prstGeom prst="rect">
            <a:avLst/>
          </a:prstGeom>
          <a:noFill/>
          <a:ln>
            <a:noFill/>
          </a:ln>
        </p:spPr>
        <p:txBody>
          <a:bodyPr spcFirstLastPara="1" wrap="square" lIns="91425" tIns="45700" rIns="91425" bIns="45700" anchor="ctr" anchorCtr="0">
            <a:noAutofit/>
          </a:bodyPr>
          <a:lstStyle/>
          <a:p>
            <a:pPr lvl="0" indent="-69850">
              <a:buClr>
                <a:srgbClr val="333333"/>
              </a:buClr>
              <a:buSzPts val="1100"/>
              <a:buFont typeface="Arial"/>
              <a:buChar char="•"/>
            </a:pPr>
            <a:r>
              <a:rPr lang="en-US" sz="1100" dirty="0">
                <a:solidFill>
                  <a:schemeClr val="tx1"/>
                </a:solidFill>
              </a:rPr>
              <a:t>Next, the zirconium frame is fired in a special furnace, after which it acquires the strength of the metal.(</a:t>
            </a:r>
            <a:r>
              <a:rPr lang="ru-RU" sz="1100" b="0" i="0" u="none" strike="noStrike" cap="none" dirty="0" smtClean="0">
                <a:solidFill>
                  <a:schemeClr val="tx1"/>
                </a:solidFill>
                <a:latin typeface="Arial"/>
                <a:ea typeface="Arial"/>
                <a:cs typeface="Arial"/>
                <a:sym typeface="Arial"/>
              </a:rPr>
              <a:t>)</a:t>
            </a:r>
            <a:endParaRPr sz="1800" b="0" i="0" u="none" strike="noStrike" cap="none" dirty="0">
              <a:solidFill>
                <a:schemeClr val="tx1"/>
              </a:solidFill>
              <a:latin typeface="Arial"/>
              <a:ea typeface="Arial"/>
              <a:cs typeface="Arial"/>
              <a:sym typeface="Arial"/>
            </a:endParaRPr>
          </a:p>
        </p:txBody>
      </p:sp>
      <p:pic>
        <p:nvPicPr>
          <p:cNvPr id="281" name="Google Shape;281;p36" descr="cr16 (1).jpg"/>
          <p:cNvPicPr preferRelativeResize="0"/>
          <p:nvPr/>
        </p:nvPicPr>
        <p:blipFill rotWithShape="1">
          <a:blip r:embed="rId3">
            <a:alphaModFix/>
          </a:blip>
          <a:srcRect/>
          <a:stretch/>
        </p:blipFill>
        <p:spPr>
          <a:xfrm>
            <a:off x="642910" y="500042"/>
            <a:ext cx="3939857" cy="2630486"/>
          </a:xfrm>
          <a:prstGeom prst="rect">
            <a:avLst/>
          </a:prstGeom>
          <a:noFill/>
          <a:ln>
            <a:noFill/>
          </a:ln>
        </p:spPr>
      </p:pic>
      <p:pic>
        <p:nvPicPr>
          <p:cNvPr id="282" name="Google Shape;282;p36" descr="cr17.jpg"/>
          <p:cNvPicPr preferRelativeResize="0"/>
          <p:nvPr/>
        </p:nvPicPr>
        <p:blipFill rotWithShape="1">
          <a:blip r:embed="rId4">
            <a:alphaModFix/>
          </a:blip>
          <a:srcRect/>
          <a:stretch/>
        </p:blipFill>
        <p:spPr>
          <a:xfrm>
            <a:off x="4929190" y="4071942"/>
            <a:ext cx="2786082" cy="1905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7"/>
          <p:cNvSpPr/>
          <p:nvPr/>
        </p:nvSpPr>
        <p:spPr>
          <a:xfrm>
            <a:off x="1142976" y="4346966"/>
            <a:ext cx="3643338"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onstantia"/>
              <a:ea typeface="Constantia"/>
              <a:cs typeface="Constantia"/>
              <a:sym typeface="Constantia"/>
            </a:endParaRPr>
          </a:p>
        </p:txBody>
      </p:sp>
      <p:sp>
        <p:nvSpPr>
          <p:cNvPr id="288" name="Google Shape;288;p37"/>
          <p:cNvSpPr/>
          <p:nvPr/>
        </p:nvSpPr>
        <p:spPr>
          <a:xfrm>
            <a:off x="5072066" y="4606438"/>
            <a:ext cx="4071934" cy="646331"/>
          </a:xfrm>
          <a:prstGeom prst="rect">
            <a:avLst/>
          </a:prstGeom>
          <a:solidFill>
            <a:srgbClr val="FFFFFF"/>
          </a:solidFill>
          <a:ln>
            <a:noFill/>
          </a:ln>
        </p:spPr>
        <p:txBody>
          <a:bodyPr spcFirstLastPara="1" wrap="square" lIns="91425" tIns="45700" rIns="91425" bIns="45700" anchor="ctr" anchorCtr="0">
            <a:noAutofit/>
          </a:bodyPr>
          <a:lstStyle/>
          <a:p>
            <a:pPr lvl="0"/>
            <a:r>
              <a:rPr lang="ru-RU" sz="1600" b="0" i="0" u="none" strike="noStrike" cap="none" dirty="0">
                <a:solidFill>
                  <a:srgbClr val="333333"/>
                </a:solidFill>
                <a:latin typeface="Calibri"/>
                <a:ea typeface="Calibri"/>
                <a:cs typeface="Calibri"/>
                <a:sym typeface="Calibri"/>
              </a:rPr>
              <a:t> </a:t>
            </a:r>
            <a:r>
              <a:rPr lang="en-US" sz="1600" dirty="0">
                <a:solidFill>
                  <a:srgbClr val="333333"/>
                </a:solidFill>
                <a:latin typeface="Calibri"/>
                <a:ea typeface="Calibri"/>
                <a:cs typeface="Calibri"/>
                <a:sym typeface="Calibri"/>
              </a:rPr>
              <a:t>You can see the finished zirconium crowns</a:t>
            </a:r>
            <a:r>
              <a:rPr lang="en-US" sz="1100" dirty="0">
                <a:solidFill>
                  <a:srgbClr val="333333"/>
                </a:solidFill>
                <a:latin typeface="Calibri"/>
                <a:ea typeface="Calibri"/>
                <a:cs typeface="Calibri"/>
                <a:sym typeface="Calibri"/>
              </a:rPr>
              <a:t>.</a:t>
            </a:r>
            <a:endParaRPr sz="1800" b="1" i="0" u="none" strike="noStrike" cap="none" dirty="0">
              <a:solidFill>
                <a:schemeClr val="dk1"/>
              </a:solidFill>
              <a:latin typeface="Calibri"/>
              <a:ea typeface="Calibri"/>
              <a:cs typeface="Calibri"/>
              <a:sym typeface="Calibri"/>
            </a:endParaRPr>
          </a:p>
        </p:txBody>
      </p:sp>
      <p:pic>
        <p:nvPicPr>
          <p:cNvPr id="289" name="Google Shape;289;p37" descr="cr19.jpg"/>
          <p:cNvPicPr preferRelativeResize="0"/>
          <p:nvPr/>
        </p:nvPicPr>
        <p:blipFill rotWithShape="1">
          <a:blip r:embed="rId3">
            <a:alphaModFix/>
          </a:blip>
          <a:srcRect/>
          <a:stretch/>
        </p:blipFill>
        <p:spPr>
          <a:xfrm>
            <a:off x="4857752" y="2143116"/>
            <a:ext cx="3655994" cy="2500300"/>
          </a:xfrm>
          <a:prstGeom prst="rect">
            <a:avLst/>
          </a:prstGeom>
          <a:noFill/>
          <a:ln>
            <a:noFill/>
          </a:ln>
        </p:spPr>
      </p:pic>
      <p:pic>
        <p:nvPicPr>
          <p:cNvPr id="290" name="Google Shape;290;p37" descr="cr18.jpg"/>
          <p:cNvPicPr preferRelativeResize="0"/>
          <p:nvPr/>
        </p:nvPicPr>
        <p:blipFill rotWithShape="1">
          <a:blip r:embed="rId4">
            <a:alphaModFix/>
          </a:blip>
          <a:srcRect/>
          <a:stretch/>
        </p:blipFill>
        <p:spPr>
          <a:xfrm>
            <a:off x="1071538" y="2000240"/>
            <a:ext cx="3238183" cy="2214563"/>
          </a:xfrm>
          <a:prstGeom prst="rect">
            <a:avLst/>
          </a:prstGeom>
          <a:noFill/>
          <a:ln>
            <a:noFill/>
          </a:ln>
        </p:spPr>
      </p:pic>
      <p:sp>
        <p:nvSpPr>
          <p:cNvPr id="2" name="Прямоугольник 1"/>
          <p:cNvSpPr/>
          <p:nvPr/>
        </p:nvSpPr>
        <p:spPr>
          <a:xfrm>
            <a:off x="357190" y="4770535"/>
            <a:ext cx="4572000" cy="523220"/>
          </a:xfrm>
          <a:prstGeom prst="rect">
            <a:avLst/>
          </a:prstGeom>
        </p:spPr>
        <p:txBody>
          <a:bodyPr>
            <a:spAutoFit/>
          </a:bodyPr>
          <a:lstStyle/>
          <a:p>
            <a:r>
              <a:rPr lang="en-US" dirty="0"/>
              <a:t>Next, the dental technician applies porcelain mass to the frame layer by layer.</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23</a:t>
            </a:fld>
            <a:endParaRPr/>
          </a:p>
        </p:txBody>
      </p:sp>
      <p:sp>
        <p:nvSpPr>
          <p:cNvPr id="296" name="Google Shape;296;p38"/>
          <p:cNvSpPr/>
          <p:nvPr/>
        </p:nvSpPr>
        <p:spPr>
          <a:xfrm>
            <a:off x="1071538" y="357167"/>
            <a:ext cx="742955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b="1" dirty="0">
                <a:solidFill>
                  <a:srgbClr val="010975"/>
                </a:solidFill>
                <a:latin typeface="Arial"/>
                <a:ea typeface="Arial"/>
                <a:cs typeface="Arial"/>
                <a:sym typeface="Arial"/>
              </a:rPr>
              <a:t> </a:t>
            </a:r>
            <a:endParaRPr sz="2400" b="1" dirty="0">
              <a:solidFill>
                <a:schemeClr val="dk1"/>
              </a:solidFill>
              <a:latin typeface="Constantia"/>
              <a:ea typeface="Constantia"/>
              <a:cs typeface="Constantia"/>
              <a:sym typeface="Constantia"/>
            </a:endParaRPr>
          </a:p>
        </p:txBody>
      </p:sp>
      <p:pic>
        <p:nvPicPr>
          <p:cNvPr id="297" name="Google Shape;297;p38" descr="cr5.jpg"/>
          <p:cNvPicPr preferRelativeResize="0"/>
          <p:nvPr/>
        </p:nvPicPr>
        <p:blipFill rotWithShape="1">
          <a:blip r:embed="rId3">
            <a:alphaModFix/>
          </a:blip>
          <a:srcRect/>
          <a:stretch/>
        </p:blipFill>
        <p:spPr>
          <a:xfrm>
            <a:off x="1714480" y="1071546"/>
            <a:ext cx="4786346" cy="1286830"/>
          </a:xfrm>
          <a:prstGeom prst="rect">
            <a:avLst/>
          </a:prstGeom>
          <a:noFill/>
          <a:ln>
            <a:noFill/>
          </a:ln>
        </p:spPr>
      </p:pic>
      <p:pic>
        <p:nvPicPr>
          <p:cNvPr id="298" name="Google Shape;298;p38" descr="cr6.jpg"/>
          <p:cNvPicPr preferRelativeResize="0"/>
          <p:nvPr/>
        </p:nvPicPr>
        <p:blipFill rotWithShape="1">
          <a:blip r:embed="rId4">
            <a:alphaModFix/>
          </a:blip>
          <a:srcRect/>
          <a:stretch/>
        </p:blipFill>
        <p:spPr>
          <a:xfrm>
            <a:off x="1643042" y="2643182"/>
            <a:ext cx="4929190" cy="1454463"/>
          </a:xfrm>
          <a:prstGeom prst="rect">
            <a:avLst/>
          </a:prstGeom>
          <a:noFill/>
          <a:ln>
            <a:noFill/>
          </a:ln>
        </p:spPr>
      </p:pic>
      <p:pic>
        <p:nvPicPr>
          <p:cNvPr id="299" name="Google Shape;299;p38" descr="cr7.jpg"/>
          <p:cNvPicPr preferRelativeResize="0"/>
          <p:nvPr/>
        </p:nvPicPr>
        <p:blipFill rotWithShape="1">
          <a:blip r:embed="rId5">
            <a:alphaModFix/>
          </a:blip>
          <a:srcRect/>
          <a:stretch/>
        </p:blipFill>
        <p:spPr>
          <a:xfrm>
            <a:off x="1571604" y="4357694"/>
            <a:ext cx="5000628" cy="1254947"/>
          </a:xfrm>
          <a:prstGeom prst="rect">
            <a:avLst/>
          </a:prstGeom>
          <a:noFill/>
          <a:ln>
            <a:noFill/>
          </a:ln>
        </p:spPr>
      </p:pic>
      <p:sp>
        <p:nvSpPr>
          <p:cNvPr id="2" name="Прямоугольник 1"/>
          <p:cNvSpPr/>
          <p:nvPr/>
        </p:nvSpPr>
        <p:spPr>
          <a:xfrm>
            <a:off x="1714480" y="357167"/>
            <a:ext cx="6972319" cy="400110"/>
          </a:xfrm>
          <a:prstGeom prst="rect">
            <a:avLst/>
          </a:prstGeom>
        </p:spPr>
        <p:txBody>
          <a:bodyPr wrap="square">
            <a:spAutoFit/>
          </a:bodyPr>
          <a:lstStyle/>
          <a:p>
            <a:r>
              <a:rPr lang="en-US" sz="2000" dirty="0"/>
              <a:t>Zirconium crowns: before and after photos</a:t>
            </a:r>
            <a:endParaRPr lang="ru-RU"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9"/>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24</a:t>
            </a:fld>
            <a:endParaRPr/>
          </a:p>
        </p:txBody>
      </p:sp>
      <p:sp>
        <p:nvSpPr>
          <p:cNvPr id="305" name="Google Shape;305;p39"/>
          <p:cNvSpPr/>
          <p:nvPr/>
        </p:nvSpPr>
        <p:spPr>
          <a:xfrm>
            <a:off x="0" y="571480"/>
            <a:ext cx="9144000" cy="369332"/>
          </a:xfrm>
          <a:prstGeom prst="rect">
            <a:avLst/>
          </a:prstGeom>
          <a:solidFill>
            <a:srgbClr val="FFFFFF"/>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800"/>
              <a:buFont typeface="Constantia"/>
              <a:buNone/>
            </a:pPr>
            <a:endParaRPr sz="1800" b="0" i="0" u="none" strike="noStrike" cap="none">
              <a:solidFill>
                <a:schemeClr val="dk1"/>
              </a:solidFill>
              <a:latin typeface="Arial"/>
              <a:ea typeface="Arial"/>
              <a:cs typeface="Arial"/>
              <a:sym typeface="Arial"/>
            </a:endParaRPr>
          </a:p>
        </p:txBody>
      </p:sp>
      <p:sp>
        <p:nvSpPr>
          <p:cNvPr id="306" name="Google Shape;306;p39"/>
          <p:cNvSpPr/>
          <p:nvPr/>
        </p:nvSpPr>
        <p:spPr>
          <a:xfrm>
            <a:off x="0" y="0"/>
            <a:ext cx="9144000" cy="5355312"/>
          </a:xfrm>
          <a:prstGeom prst="rect">
            <a:avLst/>
          </a:prstGeom>
          <a:solidFill>
            <a:srgbClr val="FFFFFF"/>
          </a:solidFill>
          <a:ln>
            <a:noFill/>
          </a:ln>
        </p:spPr>
        <p:txBody>
          <a:bodyPr spcFirstLastPara="1" wrap="square" lIns="91425" tIns="45700" rIns="91425" bIns="45700" anchor="ctr" anchorCtr="0">
            <a:noAutofit/>
          </a:bodyPr>
          <a:lstStyle/>
          <a:p>
            <a:pPr lvl="0" algn="just">
              <a:buSzPts val="1800"/>
            </a:pPr>
            <a:r>
              <a:rPr lang="en-US" sz="1800">
                <a:solidFill>
                  <a:schemeClr val="dk1"/>
                </a:solidFill>
              </a:rPr>
              <a:t>The following conclusions were drawn from the theoretical part of the project:</a:t>
            </a:r>
          </a:p>
          <a:p>
            <a:pPr lvl="0" algn="just">
              <a:buSzPts val="1800"/>
            </a:pPr>
            <a:r>
              <a:rPr lang="en-US" sz="1800">
                <a:solidFill>
                  <a:schemeClr val="dk1"/>
                </a:solidFill>
              </a:rPr>
              <a:t>The main components of porcelain masses are the following elements: kaolin, quartz, feldspar.</a:t>
            </a:r>
          </a:p>
          <a:p>
            <a:pPr lvl="0" algn="just">
              <a:buSzPts val="1800"/>
            </a:pPr>
            <a:r>
              <a:rPr lang="en-US" sz="1800">
                <a:solidFill>
                  <a:schemeClr val="dk1"/>
                </a:solidFill>
              </a:rPr>
              <a:t>When fired, porcelain masses shrink significantly (about 25-30%).</a:t>
            </a:r>
          </a:p>
          <a:p>
            <a:pPr lvl="0" algn="just">
              <a:buSzPts val="1800"/>
            </a:pPr>
            <a:r>
              <a:rPr lang="en-US" sz="1800">
                <a:solidFill>
                  <a:schemeClr val="dk1"/>
                </a:solidFill>
              </a:rPr>
              <a:t>The clinical and laboratory stages of manufacturing a metal-ceramic crown alternate with each other.</a:t>
            </a:r>
          </a:p>
          <a:p>
            <a:pPr lvl="0" algn="just">
              <a:buSzPts val="1800"/>
            </a:pPr>
            <a:r>
              <a:rPr lang="en-US" sz="1800">
                <a:solidFill>
                  <a:schemeClr val="dk1"/>
                </a:solidFill>
              </a:rPr>
              <a:t>Touching the metal frame with your hands after it has been degreased violates the sterility of the metal.</a:t>
            </a:r>
          </a:p>
          <a:p>
            <a:pPr lvl="0" algn="just">
              <a:buSzPts val="1800"/>
            </a:pPr>
            <a:r>
              <a:rPr lang="en-US" sz="1800">
                <a:solidFill>
                  <a:schemeClr val="dk1"/>
                </a:solidFill>
              </a:rPr>
              <a:t>The porcelain mass is fired in automatic ovens under vacuum. Glazing is carried out without vacuum.</a:t>
            </a:r>
          </a:p>
          <a:p>
            <a:pPr lvl="0" algn="just">
              <a:buSzPts val="1800"/>
            </a:pPr>
            <a:r>
              <a:rPr lang="en-US" sz="1800">
                <a:solidFill>
                  <a:schemeClr val="dk1"/>
                </a:solidFill>
              </a:rPr>
              <a:t>When adjusting the crown, an abrasive tool with a diamond coating is used.</a:t>
            </a:r>
          </a:p>
          <a:p>
            <a:pPr lvl="0" algn="just">
              <a:buSzPts val="1800"/>
            </a:pPr>
            <a:r>
              <a:rPr lang="en-US" sz="1800">
                <a:solidFill>
                  <a:schemeClr val="dk1"/>
                </a:solidFill>
              </a:rPr>
              <a:t>Ceramic chips can occur for various reasons. Depending on the reason, 4 groups are distinguished: 1. Mismatch of thermal expansion coefficients between ceramics and metal alloys from which the frame is made. 2. Chips that occurred as a result of errors during the work of an orthopedic doctor. 3. Chips that occurred as a result of errors during the work of the dental technician. 4. Chips resulting from the patient’s careless or careless handling of prosthetic structures, or injuries.</a:t>
            </a:r>
          </a:p>
          <a:p>
            <a:pPr lvl="0" algn="just">
              <a:buSzPts val="1800"/>
            </a:pPr>
            <a:r>
              <a:rPr lang="en-US" sz="1800">
                <a:solidFill>
                  <a:schemeClr val="dk1"/>
                </a:solidFill>
              </a:rPr>
              <a:t>Crowns based on zirconium oxide require less preparation of tooth tissue, since their thickness is much thinner than that of a metal-ceramic crown</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0"/>
          <p:cNvSpPr txBox="1">
            <a:spLocks noGrp="1"/>
          </p:cNvSpPr>
          <p:nvPr>
            <p:ph type="title"/>
          </p:nvPr>
        </p:nvSpPr>
        <p:spPr>
          <a:xfrm>
            <a:off x="395536" y="296653"/>
            <a:ext cx="8400933" cy="1296143"/>
          </a:xfrm>
          <a:prstGeom prst="rect">
            <a:avLst/>
          </a:prstGeom>
          <a:noFill/>
          <a:ln>
            <a:noFill/>
          </a:ln>
        </p:spPr>
        <p:txBody>
          <a:bodyPr spcFirstLastPara="1" wrap="square" lIns="0" tIns="45700" rIns="0" bIns="0" anchor="t" anchorCtr="0">
            <a:noAutofit/>
          </a:bodyPr>
          <a:lstStyle/>
          <a:p>
            <a:pPr lvl="0" algn="ctr">
              <a:buClr>
                <a:schemeClr val="dk1"/>
              </a:buClr>
              <a:buSzPts val="3200"/>
            </a:pPr>
            <a:r>
              <a:rPr lang="en-US" sz="3200" dirty="0">
                <a:solidFill>
                  <a:schemeClr val="dk1"/>
                </a:solidFill>
              </a:rPr>
              <a:t>Clinical and laboratory stages of manufacturing metal-ceramic dentures</a:t>
            </a:r>
            <a:endParaRPr sz="3200" dirty="0">
              <a:solidFill>
                <a:schemeClr val="dk1"/>
              </a:solidFill>
            </a:endParaRPr>
          </a:p>
        </p:txBody>
      </p:sp>
      <p:graphicFrame>
        <p:nvGraphicFramePr>
          <p:cNvPr id="312" name="Google Shape;312;p40"/>
          <p:cNvGraphicFramePr/>
          <p:nvPr>
            <p:extLst>
              <p:ext uri="{D42A27DB-BD31-4B8C-83A1-F6EECF244321}">
                <p14:modId xmlns:p14="http://schemas.microsoft.com/office/powerpoint/2010/main" val="4002620796"/>
              </p:ext>
            </p:extLst>
          </p:nvPr>
        </p:nvGraphicFramePr>
        <p:xfrm>
          <a:off x="827584" y="1340768"/>
          <a:ext cx="7704850" cy="4643100"/>
        </p:xfrm>
        <a:graphic>
          <a:graphicData uri="http://schemas.openxmlformats.org/drawingml/2006/table">
            <a:tbl>
              <a:tblPr firstRow="1" bandRow="1">
                <a:noFill/>
                <a:tableStyleId>{C19EC1FA-CC66-4B46-9C51-E335D38EDC10}</a:tableStyleId>
              </a:tblPr>
              <a:tblGrid>
                <a:gridCol w="3786750">
                  <a:extLst>
                    <a:ext uri="{9D8B030D-6E8A-4147-A177-3AD203B41FA5}">
                      <a16:colId xmlns:a16="http://schemas.microsoft.com/office/drawing/2014/main" xmlns="" val="20000"/>
                    </a:ext>
                  </a:extLst>
                </a:gridCol>
                <a:gridCol w="3918100">
                  <a:extLst>
                    <a:ext uri="{9D8B030D-6E8A-4147-A177-3AD203B41FA5}">
                      <a16:colId xmlns:a16="http://schemas.microsoft.com/office/drawing/2014/main" xmlns="" val="20001"/>
                    </a:ext>
                  </a:extLst>
                </a:gridCol>
              </a:tblGrid>
              <a:tr h="404725">
                <a:tc>
                  <a:txBody>
                    <a:bodyPr/>
                    <a:lstStyle/>
                    <a:p>
                      <a:pPr marL="0" marR="0" lvl="0" indent="0" algn="l" rtl="0">
                        <a:spcBef>
                          <a:spcPts val="0"/>
                        </a:spcBef>
                        <a:spcAft>
                          <a:spcPts val="0"/>
                        </a:spcAft>
                        <a:buNone/>
                      </a:pPr>
                      <a:r>
                        <a:rPr lang="en-US" sz="1400" dirty="0" smtClean="0"/>
                        <a:t>Clinical stages</a:t>
                      </a:r>
                      <a:endParaRPr sz="1400" dirty="0"/>
                    </a:p>
                  </a:txBody>
                  <a:tcPr marL="121925" marR="121925" marT="34300" marB="34300"/>
                </a:tc>
                <a:tc>
                  <a:txBody>
                    <a:bodyPr/>
                    <a:lstStyle/>
                    <a:p>
                      <a:pPr marL="0" marR="0" lvl="0" indent="0" algn="l" rtl="0">
                        <a:spcBef>
                          <a:spcPts val="0"/>
                        </a:spcBef>
                        <a:spcAft>
                          <a:spcPts val="0"/>
                        </a:spcAft>
                        <a:buNone/>
                      </a:pPr>
                      <a:r>
                        <a:rPr lang="en-US" sz="1400" dirty="0" smtClean="0"/>
                        <a:t>Laboratory stages</a:t>
                      </a:r>
                      <a:endParaRPr sz="1400" dirty="0"/>
                    </a:p>
                  </a:txBody>
                  <a:tcPr marL="121925" marR="121925" marT="34300" marB="34300"/>
                </a:tc>
                <a:extLst>
                  <a:ext uri="{0D108BD9-81ED-4DB2-BD59-A6C34878D82A}">
                    <a16:rowId xmlns:a16="http://schemas.microsoft.com/office/drawing/2014/main" xmlns="" val="10000"/>
                  </a:ext>
                </a:extLst>
              </a:tr>
              <a:tr h="1110700">
                <a:tc>
                  <a:txBody>
                    <a:bodyPr/>
                    <a:lstStyle/>
                    <a:p>
                      <a:pPr marL="0" marR="0" lvl="0" indent="0" algn="just" rtl="0">
                        <a:spcBef>
                          <a:spcPts val="0"/>
                        </a:spcBef>
                        <a:spcAft>
                          <a:spcPts val="0"/>
                        </a:spcAft>
                        <a:buNone/>
                      </a:pPr>
                      <a:r>
                        <a:rPr lang="en-US" sz="1400" dirty="0" smtClean="0"/>
                        <a:t>1. Examination of the oral cavity, teeth and dentition. Choice of prosthesis design. Preparation of abutment teeth. Taking a double impression.</a:t>
                      </a:r>
                      <a:endParaRPr sz="1400" dirty="0"/>
                    </a:p>
                  </a:txBody>
                  <a:tcPr marL="121925" marR="121925" marT="34300" marB="34300"/>
                </a:tc>
                <a:tc>
                  <a:txBody>
                    <a:bodyPr/>
                    <a:lstStyle/>
                    <a:p>
                      <a:pPr marL="0" marR="0" lvl="0" indent="0" algn="l" rtl="0">
                        <a:spcBef>
                          <a:spcPts val="0"/>
                        </a:spcBef>
                        <a:spcAft>
                          <a:spcPts val="0"/>
                        </a:spcAft>
                        <a:buNone/>
                      </a:pPr>
                      <a:endParaRPr sz="1400"/>
                    </a:p>
                  </a:txBody>
                  <a:tcPr marL="121925" marR="121925" marT="34300" marB="34300"/>
                </a:tc>
                <a:extLst>
                  <a:ext uri="{0D108BD9-81ED-4DB2-BD59-A6C34878D82A}">
                    <a16:rowId xmlns:a16="http://schemas.microsoft.com/office/drawing/2014/main" xmlns="" val="10001"/>
                  </a:ext>
                </a:extLst>
              </a:tr>
              <a:tr h="797600">
                <a:tc>
                  <a:txBody>
                    <a:bodyPr/>
                    <a:lstStyle/>
                    <a:p>
                      <a:pPr marL="0" marR="0" lvl="0" indent="0" algn="l" rtl="0">
                        <a:spcBef>
                          <a:spcPts val="0"/>
                        </a:spcBef>
                        <a:spcAft>
                          <a:spcPts val="0"/>
                        </a:spcAft>
                        <a:buNone/>
                      </a:pPr>
                      <a:endParaRPr sz="1400"/>
                    </a:p>
                  </a:txBody>
                  <a:tcPr marL="121925" marR="121925" marT="34300" marB="34300"/>
                </a:tc>
                <a:tc>
                  <a:txBody>
                    <a:bodyPr/>
                    <a:lstStyle/>
                    <a:p>
                      <a:pPr marL="0" marR="0" lvl="0" indent="0" algn="just" rtl="0">
                        <a:spcBef>
                          <a:spcPts val="0"/>
                        </a:spcBef>
                        <a:spcAft>
                          <a:spcPts val="0"/>
                        </a:spcAft>
                        <a:buNone/>
                      </a:pPr>
                      <a:r>
                        <a:rPr lang="en-US" sz="1400" dirty="0" smtClean="0"/>
                        <a:t>1. Casting of a combined model. Modeling a wax cap.</a:t>
                      </a:r>
                      <a:endParaRPr sz="1400" dirty="0"/>
                    </a:p>
                  </a:txBody>
                  <a:tcPr marL="121925" marR="121925" marT="34300" marB="34300"/>
                </a:tc>
                <a:extLst>
                  <a:ext uri="{0D108BD9-81ED-4DB2-BD59-A6C34878D82A}">
                    <a16:rowId xmlns:a16="http://schemas.microsoft.com/office/drawing/2014/main" xmlns="" val="10002"/>
                  </a:ext>
                </a:extLst>
              </a:tr>
              <a:tr h="658900">
                <a:tc>
                  <a:txBody>
                    <a:bodyPr/>
                    <a:lstStyle/>
                    <a:p>
                      <a:pPr marL="0" marR="0" lvl="0" indent="0" algn="l" rtl="0">
                        <a:spcBef>
                          <a:spcPts val="0"/>
                        </a:spcBef>
                        <a:spcAft>
                          <a:spcPts val="0"/>
                        </a:spcAft>
                        <a:buNone/>
                      </a:pPr>
                      <a:r>
                        <a:rPr lang="en-US" sz="1400" dirty="0" smtClean="0"/>
                        <a:t>2.Checking the metal cap in the oral cavity. Correction; choice of porcelain color.</a:t>
                      </a:r>
                      <a:endParaRPr sz="1400" dirty="0"/>
                    </a:p>
                  </a:txBody>
                  <a:tcPr marL="121925" marR="121925" marT="34300" marB="34300"/>
                </a:tc>
                <a:tc>
                  <a:txBody>
                    <a:bodyPr/>
                    <a:lstStyle/>
                    <a:p>
                      <a:pPr marL="0" marR="0" lvl="0" indent="0" algn="l" rtl="0">
                        <a:spcBef>
                          <a:spcPts val="0"/>
                        </a:spcBef>
                        <a:spcAft>
                          <a:spcPts val="0"/>
                        </a:spcAft>
                        <a:buNone/>
                      </a:pPr>
                      <a:endParaRPr sz="1400"/>
                    </a:p>
                  </a:txBody>
                  <a:tcPr marL="121925" marR="121925" marT="34300" marB="34300"/>
                </a:tc>
                <a:extLst>
                  <a:ext uri="{0D108BD9-81ED-4DB2-BD59-A6C34878D82A}">
                    <a16:rowId xmlns:a16="http://schemas.microsoft.com/office/drawing/2014/main" xmlns="" val="10003"/>
                  </a:ext>
                </a:extLst>
              </a:tr>
              <a:tr h="1671175">
                <a:tc>
                  <a:txBody>
                    <a:bodyPr/>
                    <a:lstStyle/>
                    <a:p>
                      <a:pPr marL="0" marR="0" lvl="0" indent="0" algn="l" rtl="0">
                        <a:spcBef>
                          <a:spcPts val="0"/>
                        </a:spcBef>
                        <a:spcAft>
                          <a:spcPts val="0"/>
                        </a:spcAft>
                        <a:buNone/>
                      </a:pPr>
                      <a:endParaRPr sz="1400"/>
                    </a:p>
                  </a:txBody>
                  <a:tcPr marL="121925" marR="121925" marT="34300" marB="34300"/>
                </a:tc>
                <a:tc>
                  <a:txBody>
                    <a:bodyPr/>
                    <a:lstStyle/>
                    <a:p>
                      <a:pPr marL="0" marR="0" lvl="0" indent="0" algn="just" rtl="0">
                        <a:spcBef>
                          <a:spcPts val="0"/>
                        </a:spcBef>
                        <a:spcAft>
                          <a:spcPts val="0"/>
                        </a:spcAft>
                        <a:buNone/>
                      </a:pPr>
                      <a:endParaRPr lang="en-US" sz="1400" dirty="0" smtClean="0">
                        <a:solidFill>
                          <a:schemeClr val="dk1"/>
                        </a:solidFill>
                        <a:latin typeface="Constantia"/>
                        <a:ea typeface="Constantia"/>
                        <a:cs typeface="Constantia"/>
                        <a:sym typeface="Constantia"/>
                      </a:endParaRPr>
                    </a:p>
                    <a:p>
                      <a:pPr marL="0" marR="0" lvl="0" indent="0" algn="just" rtl="0">
                        <a:spcBef>
                          <a:spcPts val="0"/>
                        </a:spcBef>
                        <a:spcAft>
                          <a:spcPts val="0"/>
                        </a:spcAft>
                        <a:buNone/>
                      </a:pPr>
                      <a:r>
                        <a:rPr lang="en-US" sz="1400" dirty="0" smtClean="0">
                          <a:solidFill>
                            <a:schemeClr val="dk1"/>
                          </a:solidFill>
                          <a:latin typeface="Constantia"/>
                          <a:ea typeface="Constantia"/>
                          <a:cs typeface="Constantia"/>
                          <a:sym typeface="Constantia"/>
                        </a:rPr>
                        <a:t>3.Applying an opaque layer of ceramics. Burning</a:t>
                      </a:r>
                    </a:p>
                    <a:p>
                      <a:pPr marL="0" marR="0" lvl="0" indent="0" algn="just" rtl="0">
                        <a:spcBef>
                          <a:spcPts val="0"/>
                        </a:spcBef>
                        <a:spcAft>
                          <a:spcPts val="0"/>
                        </a:spcAft>
                        <a:buNone/>
                      </a:pPr>
                      <a:r>
                        <a:rPr lang="en-US" sz="1400" dirty="0" smtClean="0">
                          <a:solidFill>
                            <a:schemeClr val="dk1"/>
                          </a:solidFill>
                          <a:latin typeface="Constantia"/>
                          <a:ea typeface="Constantia"/>
                          <a:cs typeface="Constantia"/>
                          <a:sym typeface="Constantia"/>
                        </a:rPr>
                        <a:t>4. Applying a dentinal layer of ceramics, modeling the anatomical shape of the tooth. Firing.</a:t>
                      </a:r>
                    </a:p>
                  </a:txBody>
                  <a:tcPr marL="121925" marR="121925" marT="34300" marB="34300"/>
                </a:tc>
                <a:extLst>
                  <a:ext uri="{0D108BD9-81ED-4DB2-BD59-A6C34878D82A}">
                    <a16:rowId xmlns:a16="http://schemas.microsoft.com/office/drawing/2014/main" xmlns="" val="10004"/>
                  </a:ext>
                </a:extLst>
              </a:tr>
            </a:tbl>
          </a:graphicData>
        </a:graphic>
      </p:graphicFrame>
      <p:sp>
        <p:nvSpPr>
          <p:cNvPr id="313" name="Google Shape;313;p40"/>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1"/>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lvl="0" algn="ctr">
              <a:buClr>
                <a:schemeClr val="dk1"/>
              </a:buClr>
              <a:buSzPts val="3200"/>
            </a:pPr>
            <a:r>
              <a:rPr lang="en-US" sz="3200" dirty="0"/>
              <a:t>Clinical and laboratory stages of manufacturing metal-ceramic dentures (continued)</a:t>
            </a:r>
            <a:endParaRPr sz="3200" dirty="0"/>
          </a:p>
        </p:txBody>
      </p:sp>
      <p:graphicFrame>
        <p:nvGraphicFramePr>
          <p:cNvPr id="319" name="Google Shape;319;p41"/>
          <p:cNvGraphicFramePr/>
          <p:nvPr>
            <p:extLst>
              <p:ext uri="{D42A27DB-BD31-4B8C-83A1-F6EECF244321}">
                <p14:modId xmlns:p14="http://schemas.microsoft.com/office/powerpoint/2010/main" val="887580403"/>
              </p:ext>
            </p:extLst>
          </p:nvPr>
        </p:nvGraphicFramePr>
        <p:xfrm>
          <a:off x="827584" y="2126457"/>
          <a:ext cx="7632850" cy="3678825"/>
        </p:xfrm>
        <a:graphic>
          <a:graphicData uri="http://schemas.openxmlformats.org/drawingml/2006/table">
            <a:tbl>
              <a:tblPr firstRow="1" bandRow="1">
                <a:noFill/>
                <a:tableStyleId>{C19EC1FA-CC66-4B46-9C51-E335D38EDC10}</a:tableStyleId>
              </a:tblPr>
              <a:tblGrid>
                <a:gridCol w="3816425">
                  <a:extLst>
                    <a:ext uri="{9D8B030D-6E8A-4147-A177-3AD203B41FA5}">
                      <a16:colId xmlns:a16="http://schemas.microsoft.com/office/drawing/2014/main" xmlns="" val="20000"/>
                    </a:ext>
                  </a:extLst>
                </a:gridCol>
                <a:gridCol w="3816425">
                  <a:extLst>
                    <a:ext uri="{9D8B030D-6E8A-4147-A177-3AD203B41FA5}">
                      <a16:colId xmlns:a16="http://schemas.microsoft.com/office/drawing/2014/main" xmlns="" val="20001"/>
                    </a:ext>
                  </a:extLst>
                </a:gridCol>
              </a:tblGrid>
              <a:tr h="472175">
                <a:tc>
                  <a:txBody>
                    <a:bodyPr/>
                    <a:lstStyle/>
                    <a:p>
                      <a:pPr marL="0" marR="0" lvl="0" indent="0" algn="ctr" rtl="0">
                        <a:spcBef>
                          <a:spcPts val="0"/>
                        </a:spcBef>
                        <a:spcAft>
                          <a:spcPts val="0"/>
                        </a:spcAft>
                        <a:buNone/>
                      </a:pPr>
                      <a:r>
                        <a:rPr lang="en-US" sz="1400" dirty="0" smtClean="0"/>
                        <a:t>Clinical stages</a:t>
                      </a:r>
                      <a:endParaRPr sz="1400" dirty="0"/>
                    </a:p>
                  </a:txBody>
                  <a:tcPr marL="121925" marR="121925" marT="34300" marB="34300"/>
                </a:tc>
                <a:tc>
                  <a:txBody>
                    <a:bodyPr/>
                    <a:lstStyle/>
                    <a:p>
                      <a:pPr marL="0" marR="0" lvl="0" indent="0" algn="ctr" rtl="0">
                        <a:spcBef>
                          <a:spcPts val="0"/>
                        </a:spcBef>
                        <a:spcAft>
                          <a:spcPts val="0"/>
                        </a:spcAft>
                        <a:buNone/>
                      </a:pPr>
                      <a:r>
                        <a:rPr lang="en-US" sz="1400" dirty="0" smtClean="0"/>
                        <a:t>Laboratory stages</a:t>
                      </a:r>
                      <a:endParaRPr sz="1400" dirty="0"/>
                    </a:p>
                  </a:txBody>
                  <a:tcPr marL="121925" marR="121925" marT="34300" marB="34300"/>
                </a:tc>
                <a:extLst>
                  <a:ext uri="{0D108BD9-81ED-4DB2-BD59-A6C34878D82A}">
                    <a16:rowId xmlns:a16="http://schemas.microsoft.com/office/drawing/2014/main" xmlns="" val="10000"/>
                  </a:ext>
                </a:extLst>
              </a:tr>
              <a:tr h="826300">
                <a:tc>
                  <a:txBody>
                    <a:bodyPr/>
                    <a:lstStyle/>
                    <a:p>
                      <a:pPr marL="0" marR="0" lvl="0" indent="0" algn="just" rtl="0">
                        <a:spcBef>
                          <a:spcPts val="0"/>
                        </a:spcBef>
                        <a:spcAft>
                          <a:spcPts val="0"/>
                        </a:spcAft>
                        <a:buNone/>
                      </a:pPr>
                      <a:r>
                        <a:rPr lang="en-US" sz="1400" dirty="0" smtClean="0"/>
                        <a:t>3. Fitting on the tooth. Correction</a:t>
                      </a:r>
                      <a:endParaRPr sz="1400" dirty="0"/>
                    </a:p>
                  </a:txBody>
                  <a:tcPr marL="121925" marR="121925" marT="34300" marB="34300"/>
                </a:tc>
                <a:tc>
                  <a:txBody>
                    <a:bodyPr/>
                    <a:lstStyle/>
                    <a:p>
                      <a:pPr marL="0" marR="0" lvl="0" indent="0" algn="l" rtl="0">
                        <a:spcBef>
                          <a:spcPts val="0"/>
                        </a:spcBef>
                        <a:spcAft>
                          <a:spcPts val="0"/>
                        </a:spcAft>
                        <a:buNone/>
                      </a:pPr>
                      <a:endParaRPr sz="1400"/>
                    </a:p>
                  </a:txBody>
                  <a:tcPr marL="121925" marR="121925" marT="34300" marB="34300"/>
                </a:tc>
                <a:extLst>
                  <a:ext uri="{0D108BD9-81ED-4DB2-BD59-A6C34878D82A}">
                    <a16:rowId xmlns:a16="http://schemas.microsoft.com/office/drawing/2014/main" xmlns="" val="10001"/>
                  </a:ext>
                </a:extLst>
              </a:tr>
              <a:tr h="1180425">
                <a:tc>
                  <a:txBody>
                    <a:bodyPr/>
                    <a:lstStyle/>
                    <a:p>
                      <a:pPr marL="0" marR="0" lvl="0" indent="0" algn="l" rtl="0">
                        <a:spcBef>
                          <a:spcPts val="0"/>
                        </a:spcBef>
                        <a:spcAft>
                          <a:spcPts val="0"/>
                        </a:spcAft>
                        <a:buNone/>
                      </a:pPr>
                      <a:endParaRPr sz="1400"/>
                    </a:p>
                  </a:txBody>
                  <a:tcPr marL="121925" marR="121925" marT="34300" marB="34300"/>
                </a:tc>
                <a:tc>
                  <a:txBody>
                    <a:bodyPr/>
                    <a:lstStyle/>
                    <a:p>
                      <a:pPr marL="0" marR="0" lvl="0" indent="0" algn="just" rtl="0">
                        <a:spcBef>
                          <a:spcPts val="0"/>
                        </a:spcBef>
                        <a:spcAft>
                          <a:spcPts val="0"/>
                        </a:spcAft>
                        <a:buNone/>
                      </a:pPr>
                      <a:r>
                        <a:rPr lang="en-US" sz="1400" dirty="0" smtClean="0"/>
                        <a:t>5.Applying an enamel layer of ceramics. Glazing. Burning.</a:t>
                      </a:r>
                      <a:endParaRPr sz="1400" dirty="0"/>
                    </a:p>
                  </a:txBody>
                  <a:tcPr marL="121925" marR="121925" marT="34300" marB="34300"/>
                </a:tc>
                <a:extLst>
                  <a:ext uri="{0D108BD9-81ED-4DB2-BD59-A6C34878D82A}">
                    <a16:rowId xmlns:a16="http://schemas.microsoft.com/office/drawing/2014/main" xmlns="" val="10002"/>
                  </a:ext>
                </a:extLst>
              </a:tr>
              <a:tr h="1199925">
                <a:tc>
                  <a:txBody>
                    <a:bodyPr/>
                    <a:lstStyle/>
                    <a:p>
                      <a:pPr marL="0" marR="0" lvl="0" indent="0" algn="just" rtl="0">
                        <a:spcBef>
                          <a:spcPts val="0"/>
                        </a:spcBef>
                        <a:spcAft>
                          <a:spcPts val="0"/>
                        </a:spcAft>
                        <a:buNone/>
                      </a:pPr>
                      <a:r>
                        <a:rPr lang="en-US" sz="1400" dirty="0" smtClean="0"/>
                        <a:t>4. Fixation of metal-ceramic prosthesis with cement</a:t>
                      </a:r>
                      <a:endParaRPr sz="1400" dirty="0"/>
                    </a:p>
                  </a:txBody>
                  <a:tcPr marL="121925" marR="121925" marT="34300" marB="34300"/>
                </a:tc>
                <a:tc>
                  <a:txBody>
                    <a:bodyPr/>
                    <a:lstStyle/>
                    <a:p>
                      <a:pPr marL="0" marR="0" lvl="0" indent="0" algn="l" rtl="0">
                        <a:spcBef>
                          <a:spcPts val="0"/>
                        </a:spcBef>
                        <a:spcAft>
                          <a:spcPts val="0"/>
                        </a:spcAft>
                        <a:buNone/>
                      </a:pPr>
                      <a:endParaRPr sz="1400"/>
                    </a:p>
                  </a:txBody>
                  <a:tcPr marL="121925" marR="121925" marT="34300" marB="34300"/>
                </a:tc>
                <a:extLst>
                  <a:ext uri="{0D108BD9-81ED-4DB2-BD59-A6C34878D82A}">
                    <a16:rowId xmlns:a16="http://schemas.microsoft.com/office/drawing/2014/main" xmlns="" val="10003"/>
                  </a:ext>
                </a:extLst>
              </a:tr>
            </a:tbl>
          </a:graphicData>
        </a:graphic>
      </p:graphicFrame>
      <p:sp>
        <p:nvSpPr>
          <p:cNvPr id="320" name="Google Shape;320;p41"/>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2"/>
          <p:cNvSpPr txBox="1">
            <a:spLocks noGrp="1"/>
          </p:cNvSpPr>
          <p:nvPr>
            <p:ph type="title"/>
          </p:nvPr>
        </p:nvSpPr>
        <p:spPr>
          <a:xfrm>
            <a:off x="530352" y="1316736"/>
            <a:ext cx="7642048" cy="3768448"/>
          </a:xfrm>
          <a:prstGeom prst="rect">
            <a:avLst/>
          </a:prstGeom>
          <a:noFill/>
          <a:ln>
            <a:noFill/>
          </a:ln>
        </p:spPr>
        <p:txBody>
          <a:bodyPr spcFirstLastPara="1" wrap="square" lIns="0" tIns="0" rIns="0" bIns="0" anchor="b" anchorCtr="0">
            <a:noAutofit/>
          </a:bodyPr>
          <a:lstStyle/>
          <a:p>
            <a:pPr lvl="0" algn="r">
              <a:buClr>
                <a:schemeClr val="dk1"/>
              </a:buClr>
            </a:pPr>
            <a:r>
              <a:rPr lang="en-US" dirty="0">
                <a:solidFill>
                  <a:schemeClr val="dk1"/>
                </a:solidFill>
              </a:rPr>
              <a:t>Laboratory stages of manufacturing a metal-ceramic crown</a:t>
            </a:r>
            <a:endParaRPr dirty="0">
              <a:solidFill>
                <a:schemeClr val="dk1"/>
              </a:solidFill>
            </a:endParaRPr>
          </a:p>
        </p:txBody>
      </p:sp>
      <p:sp>
        <p:nvSpPr>
          <p:cNvPr id="326" name="Google Shape;326;p42"/>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lvl="0" algn="ctr">
              <a:buClr>
                <a:schemeClr val="dk1"/>
              </a:buClr>
              <a:buSzPts val="3600"/>
            </a:pPr>
            <a:r>
              <a:rPr lang="en-US" sz="3600" b="1" dirty="0">
                <a:solidFill>
                  <a:schemeClr val="dk1"/>
                </a:solidFill>
              </a:rPr>
              <a:t>Manufacturing of a collapsible combined pin model</a:t>
            </a:r>
            <a:endParaRPr sz="3600" b="1" dirty="0">
              <a:solidFill>
                <a:schemeClr val="dk1"/>
              </a:solidFill>
            </a:endParaRPr>
          </a:p>
        </p:txBody>
      </p:sp>
      <p:sp>
        <p:nvSpPr>
          <p:cNvPr id="332" name="Google Shape;332;p43"/>
          <p:cNvSpPr txBox="1">
            <a:spLocks noGrp="1"/>
          </p:cNvSpPr>
          <p:nvPr>
            <p:ph type="body" idx="2"/>
          </p:nvPr>
        </p:nvSpPr>
        <p:spPr>
          <a:xfrm>
            <a:off x="4645027" y="1859759"/>
            <a:ext cx="4041775" cy="654843"/>
          </a:xfrm>
          <a:prstGeom prst="rect">
            <a:avLst/>
          </a:prstGeom>
          <a:noFill/>
          <a:ln>
            <a:noFill/>
          </a:ln>
        </p:spPr>
        <p:txBody>
          <a:bodyPr spcFirstLastPara="1" wrap="square" lIns="45700" tIns="0" rIns="45700" bIns="0" anchor="ctr" anchorCtr="0">
            <a:noAutofit/>
          </a:bodyPr>
          <a:lstStyle/>
          <a:p>
            <a:pPr marL="0" lvl="0" indent="0" algn="just">
              <a:lnSpc>
                <a:spcPct val="90000"/>
              </a:lnSpc>
              <a:spcBef>
                <a:spcPts val="0"/>
              </a:spcBef>
              <a:buSzPts val="1938"/>
            </a:pPr>
            <a:r>
              <a:rPr lang="en-US" sz="2040" dirty="0"/>
              <a:t>Casting a model from super plaster, processing with a trimmer</a:t>
            </a:r>
            <a:endParaRPr sz="2040" dirty="0"/>
          </a:p>
        </p:txBody>
      </p:sp>
      <p:sp>
        <p:nvSpPr>
          <p:cNvPr id="333" name="Google Shape;333;p43"/>
          <p:cNvSpPr txBox="1">
            <a:spLocks noGrp="1"/>
          </p:cNvSpPr>
          <p:nvPr>
            <p:ph type="body" idx="3"/>
          </p:nvPr>
        </p:nvSpPr>
        <p:spPr>
          <a:xfrm>
            <a:off x="323528" y="2060848"/>
            <a:ext cx="4173862" cy="4299473"/>
          </a:xfrm>
          <a:prstGeom prst="rect">
            <a:avLst/>
          </a:prstGeom>
          <a:noFill/>
          <a:ln>
            <a:noFill/>
          </a:ln>
        </p:spPr>
        <p:txBody>
          <a:bodyPr spcFirstLastPara="1" wrap="square" lIns="91425" tIns="0" rIns="91425" bIns="45700" anchor="t" anchorCtr="0">
            <a:noAutofit/>
          </a:bodyPr>
          <a:lstStyle/>
          <a:p>
            <a:pPr marL="274320" lvl="0" indent="-274320" algn="just">
              <a:lnSpc>
                <a:spcPct val="90000"/>
              </a:lnSpc>
              <a:spcBef>
                <a:spcPts val="0"/>
              </a:spcBef>
              <a:buSzPts val="1933"/>
            </a:pPr>
            <a:r>
              <a:rPr lang="en-US" sz="2035" dirty="0"/>
              <a:t>First, we mix gypsum of class IV hardness in a vacuum mixer and fill the impression with it to the borders. After the plaster has hardened, we remove the model of the dentition from the impression. We process the model using a trimmer, first from the dorsal side, then trimmed it from the base side until the correct height is obtained. Then the outer contour of the dental arch model was processed using a trimmer.</a:t>
            </a:r>
            <a:r>
              <a:rPr lang="ru-RU" sz="2035" dirty="0"/>
              <a:t>			</a:t>
            </a:r>
            <a:endParaRPr sz="2035" dirty="0"/>
          </a:p>
        </p:txBody>
      </p:sp>
      <p:sp>
        <p:nvSpPr>
          <p:cNvPr id="334" name="Google Shape;334;p43"/>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28</a:t>
            </a:fld>
            <a:endParaRPr/>
          </a:p>
        </p:txBody>
      </p:sp>
      <p:pic>
        <p:nvPicPr>
          <p:cNvPr id="335" name="Google Shape;335;p43" descr="C:\Users\User\Desktop\РАБОТЫ ДЛЯ ПОРТФОЛИО\P1060090.JPG"/>
          <p:cNvPicPr preferRelativeResize="0">
            <a:picLocks noGrp="1"/>
          </p:cNvPicPr>
          <p:nvPr>
            <p:ph type="body" idx="4"/>
          </p:nvPr>
        </p:nvPicPr>
        <p:blipFill rotWithShape="1">
          <a:blip r:embed="rId3">
            <a:alphaModFix/>
          </a:blip>
          <a:srcRect/>
          <a:stretch/>
        </p:blipFill>
        <p:spPr>
          <a:xfrm>
            <a:off x="4828968" y="2780928"/>
            <a:ext cx="2304256" cy="1656184"/>
          </a:xfrm>
          <a:prstGeom prst="rect">
            <a:avLst/>
          </a:prstGeom>
          <a:noFill/>
          <a:ln>
            <a:noFill/>
          </a:ln>
        </p:spPr>
      </p:pic>
      <p:pic>
        <p:nvPicPr>
          <p:cNvPr id="336" name="Google Shape;336;p43" descr="C:\Users\User\Desktop\РАБОТЫ ДЛЯ ПОРТФОЛИО\P1060092.JPG"/>
          <p:cNvPicPr preferRelativeResize="0"/>
          <p:nvPr/>
        </p:nvPicPr>
        <p:blipFill rotWithShape="1">
          <a:blip r:embed="rId4">
            <a:alphaModFix/>
          </a:blip>
          <a:srcRect/>
          <a:stretch/>
        </p:blipFill>
        <p:spPr>
          <a:xfrm>
            <a:off x="6516216" y="4598335"/>
            <a:ext cx="2376264" cy="175801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4"/>
          <p:cNvSpPr txBox="1">
            <a:spLocks noGrp="1"/>
          </p:cNvSpPr>
          <p:nvPr>
            <p:ph type="title"/>
          </p:nvPr>
        </p:nvSpPr>
        <p:spPr>
          <a:xfrm>
            <a:off x="395536" y="548680"/>
            <a:ext cx="8280920" cy="936104"/>
          </a:xfrm>
          <a:prstGeom prst="rect">
            <a:avLst/>
          </a:prstGeom>
          <a:noFill/>
          <a:ln>
            <a:noFill/>
          </a:ln>
        </p:spPr>
        <p:txBody>
          <a:bodyPr spcFirstLastPara="1" wrap="square" lIns="0" tIns="45700" rIns="0" bIns="0" anchor="b" anchorCtr="0">
            <a:noAutofit/>
          </a:bodyPr>
          <a:lstStyle/>
          <a:p>
            <a:pPr lvl="0" algn="ctr">
              <a:buClr>
                <a:schemeClr val="dk1"/>
              </a:buClr>
              <a:buSzPts val="3600"/>
            </a:pPr>
            <a:r>
              <a:rPr lang="en-US" sz="3600" b="1" dirty="0">
                <a:solidFill>
                  <a:schemeClr val="dk1"/>
                </a:solidFill>
              </a:rPr>
              <a:t>Installing pins, obtaining the base of the model</a:t>
            </a:r>
            <a:endParaRPr sz="3600" b="1" dirty="0">
              <a:solidFill>
                <a:schemeClr val="dk1"/>
              </a:solidFill>
            </a:endParaRPr>
          </a:p>
        </p:txBody>
      </p:sp>
      <p:sp>
        <p:nvSpPr>
          <p:cNvPr id="342" name="Google Shape;342;p44"/>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29</a:t>
            </a:fld>
            <a:endParaRPr/>
          </a:p>
        </p:txBody>
      </p:sp>
      <p:pic>
        <p:nvPicPr>
          <p:cNvPr id="343" name="Google Shape;343;p44" descr="C:\Users\User\AppData\Local\Microsoft\Windows\Temporary Internet Files\Content.Word\P1060107.jpg"/>
          <p:cNvPicPr preferRelativeResize="0">
            <a:picLocks noGrp="1"/>
          </p:cNvPicPr>
          <p:nvPr>
            <p:ph type="body" idx="1"/>
          </p:nvPr>
        </p:nvPicPr>
        <p:blipFill rotWithShape="1">
          <a:blip r:embed="rId3">
            <a:alphaModFix/>
          </a:blip>
          <a:srcRect/>
          <a:stretch/>
        </p:blipFill>
        <p:spPr>
          <a:xfrm>
            <a:off x="3419872" y="1844824"/>
            <a:ext cx="2664296" cy="1800200"/>
          </a:xfrm>
          <a:prstGeom prst="rect">
            <a:avLst/>
          </a:prstGeom>
          <a:noFill/>
          <a:ln>
            <a:noFill/>
          </a:ln>
        </p:spPr>
      </p:pic>
      <p:pic>
        <p:nvPicPr>
          <p:cNvPr id="344" name="Google Shape;344;p44" descr="C:\Users\User\Desktop\РАБОТЫ ДЛЯ ПОРТФОЛИО\P1060106.JPG"/>
          <p:cNvPicPr preferRelativeResize="0"/>
          <p:nvPr/>
        </p:nvPicPr>
        <p:blipFill rotWithShape="1">
          <a:blip r:embed="rId4">
            <a:alphaModFix/>
          </a:blip>
          <a:srcRect/>
          <a:stretch/>
        </p:blipFill>
        <p:spPr>
          <a:xfrm>
            <a:off x="539552" y="1844824"/>
            <a:ext cx="2664296" cy="1800200"/>
          </a:xfrm>
          <a:prstGeom prst="rect">
            <a:avLst/>
          </a:prstGeom>
          <a:noFill/>
          <a:ln>
            <a:noFill/>
          </a:ln>
        </p:spPr>
      </p:pic>
      <p:pic>
        <p:nvPicPr>
          <p:cNvPr id="345" name="Google Shape;345;p44" descr="C:\Users\User\Desktop\РАБОТЫ ДЛЯ ПОРТФОЛИО\P1060112.JPG"/>
          <p:cNvPicPr preferRelativeResize="0"/>
          <p:nvPr/>
        </p:nvPicPr>
        <p:blipFill rotWithShape="1">
          <a:blip r:embed="rId5">
            <a:alphaModFix/>
          </a:blip>
          <a:srcRect/>
          <a:stretch/>
        </p:blipFill>
        <p:spPr>
          <a:xfrm>
            <a:off x="6300192" y="1844824"/>
            <a:ext cx="2483768" cy="1872208"/>
          </a:xfrm>
          <a:prstGeom prst="rect">
            <a:avLst/>
          </a:prstGeom>
          <a:noFill/>
          <a:ln>
            <a:noFill/>
          </a:ln>
        </p:spPr>
      </p:pic>
      <p:pic>
        <p:nvPicPr>
          <p:cNvPr id="346" name="Google Shape;346;p44" descr="C:\Users\User\Pictures\images.jpg"/>
          <p:cNvPicPr preferRelativeResize="0"/>
          <p:nvPr/>
        </p:nvPicPr>
        <p:blipFill rotWithShape="1">
          <a:blip r:embed="rId6">
            <a:alphaModFix/>
          </a:blip>
          <a:srcRect/>
          <a:stretch/>
        </p:blipFill>
        <p:spPr>
          <a:xfrm>
            <a:off x="1619672" y="4005064"/>
            <a:ext cx="2592288" cy="2160240"/>
          </a:xfrm>
          <a:prstGeom prst="rect">
            <a:avLst/>
          </a:prstGeom>
          <a:noFill/>
          <a:ln>
            <a:noFill/>
          </a:ln>
        </p:spPr>
      </p:pic>
      <p:pic>
        <p:nvPicPr>
          <p:cNvPr id="347" name="Google Shape;347;p44" descr="C:\Users\User\Desktop\РАБОТЫ ДЛЯ ПОРТФОЛИО\P1060125.JPG"/>
          <p:cNvPicPr preferRelativeResize="0"/>
          <p:nvPr/>
        </p:nvPicPr>
        <p:blipFill rotWithShape="1">
          <a:blip r:embed="rId7">
            <a:alphaModFix/>
          </a:blip>
          <a:srcRect/>
          <a:stretch/>
        </p:blipFill>
        <p:spPr>
          <a:xfrm>
            <a:off x="4572000" y="4077072"/>
            <a:ext cx="2664296" cy="20882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lvl="0" algn="ctr">
              <a:buClr>
                <a:schemeClr val="dk1"/>
              </a:buClr>
              <a:buSzPts val="5400"/>
            </a:pPr>
            <a:r>
              <a:rPr lang="en-US" b="1" dirty="0">
                <a:solidFill>
                  <a:schemeClr val="dk1"/>
                </a:solidFill>
              </a:rPr>
              <a:t>Project problem</a:t>
            </a:r>
            <a:endParaRPr b="1" dirty="0">
              <a:solidFill>
                <a:schemeClr val="dk1"/>
              </a:solidFill>
            </a:endParaRPr>
          </a:p>
        </p:txBody>
      </p:sp>
      <p:sp>
        <p:nvSpPr>
          <p:cNvPr id="135" name="Google Shape;135;p18"/>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274320" lvl="0" indent="-274320" algn="just">
              <a:spcBef>
                <a:spcPts val="0"/>
              </a:spcBef>
              <a:buSzPts val="2470"/>
            </a:pPr>
            <a:r>
              <a:rPr lang="en-US" dirty="0"/>
              <a:t>Failure to comply with production technology ultimately leads to a violation of the solidity and integrity of the metal-ceramic structure - to chipping of the ceramic coating.</a:t>
            </a:r>
            <a:endParaRPr dirty="0"/>
          </a:p>
        </p:txBody>
      </p:sp>
      <p:sp>
        <p:nvSpPr>
          <p:cNvPr id="136" name="Google Shape;136;p18"/>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3</a:t>
            </a:fld>
            <a:endParaRPr/>
          </a:p>
        </p:txBody>
      </p:sp>
      <p:pic>
        <p:nvPicPr>
          <p:cNvPr id="137" name="Google Shape;137;p18" descr="http://www.medicus.ru/images/upload/5531.jpg">
            <a:hlinkClick r:id="rId3"/>
          </p:cNvPr>
          <p:cNvPicPr preferRelativeResize="0"/>
          <p:nvPr/>
        </p:nvPicPr>
        <p:blipFill rotWithShape="1">
          <a:blip r:embed="rId4">
            <a:alphaModFix/>
          </a:blip>
          <a:srcRect/>
          <a:stretch/>
        </p:blipFill>
        <p:spPr>
          <a:xfrm>
            <a:off x="5004048" y="4365104"/>
            <a:ext cx="2664296" cy="2016224"/>
          </a:xfrm>
          <a:prstGeom prst="rect">
            <a:avLst/>
          </a:prstGeom>
          <a:noFill/>
          <a:ln>
            <a:noFill/>
          </a:ln>
        </p:spPr>
      </p:pic>
      <p:pic>
        <p:nvPicPr>
          <p:cNvPr id="138" name="Google Shape;138;p18" descr="http://www.medicus.ru/images/upload/5527.jpg">
            <a:hlinkClick r:id="rId5"/>
          </p:cNvPr>
          <p:cNvPicPr preferRelativeResize="0"/>
          <p:nvPr/>
        </p:nvPicPr>
        <p:blipFill rotWithShape="1">
          <a:blip r:embed="rId6">
            <a:alphaModFix/>
          </a:blip>
          <a:srcRect/>
          <a:stretch/>
        </p:blipFill>
        <p:spPr>
          <a:xfrm>
            <a:off x="1115616" y="4437112"/>
            <a:ext cx="2520280" cy="187220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5"/>
          <p:cNvSpPr txBox="1">
            <a:spLocks noGrp="1"/>
          </p:cNvSpPr>
          <p:nvPr>
            <p:ph type="title"/>
          </p:nvPr>
        </p:nvSpPr>
        <p:spPr>
          <a:xfrm>
            <a:off x="457200" y="476672"/>
            <a:ext cx="8291264" cy="1370416"/>
          </a:xfrm>
          <a:prstGeom prst="rect">
            <a:avLst/>
          </a:prstGeom>
          <a:noFill/>
          <a:ln>
            <a:noFill/>
          </a:ln>
        </p:spPr>
        <p:txBody>
          <a:bodyPr spcFirstLastPara="1" wrap="square" lIns="0" tIns="45700" rIns="0" bIns="0" anchor="b" anchorCtr="0">
            <a:noAutofit/>
          </a:bodyPr>
          <a:lstStyle/>
          <a:p>
            <a:pPr lvl="0" algn="just">
              <a:buClr>
                <a:schemeClr val="dk1"/>
              </a:buClr>
              <a:buSzPts val="3600"/>
            </a:pPr>
            <a:r>
              <a:rPr lang="en-US" sz="3600" b="1" dirty="0">
                <a:solidFill>
                  <a:schemeClr val="dk1"/>
                </a:solidFill>
              </a:rPr>
              <a:t>Sawing the model into segments, applying layers of compensating varnish</a:t>
            </a:r>
            <a:endParaRPr sz="3600" b="1" dirty="0">
              <a:solidFill>
                <a:schemeClr val="dk1"/>
              </a:solidFill>
            </a:endParaRPr>
          </a:p>
        </p:txBody>
      </p:sp>
      <p:sp>
        <p:nvSpPr>
          <p:cNvPr id="353" name="Google Shape;353;p45"/>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30</a:t>
            </a:fld>
            <a:endParaRPr/>
          </a:p>
        </p:txBody>
      </p:sp>
      <p:pic>
        <p:nvPicPr>
          <p:cNvPr id="354" name="Google Shape;354;p45" descr="C:\Users\User\AppData\Local\Microsoft\Windows\Temporary Internet Files\Content.Word\P1060127.jpg"/>
          <p:cNvPicPr preferRelativeResize="0"/>
          <p:nvPr/>
        </p:nvPicPr>
        <p:blipFill rotWithShape="1">
          <a:blip r:embed="rId3">
            <a:alphaModFix/>
          </a:blip>
          <a:srcRect/>
          <a:stretch/>
        </p:blipFill>
        <p:spPr>
          <a:xfrm>
            <a:off x="1403648" y="2276872"/>
            <a:ext cx="2664296" cy="1656184"/>
          </a:xfrm>
          <a:prstGeom prst="rect">
            <a:avLst/>
          </a:prstGeom>
          <a:noFill/>
          <a:ln>
            <a:noFill/>
          </a:ln>
        </p:spPr>
      </p:pic>
      <p:pic>
        <p:nvPicPr>
          <p:cNvPr id="355" name="Google Shape;355;p45" descr="C:\Users\User\Desktop\РАБОТЫ ДЛЯ ПОРТФОЛИО\P1060129.JPG"/>
          <p:cNvPicPr preferRelativeResize="0"/>
          <p:nvPr/>
        </p:nvPicPr>
        <p:blipFill rotWithShape="1">
          <a:blip r:embed="rId4">
            <a:alphaModFix/>
          </a:blip>
          <a:srcRect/>
          <a:stretch/>
        </p:blipFill>
        <p:spPr>
          <a:xfrm>
            <a:off x="4572000" y="2276872"/>
            <a:ext cx="2952328" cy="1656184"/>
          </a:xfrm>
          <a:prstGeom prst="rect">
            <a:avLst/>
          </a:prstGeom>
          <a:noFill/>
          <a:ln>
            <a:noFill/>
          </a:ln>
        </p:spPr>
      </p:pic>
      <p:pic>
        <p:nvPicPr>
          <p:cNvPr id="356" name="Google Shape;356;p45" descr="C:\Users\User\Desktop\РАБОТЫ ДЛЯ ПОРТФОЛИО\P1060136.JPG"/>
          <p:cNvPicPr preferRelativeResize="0"/>
          <p:nvPr/>
        </p:nvPicPr>
        <p:blipFill rotWithShape="1">
          <a:blip r:embed="rId5">
            <a:alphaModFix/>
          </a:blip>
          <a:srcRect/>
          <a:stretch/>
        </p:blipFill>
        <p:spPr>
          <a:xfrm>
            <a:off x="1331640" y="4581128"/>
            <a:ext cx="2664296" cy="1728192"/>
          </a:xfrm>
          <a:prstGeom prst="rect">
            <a:avLst/>
          </a:prstGeom>
          <a:noFill/>
          <a:ln>
            <a:noFill/>
          </a:ln>
        </p:spPr>
      </p:pic>
      <p:pic>
        <p:nvPicPr>
          <p:cNvPr id="357" name="Google Shape;357;p45" descr="C:\Users\User\Desktop\РАБОТЫ ДЛЯ ПОРТФОЛИО\P1060139.JPG"/>
          <p:cNvPicPr preferRelativeResize="0"/>
          <p:nvPr/>
        </p:nvPicPr>
        <p:blipFill rotWithShape="1">
          <a:blip r:embed="rId6">
            <a:alphaModFix/>
          </a:blip>
          <a:srcRect/>
          <a:stretch/>
        </p:blipFill>
        <p:spPr>
          <a:xfrm>
            <a:off x="4716016" y="4509120"/>
            <a:ext cx="2808312" cy="1800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lvl="0" algn="ctr">
              <a:buClr>
                <a:schemeClr val="dk1"/>
              </a:buClr>
              <a:buSzPts val="4500"/>
            </a:pPr>
            <a:r>
              <a:rPr lang="en-US" sz="4500" b="1" dirty="0">
                <a:solidFill>
                  <a:schemeClr val="dk1"/>
                </a:solidFill>
              </a:rPr>
              <a:t>Making a wax coping</a:t>
            </a:r>
            <a:endParaRPr sz="4500" b="1" dirty="0">
              <a:solidFill>
                <a:schemeClr val="dk1"/>
              </a:solidFill>
            </a:endParaRPr>
          </a:p>
        </p:txBody>
      </p:sp>
      <p:sp>
        <p:nvSpPr>
          <p:cNvPr id="363" name="Google Shape;363;p46"/>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ctr" anchorCtr="0">
            <a:noAutofit/>
          </a:bodyPr>
          <a:lstStyle/>
          <a:p>
            <a:pPr marL="274320" lvl="0" indent="-274320" algn="just">
              <a:lnSpc>
                <a:spcPct val="80000"/>
              </a:lnSpc>
              <a:spcBef>
                <a:spcPts val="0"/>
              </a:spcBef>
              <a:buSzPts val="1914"/>
            </a:pPr>
            <a:r>
              <a:rPr lang="en-US" sz="2015" dirty="0"/>
              <a:t>Leaning on the edge of the immersion bath, quickly immerse the stamp into the wax. Slowly remove the stamp, pausing while making a point contact between the stamp and the wax. The result is a precise wax coping of uniform thickness. Trim off excess wax below the preparation margin. We decorate the area where the frame adheres to the neck with cervical wax.</a:t>
            </a:r>
            <a:endParaRPr sz="2015" dirty="0"/>
          </a:p>
        </p:txBody>
      </p:sp>
      <p:sp>
        <p:nvSpPr>
          <p:cNvPr id="364" name="Google Shape;364;p46"/>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31</a:t>
            </a:fld>
            <a:endParaRPr/>
          </a:p>
        </p:txBody>
      </p:sp>
      <p:pic>
        <p:nvPicPr>
          <p:cNvPr id="365" name="Google Shape;365;p46" descr="C:\Users\User\Desktop\РАБОТЫ ДЛЯ ПОРТФОЛИО\P1060146.JPG"/>
          <p:cNvPicPr preferRelativeResize="0"/>
          <p:nvPr/>
        </p:nvPicPr>
        <p:blipFill rotWithShape="1">
          <a:blip r:embed="rId3">
            <a:alphaModFix/>
          </a:blip>
          <a:srcRect/>
          <a:stretch/>
        </p:blipFill>
        <p:spPr>
          <a:xfrm>
            <a:off x="1691680" y="4149080"/>
            <a:ext cx="2592288" cy="2160240"/>
          </a:xfrm>
          <a:prstGeom prst="rect">
            <a:avLst/>
          </a:prstGeom>
          <a:noFill/>
          <a:ln>
            <a:noFill/>
          </a:ln>
        </p:spPr>
      </p:pic>
      <p:pic>
        <p:nvPicPr>
          <p:cNvPr id="366" name="Google Shape;366;p46" descr="25_3.jpg"/>
          <p:cNvPicPr preferRelativeResize="0">
            <a:picLocks noGrp="1"/>
          </p:cNvPicPr>
          <p:nvPr>
            <p:ph type="body" idx="1"/>
          </p:nvPr>
        </p:nvPicPr>
        <p:blipFill rotWithShape="1">
          <a:blip r:embed="rId4">
            <a:alphaModFix/>
          </a:blip>
          <a:srcRect/>
          <a:stretch/>
        </p:blipFill>
        <p:spPr>
          <a:xfrm>
            <a:off x="571472" y="1857364"/>
            <a:ext cx="2857520" cy="17859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7"/>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lvl="0" algn="ctr">
              <a:buClr>
                <a:schemeClr val="dk1"/>
              </a:buClr>
              <a:buSzPts val="4500"/>
            </a:pPr>
            <a:r>
              <a:rPr lang="en-US" sz="4500" b="1" dirty="0">
                <a:solidFill>
                  <a:schemeClr val="dk1"/>
                </a:solidFill>
              </a:rPr>
              <a:t>Metal Cap Processing</a:t>
            </a:r>
            <a:endParaRPr sz="4500" b="1" dirty="0">
              <a:solidFill>
                <a:schemeClr val="dk1"/>
              </a:solidFill>
            </a:endParaRPr>
          </a:p>
        </p:txBody>
      </p:sp>
      <p:sp>
        <p:nvSpPr>
          <p:cNvPr id="372" name="Google Shape;372;p47"/>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Autofit/>
          </a:bodyPr>
          <a:lstStyle/>
          <a:p>
            <a:pPr marL="274320" lvl="0" indent="-274320" algn="just">
              <a:lnSpc>
                <a:spcPct val="80000"/>
              </a:lnSpc>
              <a:spcBef>
                <a:spcPts val="0"/>
              </a:spcBef>
              <a:buSzPts val="1914"/>
            </a:pPr>
            <a:r>
              <a:rPr lang="en-US" sz="2015" dirty="0"/>
              <a:t>After casting, the surface of the metal cap was ground with diamond heads and sandblasted.</a:t>
            </a:r>
          </a:p>
          <a:p>
            <a:pPr marL="274320" lvl="0" indent="-274320" algn="just">
              <a:lnSpc>
                <a:spcPct val="80000"/>
              </a:lnSpc>
              <a:spcBef>
                <a:spcPts val="0"/>
              </a:spcBef>
              <a:buSzPts val="1914"/>
            </a:pPr>
            <a:r>
              <a:rPr lang="en-US" sz="2015" dirty="0"/>
              <a:t>Then the cap was boiled in distilled water for 3-5 minutes. After degreasing, we hold the frame only with a special clamp, without touching the metal surface with our hands.</a:t>
            </a:r>
          </a:p>
          <a:p>
            <a:pPr marL="274320" lvl="0" indent="-274320" algn="just">
              <a:lnSpc>
                <a:spcPct val="80000"/>
              </a:lnSpc>
              <a:spcBef>
                <a:spcPts val="0"/>
              </a:spcBef>
              <a:buSzPts val="1914"/>
            </a:pPr>
            <a:r>
              <a:rPr lang="en-US" sz="2015" dirty="0"/>
              <a:t>The dried cap was fired to create an oxide film.</a:t>
            </a:r>
            <a:endParaRPr sz="2015" dirty="0"/>
          </a:p>
        </p:txBody>
      </p:sp>
      <p:sp>
        <p:nvSpPr>
          <p:cNvPr id="373" name="Google Shape;373;p47"/>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32</a:t>
            </a:fld>
            <a:endParaRPr/>
          </a:p>
        </p:txBody>
      </p:sp>
      <p:pic>
        <p:nvPicPr>
          <p:cNvPr id="374" name="Google Shape;374;p47" descr="C:\Users\User\Desktop\РАБОТЫ ДЛЯ ПОРТФОЛИО\Фотографии от городского фотографа. Стоматология ортопедическая\303.JPG"/>
          <p:cNvPicPr preferRelativeResize="0">
            <a:picLocks noGrp="1"/>
          </p:cNvPicPr>
          <p:nvPr>
            <p:ph type="body" idx="2"/>
          </p:nvPr>
        </p:nvPicPr>
        <p:blipFill rotWithShape="1">
          <a:blip r:embed="rId3">
            <a:alphaModFix/>
          </a:blip>
          <a:srcRect/>
          <a:stretch/>
        </p:blipFill>
        <p:spPr>
          <a:xfrm>
            <a:off x="6156176" y="1844824"/>
            <a:ext cx="2537761" cy="2016224"/>
          </a:xfrm>
          <a:prstGeom prst="rect">
            <a:avLst/>
          </a:prstGeom>
          <a:noFill/>
          <a:ln>
            <a:noFill/>
          </a:ln>
        </p:spPr>
      </p:pic>
      <p:pic>
        <p:nvPicPr>
          <p:cNvPr id="375" name="Google Shape;375;p47" descr="C:\Users\User\Desktop\РАБОТЫ ДЛЯ ПОРТФОЛИО\Фотографии от городского фотографа. Стоматология ортопедическая\291.JPG"/>
          <p:cNvPicPr preferRelativeResize="0"/>
          <p:nvPr/>
        </p:nvPicPr>
        <p:blipFill rotWithShape="1">
          <a:blip r:embed="rId4">
            <a:alphaModFix/>
          </a:blip>
          <a:srcRect/>
          <a:stretch/>
        </p:blipFill>
        <p:spPr>
          <a:xfrm>
            <a:off x="4788024" y="4005064"/>
            <a:ext cx="2592288" cy="223224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8"/>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lvl="0" algn="ctr">
              <a:buClr>
                <a:schemeClr val="dk1"/>
              </a:buClr>
              <a:buSzPts val="4500"/>
            </a:pPr>
            <a:r>
              <a:rPr lang="en-US" sz="4500" b="1" dirty="0">
                <a:solidFill>
                  <a:schemeClr val="dk1"/>
                </a:solidFill>
              </a:rPr>
              <a:t>Applying a primer layer. Burning</a:t>
            </a:r>
            <a:endParaRPr sz="4500" b="1" dirty="0">
              <a:solidFill>
                <a:schemeClr val="dk1"/>
              </a:solidFill>
            </a:endParaRPr>
          </a:p>
        </p:txBody>
      </p:sp>
      <p:sp>
        <p:nvSpPr>
          <p:cNvPr id="381" name="Google Shape;381;p48"/>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33</a:t>
            </a:fld>
            <a:endParaRPr/>
          </a:p>
        </p:txBody>
      </p:sp>
      <p:pic>
        <p:nvPicPr>
          <p:cNvPr id="382" name="Google Shape;382;p48" descr="C:\Users\User\Desktop\РАБОТЫ ДЛЯ ПОРТФОЛИО\P1060158.JPG"/>
          <p:cNvPicPr preferRelativeResize="0">
            <a:picLocks noGrp="1"/>
          </p:cNvPicPr>
          <p:nvPr>
            <p:ph type="body" idx="1"/>
          </p:nvPr>
        </p:nvPicPr>
        <p:blipFill rotWithShape="1">
          <a:blip r:embed="rId3">
            <a:alphaModFix/>
          </a:blip>
          <a:srcRect/>
          <a:stretch/>
        </p:blipFill>
        <p:spPr>
          <a:xfrm>
            <a:off x="755576" y="2564904"/>
            <a:ext cx="3528392" cy="3096344"/>
          </a:xfrm>
          <a:prstGeom prst="rect">
            <a:avLst/>
          </a:prstGeom>
          <a:noFill/>
          <a:ln>
            <a:noFill/>
          </a:ln>
        </p:spPr>
      </p:pic>
      <p:pic>
        <p:nvPicPr>
          <p:cNvPr id="383" name="Google Shape;383;p48" descr="C:\Users\User\Desktop\РАБОТЫ ДЛЯ ПОРТФОЛИО\P1060162.JPG"/>
          <p:cNvPicPr preferRelativeResize="0"/>
          <p:nvPr/>
        </p:nvPicPr>
        <p:blipFill rotWithShape="1">
          <a:blip r:embed="rId4">
            <a:alphaModFix/>
          </a:blip>
          <a:srcRect/>
          <a:stretch/>
        </p:blipFill>
        <p:spPr>
          <a:xfrm>
            <a:off x="5004048" y="2492896"/>
            <a:ext cx="3024336" cy="309634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lvl="0" algn="ctr">
              <a:buClr>
                <a:schemeClr val="dk1"/>
              </a:buClr>
              <a:buSzPts val="4500"/>
            </a:pPr>
            <a:r>
              <a:rPr lang="en-US" sz="4500" b="1" dirty="0">
                <a:solidFill>
                  <a:schemeClr val="dk1"/>
                </a:solidFill>
              </a:rPr>
              <a:t>Applying layers of ceramic mass. Burning</a:t>
            </a:r>
            <a:endParaRPr sz="4500" b="1" dirty="0">
              <a:solidFill>
                <a:schemeClr val="dk1"/>
              </a:solidFill>
            </a:endParaRPr>
          </a:p>
        </p:txBody>
      </p:sp>
      <p:sp>
        <p:nvSpPr>
          <p:cNvPr id="389" name="Google Shape;389;p49"/>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34</a:t>
            </a:fld>
            <a:endParaRPr/>
          </a:p>
        </p:txBody>
      </p:sp>
      <p:pic>
        <p:nvPicPr>
          <p:cNvPr id="390" name="Google Shape;390;p49" descr="C:\Users\User\Desktop\РАБОТЫ ДЛЯ ПОРТФОЛИО\P1060167.JPG"/>
          <p:cNvPicPr preferRelativeResize="0">
            <a:picLocks noGrp="1"/>
          </p:cNvPicPr>
          <p:nvPr>
            <p:ph type="body" idx="1"/>
          </p:nvPr>
        </p:nvPicPr>
        <p:blipFill rotWithShape="1">
          <a:blip r:embed="rId3">
            <a:alphaModFix/>
          </a:blip>
          <a:srcRect/>
          <a:stretch/>
        </p:blipFill>
        <p:spPr>
          <a:xfrm>
            <a:off x="1043608" y="2708920"/>
            <a:ext cx="3792326" cy="2903021"/>
          </a:xfrm>
          <a:prstGeom prst="rect">
            <a:avLst/>
          </a:prstGeom>
          <a:noFill/>
          <a:ln>
            <a:noFill/>
          </a:ln>
        </p:spPr>
      </p:pic>
      <p:pic>
        <p:nvPicPr>
          <p:cNvPr id="391" name="Google Shape;391;p49" descr="C:\Users\User\Desktop\РАБОТЫ ДЛЯ ПОРТФОЛИО\P1060172.JPG"/>
          <p:cNvPicPr preferRelativeResize="0">
            <a:picLocks noGrp="1"/>
          </p:cNvPicPr>
          <p:nvPr>
            <p:ph type="body" idx="2"/>
          </p:nvPr>
        </p:nvPicPr>
        <p:blipFill rotWithShape="1">
          <a:blip r:embed="rId4">
            <a:alphaModFix/>
          </a:blip>
          <a:srcRect/>
          <a:stretch/>
        </p:blipFill>
        <p:spPr>
          <a:xfrm>
            <a:off x="5076056" y="2636912"/>
            <a:ext cx="3528392" cy="302433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lvl="0" algn="ctr">
              <a:buSzPts val="5000"/>
            </a:pPr>
            <a:r>
              <a:rPr lang="en-US" b="1" dirty="0"/>
              <a:t>Glazing. Burning</a:t>
            </a:r>
            <a:endParaRPr b="1" dirty="0"/>
          </a:p>
        </p:txBody>
      </p:sp>
      <p:sp>
        <p:nvSpPr>
          <p:cNvPr id="397" name="Google Shape;397;p50"/>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35</a:t>
            </a:fld>
            <a:endParaRPr/>
          </a:p>
        </p:txBody>
      </p:sp>
      <p:pic>
        <p:nvPicPr>
          <p:cNvPr id="398" name="Google Shape;398;p50" descr="C:\Users\User\AppData\Local\Microsoft\Windows\Temporary Internet Files\Content.Word\P1060175.jpg"/>
          <p:cNvPicPr preferRelativeResize="0">
            <a:picLocks noGrp="1"/>
          </p:cNvPicPr>
          <p:nvPr>
            <p:ph type="body" idx="1"/>
          </p:nvPr>
        </p:nvPicPr>
        <p:blipFill rotWithShape="1">
          <a:blip r:embed="rId3">
            <a:alphaModFix/>
          </a:blip>
          <a:srcRect/>
          <a:stretch/>
        </p:blipFill>
        <p:spPr>
          <a:xfrm>
            <a:off x="2357422" y="2643182"/>
            <a:ext cx="2867866" cy="2661438"/>
          </a:xfrm>
          <a:prstGeom prst="rect">
            <a:avLst/>
          </a:prstGeom>
          <a:noFill/>
          <a:ln>
            <a:noFill/>
          </a:ln>
        </p:spPr>
      </p:pic>
      <p:sp>
        <p:nvSpPr>
          <p:cNvPr id="399" name="Google Shape;399;p50"/>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Autofit/>
          </a:bodyPr>
          <a:lstStyle/>
          <a:p>
            <a:pPr marL="274320" lvl="0" indent="-117475" algn="l" rtl="0">
              <a:spcBef>
                <a:spcPts val="0"/>
              </a:spcBef>
              <a:spcAft>
                <a:spcPts val="0"/>
              </a:spcAft>
              <a:buSzPts val="247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1"/>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lvl="0" algn="ctr">
              <a:buClr>
                <a:schemeClr val="dk1"/>
              </a:buClr>
              <a:buSzPts val="3200"/>
            </a:pPr>
            <a:r>
              <a:rPr lang="en-US" sz="3200" dirty="0">
                <a:solidFill>
                  <a:schemeClr val="dk1"/>
                </a:solidFill>
              </a:rPr>
              <a:t>Materials used for the manufacture of metal-ceramic crowns</a:t>
            </a:r>
            <a:endParaRPr sz="3200" dirty="0">
              <a:solidFill>
                <a:schemeClr val="dk1"/>
              </a:solidFill>
            </a:endParaRPr>
          </a:p>
        </p:txBody>
      </p:sp>
      <p:sp>
        <p:nvSpPr>
          <p:cNvPr id="405" name="Google Shape;405;p51"/>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36</a:t>
            </a:fld>
            <a:endParaRPr/>
          </a:p>
        </p:txBody>
      </p:sp>
      <p:pic>
        <p:nvPicPr>
          <p:cNvPr id="406" name="Google Shape;406;p51" descr="C:\Users\User\Pictures\imagesW4MYDL55.jpg"/>
          <p:cNvPicPr preferRelativeResize="0">
            <a:picLocks noGrp="1"/>
          </p:cNvPicPr>
          <p:nvPr>
            <p:ph type="body" idx="1"/>
          </p:nvPr>
        </p:nvPicPr>
        <p:blipFill rotWithShape="1">
          <a:blip r:embed="rId3">
            <a:alphaModFix/>
          </a:blip>
          <a:srcRect/>
          <a:stretch/>
        </p:blipFill>
        <p:spPr>
          <a:xfrm>
            <a:off x="2843808" y="1916832"/>
            <a:ext cx="1714500" cy="2476500"/>
          </a:xfrm>
          <a:prstGeom prst="rect">
            <a:avLst/>
          </a:prstGeom>
          <a:noFill/>
          <a:ln>
            <a:noFill/>
          </a:ln>
        </p:spPr>
      </p:pic>
      <p:pic>
        <p:nvPicPr>
          <p:cNvPr id="407" name="Google Shape;407;p51" descr="C:\Users\User\Pictures\imagesZOV58OK2.jpg"/>
          <p:cNvPicPr preferRelativeResize="0"/>
          <p:nvPr/>
        </p:nvPicPr>
        <p:blipFill rotWithShape="1">
          <a:blip r:embed="rId4">
            <a:alphaModFix/>
          </a:blip>
          <a:srcRect/>
          <a:stretch/>
        </p:blipFill>
        <p:spPr>
          <a:xfrm>
            <a:off x="611560" y="1988840"/>
            <a:ext cx="2085975" cy="2190750"/>
          </a:xfrm>
          <a:prstGeom prst="rect">
            <a:avLst/>
          </a:prstGeom>
          <a:noFill/>
          <a:ln>
            <a:noFill/>
          </a:ln>
        </p:spPr>
      </p:pic>
      <p:pic>
        <p:nvPicPr>
          <p:cNvPr id="408" name="Google Shape;408;p51" descr="C:\Users\User\Pictures\imagesH3TA17A3.jpg"/>
          <p:cNvPicPr preferRelativeResize="0"/>
          <p:nvPr/>
        </p:nvPicPr>
        <p:blipFill rotWithShape="1">
          <a:blip r:embed="rId5">
            <a:alphaModFix/>
          </a:blip>
          <a:srcRect/>
          <a:stretch/>
        </p:blipFill>
        <p:spPr>
          <a:xfrm>
            <a:off x="5364088" y="2420888"/>
            <a:ext cx="2695575" cy="1695450"/>
          </a:xfrm>
          <a:prstGeom prst="rect">
            <a:avLst/>
          </a:prstGeom>
          <a:noFill/>
          <a:ln>
            <a:noFill/>
          </a:ln>
        </p:spPr>
      </p:pic>
      <p:pic>
        <p:nvPicPr>
          <p:cNvPr id="409" name="Google Shape;409;p51" descr="C:\Users\User\Pictures\imagesJYET0U1Z.jpg"/>
          <p:cNvPicPr preferRelativeResize="0"/>
          <p:nvPr/>
        </p:nvPicPr>
        <p:blipFill rotWithShape="1">
          <a:blip r:embed="rId6">
            <a:alphaModFix/>
          </a:blip>
          <a:srcRect/>
          <a:stretch/>
        </p:blipFill>
        <p:spPr>
          <a:xfrm>
            <a:off x="3491880" y="4437112"/>
            <a:ext cx="2447925" cy="1866900"/>
          </a:xfrm>
          <a:prstGeom prst="rect">
            <a:avLst/>
          </a:prstGeom>
          <a:noFill/>
          <a:ln>
            <a:noFill/>
          </a:ln>
        </p:spPr>
      </p:pic>
      <p:pic>
        <p:nvPicPr>
          <p:cNvPr id="410" name="Google Shape;410;p51" descr="C:\Users\User\Pictures\untitled7.png"/>
          <p:cNvPicPr preferRelativeResize="0"/>
          <p:nvPr/>
        </p:nvPicPr>
        <p:blipFill rotWithShape="1">
          <a:blip r:embed="rId7">
            <a:alphaModFix/>
          </a:blip>
          <a:srcRect/>
          <a:stretch/>
        </p:blipFill>
        <p:spPr>
          <a:xfrm>
            <a:off x="6084168" y="4509120"/>
            <a:ext cx="2428875" cy="1885950"/>
          </a:xfrm>
          <a:prstGeom prst="rect">
            <a:avLst/>
          </a:prstGeom>
          <a:noFill/>
          <a:ln>
            <a:noFill/>
          </a:ln>
        </p:spPr>
      </p:pic>
      <p:pic>
        <p:nvPicPr>
          <p:cNvPr id="411" name="Google Shape;411;p51" descr="C:\Users\User\Pictures\7.png"/>
          <p:cNvPicPr preferRelativeResize="0"/>
          <p:nvPr/>
        </p:nvPicPr>
        <p:blipFill rotWithShape="1">
          <a:blip r:embed="rId8">
            <a:alphaModFix/>
          </a:blip>
          <a:srcRect/>
          <a:stretch/>
        </p:blipFill>
        <p:spPr>
          <a:xfrm>
            <a:off x="611560" y="4581128"/>
            <a:ext cx="2232248" cy="131039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lvl="0" algn="ctr">
              <a:buClr>
                <a:schemeClr val="dk1"/>
              </a:buClr>
              <a:buSzPts val="3200"/>
            </a:pPr>
            <a:r>
              <a:rPr lang="en-US" sz="3200" b="1" dirty="0">
                <a:solidFill>
                  <a:schemeClr val="dk1"/>
                </a:solidFill>
              </a:rPr>
              <a:t>Devices and instruments used for the manufacture of metal-ceramic crowns</a:t>
            </a:r>
            <a:endParaRPr sz="3200" b="1" dirty="0">
              <a:solidFill>
                <a:schemeClr val="dk1"/>
              </a:solidFill>
            </a:endParaRPr>
          </a:p>
        </p:txBody>
      </p:sp>
      <p:sp>
        <p:nvSpPr>
          <p:cNvPr id="417" name="Google Shape;417;p52"/>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37</a:t>
            </a:fld>
            <a:endParaRPr/>
          </a:p>
        </p:txBody>
      </p:sp>
      <p:pic>
        <p:nvPicPr>
          <p:cNvPr id="418" name="Google Shape;418;p52" descr="C:\Users\User\Pictures\untitled88.png"/>
          <p:cNvPicPr preferRelativeResize="0">
            <a:picLocks noGrp="1"/>
          </p:cNvPicPr>
          <p:nvPr>
            <p:ph type="body" idx="1"/>
          </p:nvPr>
        </p:nvPicPr>
        <p:blipFill rotWithShape="1">
          <a:blip r:embed="rId3">
            <a:alphaModFix/>
          </a:blip>
          <a:srcRect/>
          <a:stretch/>
        </p:blipFill>
        <p:spPr>
          <a:xfrm>
            <a:off x="827584" y="1988840"/>
            <a:ext cx="1733550" cy="1733550"/>
          </a:xfrm>
          <a:prstGeom prst="rect">
            <a:avLst/>
          </a:prstGeom>
          <a:noFill/>
          <a:ln>
            <a:noFill/>
          </a:ln>
        </p:spPr>
      </p:pic>
      <p:pic>
        <p:nvPicPr>
          <p:cNvPr id="419" name="Google Shape;419;p52" descr="C:\Users\User\Pictures\untitled111.png"/>
          <p:cNvPicPr preferRelativeResize="0"/>
          <p:nvPr/>
        </p:nvPicPr>
        <p:blipFill rotWithShape="1">
          <a:blip r:embed="rId4">
            <a:alphaModFix/>
          </a:blip>
          <a:srcRect/>
          <a:stretch/>
        </p:blipFill>
        <p:spPr>
          <a:xfrm>
            <a:off x="2987824" y="2132856"/>
            <a:ext cx="1575618" cy="1575618"/>
          </a:xfrm>
          <a:prstGeom prst="rect">
            <a:avLst/>
          </a:prstGeom>
          <a:noFill/>
          <a:ln>
            <a:noFill/>
          </a:ln>
        </p:spPr>
      </p:pic>
      <p:pic>
        <p:nvPicPr>
          <p:cNvPr id="420" name="Google Shape;420;p52" descr="C:\Users\User\Pictures\untitled7777.png"/>
          <p:cNvPicPr preferRelativeResize="0"/>
          <p:nvPr/>
        </p:nvPicPr>
        <p:blipFill rotWithShape="1">
          <a:blip r:embed="rId5">
            <a:alphaModFix/>
          </a:blip>
          <a:srcRect/>
          <a:stretch/>
        </p:blipFill>
        <p:spPr>
          <a:xfrm>
            <a:off x="4788024" y="2276872"/>
            <a:ext cx="1224135" cy="1442942"/>
          </a:xfrm>
          <a:prstGeom prst="rect">
            <a:avLst/>
          </a:prstGeom>
          <a:noFill/>
          <a:ln>
            <a:noFill/>
          </a:ln>
        </p:spPr>
      </p:pic>
      <p:pic>
        <p:nvPicPr>
          <p:cNvPr id="421" name="Google Shape;421;p52" descr="C:\Users\User\Pictures\untitled79.png"/>
          <p:cNvPicPr preferRelativeResize="0"/>
          <p:nvPr/>
        </p:nvPicPr>
        <p:blipFill rotWithShape="1">
          <a:blip r:embed="rId6">
            <a:alphaModFix/>
          </a:blip>
          <a:srcRect/>
          <a:stretch/>
        </p:blipFill>
        <p:spPr>
          <a:xfrm>
            <a:off x="6372201" y="2060849"/>
            <a:ext cx="1800200" cy="1800200"/>
          </a:xfrm>
          <a:prstGeom prst="rect">
            <a:avLst/>
          </a:prstGeom>
          <a:noFill/>
          <a:ln>
            <a:noFill/>
          </a:ln>
        </p:spPr>
      </p:pic>
      <p:pic>
        <p:nvPicPr>
          <p:cNvPr id="422" name="Google Shape;422;p52" descr="C:\Users\User\Pictures\imagesHU89TLFE.jpg"/>
          <p:cNvPicPr preferRelativeResize="0"/>
          <p:nvPr/>
        </p:nvPicPr>
        <p:blipFill rotWithShape="1">
          <a:blip r:embed="rId7">
            <a:alphaModFix/>
          </a:blip>
          <a:srcRect/>
          <a:stretch/>
        </p:blipFill>
        <p:spPr>
          <a:xfrm>
            <a:off x="2411760" y="4077072"/>
            <a:ext cx="2124347" cy="1290836"/>
          </a:xfrm>
          <a:prstGeom prst="rect">
            <a:avLst/>
          </a:prstGeom>
          <a:noFill/>
          <a:ln>
            <a:noFill/>
          </a:ln>
        </p:spPr>
      </p:pic>
      <p:pic>
        <p:nvPicPr>
          <p:cNvPr id="423" name="Google Shape;423;p52" descr="C:\Users\User\Pictures\imagesO82D49Y5.jpg"/>
          <p:cNvPicPr preferRelativeResize="0"/>
          <p:nvPr/>
        </p:nvPicPr>
        <p:blipFill rotWithShape="1">
          <a:blip r:embed="rId8">
            <a:alphaModFix/>
          </a:blip>
          <a:srcRect/>
          <a:stretch/>
        </p:blipFill>
        <p:spPr>
          <a:xfrm>
            <a:off x="4932040" y="4077072"/>
            <a:ext cx="1656184" cy="1349483"/>
          </a:xfrm>
          <a:prstGeom prst="rect">
            <a:avLst/>
          </a:prstGeom>
          <a:noFill/>
          <a:ln>
            <a:noFill/>
          </a:ln>
        </p:spPr>
      </p:pic>
      <p:pic>
        <p:nvPicPr>
          <p:cNvPr id="424" name="Google Shape;424;p52" descr="C:\Users\User\Pictures\imagesSR0Z1UFB.jpg"/>
          <p:cNvPicPr preferRelativeResize="0"/>
          <p:nvPr/>
        </p:nvPicPr>
        <p:blipFill rotWithShape="1">
          <a:blip r:embed="rId9">
            <a:alphaModFix/>
          </a:blip>
          <a:srcRect/>
          <a:stretch/>
        </p:blipFill>
        <p:spPr>
          <a:xfrm>
            <a:off x="539552" y="4005065"/>
            <a:ext cx="1440160" cy="1347046"/>
          </a:xfrm>
          <a:prstGeom prst="rect">
            <a:avLst/>
          </a:prstGeom>
          <a:noFill/>
          <a:ln>
            <a:noFill/>
          </a:ln>
        </p:spPr>
      </p:pic>
      <p:pic>
        <p:nvPicPr>
          <p:cNvPr id="425" name="Google Shape;425;p52" descr="C:\Users\User\Pictures\imagesHAUXT7YE.jpg"/>
          <p:cNvPicPr preferRelativeResize="0"/>
          <p:nvPr/>
        </p:nvPicPr>
        <p:blipFill rotWithShape="1">
          <a:blip r:embed="rId10">
            <a:alphaModFix/>
          </a:blip>
          <a:srcRect/>
          <a:stretch/>
        </p:blipFill>
        <p:spPr>
          <a:xfrm>
            <a:off x="6804247" y="4077072"/>
            <a:ext cx="1889755" cy="148818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3"/>
          <p:cNvSpPr txBox="1">
            <a:spLocks noGrp="1"/>
          </p:cNvSpPr>
          <p:nvPr>
            <p:ph type="body" idx="1"/>
          </p:nvPr>
        </p:nvSpPr>
        <p:spPr>
          <a:xfrm>
            <a:off x="285720" y="928670"/>
            <a:ext cx="8229600" cy="5467368"/>
          </a:xfrm>
          <a:prstGeom prst="rect">
            <a:avLst/>
          </a:prstGeom>
          <a:noFill/>
          <a:ln>
            <a:noFill/>
          </a:ln>
        </p:spPr>
        <p:txBody>
          <a:bodyPr spcFirstLastPara="1" wrap="square" lIns="91425" tIns="45700" rIns="91425" bIns="45700" anchor="t" anchorCtr="0">
            <a:noAutofit/>
          </a:bodyPr>
          <a:lstStyle/>
          <a:p>
            <a:pPr marL="274320" lvl="0" indent="-117475">
              <a:spcBef>
                <a:spcPts val="520"/>
              </a:spcBef>
              <a:buSzPts val="2470"/>
              <a:buNone/>
            </a:pPr>
            <a:r>
              <a:rPr lang="en-US" dirty="0"/>
              <a:t>Conclusions on the practical part of the project description</a:t>
            </a:r>
          </a:p>
          <a:p>
            <a:pPr marL="274320" lvl="0" indent="-117475">
              <a:spcBef>
                <a:spcPts val="520"/>
              </a:spcBef>
              <a:buSzPts val="2470"/>
              <a:buNone/>
            </a:pPr>
            <a:r>
              <a:rPr lang="en-US" dirty="0"/>
              <a:t>As a result of studying the theoretical part of the project, material was obtained, the analysis of which made it possible to produce an artificial metal-ceramic crown that complies with all the rules and technology for manufacturing a metal-ceramic crown, observing all laboratory stages and describing their design and execution of the work.</a:t>
            </a:r>
            <a:endParaRPr dirty="0"/>
          </a:p>
        </p:txBody>
      </p:sp>
      <p:sp>
        <p:nvSpPr>
          <p:cNvPr id="431" name="Google Shape;431;p53"/>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38</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lvl="0" algn="ctr">
              <a:buClr>
                <a:schemeClr val="dk1"/>
              </a:buClr>
              <a:buSzPts val="5400"/>
            </a:pPr>
            <a:r>
              <a:rPr lang="en-US" sz="5400" b="1" dirty="0">
                <a:solidFill>
                  <a:schemeClr val="dk1"/>
                </a:solidFill>
              </a:rPr>
              <a:t>Objective of the project</a:t>
            </a:r>
            <a:endParaRPr sz="5400" b="1" dirty="0">
              <a:solidFill>
                <a:schemeClr val="dk1"/>
              </a:solidFill>
            </a:endParaRPr>
          </a:p>
        </p:txBody>
      </p:sp>
      <p:sp>
        <p:nvSpPr>
          <p:cNvPr id="144" name="Google Shape;144;p19"/>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274320" lvl="0" indent="-117475" algn="just">
              <a:spcBef>
                <a:spcPts val="520"/>
              </a:spcBef>
              <a:buSzPts val="2470"/>
              <a:buNone/>
            </a:pPr>
            <a:r>
              <a:rPr lang="en-US" dirty="0"/>
              <a:t>Make a metal-ceramic prosthesis and identify errors in the manufacture of the prosthesis at various stages, as well as carry out a technological project to describe the technology for manufacturing the prosthesis.</a:t>
            </a:r>
            <a:endParaRPr dirty="0"/>
          </a:p>
        </p:txBody>
      </p:sp>
      <p:sp>
        <p:nvSpPr>
          <p:cNvPr id="145" name="Google Shape;145;p19"/>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4</a:t>
            </a:fld>
            <a:endParaRPr/>
          </a:p>
        </p:txBody>
      </p:sp>
      <p:pic>
        <p:nvPicPr>
          <p:cNvPr id="146" name="Google Shape;146;p19" descr="http://im8-tub-ru.yandex.net/i?id=478110793-17-72&amp;n=21">
            <a:hlinkClick r:id="rId3"/>
          </p:cNvPr>
          <p:cNvPicPr preferRelativeResize="0"/>
          <p:nvPr/>
        </p:nvPicPr>
        <p:blipFill rotWithShape="1">
          <a:blip r:embed="rId4">
            <a:alphaModFix/>
          </a:blip>
          <a:srcRect/>
          <a:stretch/>
        </p:blipFill>
        <p:spPr>
          <a:xfrm>
            <a:off x="4929190" y="3714752"/>
            <a:ext cx="3312368" cy="23762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457200" y="704088"/>
            <a:ext cx="8219256" cy="780696"/>
          </a:xfrm>
          <a:prstGeom prst="rect">
            <a:avLst/>
          </a:prstGeom>
          <a:noFill/>
          <a:ln>
            <a:noFill/>
          </a:ln>
        </p:spPr>
        <p:txBody>
          <a:bodyPr spcFirstLastPara="1" wrap="square" lIns="0" tIns="45700" rIns="0" bIns="0" anchor="b" anchorCtr="0">
            <a:noAutofit/>
          </a:bodyPr>
          <a:lstStyle/>
          <a:p>
            <a:pPr lvl="0" algn="ctr">
              <a:buClr>
                <a:schemeClr val="dk1"/>
              </a:buClr>
              <a:buSzPts val="4860"/>
            </a:pPr>
            <a:r>
              <a:rPr lang="en-US" sz="4860" b="1" dirty="0">
                <a:solidFill>
                  <a:schemeClr val="dk1"/>
                </a:solidFill>
              </a:rPr>
              <a:t>Project objectives</a:t>
            </a:r>
            <a:endParaRPr sz="4860" b="1" dirty="0">
              <a:solidFill>
                <a:schemeClr val="dk1"/>
              </a:solidFill>
            </a:endParaRPr>
          </a:p>
        </p:txBody>
      </p:sp>
      <p:sp>
        <p:nvSpPr>
          <p:cNvPr id="152" name="Google Shape;152;p20"/>
          <p:cNvSpPr txBox="1">
            <a:spLocks noGrp="1"/>
          </p:cNvSpPr>
          <p:nvPr>
            <p:ph type="body" idx="1"/>
          </p:nvPr>
        </p:nvSpPr>
        <p:spPr>
          <a:xfrm>
            <a:off x="395536" y="1556793"/>
            <a:ext cx="8291264" cy="4767808"/>
          </a:xfrm>
          <a:prstGeom prst="rect">
            <a:avLst/>
          </a:prstGeom>
          <a:noFill/>
          <a:ln>
            <a:noFill/>
          </a:ln>
        </p:spPr>
        <p:txBody>
          <a:bodyPr spcFirstLastPara="1" wrap="square" lIns="91425" tIns="45700" rIns="91425" bIns="45700" anchor="ctr" anchorCtr="0">
            <a:noAutofit/>
          </a:bodyPr>
          <a:lstStyle/>
          <a:p>
            <a:pPr marL="274320" lvl="0" indent="-129238">
              <a:lnSpc>
                <a:spcPct val="80000"/>
              </a:lnSpc>
              <a:spcBef>
                <a:spcPts val="481"/>
              </a:spcBef>
              <a:buSzPts val="2285"/>
              <a:buNone/>
            </a:pPr>
            <a:r>
              <a:rPr lang="en-US" sz="2405" dirty="0" smtClean="0"/>
              <a:t>1.To </a:t>
            </a:r>
            <a:r>
              <a:rPr lang="en-US" sz="2405" dirty="0"/>
              <a:t>study scientific and theoretical material on the types of fixed structures, indications and contraindications for the use of metal-ceramic dentures, characteristics of the components of porcelain masses, clinical and laboratory stages of manufacturing metal-ceramic dentures, manufacturing technology of porcelain crowns, reasons for chipping of ceramics in metal-ceramic structures and their preventive measures.</a:t>
            </a:r>
          </a:p>
          <a:p>
            <a:pPr marL="274320" lvl="0" indent="-129238">
              <a:lnSpc>
                <a:spcPct val="80000"/>
              </a:lnSpc>
              <a:spcBef>
                <a:spcPts val="481"/>
              </a:spcBef>
              <a:buSzPts val="2285"/>
              <a:buNone/>
            </a:pPr>
            <a:r>
              <a:rPr lang="en-US" sz="2405" dirty="0"/>
              <a:t> </a:t>
            </a:r>
            <a:r>
              <a:rPr lang="en-US" sz="2405" dirty="0" smtClean="0"/>
              <a:t>2.Complete </a:t>
            </a:r>
            <a:r>
              <a:rPr lang="en-US" sz="2405" dirty="0"/>
              <a:t>a design task for the manufacture of a metal-ceramic prosthesis, describe the technology for </a:t>
            </a:r>
            <a:r>
              <a:rPr lang="en-US" sz="2405" dirty="0" smtClean="0"/>
              <a:t>its</a:t>
            </a:r>
          </a:p>
          <a:p>
            <a:pPr marL="274320" lvl="0" indent="-129238">
              <a:lnSpc>
                <a:spcPct val="80000"/>
              </a:lnSpc>
              <a:spcBef>
                <a:spcPts val="481"/>
              </a:spcBef>
              <a:buSzPts val="2285"/>
              <a:buNone/>
            </a:pPr>
            <a:r>
              <a:rPr lang="en-US" sz="2405" dirty="0" smtClean="0"/>
              <a:t>3.manufacture </a:t>
            </a:r>
            <a:r>
              <a:rPr lang="en-US" sz="2405" dirty="0"/>
              <a:t>in a technological project.</a:t>
            </a:r>
          </a:p>
          <a:p>
            <a:pPr marL="274320" lvl="0" indent="-129238">
              <a:lnSpc>
                <a:spcPct val="80000"/>
              </a:lnSpc>
              <a:spcBef>
                <a:spcPts val="481"/>
              </a:spcBef>
              <a:buSzPts val="2285"/>
              <a:buNone/>
            </a:pPr>
            <a:r>
              <a:rPr lang="en-US" sz="2405" dirty="0" smtClean="0"/>
              <a:t>4.Protect </a:t>
            </a:r>
            <a:r>
              <a:rPr lang="en-US" sz="2405" dirty="0"/>
              <a:t>the technological product</a:t>
            </a:r>
            <a:endParaRPr sz="2405" dirty="0"/>
          </a:p>
        </p:txBody>
      </p:sp>
      <p:sp>
        <p:nvSpPr>
          <p:cNvPr id="153" name="Google Shape;153;p20"/>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457200" y="476672"/>
            <a:ext cx="8507288" cy="1008112"/>
          </a:xfrm>
          <a:prstGeom prst="rect">
            <a:avLst/>
          </a:prstGeom>
          <a:noFill/>
          <a:ln>
            <a:noFill/>
          </a:ln>
        </p:spPr>
        <p:txBody>
          <a:bodyPr spcFirstLastPara="1" wrap="square" lIns="0" tIns="45700" rIns="0" bIns="0" anchor="ctr" anchorCtr="0">
            <a:noAutofit/>
          </a:bodyPr>
          <a:lstStyle/>
          <a:p>
            <a:pPr lvl="0" algn="ctr">
              <a:buClr>
                <a:schemeClr val="dk1"/>
              </a:buClr>
              <a:buSzPts val="5400"/>
            </a:pPr>
            <a:r>
              <a:rPr lang="en-US" sz="5400" b="1" dirty="0">
                <a:solidFill>
                  <a:schemeClr val="dk1"/>
                </a:solidFill>
              </a:rPr>
              <a:t>Contents of the project assignment</a:t>
            </a:r>
            <a:endParaRPr sz="5400" b="1" dirty="0">
              <a:solidFill>
                <a:schemeClr val="dk1"/>
              </a:solidFill>
            </a:endParaRPr>
          </a:p>
        </p:txBody>
      </p:sp>
      <p:sp>
        <p:nvSpPr>
          <p:cNvPr id="159" name="Google Shape;159;p21"/>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274320" lvl="0" indent="-274320" algn="just">
              <a:spcBef>
                <a:spcPts val="0"/>
              </a:spcBef>
              <a:buSzPts val="2470"/>
            </a:pPr>
            <a:r>
              <a:rPr lang="en-US" dirty="0"/>
              <a:t>Based on the technology requirements, produce a metal-ceramic prosthesis in laboratory conditions, identify the reasons, study the aesthetic aspects of modeling and apply them in practice.</a:t>
            </a:r>
            <a:endParaRPr dirty="0"/>
          </a:p>
        </p:txBody>
      </p:sp>
      <p:sp>
        <p:nvSpPr>
          <p:cNvPr id="160" name="Google Shape;160;p21"/>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6</a:t>
            </a:fld>
            <a:endParaRPr/>
          </a:p>
        </p:txBody>
      </p:sp>
      <p:pic>
        <p:nvPicPr>
          <p:cNvPr id="161" name="Google Shape;161;p21" descr="http://im8-tub-ru.yandex.net/i?id=478110793-17-72&amp;n=21">
            <a:hlinkClick r:id="rId3"/>
          </p:cNvPr>
          <p:cNvPicPr preferRelativeResize="0"/>
          <p:nvPr/>
        </p:nvPicPr>
        <p:blipFill rotWithShape="1">
          <a:blip r:embed="rId4">
            <a:alphaModFix/>
          </a:blip>
          <a:srcRect/>
          <a:stretch/>
        </p:blipFill>
        <p:spPr>
          <a:xfrm>
            <a:off x="4786314" y="3786190"/>
            <a:ext cx="3312368" cy="23762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500034" y="150125"/>
            <a:ext cx="8229600" cy="1707231"/>
          </a:xfrm>
          <a:prstGeom prst="rect">
            <a:avLst/>
          </a:prstGeom>
          <a:noFill/>
          <a:ln>
            <a:noFill/>
          </a:ln>
        </p:spPr>
        <p:txBody>
          <a:bodyPr spcFirstLastPara="1" wrap="square" lIns="0" tIns="45700" rIns="0" bIns="0" anchor="ctr" anchorCtr="0">
            <a:noAutofit/>
          </a:bodyPr>
          <a:lstStyle/>
          <a:p>
            <a:pPr lvl="0" algn="ctr">
              <a:buClr>
                <a:schemeClr val="dk1"/>
              </a:buClr>
              <a:buSzPts val="5400"/>
            </a:pPr>
            <a:r>
              <a:rPr lang="en-US" sz="4800" b="1" dirty="0">
                <a:solidFill>
                  <a:schemeClr val="dk1"/>
                </a:solidFill>
              </a:rPr>
              <a:t>Project implementation stages</a:t>
            </a:r>
            <a:endParaRPr sz="4800" b="1" dirty="0">
              <a:solidFill>
                <a:schemeClr val="dk1"/>
              </a:solidFill>
            </a:endParaRPr>
          </a:p>
        </p:txBody>
      </p:sp>
      <p:sp>
        <p:nvSpPr>
          <p:cNvPr id="167" name="Google Shape;167;p22"/>
          <p:cNvSpPr txBox="1">
            <a:spLocks noGrp="1"/>
          </p:cNvSpPr>
          <p:nvPr>
            <p:ph type="body" idx="1"/>
          </p:nvPr>
        </p:nvSpPr>
        <p:spPr>
          <a:xfrm>
            <a:off x="323528" y="1844824"/>
            <a:ext cx="8363272" cy="4479776"/>
          </a:xfrm>
          <a:prstGeom prst="rect">
            <a:avLst/>
          </a:prstGeom>
          <a:noFill/>
          <a:ln>
            <a:noFill/>
          </a:ln>
        </p:spPr>
        <p:txBody>
          <a:bodyPr spcFirstLastPara="1" wrap="square" lIns="91425" tIns="45700" rIns="91425" bIns="45700" anchor="ctr" anchorCtr="0">
            <a:noAutofit/>
          </a:bodyPr>
          <a:lstStyle/>
          <a:p>
            <a:pPr marL="274320" lvl="0" indent="-117475">
              <a:spcBef>
                <a:spcPts val="520"/>
              </a:spcBef>
              <a:buSzPts val="2470"/>
              <a:buNone/>
            </a:pPr>
            <a:r>
              <a:rPr lang="en-US" sz="2000" dirty="0"/>
              <a:t>At the first stage, the tasks and goals of the technological project were set, and the main problems of the project were identified. (7.09.13-15.09.13);</a:t>
            </a:r>
          </a:p>
          <a:p>
            <a:pPr marL="274320" lvl="0" indent="-117475">
              <a:spcBef>
                <a:spcPts val="520"/>
              </a:spcBef>
              <a:buSzPts val="2470"/>
              <a:buNone/>
            </a:pPr>
            <a:r>
              <a:rPr lang="en-US" sz="2000" dirty="0"/>
              <a:t>At the second stage, the literature was studied and a plan was drawn up for the manufacture of a metal-ceramic prosthesis (09/15/13-10/4/13);</a:t>
            </a:r>
          </a:p>
          <a:p>
            <a:pPr marL="274320" lvl="0" indent="-117475">
              <a:spcBef>
                <a:spcPts val="520"/>
              </a:spcBef>
              <a:buSzPts val="2470"/>
              <a:buNone/>
            </a:pPr>
            <a:r>
              <a:rPr lang="en-US" sz="2000" dirty="0"/>
              <a:t>At the third stage, methods and methods for manufacturing a metal-ceramic prosthesis were selected, as well as the materials necessary for the implementation of the project were selected (4th semester of the 2014-2015 academic year)</a:t>
            </a:r>
          </a:p>
          <a:p>
            <a:pPr marL="274320" lvl="0" indent="-117475">
              <a:spcBef>
                <a:spcPts val="520"/>
              </a:spcBef>
              <a:buSzPts val="2470"/>
              <a:buNone/>
            </a:pPr>
            <a:r>
              <a:rPr lang="en-US" sz="2000" dirty="0"/>
              <a:t>At the fourth stage, the prosthesis was manufactured (November, 2014), all actions performed at the laboratory stages of its manufacture are described (November, 2014)</a:t>
            </a:r>
          </a:p>
          <a:p>
            <a:pPr marL="274320" lvl="0" indent="-117475">
              <a:spcBef>
                <a:spcPts val="520"/>
              </a:spcBef>
              <a:buSzPts val="2470"/>
              <a:buNone/>
            </a:pPr>
            <a:r>
              <a:rPr lang="en-US" sz="2000" dirty="0"/>
              <a:t>At the fifth stage, a report on the technological project was compiled and written, a presentation was created and the defense of your product was carried out according to the written technological project (12/24/2014).</a:t>
            </a:r>
            <a:endParaRPr sz="2000" dirty="0"/>
          </a:p>
        </p:txBody>
      </p:sp>
      <p:sp>
        <p:nvSpPr>
          <p:cNvPr id="168" name="Google Shape;168;p22"/>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409433" y="772328"/>
            <a:ext cx="10215350" cy="742573"/>
          </a:xfrm>
          <a:prstGeom prst="rect">
            <a:avLst/>
          </a:prstGeom>
          <a:noFill/>
          <a:ln>
            <a:noFill/>
          </a:ln>
        </p:spPr>
        <p:txBody>
          <a:bodyPr spcFirstLastPara="1" wrap="square" lIns="0" tIns="45700" rIns="0" bIns="0" anchor="ctr" anchorCtr="0">
            <a:noAutofit/>
          </a:bodyPr>
          <a:lstStyle/>
          <a:p>
            <a:pPr lvl="0" algn="ctr">
              <a:buClr>
                <a:schemeClr val="dk1"/>
              </a:buClr>
              <a:buSzPts val="5400"/>
            </a:pPr>
            <a:r>
              <a:rPr lang="en-US" sz="5400" b="1" dirty="0">
                <a:solidFill>
                  <a:schemeClr val="dk1"/>
                </a:solidFill>
              </a:rPr>
              <a:t>Types of fixed prostheses</a:t>
            </a:r>
            <a:endParaRPr sz="5400" b="1" dirty="0">
              <a:solidFill>
                <a:schemeClr val="dk1"/>
              </a:solidFill>
            </a:endParaRPr>
          </a:p>
        </p:txBody>
      </p:sp>
      <p:sp>
        <p:nvSpPr>
          <p:cNvPr id="174" name="Google Shape;174;p23"/>
          <p:cNvSpPr txBox="1">
            <a:spLocks noGrp="1"/>
          </p:cNvSpPr>
          <p:nvPr>
            <p:ph type="body" idx="1"/>
          </p:nvPr>
        </p:nvSpPr>
        <p:spPr>
          <a:xfrm>
            <a:off x="395536" y="1772817"/>
            <a:ext cx="8291264" cy="4551784"/>
          </a:xfrm>
          <a:prstGeom prst="rect">
            <a:avLst/>
          </a:prstGeom>
          <a:noFill/>
          <a:ln>
            <a:noFill/>
          </a:ln>
        </p:spPr>
        <p:txBody>
          <a:bodyPr spcFirstLastPara="1" wrap="square" lIns="91425" tIns="45700" rIns="91425" bIns="45700" anchor="t" anchorCtr="0">
            <a:noAutofit/>
          </a:bodyPr>
          <a:lstStyle/>
          <a:p>
            <a:pPr marL="274320" lvl="0" indent="-274320" algn="just">
              <a:spcBef>
                <a:spcPts val="0"/>
              </a:spcBef>
              <a:buSzPts val="2470"/>
            </a:pPr>
            <a:r>
              <a:rPr lang="en-US" dirty="0">
                <a:solidFill>
                  <a:srgbClr val="0B5394"/>
                </a:solidFill>
              </a:rPr>
              <a:t>By purpose:</a:t>
            </a:r>
          </a:p>
          <a:p>
            <a:pPr marL="274320" lvl="0" indent="-274320" algn="just">
              <a:spcBef>
                <a:spcPts val="0"/>
              </a:spcBef>
              <a:buSzPts val="2470"/>
            </a:pPr>
            <a:r>
              <a:rPr lang="en-US" dirty="0">
                <a:solidFill>
                  <a:srgbClr val="0B5394"/>
                </a:solidFill>
              </a:rPr>
              <a:t>  Restorative; Supporting</a:t>
            </a:r>
          </a:p>
          <a:p>
            <a:pPr marL="274320" lvl="0" indent="-274320" algn="just">
              <a:spcBef>
                <a:spcPts val="0"/>
              </a:spcBef>
              <a:buSzPts val="2470"/>
            </a:pPr>
            <a:r>
              <a:rPr lang="en-US" dirty="0">
                <a:solidFill>
                  <a:srgbClr val="0B5394"/>
                </a:solidFill>
              </a:rPr>
              <a:t>By material: 1. Metal dental crowns: 2. Non-metallic dental crowns</a:t>
            </a:r>
          </a:p>
          <a:p>
            <a:pPr marL="274320" lvl="0" indent="-274320" algn="just">
              <a:spcBef>
                <a:spcPts val="0"/>
              </a:spcBef>
              <a:buSzPts val="2470"/>
            </a:pPr>
            <a:r>
              <a:rPr lang="en-US" dirty="0">
                <a:solidFill>
                  <a:srgbClr val="0B5394"/>
                </a:solidFill>
              </a:rPr>
              <a:t>3. Combined dental crowns.</a:t>
            </a:r>
          </a:p>
          <a:p>
            <a:pPr marL="274320" lvl="0" indent="-274320" algn="just">
              <a:spcBef>
                <a:spcPts val="0"/>
              </a:spcBef>
              <a:buSzPts val="2470"/>
            </a:pPr>
            <a:r>
              <a:rPr lang="en-US" dirty="0">
                <a:solidFill>
                  <a:srgbClr val="0B5394"/>
                </a:solidFill>
              </a:rPr>
              <a:t>By design: Full crowns, half-crowns, equatorial crowns, stump crowns, telescopic crowns, crowns with a pin</a:t>
            </a:r>
            <a:endParaRPr dirty="0">
              <a:solidFill>
                <a:srgbClr val="0B5394"/>
              </a:solidFill>
            </a:endParaRPr>
          </a:p>
        </p:txBody>
      </p:sp>
      <p:sp>
        <p:nvSpPr>
          <p:cNvPr id="175" name="Google Shape;175;p23"/>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a:spLocks noGrp="1"/>
          </p:cNvSpPr>
          <p:nvPr>
            <p:ph type="title"/>
          </p:nvPr>
        </p:nvSpPr>
        <p:spPr>
          <a:xfrm>
            <a:off x="457200" y="704088"/>
            <a:ext cx="8229600" cy="996720"/>
          </a:xfrm>
          <a:prstGeom prst="rect">
            <a:avLst/>
          </a:prstGeom>
          <a:noFill/>
          <a:ln>
            <a:noFill/>
          </a:ln>
        </p:spPr>
        <p:txBody>
          <a:bodyPr spcFirstLastPara="1" wrap="square" lIns="0" tIns="45700" rIns="0" bIns="0" anchor="ctr" anchorCtr="0">
            <a:noAutofit/>
          </a:bodyPr>
          <a:lstStyle/>
          <a:p>
            <a:pPr lvl="0" algn="ctr">
              <a:buClr>
                <a:schemeClr val="dk1"/>
              </a:buClr>
              <a:buSzPts val="2800"/>
            </a:pPr>
            <a:r>
              <a:rPr lang="en-US" sz="2800" dirty="0"/>
              <a:t>Indications and contraindications for the use of metal-ceramic dentures</a:t>
            </a:r>
            <a:endParaRPr sz="2800" dirty="0"/>
          </a:p>
        </p:txBody>
      </p:sp>
      <p:sp>
        <p:nvSpPr>
          <p:cNvPr id="181" name="Google Shape;181;p24"/>
          <p:cNvSpPr txBox="1">
            <a:spLocks noGrp="1"/>
          </p:cNvSpPr>
          <p:nvPr>
            <p:ph type="body" idx="1"/>
          </p:nvPr>
        </p:nvSpPr>
        <p:spPr>
          <a:xfrm>
            <a:off x="457202" y="1855248"/>
            <a:ext cx="4040188" cy="659352"/>
          </a:xfrm>
          <a:prstGeom prst="rect">
            <a:avLst/>
          </a:prstGeom>
          <a:noFill/>
          <a:ln>
            <a:noFill/>
          </a:ln>
        </p:spPr>
        <p:txBody>
          <a:bodyPr spcFirstLastPara="1" wrap="square" lIns="45700" tIns="0" rIns="45700" bIns="0" anchor="ctr" anchorCtr="0">
            <a:noAutofit/>
          </a:bodyPr>
          <a:lstStyle/>
          <a:p>
            <a:pPr marL="0" lvl="0" indent="0" algn="ctr">
              <a:spcBef>
                <a:spcPts val="0"/>
              </a:spcBef>
            </a:pPr>
            <a:r>
              <a:rPr lang="en-US" dirty="0"/>
              <a:t>Indications</a:t>
            </a:r>
            <a:endParaRPr dirty="0"/>
          </a:p>
        </p:txBody>
      </p:sp>
      <p:sp>
        <p:nvSpPr>
          <p:cNvPr id="182" name="Google Shape;182;p24"/>
          <p:cNvSpPr txBox="1">
            <a:spLocks noGrp="1"/>
          </p:cNvSpPr>
          <p:nvPr>
            <p:ph type="body" idx="2"/>
          </p:nvPr>
        </p:nvSpPr>
        <p:spPr>
          <a:xfrm>
            <a:off x="4645027" y="1859759"/>
            <a:ext cx="4041775" cy="654843"/>
          </a:xfrm>
          <a:prstGeom prst="rect">
            <a:avLst/>
          </a:prstGeom>
          <a:noFill/>
          <a:ln>
            <a:noFill/>
          </a:ln>
        </p:spPr>
        <p:txBody>
          <a:bodyPr spcFirstLastPara="1" wrap="square" lIns="45700" tIns="0" rIns="45700" bIns="0" anchor="ctr" anchorCtr="0">
            <a:noAutofit/>
          </a:bodyPr>
          <a:lstStyle/>
          <a:p>
            <a:pPr marL="0" lvl="0" indent="0" algn="ctr">
              <a:spcBef>
                <a:spcPts val="0"/>
              </a:spcBef>
            </a:pPr>
            <a:r>
              <a:rPr lang="en-US" dirty="0"/>
              <a:t>Contraindications</a:t>
            </a:r>
            <a:endParaRPr dirty="0"/>
          </a:p>
        </p:txBody>
      </p:sp>
      <p:sp>
        <p:nvSpPr>
          <p:cNvPr id="183" name="Google Shape;183;p24"/>
          <p:cNvSpPr txBox="1">
            <a:spLocks noGrp="1"/>
          </p:cNvSpPr>
          <p:nvPr>
            <p:ph type="body" idx="3"/>
          </p:nvPr>
        </p:nvSpPr>
        <p:spPr>
          <a:xfrm>
            <a:off x="457202" y="2514601"/>
            <a:ext cx="4040188" cy="3845720"/>
          </a:xfrm>
          <a:prstGeom prst="rect">
            <a:avLst/>
          </a:prstGeom>
          <a:noFill/>
          <a:ln>
            <a:noFill/>
          </a:ln>
        </p:spPr>
        <p:txBody>
          <a:bodyPr spcFirstLastPara="1" wrap="square" lIns="91425" tIns="0" rIns="91425" bIns="45700" anchor="t" anchorCtr="0">
            <a:noAutofit/>
          </a:bodyPr>
          <a:lstStyle/>
          <a:p>
            <a:pPr marL="274320" lvl="0" indent="-274320" algn="just">
              <a:lnSpc>
                <a:spcPct val="80000"/>
              </a:lnSpc>
              <a:spcBef>
                <a:spcPts val="0"/>
              </a:spcBef>
              <a:buSzPts val="1463"/>
            </a:pPr>
            <a:r>
              <a:rPr lang="en-US" sz="1820" dirty="0"/>
              <a:t>1. Violation of the anatomical shape and color of the crowns of natural teeth, both acquired and congenital;</a:t>
            </a:r>
          </a:p>
          <a:p>
            <a:pPr marL="274320" lvl="0" indent="-274320" algn="just">
              <a:lnSpc>
                <a:spcPct val="80000"/>
              </a:lnSpc>
              <a:spcBef>
                <a:spcPts val="0"/>
              </a:spcBef>
              <a:buSzPts val="1463"/>
            </a:pPr>
            <a:r>
              <a:rPr lang="en-US" sz="1820" dirty="0"/>
              <a:t>2. The presence of metal fixed prostheses in need of replacement;</a:t>
            </a:r>
          </a:p>
          <a:p>
            <a:pPr marL="274320" lvl="0" indent="-274320" algn="just">
              <a:lnSpc>
                <a:spcPct val="80000"/>
              </a:lnSpc>
              <a:spcBef>
                <a:spcPts val="0"/>
              </a:spcBef>
              <a:buSzPts val="1463"/>
            </a:pPr>
            <a:r>
              <a:rPr lang="en-US" sz="1820" dirty="0"/>
              <a:t>3. Small included defects in the anterior and anterolateral parts of the dentition;</a:t>
            </a:r>
          </a:p>
          <a:p>
            <a:pPr marL="274320" lvl="0" indent="-274320" algn="just">
              <a:lnSpc>
                <a:spcPct val="80000"/>
              </a:lnSpc>
              <a:spcBef>
                <a:spcPts val="0"/>
              </a:spcBef>
              <a:buSzPts val="1463"/>
            </a:pPr>
            <a:r>
              <a:rPr lang="en-US" sz="1820" dirty="0"/>
              <a:t>4. Phenomena of allergies to plastic linings of fixed dentures.</a:t>
            </a:r>
            <a:r>
              <a:rPr lang="ru-RU" sz="1820" dirty="0"/>
              <a:t>	</a:t>
            </a:r>
            <a:endParaRPr sz="1820" dirty="0"/>
          </a:p>
        </p:txBody>
      </p:sp>
      <p:sp>
        <p:nvSpPr>
          <p:cNvPr id="184" name="Google Shape;184;p24"/>
          <p:cNvSpPr txBox="1">
            <a:spLocks noGrp="1"/>
          </p:cNvSpPr>
          <p:nvPr>
            <p:ph type="body" idx="4"/>
          </p:nvPr>
        </p:nvSpPr>
        <p:spPr>
          <a:xfrm>
            <a:off x="4645027" y="2514601"/>
            <a:ext cx="4041775" cy="3845720"/>
          </a:xfrm>
          <a:prstGeom prst="rect">
            <a:avLst/>
          </a:prstGeom>
          <a:noFill/>
          <a:ln>
            <a:noFill/>
          </a:ln>
        </p:spPr>
        <p:txBody>
          <a:bodyPr spcFirstLastPara="1" wrap="square" lIns="91425" tIns="0" rIns="91425" bIns="45700" anchor="t" anchorCtr="0">
            <a:noAutofit/>
          </a:bodyPr>
          <a:lstStyle/>
          <a:p>
            <a:pPr marL="274320" lvl="0" indent="-274320" algn="just">
              <a:lnSpc>
                <a:spcPct val="90000"/>
              </a:lnSpc>
              <a:spcBef>
                <a:spcPts val="0"/>
              </a:spcBef>
              <a:buSzPts val="1933"/>
            </a:pPr>
            <a:r>
              <a:rPr lang="en-US" sz="2035" dirty="0"/>
              <a:t>1. Non-</a:t>
            </a:r>
            <a:r>
              <a:rPr lang="en-US" sz="2035" dirty="0" err="1"/>
              <a:t>pulpless</a:t>
            </a:r>
            <a:r>
              <a:rPr lang="en-US" sz="2035" dirty="0"/>
              <a:t> teeth in children and adolescents.</a:t>
            </a:r>
          </a:p>
          <a:p>
            <a:pPr marL="274320" lvl="0" indent="-274320" algn="just">
              <a:lnSpc>
                <a:spcPct val="90000"/>
              </a:lnSpc>
              <a:spcBef>
                <a:spcPts val="0"/>
              </a:spcBef>
              <a:buSzPts val="1933"/>
            </a:pPr>
            <a:r>
              <a:rPr lang="en-US" sz="2035" dirty="0"/>
              <a:t>2. Low, shallow or flat clinical dental crowns.</a:t>
            </a:r>
          </a:p>
          <a:p>
            <a:pPr marL="274320" lvl="0" indent="-274320" algn="just">
              <a:lnSpc>
                <a:spcPct val="90000"/>
              </a:lnSpc>
              <a:spcBef>
                <a:spcPts val="0"/>
              </a:spcBef>
              <a:buSzPts val="1933"/>
            </a:pPr>
            <a:r>
              <a:rPr lang="en-US" sz="2035" dirty="0"/>
              <a:t>3. Large defects in the dentition (in the absence of more than 3-4 teeth).</a:t>
            </a:r>
          </a:p>
          <a:p>
            <a:pPr marL="274320" lvl="0" indent="-274320" algn="just">
              <a:lnSpc>
                <a:spcPct val="90000"/>
              </a:lnSpc>
              <a:spcBef>
                <a:spcPts val="0"/>
              </a:spcBef>
              <a:buSzPts val="1933"/>
            </a:pPr>
            <a:r>
              <a:rPr lang="en-US" sz="2035" dirty="0"/>
              <a:t>4. Malocclusion with deep </a:t>
            </a:r>
            <a:r>
              <a:rPr lang="en-US" sz="2035" dirty="0" err="1"/>
              <a:t>incisal</a:t>
            </a:r>
            <a:r>
              <a:rPr lang="en-US" sz="2035" dirty="0"/>
              <a:t> overlap. 5. Increased abrasion of hard dental tissues.</a:t>
            </a:r>
            <a:endParaRPr sz="2035" dirty="0"/>
          </a:p>
        </p:txBody>
      </p:sp>
      <p:sp>
        <p:nvSpPr>
          <p:cNvPr id="185" name="Google Shape;185;p24"/>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ru-RU"/>
              <a:t>9</a:t>
            </a:fld>
            <a:endParaRPr/>
          </a:p>
        </p:txBody>
      </p:sp>
    </p:spTree>
  </p:cSld>
  <p:clrMapOvr>
    <a:masterClrMapping/>
  </p:clrMapOvr>
</p:sld>
</file>

<file path=ppt/theme/theme1.xml><?xml version="1.0" encoding="utf-8"?>
<a:theme xmlns:a="http://schemas.openxmlformats.org/drawingml/2006/main" name="Поток">
  <a:themeElements>
    <a:clrScheme name="Поток">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оток">
  <a:themeElements>
    <a:clrScheme name="Поток">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1918</Words>
  <Application>Microsoft Office PowerPoint</Application>
  <PresentationFormat>Экран (4:3)</PresentationFormat>
  <Paragraphs>163</Paragraphs>
  <Slides>38</Slides>
  <Notes>38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38</vt:i4>
      </vt:variant>
    </vt:vector>
  </HeadingPairs>
  <TitlesOfParts>
    <vt:vector size="44" baseType="lpstr">
      <vt:lpstr>Arial</vt:lpstr>
      <vt:lpstr>Calibri</vt:lpstr>
      <vt:lpstr>Constantia</vt:lpstr>
      <vt:lpstr>Noto Sans Symbols</vt:lpstr>
      <vt:lpstr>Поток</vt:lpstr>
      <vt:lpstr>Поток</vt:lpstr>
      <vt:lpstr>Презентация PowerPoint</vt:lpstr>
      <vt:lpstr>Relevance of the project</vt:lpstr>
      <vt:lpstr>Project problem</vt:lpstr>
      <vt:lpstr>Objective of the project</vt:lpstr>
      <vt:lpstr>Project objectives</vt:lpstr>
      <vt:lpstr>Contents of the project assignment</vt:lpstr>
      <vt:lpstr>Project implementation stages</vt:lpstr>
      <vt:lpstr>Types of fixed prostheses</vt:lpstr>
      <vt:lpstr>Indications and contraindications for the use of metal-ceramic dentures</vt:lpstr>
      <vt:lpstr>Components of porcelain masses</vt:lpstr>
      <vt:lpstr>Reasons for chipping ceramics in metal-ceramic structures</vt:lpstr>
      <vt:lpstr>Reasons for chipping ceramics in metal-ceramic structures (continued)</vt:lpstr>
      <vt:lpstr>Reasons for chipping ceramics in metal-ceramic structures (continued)</vt:lpstr>
      <vt:lpstr>Reasons for chipping ceramics in metal-ceramic structures (continued)</vt:lpstr>
      <vt:lpstr> </vt:lpstr>
      <vt:lpstr>Zirconium crowns.</vt:lpstr>
      <vt:lpstr>Advantages of zirconium crowns:</vt:lpstr>
      <vt:lpstr>Disadvantages of zirconium crowns:</vt:lpstr>
      <vt:lpstr>Manufacturing of zirconium dioxide crowns: CAD/CAM technology</vt:lpstr>
      <vt:lpstr>3D modeling of the anatomical shape of the crown.</vt:lpstr>
      <vt:lpstr>Презентация PowerPoint</vt:lpstr>
      <vt:lpstr>Презентация PowerPoint</vt:lpstr>
      <vt:lpstr>Презентация PowerPoint</vt:lpstr>
      <vt:lpstr>Презентация PowerPoint</vt:lpstr>
      <vt:lpstr>Clinical and laboratory stages of manufacturing metal-ceramic dentures</vt:lpstr>
      <vt:lpstr>Clinical and laboratory stages of manufacturing metal-ceramic dentures (continued)</vt:lpstr>
      <vt:lpstr>Laboratory stages of manufacturing a metal-ceramic crown</vt:lpstr>
      <vt:lpstr>Manufacturing of a collapsible combined pin model</vt:lpstr>
      <vt:lpstr>Installing pins, obtaining the base of the model</vt:lpstr>
      <vt:lpstr>Sawing the model into segments, applying layers of compensating varnish</vt:lpstr>
      <vt:lpstr>Making a wax coping</vt:lpstr>
      <vt:lpstr>Metal Cap Processing</vt:lpstr>
      <vt:lpstr>Applying a primer layer. Burning</vt:lpstr>
      <vt:lpstr>Applying layers of ceramic mass. Burning</vt:lpstr>
      <vt:lpstr>Glazing. Burning</vt:lpstr>
      <vt:lpstr>Materials used for the manufacture of metal-ceramic crowns</vt:lpstr>
      <vt:lpstr>Devices and instruments used for the manufacture of metal-ceramic crowns</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5</cp:revision>
  <dcterms:modified xsi:type="dcterms:W3CDTF">2023-11-07T06:39:30Z</dcterms:modified>
</cp:coreProperties>
</file>