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23" r:id="rId4"/>
    <p:sldId id="283" r:id="rId5"/>
    <p:sldId id="324" r:id="rId6"/>
    <p:sldId id="325" r:id="rId7"/>
    <p:sldId id="320" r:id="rId8"/>
    <p:sldId id="322" r:id="rId9"/>
    <p:sldId id="319" r:id="rId10"/>
    <p:sldId id="326" r:id="rId11"/>
    <p:sldId id="297" r:id="rId12"/>
    <p:sldId id="298" r:id="rId13"/>
    <p:sldId id="327" r:id="rId14"/>
    <p:sldId id="344" r:id="rId15"/>
    <p:sldId id="292" r:id="rId16"/>
    <p:sldId id="328" r:id="rId17"/>
    <p:sldId id="331" r:id="rId18"/>
    <p:sldId id="330" r:id="rId19"/>
    <p:sldId id="345" r:id="rId20"/>
    <p:sldId id="302" r:id="rId21"/>
    <p:sldId id="338" r:id="rId22"/>
    <p:sldId id="339" r:id="rId23"/>
    <p:sldId id="303" r:id="rId24"/>
    <p:sldId id="341" r:id="rId25"/>
    <p:sldId id="308" r:id="rId26"/>
    <p:sldId id="305" r:id="rId27"/>
    <p:sldId id="306" r:id="rId28"/>
    <p:sldId id="307" r:id="rId29"/>
    <p:sldId id="313" r:id="rId30"/>
    <p:sldId id="332" r:id="rId31"/>
    <p:sldId id="310" r:id="rId32"/>
    <p:sldId id="311" r:id="rId33"/>
    <p:sldId id="340" r:id="rId34"/>
    <p:sldId id="312" r:id="rId35"/>
    <p:sldId id="334" r:id="rId36"/>
    <p:sldId id="335" r:id="rId37"/>
    <p:sldId id="275" r:id="rId38"/>
    <p:sldId id="336" r:id="rId39"/>
    <p:sldId id="315" r:id="rId40"/>
    <p:sldId id="27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FCA"/>
    <a:srgbClr val="7BBD50"/>
    <a:srgbClr val="50C770"/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703" autoAdjust="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C76D3-E555-4BD4-81BC-EF046E622F30}" type="doc">
      <dgm:prSet loTypeId="urn:microsoft.com/office/officeart/2005/8/layout/radial6" loCatId="cycle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D80E9D-7314-42DD-A7A5-F780F60A4F8F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Миссия и цели</a:t>
          </a:r>
        </a:p>
      </dgm:t>
    </dgm:pt>
    <dgm:pt modelId="{94767A97-1D97-440F-8072-BFCEDA11017D}" type="parTrans" cxnId="{C01DF3B9-366C-4E9D-8680-244BF9BE64F2}">
      <dgm:prSet/>
      <dgm:spPr/>
      <dgm:t>
        <a:bodyPr/>
        <a:lstStyle/>
        <a:p>
          <a:endParaRPr lang="ru-RU"/>
        </a:p>
      </dgm:t>
    </dgm:pt>
    <dgm:pt modelId="{401681F0-17F0-4B60-AA1E-EBB192151AE1}" type="sibTrans" cxnId="{C01DF3B9-366C-4E9D-8680-244BF9BE64F2}">
      <dgm:prSet/>
      <dgm:spPr/>
      <dgm:t>
        <a:bodyPr/>
        <a:lstStyle/>
        <a:p>
          <a:endParaRPr lang="ru-RU"/>
        </a:p>
      </dgm:t>
    </dgm:pt>
    <dgm:pt modelId="{D7D20886-248E-4C6B-9705-33F14216EFCC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Люди и культура</a:t>
          </a:r>
        </a:p>
      </dgm:t>
    </dgm:pt>
    <dgm:pt modelId="{3C7A2501-A6FD-4A56-B837-78948BE76793}" type="parTrans" cxnId="{E554BA78-88C5-4A9F-93A1-EEFC2863CCDC}">
      <dgm:prSet/>
      <dgm:spPr/>
      <dgm:t>
        <a:bodyPr/>
        <a:lstStyle/>
        <a:p>
          <a:endParaRPr lang="ru-RU"/>
        </a:p>
      </dgm:t>
    </dgm:pt>
    <dgm:pt modelId="{BA1D5B36-A9CE-4DA8-8604-FF8ABAC98F88}" type="sibTrans" cxnId="{E554BA78-88C5-4A9F-93A1-EEFC2863CCDC}">
      <dgm:prSet/>
      <dgm:spPr/>
      <dgm:t>
        <a:bodyPr/>
        <a:lstStyle/>
        <a:p>
          <a:endParaRPr lang="ru-RU"/>
        </a:p>
      </dgm:t>
    </dgm:pt>
    <dgm:pt modelId="{D5F4BE2B-BF4C-48EA-9B2D-C07B60BEDBF9}">
      <dgm:prSet phldrT="[Текст]" custT="1"/>
      <dgm:spPr/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</a:t>
          </a:r>
        </a:p>
      </dgm:t>
    </dgm:pt>
    <dgm:pt modelId="{3544605F-1A13-4177-B6B9-6A70D2813065}" type="parTrans" cxnId="{06C326EC-3972-4FE6-9884-5F17C7707561}">
      <dgm:prSet/>
      <dgm:spPr/>
      <dgm:t>
        <a:bodyPr/>
        <a:lstStyle/>
        <a:p>
          <a:endParaRPr lang="ru-RU"/>
        </a:p>
      </dgm:t>
    </dgm:pt>
    <dgm:pt modelId="{D2C006D9-D093-42E8-8516-35A473D2A81D}" type="sibTrans" cxnId="{06C326EC-3972-4FE6-9884-5F17C7707561}">
      <dgm:prSet/>
      <dgm:spPr/>
      <dgm:t>
        <a:bodyPr/>
        <a:lstStyle/>
        <a:p>
          <a:endParaRPr lang="ru-RU"/>
        </a:p>
      </dgm:t>
    </dgm:pt>
    <dgm:pt modelId="{B74ADF4A-54AF-4A21-B18E-3C8065F3BEB9}">
      <dgm:prSet phldrT="[Текст]" custT="1"/>
      <dgm:spPr/>
      <dgm:t>
        <a:bodyPr/>
        <a:lstStyle/>
        <a:p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</a:t>
          </a:r>
        </a:p>
      </dgm:t>
    </dgm:pt>
    <dgm:pt modelId="{05A0E9D8-731A-45CF-8596-1709876D3D2E}" type="parTrans" cxnId="{6AAED42F-A077-4C76-AE73-8D003CBEEA09}">
      <dgm:prSet/>
      <dgm:spPr/>
      <dgm:t>
        <a:bodyPr/>
        <a:lstStyle/>
        <a:p>
          <a:endParaRPr lang="ru-RU"/>
        </a:p>
      </dgm:t>
    </dgm:pt>
    <dgm:pt modelId="{05102C90-BF60-43E8-B3F7-16ED94317D66}" type="sibTrans" cxnId="{6AAED42F-A077-4C76-AE73-8D003CBEEA09}">
      <dgm:prSet/>
      <dgm:spPr/>
      <dgm:t>
        <a:bodyPr/>
        <a:lstStyle/>
        <a:p>
          <a:endParaRPr lang="ru-RU"/>
        </a:p>
      </dgm:t>
    </dgm:pt>
    <dgm:pt modelId="{05309A9A-D900-43B1-8F2D-3D4F156F6999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</a:p>
      </dgm:t>
    </dgm:pt>
    <dgm:pt modelId="{58CB7392-AF82-4429-956D-93478A3EA1F5}" type="sibTrans" cxnId="{B0ED241C-1253-465E-9914-B2039A23265F}">
      <dgm:prSet/>
      <dgm:spPr/>
      <dgm:t>
        <a:bodyPr/>
        <a:lstStyle/>
        <a:p>
          <a:endParaRPr lang="ru-RU"/>
        </a:p>
      </dgm:t>
    </dgm:pt>
    <dgm:pt modelId="{D6089028-063F-4B3C-B5B8-D4C3A3E25DEF}" type="parTrans" cxnId="{B0ED241C-1253-465E-9914-B2039A23265F}">
      <dgm:prSet/>
      <dgm:spPr/>
      <dgm:t>
        <a:bodyPr/>
        <a:lstStyle/>
        <a:p>
          <a:endParaRPr lang="ru-RU"/>
        </a:p>
      </dgm:t>
    </dgm:pt>
    <dgm:pt modelId="{BFC7D198-F58E-400F-A27D-AC3F3DE0636D}" type="pres">
      <dgm:prSet presAssocID="{F24C76D3-E555-4BD4-81BC-EF046E622F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11B34E-571A-4E36-A8A9-8FF22A94B02C}" type="pres">
      <dgm:prSet presAssocID="{28D80E9D-7314-42DD-A7A5-F780F60A4F8F}" presName="centerShape" presStyleLbl="node0" presStyleIdx="0" presStyleCnt="1" custScaleX="77734" custScaleY="72982"/>
      <dgm:spPr/>
    </dgm:pt>
    <dgm:pt modelId="{5EED5E70-6DBA-4830-A17D-6899EB31C229}" type="pres">
      <dgm:prSet presAssocID="{05309A9A-D900-43B1-8F2D-3D4F156F6999}" presName="node" presStyleLbl="node1" presStyleIdx="0" presStyleCnt="4" custScaleX="151939" custScaleY="67856" custRadScaleRad="87268" custRadScaleInc="2592">
        <dgm:presLayoutVars>
          <dgm:bulletEnabled val="1"/>
        </dgm:presLayoutVars>
      </dgm:prSet>
      <dgm:spPr/>
    </dgm:pt>
    <dgm:pt modelId="{3E1CE926-019F-4984-8E30-3538F3FF7E88}" type="pres">
      <dgm:prSet presAssocID="{05309A9A-D900-43B1-8F2D-3D4F156F6999}" presName="dummy" presStyleCnt="0"/>
      <dgm:spPr/>
    </dgm:pt>
    <dgm:pt modelId="{C8A43D4B-F54E-40E6-B687-E08942494EF5}" type="pres">
      <dgm:prSet presAssocID="{58CB7392-AF82-4429-956D-93478A3EA1F5}" presName="sibTrans" presStyleLbl="sibTrans2D1" presStyleIdx="0" presStyleCnt="4" custScaleX="113681" custScaleY="94586"/>
      <dgm:spPr/>
    </dgm:pt>
    <dgm:pt modelId="{9762781F-1555-4164-8D78-D7236EC511C6}" type="pres">
      <dgm:prSet presAssocID="{D7D20886-248E-4C6B-9705-33F14216EFCC}" presName="node" presStyleLbl="node1" presStyleIdx="1" presStyleCnt="4" custScaleX="138353" custScaleY="94585" custRadScaleRad="107030" custRadScaleInc="3587">
        <dgm:presLayoutVars>
          <dgm:bulletEnabled val="1"/>
        </dgm:presLayoutVars>
      </dgm:prSet>
      <dgm:spPr/>
    </dgm:pt>
    <dgm:pt modelId="{0A129D38-78CF-44E2-A838-1E94641D7574}" type="pres">
      <dgm:prSet presAssocID="{D7D20886-248E-4C6B-9705-33F14216EFCC}" presName="dummy" presStyleCnt="0"/>
      <dgm:spPr/>
    </dgm:pt>
    <dgm:pt modelId="{6E1D2D17-E938-41DF-A6EF-DB34EF75C5EB}" type="pres">
      <dgm:prSet presAssocID="{BA1D5B36-A9CE-4DA8-8604-FF8ABAC98F88}" presName="sibTrans" presStyleLbl="sibTrans2D1" presStyleIdx="1" presStyleCnt="4" custScaleX="113681" custScaleY="94586"/>
      <dgm:spPr/>
    </dgm:pt>
    <dgm:pt modelId="{B55D306E-6BD8-4037-B264-844EA630B372}" type="pres">
      <dgm:prSet presAssocID="{D5F4BE2B-BF4C-48EA-9B2D-C07B60BEDBF9}" presName="node" presStyleLbl="node1" presStyleIdx="2" presStyleCnt="4" custScaleX="143106" custScaleY="95543" custRadScaleRad="98024" custRadScaleInc="-2308">
        <dgm:presLayoutVars>
          <dgm:bulletEnabled val="1"/>
        </dgm:presLayoutVars>
      </dgm:prSet>
      <dgm:spPr/>
    </dgm:pt>
    <dgm:pt modelId="{5154670F-8A17-489E-B692-EA426CA1A5F7}" type="pres">
      <dgm:prSet presAssocID="{D5F4BE2B-BF4C-48EA-9B2D-C07B60BEDBF9}" presName="dummy" presStyleCnt="0"/>
      <dgm:spPr/>
    </dgm:pt>
    <dgm:pt modelId="{5BAC136D-9A79-4164-8506-6A4E74B7A7C5}" type="pres">
      <dgm:prSet presAssocID="{D2C006D9-D093-42E8-8516-35A473D2A81D}" presName="sibTrans" presStyleLbl="sibTrans2D1" presStyleIdx="2" presStyleCnt="4" custScaleX="113681" custScaleY="94586"/>
      <dgm:spPr/>
    </dgm:pt>
    <dgm:pt modelId="{698E0FA8-7F34-4462-BF02-671D49200151}" type="pres">
      <dgm:prSet presAssocID="{B74ADF4A-54AF-4A21-B18E-3C8065F3BEB9}" presName="node" presStyleLbl="node1" presStyleIdx="3" presStyleCnt="4" custScaleX="131165" custRadScaleRad="107672" custRadScaleInc="609">
        <dgm:presLayoutVars>
          <dgm:bulletEnabled val="1"/>
        </dgm:presLayoutVars>
      </dgm:prSet>
      <dgm:spPr/>
    </dgm:pt>
    <dgm:pt modelId="{97849D18-34EC-4994-877F-65B9A984E5B0}" type="pres">
      <dgm:prSet presAssocID="{B74ADF4A-54AF-4A21-B18E-3C8065F3BEB9}" presName="dummy" presStyleCnt="0"/>
      <dgm:spPr/>
    </dgm:pt>
    <dgm:pt modelId="{8E5EEFA5-7BD9-4F29-87DA-F7455A6F79BB}" type="pres">
      <dgm:prSet presAssocID="{05102C90-BF60-43E8-B3F7-16ED94317D66}" presName="sibTrans" presStyleLbl="sibTrans2D1" presStyleIdx="3" presStyleCnt="4" custScaleX="113681" custScaleY="94586"/>
      <dgm:spPr/>
    </dgm:pt>
  </dgm:ptLst>
  <dgm:cxnLst>
    <dgm:cxn modelId="{0A2A000F-1038-40AB-9A80-5A6EB54CF7DE}" type="presOf" srcId="{58CB7392-AF82-4429-956D-93478A3EA1F5}" destId="{C8A43D4B-F54E-40E6-B687-E08942494EF5}" srcOrd="0" destOrd="0" presId="urn:microsoft.com/office/officeart/2005/8/layout/radial6"/>
    <dgm:cxn modelId="{B0ED241C-1253-465E-9914-B2039A23265F}" srcId="{28D80E9D-7314-42DD-A7A5-F780F60A4F8F}" destId="{05309A9A-D900-43B1-8F2D-3D4F156F6999}" srcOrd="0" destOrd="0" parTransId="{D6089028-063F-4B3C-B5B8-D4C3A3E25DEF}" sibTransId="{58CB7392-AF82-4429-956D-93478A3EA1F5}"/>
    <dgm:cxn modelId="{6AAED42F-A077-4C76-AE73-8D003CBEEA09}" srcId="{28D80E9D-7314-42DD-A7A5-F780F60A4F8F}" destId="{B74ADF4A-54AF-4A21-B18E-3C8065F3BEB9}" srcOrd="3" destOrd="0" parTransId="{05A0E9D8-731A-45CF-8596-1709876D3D2E}" sibTransId="{05102C90-BF60-43E8-B3F7-16ED94317D66}"/>
    <dgm:cxn modelId="{DAA4DF36-0E96-4BF1-A197-DF31621856CB}" type="presOf" srcId="{D2C006D9-D093-42E8-8516-35A473D2A81D}" destId="{5BAC136D-9A79-4164-8506-6A4E74B7A7C5}" srcOrd="0" destOrd="0" presId="urn:microsoft.com/office/officeart/2005/8/layout/radial6"/>
    <dgm:cxn modelId="{9C857F3E-E135-454C-BF19-9CA4EB0E03DB}" type="presOf" srcId="{28D80E9D-7314-42DD-A7A5-F780F60A4F8F}" destId="{8B11B34E-571A-4E36-A8A9-8FF22A94B02C}" srcOrd="0" destOrd="0" presId="urn:microsoft.com/office/officeart/2005/8/layout/radial6"/>
    <dgm:cxn modelId="{78701940-8841-4801-9643-859AC866799F}" type="presOf" srcId="{BA1D5B36-A9CE-4DA8-8604-FF8ABAC98F88}" destId="{6E1D2D17-E938-41DF-A6EF-DB34EF75C5EB}" srcOrd="0" destOrd="0" presId="urn:microsoft.com/office/officeart/2005/8/layout/radial6"/>
    <dgm:cxn modelId="{7A5F494B-E611-41CC-BA11-D67787857CD3}" type="presOf" srcId="{D5F4BE2B-BF4C-48EA-9B2D-C07B60BEDBF9}" destId="{B55D306E-6BD8-4037-B264-844EA630B372}" srcOrd="0" destOrd="0" presId="urn:microsoft.com/office/officeart/2005/8/layout/radial6"/>
    <dgm:cxn modelId="{CACAA570-7C5C-4295-B729-BA979C82FEBE}" type="presOf" srcId="{D7D20886-248E-4C6B-9705-33F14216EFCC}" destId="{9762781F-1555-4164-8D78-D7236EC511C6}" srcOrd="0" destOrd="0" presId="urn:microsoft.com/office/officeart/2005/8/layout/radial6"/>
    <dgm:cxn modelId="{E554BA78-88C5-4A9F-93A1-EEFC2863CCDC}" srcId="{28D80E9D-7314-42DD-A7A5-F780F60A4F8F}" destId="{D7D20886-248E-4C6B-9705-33F14216EFCC}" srcOrd="1" destOrd="0" parTransId="{3C7A2501-A6FD-4A56-B837-78948BE76793}" sibTransId="{BA1D5B36-A9CE-4DA8-8604-FF8ABAC98F88}"/>
    <dgm:cxn modelId="{9466FEB1-1228-4392-8A01-8599AECD6069}" type="presOf" srcId="{B74ADF4A-54AF-4A21-B18E-3C8065F3BEB9}" destId="{698E0FA8-7F34-4462-BF02-671D49200151}" srcOrd="0" destOrd="0" presId="urn:microsoft.com/office/officeart/2005/8/layout/radial6"/>
    <dgm:cxn modelId="{C01DF3B9-366C-4E9D-8680-244BF9BE64F2}" srcId="{F24C76D3-E555-4BD4-81BC-EF046E622F30}" destId="{28D80E9D-7314-42DD-A7A5-F780F60A4F8F}" srcOrd="0" destOrd="0" parTransId="{94767A97-1D97-440F-8072-BFCEDA11017D}" sibTransId="{401681F0-17F0-4B60-AA1E-EBB192151AE1}"/>
    <dgm:cxn modelId="{6F446BC6-0F5E-45CB-ACF5-1743DDEEE932}" type="presOf" srcId="{05102C90-BF60-43E8-B3F7-16ED94317D66}" destId="{8E5EEFA5-7BD9-4F29-87DA-F7455A6F79BB}" srcOrd="0" destOrd="0" presId="urn:microsoft.com/office/officeart/2005/8/layout/radial6"/>
    <dgm:cxn modelId="{E64699D9-E539-4E0B-BD01-F7D483F0168F}" type="presOf" srcId="{05309A9A-D900-43B1-8F2D-3D4F156F6999}" destId="{5EED5E70-6DBA-4830-A17D-6899EB31C229}" srcOrd="0" destOrd="0" presId="urn:microsoft.com/office/officeart/2005/8/layout/radial6"/>
    <dgm:cxn modelId="{FD6740EA-42A1-4378-BC26-84DB4E6C1185}" type="presOf" srcId="{F24C76D3-E555-4BD4-81BC-EF046E622F30}" destId="{BFC7D198-F58E-400F-A27D-AC3F3DE0636D}" srcOrd="0" destOrd="0" presId="urn:microsoft.com/office/officeart/2005/8/layout/radial6"/>
    <dgm:cxn modelId="{06C326EC-3972-4FE6-9884-5F17C7707561}" srcId="{28D80E9D-7314-42DD-A7A5-F780F60A4F8F}" destId="{D5F4BE2B-BF4C-48EA-9B2D-C07B60BEDBF9}" srcOrd="2" destOrd="0" parTransId="{3544605F-1A13-4177-B6B9-6A70D2813065}" sibTransId="{D2C006D9-D093-42E8-8516-35A473D2A81D}"/>
    <dgm:cxn modelId="{13B910C6-ACD3-4A36-AA55-57523F496A3C}" type="presParOf" srcId="{BFC7D198-F58E-400F-A27D-AC3F3DE0636D}" destId="{8B11B34E-571A-4E36-A8A9-8FF22A94B02C}" srcOrd="0" destOrd="0" presId="urn:microsoft.com/office/officeart/2005/8/layout/radial6"/>
    <dgm:cxn modelId="{EDDAE30F-9D88-4B7C-A254-1F9B80913D29}" type="presParOf" srcId="{BFC7D198-F58E-400F-A27D-AC3F3DE0636D}" destId="{5EED5E70-6DBA-4830-A17D-6899EB31C229}" srcOrd="1" destOrd="0" presId="urn:microsoft.com/office/officeart/2005/8/layout/radial6"/>
    <dgm:cxn modelId="{40AC63B1-60F4-497C-9407-2ACDBDC62C7C}" type="presParOf" srcId="{BFC7D198-F58E-400F-A27D-AC3F3DE0636D}" destId="{3E1CE926-019F-4984-8E30-3538F3FF7E88}" srcOrd="2" destOrd="0" presId="urn:microsoft.com/office/officeart/2005/8/layout/radial6"/>
    <dgm:cxn modelId="{6B41D500-D2A4-42A6-8F2A-5FD082CC4AFF}" type="presParOf" srcId="{BFC7D198-F58E-400F-A27D-AC3F3DE0636D}" destId="{C8A43D4B-F54E-40E6-B687-E08942494EF5}" srcOrd="3" destOrd="0" presId="urn:microsoft.com/office/officeart/2005/8/layout/radial6"/>
    <dgm:cxn modelId="{B853AF1C-5ADB-4376-AEE7-E57720D27817}" type="presParOf" srcId="{BFC7D198-F58E-400F-A27D-AC3F3DE0636D}" destId="{9762781F-1555-4164-8D78-D7236EC511C6}" srcOrd="4" destOrd="0" presId="urn:microsoft.com/office/officeart/2005/8/layout/radial6"/>
    <dgm:cxn modelId="{E97E3968-B5D9-46A2-9082-8751144DEF21}" type="presParOf" srcId="{BFC7D198-F58E-400F-A27D-AC3F3DE0636D}" destId="{0A129D38-78CF-44E2-A838-1E94641D7574}" srcOrd="5" destOrd="0" presId="urn:microsoft.com/office/officeart/2005/8/layout/radial6"/>
    <dgm:cxn modelId="{AB8CCC08-984A-4F74-A1D5-433186DFF2A0}" type="presParOf" srcId="{BFC7D198-F58E-400F-A27D-AC3F3DE0636D}" destId="{6E1D2D17-E938-41DF-A6EF-DB34EF75C5EB}" srcOrd="6" destOrd="0" presId="urn:microsoft.com/office/officeart/2005/8/layout/radial6"/>
    <dgm:cxn modelId="{0342AA72-3C97-4D39-9B39-3F9E747365E3}" type="presParOf" srcId="{BFC7D198-F58E-400F-A27D-AC3F3DE0636D}" destId="{B55D306E-6BD8-4037-B264-844EA630B372}" srcOrd="7" destOrd="0" presId="urn:microsoft.com/office/officeart/2005/8/layout/radial6"/>
    <dgm:cxn modelId="{7436A5B9-95AF-42CB-8D4C-35F56F12B457}" type="presParOf" srcId="{BFC7D198-F58E-400F-A27D-AC3F3DE0636D}" destId="{5154670F-8A17-489E-B692-EA426CA1A5F7}" srcOrd="8" destOrd="0" presId="urn:microsoft.com/office/officeart/2005/8/layout/radial6"/>
    <dgm:cxn modelId="{A06824CB-D93A-401E-8799-656E03C580F9}" type="presParOf" srcId="{BFC7D198-F58E-400F-A27D-AC3F3DE0636D}" destId="{5BAC136D-9A79-4164-8506-6A4E74B7A7C5}" srcOrd="9" destOrd="0" presId="urn:microsoft.com/office/officeart/2005/8/layout/radial6"/>
    <dgm:cxn modelId="{81CBB057-2D60-44F8-BBA8-961E654CE3A1}" type="presParOf" srcId="{BFC7D198-F58E-400F-A27D-AC3F3DE0636D}" destId="{698E0FA8-7F34-4462-BF02-671D49200151}" srcOrd="10" destOrd="0" presId="urn:microsoft.com/office/officeart/2005/8/layout/radial6"/>
    <dgm:cxn modelId="{635F7985-8D11-44DA-BCE3-E2AA705B5772}" type="presParOf" srcId="{BFC7D198-F58E-400F-A27D-AC3F3DE0636D}" destId="{97849D18-34EC-4994-877F-65B9A984E5B0}" srcOrd="11" destOrd="0" presId="urn:microsoft.com/office/officeart/2005/8/layout/radial6"/>
    <dgm:cxn modelId="{13FAC4C8-06A8-45E3-94E7-4BB6B42BC62B}" type="presParOf" srcId="{BFC7D198-F58E-400F-A27D-AC3F3DE0636D}" destId="{8E5EEFA5-7BD9-4F29-87DA-F7455A6F79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2086E-CD5E-4A03-BE4D-52954692651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65EE9-5933-4088-81A4-57FDE03AA2C1}">
      <dgm:prSet phldrT="[Текст]" custT="1"/>
      <dgm:spPr/>
      <dgm:t>
        <a:bodyPr/>
        <a:lstStyle/>
        <a:p>
          <a:pPr>
            <a:buAutoNum type="arabicPeriod"/>
          </a:pPr>
          <a:r>
            <a:rPr lang="ru-RU" sz="2000" b="1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Миссия и цели. </a:t>
          </a:r>
          <a:r>
            <a:rPr lang="ru-RU" sz="20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Миссия организации – это ее главная внешняя цель, основное назначение, которое определяет характер деятельности, условия хозяйствования, потребителей продукции и способ удовлетворения их потребностей. </a:t>
          </a:r>
          <a:r>
            <a:rPr lang="ru-RU" sz="2000" dirty="0">
              <a:solidFill>
                <a:srgbClr val="3A3A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Миссия воплощается в целях, которые направлены на внутреннюю среду.</a:t>
          </a:r>
          <a:endParaRPr lang="ru-RU" sz="2000" dirty="0"/>
        </a:p>
      </dgm:t>
    </dgm:pt>
    <dgm:pt modelId="{76F8A88E-4E81-462D-825F-C8BE9018850A}" type="parTrans" cxnId="{E53273CE-EF28-438B-8BB6-C0C014DD239D}">
      <dgm:prSet/>
      <dgm:spPr/>
      <dgm:t>
        <a:bodyPr/>
        <a:lstStyle/>
        <a:p>
          <a:endParaRPr lang="ru-RU"/>
        </a:p>
      </dgm:t>
    </dgm:pt>
    <dgm:pt modelId="{9A8D0E9D-FBE8-458B-828F-F428C412A1DC}" type="sibTrans" cxnId="{E53273CE-EF28-438B-8BB6-C0C014DD239D}">
      <dgm:prSet/>
      <dgm:spPr/>
      <dgm:t>
        <a:bodyPr/>
        <a:lstStyle/>
        <a:p>
          <a:endParaRPr lang="ru-RU"/>
        </a:p>
      </dgm:t>
    </dgm:pt>
    <dgm:pt modelId="{F94AD6E7-EE05-4561-8ED1-7FBF9477B519}">
      <dgm:prSet phldrT="[Текст]" custT="1"/>
      <dgm:spPr/>
      <dgm:t>
        <a:bodyPr/>
        <a:lstStyle/>
        <a:p>
          <a:r>
            <a:rPr lang="ru-RU" sz="2400" b="1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r>
            <a:rPr lang="ru-RU" sz="24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– определяет состав и соотношение его внутренних звеньев (отделений, подразделений), необходимых для правильного формирования и эффективного функционирования во внешних рыночных условиях</a:t>
          </a:r>
          <a:endParaRPr lang="ru-RU" sz="2400" dirty="0"/>
        </a:p>
      </dgm:t>
    </dgm:pt>
    <dgm:pt modelId="{ABCC45C6-255F-4C88-A529-DA1083A087E7}" type="parTrans" cxnId="{34193FE6-F3BC-4FD4-A672-3CAF9F691E93}">
      <dgm:prSet/>
      <dgm:spPr/>
      <dgm:t>
        <a:bodyPr/>
        <a:lstStyle/>
        <a:p>
          <a:endParaRPr lang="ru-RU"/>
        </a:p>
      </dgm:t>
    </dgm:pt>
    <dgm:pt modelId="{55D7B599-1ECD-44F9-951C-10521174BE7A}" type="sibTrans" cxnId="{34193FE6-F3BC-4FD4-A672-3CAF9F691E93}">
      <dgm:prSet/>
      <dgm:spPr/>
      <dgm:t>
        <a:bodyPr/>
        <a:lstStyle/>
        <a:p>
          <a:endParaRPr lang="ru-RU"/>
        </a:p>
      </dgm:t>
    </dgm:pt>
    <dgm:pt modelId="{743E5FBD-6605-4410-B540-08E8ABFA692C}">
      <dgm:prSet phldrT="[Текст]" custT="1"/>
      <dgm:spPr/>
      <dgm:t>
        <a:bodyPr/>
        <a:lstStyle/>
        <a:p>
          <a:pPr>
            <a:buNone/>
          </a:pPr>
          <a:r>
            <a:rPr lang="ru-RU" sz="2400" b="1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Задачи - </a:t>
          </a:r>
          <a:r>
            <a:rPr lang="ru-RU" sz="24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определенная работа или ее часть, которая должна быть выполнена ранее оговоренным способом, в установленный срок. Это задачи по работе с людьми (управление); задачи по работе с предметами; задачи по работе с информацией (финансисты, </a:t>
          </a:r>
          <a:r>
            <a:rPr lang="en-US" sz="24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24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отдел и др.)</a:t>
          </a:r>
          <a:endParaRPr lang="ru-RU" sz="2400" dirty="0"/>
        </a:p>
      </dgm:t>
    </dgm:pt>
    <dgm:pt modelId="{4D46FED1-4FDF-4C52-AAD2-0515A85AD0C8}" type="parTrans" cxnId="{2A73D823-CB37-478A-A9A4-041A7B6DBF73}">
      <dgm:prSet/>
      <dgm:spPr/>
      <dgm:t>
        <a:bodyPr/>
        <a:lstStyle/>
        <a:p>
          <a:endParaRPr lang="ru-RU"/>
        </a:p>
      </dgm:t>
    </dgm:pt>
    <dgm:pt modelId="{AC99A0F0-5F48-4361-8BDE-87BEB9DE0CC6}" type="sibTrans" cxnId="{2A73D823-CB37-478A-A9A4-041A7B6DBF73}">
      <dgm:prSet/>
      <dgm:spPr/>
      <dgm:t>
        <a:bodyPr/>
        <a:lstStyle/>
        <a:p>
          <a:endParaRPr lang="ru-RU"/>
        </a:p>
      </dgm:t>
    </dgm:pt>
    <dgm:pt modelId="{96C82879-294C-4426-A37E-30669E9A9FBC}" type="pres">
      <dgm:prSet presAssocID="{AC12086E-CD5E-4A03-BE4D-52954692651C}" presName="Name0" presStyleCnt="0">
        <dgm:presLayoutVars>
          <dgm:dir/>
          <dgm:resizeHandles val="exact"/>
        </dgm:presLayoutVars>
      </dgm:prSet>
      <dgm:spPr/>
    </dgm:pt>
    <dgm:pt modelId="{8902C722-D5ED-4941-9CE7-141D7E922214}" type="pres">
      <dgm:prSet presAssocID="{EAD65EE9-5933-4088-81A4-57FDE03AA2C1}" presName="composite" presStyleCnt="0"/>
      <dgm:spPr/>
    </dgm:pt>
    <dgm:pt modelId="{264AA00A-8798-431E-B230-7B185DC9EA8E}" type="pres">
      <dgm:prSet presAssocID="{EAD65EE9-5933-4088-81A4-57FDE03AA2C1}" presName="rect1" presStyleLbl="trAlignAcc1" presStyleIdx="0" presStyleCnt="3" custScaleY="171104">
        <dgm:presLayoutVars>
          <dgm:bulletEnabled val="1"/>
        </dgm:presLayoutVars>
      </dgm:prSet>
      <dgm:spPr/>
    </dgm:pt>
    <dgm:pt modelId="{D4C4D75B-0737-40E8-92CC-FE4A252DA386}" type="pres">
      <dgm:prSet presAssocID="{EAD65EE9-5933-4088-81A4-57FDE03AA2C1}" presName="rect2" presStyleLbl="fgImgPlace1" presStyleIdx="0" presStyleCnt="3" custFlipHor="1" custScaleX="436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2000" r="-122000"/>
          </a:stretch>
        </a:blipFill>
      </dgm:spPr>
      <dgm:extLst>
        <a:ext uri="{E40237B7-FDA0-4F09-8148-C483321AD2D9}">
          <dgm14:cNvPr xmlns:dgm14="http://schemas.microsoft.com/office/drawing/2010/diagram" id="0" name="" descr="Диаграмма Венна"/>
        </a:ext>
      </dgm:extLst>
    </dgm:pt>
    <dgm:pt modelId="{BF448F01-A5CB-404E-866C-E3ED138CE8C2}" type="pres">
      <dgm:prSet presAssocID="{9A8D0E9D-FBE8-458B-828F-F428C412A1DC}" presName="sibTrans" presStyleCnt="0"/>
      <dgm:spPr/>
    </dgm:pt>
    <dgm:pt modelId="{53F1F3F6-CFBF-40DD-AD29-3036443F06EE}" type="pres">
      <dgm:prSet presAssocID="{F94AD6E7-EE05-4561-8ED1-7FBF9477B519}" presName="composite" presStyleCnt="0"/>
      <dgm:spPr/>
    </dgm:pt>
    <dgm:pt modelId="{189EB084-7BDB-4A49-AB78-3BA545D39ABE}" type="pres">
      <dgm:prSet presAssocID="{F94AD6E7-EE05-4561-8ED1-7FBF9477B519}" presName="rect1" presStyleLbl="trAlignAcc1" presStyleIdx="1" presStyleCnt="3" custScaleY="167726">
        <dgm:presLayoutVars>
          <dgm:bulletEnabled val="1"/>
        </dgm:presLayoutVars>
      </dgm:prSet>
      <dgm:spPr/>
    </dgm:pt>
    <dgm:pt modelId="{933245D0-875E-4108-9037-7DF27D43E1AF}" type="pres">
      <dgm:prSet presAssocID="{F94AD6E7-EE05-4561-8ED1-7FBF9477B519}" presName="rect2" presStyleLbl="fgImgPlace1" presStyleIdx="1" presStyleCnt="3" custFlipHor="0" custScaleX="540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91000" r="-291000"/>
          </a:stretch>
        </a:blipFill>
      </dgm:spPr>
      <dgm:extLst>
        <a:ext uri="{E40237B7-FDA0-4F09-8148-C483321AD2D9}">
          <dgm14:cNvPr xmlns:dgm14="http://schemas.microsoft.com/office/drawing/2010/diagram" id="0" name="" descr="Цель"/>
        </a:ext>
      </dgm:extLst>
    </dgm:pt>
    <dgm:pt modelId="{4A863BC5-E1E1-45DC-AD78-114D8A45CDD0}" type="pres">
      <dgm:prSet presAssocID="{55D7B599-1ECD-44F9-951C-10521174BE7A}" presName="sibTrans" presStyleCnt="0"/>
      <dgm:spPr/>
    </dgm:pt>
    <dgm:pt modelId="{D3D2A9E9-16EB-4212-89B9-DE63E3961387}" type="pres">
      <dgm:prSet presAssocID="{743E5FBD-6605-4410-B540-08E8ABFA692C}" presName="composite" presStyleCnt="0"/>
      <dgm:spPr/>
    </dgm:pt>
    <dgm:pt modelId="{9237F4BF-8F10-4AB8-8F88-F1279108479F}" type="pres">
      <dgm:prSet presAssocID="{743E5FBD-6605-4410-B540-08E8ABFA692C}" presName="rect1" presStyleLbl="trAlignAcc1" presStyleIdx="2" presStyleCnt="3" custScaleX="142000" custScaleY="127299">
        <dgm:presLayoutVars>
          <dgm:bulletEnabled val="1"/>
        </dgm:presLayoutVars>
      </dgm:prSet>
      <dgm:spPr/>
    </dgm:pt>
    <dgm:pt modelId="{D8224E6D-43AD-4103-BB59-14AAE9ED10F4}" type="pres">
      <dgm:prSet presAssocID="{743E5FBD-6605-4410-B540-08E8ABFA692C}" presName="rect2" presStyleLbl="fgImgPlace1" presStyleIdx="2" presStyleCnt="3" custScaleX="64095" custLinFactX="-8324" custLinFactNeighborX="-100000" custLinFactNeighborY="5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94000" r="-294000"/>
          </a:stretch>
        </a:blipFill>
      </dgm:spPr>
      <dgm:extLst>
        <a:ext uri="{E40237B7-FDA0-4F09-8148-C483321AD2D9}">
          <dgm14:cNvPr xmlns:dgm14="http://schemas.microsoft.com/office/drawing/2010/diagram" id="0" name="" descr="Попасть в яблочко"/>
        </a:ext>
      </dgm:extLst>
    </dgm:pt>
  </dgm:ptLst>
  <dgm:cxnLst>
    <dgm:cxn modelId="{2A73D823-CB37-478A-A9A4-041A7B6DBF73}" srcId="{AC12086E-CD5E-4A03-BE4D-52954692651C}" destId="{743E5FBD-6605-4410-B540-08E8ABFA692C}" srcOrd="2" destOrd="0" parTransId="{4D46FED1-4FDF-4C52-AAD2-0515A85AD0C8}" sibTransId="{AC99A0F0-5F48-4361-8BDE-87BEB9DE0CC6}"/>
    <dgm:cxn modelId="{60C8CE5F-98F0-4785-82F7-98CFBBE5D4C4}" type="presOf" srcId="{EAD65EE9-5933-4088-81A4-57FDE03AA2C1}" destId="{264AA00A-8798-431E-B230-7B185DC9EA8E}" srcOrd="0" destOrd="0" presId="urn:microsoft.com/office/officeart/2008/layout/PictureStrips"/>
    <dgm:cxn modelId="{715B5E90-3898-46A3-9518-0E82F15CFF13}" type="presOf" srcId="{AC12086E-CD5E-4A03-BE4D-52954692651C}" destId="{96C82879-294C-4426-A37E-30669E9A9FBC}" srcOrd="0" destOrd="0" presId="urn:microsoft.com/office/officeart/2008/layout/PictureStrips"/>
    <dgm:cxn modelId="{B1D53BC8-37A6-4492-8A2F-1E0174CA1435}" type="presOf" srcId="{F94AD6E7-EE05-4561-8ED1-7FBF9477B519}" destId="{189EB084-7BDB-4A49-AB78-3BA545D39ABE}" srcOrd="0" destOrd="0" presId="urn:microsoft.com/office/officeart/2008/layout/PictureStrips"/>
    <dgm:cxn modelId="{E53273CE-EF28-438B-8BB6-C0C014DD239D}" srcId="{AC12086E-CD5E-4A03-BE4D-52954692651C}" destId="{EAD65EE9-5933-4088-81A4-57FDE03AA2C1}" srcOrd="0" destOrd="0" parTransId="{76F8A88E-4E81-462D-825F-C8BE9018850A}" sibTransId="{9A8D0E9D-FBE8-458B-828F-F428C412A1DC}"/>
    <dgm:cxn modelId="{4C5D58DA-614A-4FC7-84F5-5829D3C63BCE}" type="presOf" srcId="{743E5FBD-6605-4410-B540-08E8ABFA692C}" destId="{9237F4BF-8F10-4AB8-8F88-F1279108479F}" srcOrd="0" destOrd="0" presId="urn:microsoft.com/office/officeart/2008/layout/PictureStrips"/>
    <dgm:cxn modelId="{34193FE6-F3BC-4FD4-A672-3CAF9F691E93}" srcId="{AC12086E-CD5E-4A03-BE4D-52954692651C}" destId="{F94AD6E7-EE05-4561-8ED1-7FBF9477B519}" srcOrd="1" destOrd="0" parTransId="{ABCC45C6-255F-4C88-A529-DA1083A087E7}" sibTransId="{55D7B599-1ECD-44F9-951C-10521174BE7A}"/>
    <dgm:cxn modelId="{12FD34B1-C486-4F8D-9EC8-4951BD6EE3D0}" type="presParOf" srcId="{96C82879-294C-4426-A37E-30669E9A9FBC}" destId="{8902C722-D5ED-4941-9CE7-141D7E922214}" srcOrd="0" destOrd="0" presId="urn:microsoft.com/office/officeart/2008/layout/PictureStrips"/>
    <dgm:cxn modelId="{CBB3D4CF-9963-480F-91D0-8EEE056B3907}" type="presParOf" srcId="{8902C722-D5ED-4941-9CE7-141D7E922214}" destId="{264AA00A-8798-431E-B230-7B185DC9EA8E}" srcOrd="0" destOrd="0" presId="urn:microsoft.com/office/officeart/2008/layout/PictureStrips"/>
    <dgm:cxn modelId="{4030ED1E-269D-41E6-846B-537FE736EB90}" type="presParOf" srcId="{8902C722-D5ED-4941-9CE7-141D7E922214}" destId="{D4C4D75B-0737-40E8-92CC-FE4A252DA386}" srcOrd="1" destOrd="0" presId="urn:microsoft.com/office/officeart/2008/layout/PictureStrips"/>
    <dgm:cxn modelId="{6F801352-44C6-4652-87C2-F8626441D7F0}" type="presParOf" srcId="{96C82879-294C-4426-A37E-30669E9A9FBC}" destId="{BF448F01-A5CB-404E-866C-E3ED138CE8C2}" srcOrd="1" destOrd="0" presId="urn:microsoft.com/office/officeart/2008/layout/PictureStrips"/>
    <dgm:cxn modelId="{153C09BF-954B-49D3-8AF8-CA72641A7FCF}" type="presParOf" srcId="{96C82879-294C-4426-A37E-30669E9A9FBC}" destId="{53F1F3F6-CFBF-40DD-AD29-3036443F06EE}" srcOrd="2" destOrd="0" presId="urn:microsoft.com/office/officeart/2008/layout/PictureStrips"/>
    <dgm:cxn modelId="{2B1CAD6E-6B62-4B2C-B017-C3C7F0A78B1C}" type="presParOf" srcId="{53F1F3F6-CFBF-40DD-AD29-3036443F06EE}" destId="{189EB084-7BDB-4A49-AB78-3BA545D39ABE}" srcOrd="0" destOrd="0" presId="urn:microsoft.com/office/officeart/2008/layout/PictureStrips"/>
    <dgm:cxn modelId="{2F2850B8-4F6F-4341-BB82-CE14E057786F}" type="presParOf" srcId="{53F1F3F6-CFBF-40DD-AD29-3036443F06EE}" destId="{933245D0-875E-4108-9037-7DF27D43E1AF}" srcOrd="1" destOrd="0" presId="urn:microsoft.com/office/officeart/2008/layout/PictureStrips"/>
    <dgm:cxn modelId="{903EFD1D-2715-4C0B-B9C5-6B4E041EC833}" type="presParOf" srcId="{96C82879-294C-4426-A37E-30669E9A9FBC}" destId="{4A863BC5-E1E1-45DC-AD78-114D8A45CDD0}" srcOrd="3" destOrd="0" presId="urn:microsoft.com/office/officeart/2008/layout/PictureStrips"/>
    <dgm:cxn modelId="{6090563E-CD22-4465-BB52-A8BA28D6FAB0}" type="presParOf" srcId="{96C82879-294C-4426-A37E-30669E9A9FBC}" destId="{D3D2A9E9-16EB-4212-89B9-DE63E3961387}" srcOrd="4" destOrd="0" presId="urn:microsoft.com/office/officeart/2008/layout/PictureStrips"/>
    <dgm:cxn modelId="{FEBDC966-EE09-485A-B302-1C78440C5FA6}" type="presParOf" srcId="{D3D2A9E9-16EB-4212-89B9-DE63E3961387}" destId="{9237F4BF-8F10-4AB8-8F88-F1279108479F}" srcOrd="0" destOrd="0" presId="urn:microsoft.com/office/officeart/2008/layout/PictureStrips"/>
    <dgm:cxn modelId="{2AEA07BC-4F46-4D22-96E9-C93800268AF9}" type="presParOf" srcId="{D3D2A9E9-16EB-4212-89B9-DE63E3961387}" destId="{D8224E6D-43AD-4103-BB59-14AAE9ED10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F7EC8-C97F-48A8-A5DB-D089F8A0E66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F8AE3-B832-4974-95D4-5349D92CF727}">
      <dgm:prSet phldrT="[Текст]" custT="1"/>
      <dgm:spPr/>
      <dgm:t>
        <a:bodyPr/>
        <a:lstStyle/>
        <a:p>
          <a:pPr>
            <a:buNone/>
          </a:pPr>
          <a:r>
            <a:rPr lang="ru-RU" sz="2000" b="1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Технология - </a:t>
          </a:r>
          <a:r>
            <a:rPr lang="ru-RU" sz="2000" b="1" dirty="0">
              <a:solidFill>
                <a:srgbClr val="3A3A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solidFill>
                <a:srgbClr val="3A3A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это </a:t>
          </a:r>
          <a:r>
            <a:rPr lang="ru-RU" sz="20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сочетание квалификационных навыков работников, оборудования, инструментов, производственной инфраструктуры и соответствующих знаний, необходимых для рационального преобразования всех имеющихся ресурсов организации. </a:t>
          </a:r>
        </a:p>
        <a:p>
          <a:pPr>
            <a:buNone/>
          </a:pPr>
          <a:r>
            <a:rPr lang="ru-RU" sz="20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Изменения технологии (инновации) требуют изменений внутренней среды организации</a:t>
          </a:r>
          <a:endParaRPr lang="ru-RU" sz="2000" dirty="0"/>
        </a:p>
      </dgm:t>
    </dgm:pt>
    <dgm:pt modelId="{2CA13CD7-F594-40CF-BA09-00D8F77362E3}" type="parTrans" cxnId="{D5AE6908-91A6-4BC9-BC91-DC64D8582880}">
      <dgm:prSet/>
      <dgm:spPr/>
      <dgm:t>
        <a:bodyPr/>
        <a:lstStyle/>
        <a:p>
          <a:endParaRPr lang="ru-RU"/>
        </a:p>
      </dgm:t>
    </dgm:pt>
    <dgm:pt modelId="{3C2EBA79-0B62-45B0-82DE-AB0113E505DA}" type="sibTrans" cxnId="{D5AE6908-91A6-4BC9-BC91-DC64D8582880}">
      <dgm:prSet/>
      <dgm:spPr/>
      <dgm:t>
        <a:bodyPr/>
        <a:lstStyle/>
        <a:p>
          <a:endParaRPr lang="ru-RU"/>
        </a:p>
      </dgm:t>
    </dgm:pt>
    <dgm:pt modelId="{F8FFEBA1-094B-49ED-8AE7-9CEC4084EAA9}">
      <dgm:prSet phldrT="[Текст]"/>
      <dgm:spPr/>
      <dgm:t>
        <a:bodyPr/>
        <a:lstStyle/>
        <a:p>
          <a:pPr>
            <a:buNone/>
          </a:pPr>
          <a:r>
            <a:rPr lang="ru-RU" b="1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Люди и культура. Человеческий фактор - е</a:t>
          </a:r>
          <a:r>
            <a:rPr lang="ru-RU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го роль определяется способностями и одаренностью сотрудников, их потребностями и поведением, знаниями и отношением к труду, позицией, пониманием ценностей, окружением, наличием качеств лидера и т. п.</a:t>
          </a:r>
          <a:endParaRPr lang="ru-RU" dirty="0"/>
        </a:p>
      </dgm:t>
    </dgm:pt>
    <dgm:pt modelId="{5513D843-CDFB-47D8-91BE-01E86F799A51}" type="parTrans" cxnId="{BA6BBAF4-48FB-4EFF-847E-986FACC5E30C}">
      <dgm:prSet/>
      <dgm:spPr/>
      <dgm:t>
        <a:bodyPr/>
        <a:lstStyle/>
        <a:p>
          <a:endParaRPr lang="ru-RU"/>
        </a:p>
      </dgm:t>
    </dgm:pt>
    <dgm:pt modelId="{C7C3D145-A694-462D-B5D4-05C58C4848CF}" type="sibTrans" cxnId="{BA6BBAF4-48FB-4EFF-847E-986FACC5E30C}">
      <dgm:prSet/>
      <dgm:spPr/>
      <dgm:t>
        <a:bodyPr/>
        <a:lstStyle/>
        <a:p>
          <a:endParaRPr lang="ru-RU"/>
        </a:p>
      </dgm:t>
    </dgm:pt>
    <dgm:pt modelId="{B034A8AB-D8ED-4946-99B8-B351EDE6E240}">
      <dgm:prSet phldrT="[Текст]"/>
      <dgm:spPr/>
      <dgm:t>
        <a:bodyPr/>
        <a:lstStyle/>
        <a:p>
          <a:r>
            <a:rPr lang="ru-RU" dirty="0"/>
            <a:t>Это модель внутренней среды организации (далее пример)</a:t>
          </a:r>
        </a:p>
      </dgm:t>
    </dgm:pt>
    <dgm:pt modelId="{5346DD7E-1BDC-4A2C-A9A0-5C15BCB9D036}" type="parTrans" cxnId="{175BAD34-2CD1-45B3-B4F0-2EAE8B1D50BB}">
      <dgm:prSet/>
      <dgm:spPr/>
      <dgm:t>
        <a:bodyPr/>
        <a:lstStyle/>
        <a:p>
          <a:endParaRPr lang="ru-RU"/>
        </a:p>
      </dgm:t>
    </dgm:pt>
    <dgm:pt modelId="{7FF24D90-CECF-4741-90AA-F2FE98C26D4D}" type="sibTrans" cxnId="{175BAD34-2CD1-45B3-B4F0-2EAE8B1D50BB}">
      <dgm:prSet/>
      <dgm:spPr/>
      <dgm:t>
        <a:bodyPr/>
        <a:lstStyle/>
        <a:p>
          <a:endParaRPr lang="ru-RU"/>
        </a:p>
      </dgm:t>
    </dgm:pt>
    <dgm:pt modelId="{74E02337-B947-4BAD-B24D-323D7869C19B}" type="pres">
      <dgm:prSet presAssocID="{B41F7EC8-C97F-48A8-A5DB-D089F8A0E66C}" presName="Name0" presStyleCnt="0">
        <dgm:presLayoutVars>
          <dgm:dir/>
          <dgm:resizeHandles val="exact"/>
        </dgm:presLayoutVars>
      </dgm:prSet>
      <dgm:spPr/>
    </dgm:pt>
    <dgm:pt modelId="{34DFA23E-A688-454E-8A2A-8816BC6350D3}" type="pres">
      <dgm:prSet presAssocID="{864F8AE3-B832-4974-95D4-5349D92CF727}" presName="composite" presStyleCnt="0"/>
      <dgm:spPr/>
    </dgm:pt>
    <dgm:pt modelId="{1746C50F-123C-4603-ABBB-7B0637263B57}" type="pres">
      <dgm:prSet presAssocID="{864F8AE3-B832-4974-95D4-5349D92CF727}" presName="rect1" presStyleLbl="trAlignAcc1" presStyleIdx="0" presStyleCnt="3" custScaleY="232014">
        <dgm:presLayoutVars>
          <dgm:bulletEnabled val="1"/>
        </dgm:presLayoutVars>
      </dgm:prSet>
      <dgm:spPr/>
    </dgm:pt>
    <dgm:pt modelId="{D95AF1EA-F54D-4726-8A1F-4D7D52E06FD5}" type="pres">
      <dgm:prSet presAssocID="{864F8AE3-B832-4974-95D4-5349D92CF727}" presName="rect2" presStyleLbl="fgImgPlace1" presStyleIdx="0" presStyleCnt="3" custScaleX="519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94000" r="-94000"/>
          </a:stretch>
        </a:blipFill>
      </dgm:spPr>
      <dgm:extLst>
        <a:ext uri="{E40237B7-FDA0-4F09-8148-C483321AD2D9}">
          <dgm14:cNvPr xmlns:dgm14="http://schemas.microsoft.com/office/drawing/2010/diagram" id="0" name="" descr="Курсор"/>
        </a:ext>
      </dgm:extLst>
    </dgm:pt>
    <dgm:pt modelId="{98D7E2CE-B5CF-41B7-B915-E0BB25A80ABB}" type="pres">
      <dgm:prSet presAssocID="{3C2EBA79-0B62-45B0-82DE-AB0113E505DA}" presName="sibTrans" presStyleCnt="0"/>
      <dgm:spPr/>
    </dgm:pt>
    <dgm:pt modelId="{3784D146-8C0D-40C1-80D4-E084D5A34FDA}" type="pres">
      <dgm:prSet presAssocID="{F8FFEBA1-094B-49ED-8AE7-9CEC4084EAA9}" presName="composite" presStyleCnt="0"/>
      <dgm:spPr/>
    </dgm:pt>
    <dgm:pt modelId="{6AAE510E-5684-4A85-A3DD-0C7BBEC8627D}" type="pres">
      <dgm:prSet presAssocID="{F8FFEBA1-094B-49ED-8AE7-9CEC4084EAA9}" presName="rect1" presStyleLbl="trAlignAcc1" presStyleIdx="1" presStyleCnt="3" custScaleY="223260">
        <dgm:presLayoutVars>
          <dgm:bulletEnabled val="1"/>
        </dgm:presLayoutVars>
      </dgm:prSet>
      <dgm:spPr/>
    </dgm:pt>
    <dgm:pt modelId="{E9F1C25D-7CB9-4434-AB83-A5448377B101}" type="pres">
      <dgm:prSet presAssocID="{F8FFEBA1-094B-49ED-8AE7-9CEC4084EAA9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Мозговой штурм группы"/>
        </a:ext>
      </dgm:extLst>
    </dgm:pt>
    <dgm:pt modelId="{05CB2FAB-20AD-4316-8E29-D17A2EA56FCA}" type="pres">
      <dgm:prSet presAssocID="{C7C3D145-A694-462D-B5D4-05C58C4848CF}" presName="sibTrans" presStyleCnt="0"/>
      <dgm:spPr/>
    </dgm:pt>
    <dgm:pt modelId="{DF47ACD3-9DA3-44FD-B47C-E29C64957C4E}" type="pres">
      <dgm:prSet presAssocID="{B034A8AB-D8ED-4946-99B8-B351EDE6E240}" presName="composite" presStyleCnt="0"/>
      <dgm:spPr/>
    </dgm:pt>
    <dgm:pt modelId="{7624EDD3-945C-4C19-BED7-BA8E4E8C056E}" type="pres">
      <dgm:prSet presAssocID="{B034A8AB-D8ED-4946-99B8-B351EDE6E240}" presName="rect1" presStyleLbl="trAlignAcc1" presStyleIdx="2" presStyleCnt="3">
        <dgm:presLayoutVars>
          <dgm:bulletEnabled val="1"/>
        </dgm:presLayoutVars>
      </dgm:prSet>
      <dgm:spPr/>
    </dgm:pt>
    <dgm:pt modelId="{32BEDC78-24A6-48BB-AEE0-C75D53AAB4D5}" type="pres">
      <dgm:prSet presAssocID="{B034A8AB-D8ED-4946-99B8-B351EDE6E240}" presName="rect2" presStyleLbl="fgImgPlace1" presStyleIdx="2" presStyleCnt="3"/>
      <dgm:spPr/>
    </dgm:pt>
  </dgm:ptLst>
  <dgm:cxnLst>
    <dgm:cxn modelId="{D5AE6908-91A6-4BC9-BC91-DC64D8582880}" srcId="{B41F7EC8-C97F-48A8-A5DB-D089F8A0E66C}" destId="{864F8AE3-B832-4974-95D4-5349D92CF727}" srcOrd="0" destOrd="0" parTransId="{2CA13CD7-F594-40CF-BA09-00D8F77362E3}" sibTransId="{3C2EBA79-0B62-45B0-82DE-AB0113E505DA}"/>
    <dgm:cxn modelId="{F0D46324-BA23-4AF3-BD21-5C7CC2280D0B}" type="presOf" srcId="{B41F7EC8-C97F-48A8-A5DB-D089F8A0E66C}" destId="{74E02337-B947-4BAD-B24D-323D7869C19B}" srcOrd="0" destOrd="0" presId="urn:microsoft.com/office/officeart/2008/layout/PictureStrips"/>
    <dgm:cxn modelId="{175BAD34-2CD1-45B3-B4F0-2EAE8B1D50BB}" srcId="{B41F7EC8-C97F-48A8-A5DB-D089F8A0E66C}" destId="{B034A8AB-D8ED-4946-99B8-B351EDE6E240}" srcOrd="2" destOrd="0" parTransId="{5346DD7E-1BDC-4A2C-A9A0-5C15BCB9D036}" sibTransId="{7FF24D90-CECF-4741-90AA-F2FE98C26D4D}"/>
    <dgm:cxn modelId="{697B7F52-6B2A-4718-86FA-1E1D23EE4E92}" type="presOf" srcId="{864F8AE3-B832-4974-95D4-5349D92CF727}" destId="{1746C50F-123C-4603-ABBB-7B0637263B57}" srcOrd="0" destOrd="0" presId="urn:microsoft.com/office/officeart/2008/layout/PictureStrips"/>
    <dgm:cxn modelId="{2AC45F97-0003-4E2F-BB33-17DFEEF198CD}" type="presOf" srcId="{F8FFEBA1-094B-49ED-8AE7-9CEC4084EAA9}" destId="{6AAE510E-5684-4A85-A3DD-0C7BBEC8627D}" srcOrd="0" destOrd="0" presId="urn:microsoft.com/office/officeart/2008/layout/PictureStrips"/>
    <dgm:cxn modelId="{BA6BBAF4-48FB-4EFF-847E-986FACC5E30C}" srcId="{B41F7EC8-C97F-48A8-A5DB-D089F8A0E66C}" destId="{F8FFEBA1-094B-49ED-8AE7-9CEC4084EAA9}" srcOrd="1" destOrd="0" parTransId="{5513D843-CDFB-47D8-91BE-01E86F799A51}" sibTransId="{C7C3D145-A694-462D-B5D4-05C58C4848CF}"/>
    <dgm:cxn modelId="{DDFBB5F6-D25B-4F77-AD4C-2AE2691F828F}" type="presOf" srcId="{B034A8AB-D8ED-4946-99B8-B351EDE6E240}" destId="{7624EDD3-945C-4C19-BED7-BA8E4E8C056E}" srcOrd="0" destOrd="0" presId="urn:microsoft.com/office/officeart/2008/layout/PictureStrips"/>
    <dgm:cxn modelId="{41FF28AE-90E0-47C9-8317-D358A09ED793}" type="presParOf" srcId="{74E02337-B947-4BAD-B24D-323D7869C19B}" destId="{34DFA23E-A688-454E-8A2A-8816BC6350D3}" srcOrd="0" destOrd="0" presId="urn:microsoft.com/office/officeart/2008/layout/PictureStrips"/>
    <dgm:cxn modelId="{ED5BEDAC-7574-4035-A064-52E7E126E886}" type="presParOf" srcId="{34DFA23E-A688-454E-8A2A-8816BC6350D3}" destId="{1746C50F-123C-4603-ABBB-7B0637263B57}" srcOrd="0" destOrd="0" presId="urn:microsoft.com/office/officeart/2008/layout/PictureStrips"/>
    <dgm:cxn modelId="{4CAED171-6735-4D32-BB44-1EA523864F94}" type="presParOf" srcId="{34DFA23E-A688-454E-8A2A-8816BC6350D3}" destId="{D95AF1EA-F54D-4726-8A1F-4D7D52E06FD5}" srcOrd="1" destOrd="0" presId="urn:microsoft.com/office/officeart/2008/layout/PictureStrips"/>
    <dgm:cxn modelId="{318252E9-B69F-4E65-A8D9-7104F03959C7}" type="presParOf" srcId="{74E02337-B947-4BAD-B24D-323D7869C19B}" destId="{98D7E2CE-B5CF-41B7-B915-E0BB25A80ABB}" srcOrd="1" destOrd="0" presId="urn:microsoft.com/office/officeart/2008/layout/PictureStrips"/>
    <dgm:cxn modelId="{B710D7A1-0228-4A52-852F-3AD86A98FF70}" type="presParOf" srcId="{74E02337-B947-4BAD-B24D-323D7869C19B}" destId="{3784D146-8C0D-40C1-80D4-E084D5A34FDA}" srcOrd="2" destOrd="0" presId="urn:microsoft.com/office/officeart/2008/layout/PictureStrips"/>
    <dgm:cxn modelId="{5700A58B-F95A-4563-9382-CAE585C9CD96}" type="presParOf" srcId="{3784D146-8C0D-40C1-80D4-E084D5A34FDA}" destId="{6AAE510E-5684-4A85-A3DD-0C7BBEC8627D}" srcOrd="0" destOrd="0" presId="urn:microsoft.com/office/officeart/2008/layout/PictureStrips"/>
    <dgm:cxn modelId="{92B5EF2A-DA3B-4DBC-9181-985CF3784B0C}" type="presParOf" srcId="{3784D146-8C0D-40C1-80D4-E084D5A34FDA}" destId="{E9F1C25D-7CB9-4434-AB83-A5448377B101}" srcOrd="1" destOrd="0" presId="urn:microsoft.com/office/officeart/2008/layout/PictureStrips"/>
    <dgm:cxn modelId="{A7F61BA2-7B08-46C4-922E-1F97727C0434}" type="presParOf" srcId="{74E02337-B947-4BAD-B24D-323D7869C19B}" destId="{05CB2FAB-20AD-4316-8E29-D17A2EA56FCA}" srcOrd="3" destOrd="0" presId="urn:microsoft.com/office/officeart/2008/layout/PictureStrips"/>
    <dgm:cxn modelId="{76B5F5CC-4857-4404-9269-8795593CB98E}" type="presParOf" srcId="{74E02337-B947-4BAD-B24D-323D7869C19B}" destId="{DF47ACD3-9DA3-44FD-B47C-E29C64957C4E}" srcOrd="4" destOrd="0" presId="urn:microsoft.com/office/officeart/2008/layout/PictureStrips"/>
    <dgm:cxn modelId="{EA7F426B-CA66-4BAB-A4D1-3B92DE7E358E}" type="presParOf" srcId="{DF47ACD3-9DA3-44FD-B47C-E29C64957C4E}" destId="{7624EDD3-945C-4C19-BED7-BA8E4E8C056E}" srcOrd="0" destOrd="0" presId="urn:microsoft.com/office/officeart/2008/layout/PictureStrips"/>
    <dgm:cxn modelId="{86DB0A79-A1CD-4A8E-9974-BF9FF973DB0B}" type="presParOf" srcId="{DF47ACD3-9DA3-44FD-B47C-E29C64957C4E}" destId="{32BEDC78-24A6-48BB-AEE0-C75D53AAB4D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3548E-FFF9-48AA-99C8-C9C841CB6A44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30FB8-BD52-4E1C-A533-9090333A7A08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Поликлиника</a:t>
          </a:r>
        </a:p>
      </dgm:t>
    </dgm:pt>
    <dgm:pt modelId="{DAFDDFEB-C034-4FBB-901A-74C7D0C83726}" type="parTrans" cxnId="{CB696B47-2D99-4D53-BA92-398C128F7C79}">
      <dgm:prSet/>
      <dgm:spPr/>
      <dgm:t>
        <a:bodyPr/>
        <a:lstStyle/>
        <a:p>
          <a:endParaRPr lang="ru-RU"/>
        </a:p>
      </dgm:t>
    </dgm:pt>
    <dgm:pt modelId="{21B32173-4E9A-4930-89CF-C52B9426269E}" type="sibTrans" cxnId="{CB696B47-2D99-4D53-BA92-398C128F7C79}">
      <dgm:prSet/>
      <dgm:spPr/>
      <dgm:t>
        <a:bodyPr/>
        <a:lstStyle/>
        <a:p>
          <a:endParaRPr lang="ru-RU"/>
        </a:p>
      </dgm:t>
    </dgm:pt>
    <dgm:pt modelId="{E117D576-B5F8-4046-A548-4630389C089A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Стационар</a:t>
          </a:r>
        </a:p>
      </dgm:t>
    </dgm:pt>
    <dgm:pt modelId="{EFC76277-3219-4629-A43A-F77847C91538}" type="parTrans" cxnId="{47C4A680-19B5-44FD-9F66-40E59F6FBD4B}">
      <dgm:prSet/>
      <dgm:spPr/>
      <dgm:t>
        <a:bodyPr/>
        <a:lstStyle/>
        <a:p>
          <a:endParaRPr lang="ru-RU"/>
        </a:p>
      </dgm:t>
    </dgm:pt>
    <dgm:pt modelId="{51830CB9-14B9-4C4B-A8AE-D01297C360D9}" type="sibTrans" cxnId="{47C4A680-19B5-44FD-9F66-40E59F6FBD4B}">
      <dgm:prSet/>
      <dgm:spPr/>
      <dgm:t>
        <a:bodyPr/>
        <a:lstStyle/>
        <a:p>
          <a:endParaRPr lang="ru-RU"/>
        </a:p>
      </dgm:t>
    </dgm:pt>
    <dgm:pt modelId="{46DC5082-1307-4D2E-9475-FC62295A716A}">
      <dgm:prSet phldrT="[Текст]" custT="1"/>
      <dgm:spPr/>
      <dgm:t>
        <a:bodyPr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Городской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аллергоцентр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детей</a:t>
          </a:r>
        </a:p>
      </dgm:t>
    </dgm:pt>
    <dgm:pt modelId="{896D7795-FC84-4360-8778-2E390D1B675D}" type="parTrans" cxnId="{4D76E68B-3F75-4D1A-8A12-61857B58DAF9}">
      <dgm:prSet/>
      <dgm:spPr/>
      <dgm:t>
        <a:bodyPr/>
        <a:lstStyle/>
        <a:p>
          <a:endParaRPr lang="ru-RU"/>
        </a:p>
      </dgm:t>
    </dgm:pt>
    <dgm:pt modelId="{90DE8ECF-855F-45A5-BA02-F9DE0B144F5E}" type="sibTrans" cxnId="{4D76E68B-3F75-4D1A-8A12-61857B58DAF9}">
      <dgm:prSet/>
      <dgm:spPr/>
      <dgm:t>
        <a:bodyPr/>
        <a:lstStyle/>
        <a:p>
          <a:endParaRPr lang="ru-RU"/>
        </a:p>
      </dgm:t>
    </dgm:pt>
    <dgm:pt modelId="{20AEAB24-F19D-4411-9D5A-900B74165833}" type="pres">
      <dgm:prSet presAssocID="{C733548E-FFF9-48AA-99C8-C9C841CB6A44}" presName="linear" presStyleCnt="0">
        <dgm:presLayoutVars>
          <dgm:animLvl val="lvl"/>
          <dgm:resizeHandles val="exact"/>
        </dgm:presLayoutVars>
      </dgm:prSet>
      <dgm:spPr/>
    </dgm:pt>
    <dgm:pt modelId="{57FC1A71-B81A-4778-B80E-F353DC66548B}" type="pres">
      <dgm:prSet presAssocID="{47E30FB8-BD52-4E1C-A533-9090333A7A08}" presName="parentText" presStyleLbl="node1" presStyleIdx="0" presStyleCnt="3" custLinFactY="-49254" custLinFactNeighborX="1059" custLinFactNeighborY="-100000">
        <dgm:presLayoutVars>
          <dgm:chMax val="0"/>
          <dgm:bulletEnabled val="1"/>
        </dgm:presLayoutVars>
      </dgm:prSet>
      <dgm:spPr/>
    </dgm:pt>
    <dgm:pt modelId="{04EAC661-3365-4BF8-9B22-C765BE74D1EF}" type="pres">
      <dgm:prSet presAssocID="{21B32173-4E9A-4930-89CF-C52B9426269E}" presName="spacer" presStyleCnt="0"/>
      <dgm:spPr/>
    </dgm:pt>
    <dgm:pt modelId="{88C062F0-F9D4-4AEE-9D7B-18157C930318}" type="pres">
      <dgm:prSet presAssocID="{E117D576-B5F8-4046-A548-4630389C089A}" presName="parentText" presStyleLbl="node1" presStyleIdx="1" presStyleCnt="3" custLinFactNeighborX="-2040">
        <dgm:presLayoutVars>
          <dgm:chMax val="0"/>
          <dgm:bulletEnabled val="1"/>
        </dgm:presLayoutVars>
      </dgm:prSet>
      <dgm:spPr/>
    </dgm:pt>
    <dgm:pt modelId="{C0BC560C-0164-43C9-94AA-1335E3520D2F}" type="pres">
      <dgm:prSet presAssocID="{51830CB9-14B9-4C4B-A8AE-D01297C360D9}" presName="spacer" presStyleCnt="0"/>
      <dgm:spPr/>
    </dgm:pt>
    <dgm:pt modelId="{CB98E104-AB8B-4616-A0F5-46021A3C5040}" type="pres">
      <dgm:prSet presAssocID="{46DC5082-1307-4D2E-9475-FC62295A71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696B47-2D99-4D53-BA92-398C128F7C79}" srcId="{C733548E-FFF9-48AA-99C8-C9C841CB6A44}" destId="{47E30FB8-BD52-4E1C-A533-9090333A7A08}" srcOrd="0" destOrd="0" parTransId="{DAFDDFEB-C034-4FBB-901A-74C7D0C83726}" sibTransId="{21B32173-4E9A-4930-89CF-C52B9426269E}"/>
    <dgm:cxn modelId="{A5612278-512D-4C02-A845-9770D5083FA9}" type="presOf" srcId="{C733548E-FFF9-48AA-99C8-C9C841CB6A44}" destId="{20AEAB24-F19D-4411-9D5A-900B74165833}" srcOrd="0" destOrd="0" presId="urn:microsoft.com/office/officeart/2005/8/layout/vList2"/>
    <dgm:cxn modelId="{47C4A680-19B5-44FD-9F66-40E59F6FBD4B}" srcId="{C733548E-FFF9-48AA-99C8-C9C841CB6A44}" destId="{E117D576-B5F8-4046-A548-4630389C089A}" srcOrd="1" destOrd="0" parTransId="{EFC76277-3219-4629-A43A-F77847C91538}" sibTransId="{51830CB9-14B9-4C4B-A8AE-D01297C360D9}"/>
    <dgm:cxn modelId="{4D76E68B-3F75-4D1A-8A12-61857B58DAF9}" srcId="{C733548E-FFF9-48AA-99C8-C9C841CB6A44}" destId="{46DC5082-1307-4D2E-9475-FC62295A716A}" srcOrd="2" destOrd="0" parTransId="{896D7795-FC84-4360-8778-2E390D1B675D}" sibTransId="{90DE8ECF-855F-45A5-BA02-F9DE0B144F5E}"/>
    <dgm:cxn modelId="{D684B994-89CF-445C-8D4F-96A0D79E04AC}" type="presOf" srcId="{E117D576-B5F8-4046-A548-4630389C089A}" destId="{88C062F0-F9D4-4AEE-9D7B-18157C930318}" srcOrd="0" destOrd="0" presId="urn:microsoft.com/office/officeart/2005/8/layout/vList2"/>
    <dgm:cxn modelId="{1FA406A1-CDE4-40CB-8E3B-7E213092EC20}" type="presOf" srcId="{47E30FB8-BD52-4E1C-A533-9090333A7A08}" destId="{57FC1A71-B81A-4778-B80E-F353DC66548B}" srcOrd="0" destOrd="0" presId="urn:microsoft.com/office/officeart/2005/8/layout/vList2"/>
    <dgm:cxn modelId="{F4585FE7-264B-4E20-A448-DB22D63FD2EE}" type="presOf" srcId="{46DC5082-1307-4D2E-9475-FC62295A716A}" destId="{CB98E104-AB8B-4616-A0F5-46021A3C5040}" srcOrd="0" destOrd="0" presId="urn:microsoft.com/office/officeart/2005/8/layout/vList2"/>
    <dgm:cxn modelId="{92D304F3-F6E2-48F4-88F1-574BE2BA310F}" type="presParOf" srcId="{20AEAB24-F19D-4411-9D5A-900B74165833}" destId="{57FC1A71-B81A-4778-B80E-F353DC66548B}" srcOrd="0" destOrd="0" presId="urn:microsoft.com/office/officeart/2005/8/layout/vList2"/>
    <dgm:cxn modelId="{E2682BD1-229C-477A-B336-16A907E46B48}" type="presParOf" srcId="{20AEAB24-F19D-4411-9D5A-900B74165833}" destId="{04EAC661-3365-4BF8-9B22-C765BE74D1EF}" srcOrd="1" destOrd="0" presId="urn:microsoft.com/office/officeart/2005/8/layout/vList2"/>
    <dgm:cxn modelId="{05B1B71E-9CF8-4C83-A42D-A314FD596FE1}" type="presParOf" srcId="{20AEAB24-F19D-4411-9D5A-900B74165833}" destId="{88C062F0-F9D4-4AEE-9D7B-18157C930318}" srcOrd="2" destOrd="0" presId="urn:microsoft.com/office/officeart/2005/8/layout/vList2"/>
    <dgm:cxn modelId="{8C2BBCF6-6350-4CA5-843D-0DA314E62CFC}" type="presParOf" srcId="{20AEAB24-F19D-4411-9D5A-900B74165833}" destId="{C0BC560C-0164-43C9-94AA-1335E3520D2F}" srcOrd="3" destOrd="0" presId="urn:microsoft.com/office/officeart/2005/8/layout/vList2"/>
    <dgm:cxn modelId="{DAB7E598-AC3B-4CAB-9B91-6ADD07072B90}" type="presParOf" srcId="{20AEAB24-F19D-4411-9D5A-900B74165833}" destId="{CB98E104-AB8B-4616-A0F5-46021A3C50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A2FEB0-4636-4FD1-974D-AEA80D2AABE9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58A91-BFE3-419B-AA5D-7753C1382C4A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Медицинский и немедицинский персонал</a:t>
          </a:r>
        </a:p>
      </dgm:t>
    </dgm:pt>
    <dgm:pt modelId="{C62A1927-4FFB-4627-AAA5-A4EE62B0947A}" type="parTrans" cxnId="{8DCFDA93-EB76-4229-A8F2-EB4665CDC101}">
      <dgm:prSet/>
      <dgm:spPr/>
      <dgm:t>
        <a:bodyPr/>
        <a:lstStyle/>
        <a:p>
          <a:endParaRPr lang="ru-RU"/>
        </a:p>
      </dgm:t>
    </dgm:pt>
    <dgm:pt modelId="{1D623AAA-9AFA-42D5-876B-4709C09AD162}" type="sibTrans" cxnId="{8DCFDA93-EB76-4229-A8F2-EB4665CDC101}">
      <dgm:prSet/>
      <dgm:spPr/>
      <dgm:t>
        <a:bodyPr/>
        <a:lstStyle/>
        <a:p>
          <a:endParaRPr lang="ru-RU"/>
        </a:p>
      </dgm:t>
    </dgm:pt>
    <dgm:pt modelId="{B3252B57-2713-465A-9B94-8A1710605DA1}">
      <dgm:prSet phldrT="[Текст]" custT="1"/>
      <dgm:spPr/>
      <dgm:t>
        <a:bodyPr/>
        <a:lstStyle/>
        <a:p>
          <a:r>
            <a:rPr lang="ru-RU" sz="2000" b="1" i="0" u="none" dirty="0"/>
            <a:t>Врачи</a:t>
          </a:r>
        </a:p>
      </dgm:t>
    </dgm:pt>
    <dgm:pt modelId="{7E2ABF7D-9899-480B-A29A-6442EC0EDDCD}" type="parTrans" cxnId="{406E5967-4951-40E9-94F4-E8987613AB7B}">
      <dgm:prSet/>
      <dgm:spPr/>
      <dgm:t>
        <a:bodyPr/>
        <a:lstStyle/>
        <a:p>
          <a:endParaRPr lang="ru-RU"/>
        </a:p>
      </dgm:t>
    </dgm:pt>
    <dgm:pt modelId="{FAA6ECCF-AA8F-40E3-B129-3D66595263EF}" type="sibTrans" cxnId="{406E5967-4951-40E9-94F4-E8987613AB7B}">
      <dgm:prSet/>
      <dgm:spPr/>
      <dgm:t>
        <a:bodyPr/>
        <a:lstStyle/>
        <a:p>
          <a:endParaRPr lang="ru-RU"/>
        </a:p>
      </dgm:t>
    </dgm:pt>
    <dgm:pt modelId="{6BDE3E43-AB43-49D7-A350-9574027D5CB8}">
      <dgm:prSet phldrT="[Текст]" custT="1"/>
      <dgm:spPr/>
      <dgm:t>
        <a:bodyPr/>
        <a:lstStyle/>
        <a:p>
          <a:r>
            <a:rPr lang="ru-RU" sz="2000" b="1" i="0" u="none" dirty="0"/>
            <a:t>Медсестры </a:t>
          </a:r>
        </a:p>
      </dgm:t>
    </dgm:pt>
    <dgm:pt modelId="{E74D583A-00A6-434A-90D4-83B32875D6E0}" type="parTrans" cxnId="{CFC65860-21EE-439C-9EB5-C80EB0F13969}">
      <dgm:prSet/>
      <dgm:spPr/>
      <dgm:t>
        <a:bodyPr/>
        <a:lstStyle/>
        <a:p>
          <a:endParaRPr lang="ru-RU"/>
        </a:p>
      </dgm:t>
    </dgm:pt>
    <dgm:pt modelId="{B6111CAA-CBB9-4F15-BF0B-D6DBA1CC6FDC}" type="sibTrans" cxnId="{CFC65860-21EE-439C-9EB5-C80EB0F13969}">
      <dgm:prSet/>
      <dgm:spPr/>
      <dgm:t>
        <a:bodyPr/>
        <a:lstStyle/>
        <a:p>
          <a:endParaRPr lang="ru-RU"/>
        </a:p>
      </dgm:t>
    </dgm:pt>
    <dgm:pt modelId="{F403E8D7-5BD7-4A04-A32C-825A1AD31781}">
      <dgm:prSet phldrT="[Текст]" custT="1"/>
      <dgm:spPr/>
      <dgm:t>
        <a:bodyPr/>
        <a:lstStyle/>
        <a:p>
          <a:r>
            <a:rPr lang="ru-RU" sz="2000" b="1" i="0" u="none" dirty="0"/>
            <a:t>Санитарки</a:t>
          </a:r>
        </a:p>
      </dgm:t>
    </dgm:pt>
    <dgm:pt modelId="{5963C039-C11A-48E5-853C-EAD64EDC3112}" type="parTrans" cxnId="{AB1E4486-C82D-4B28-A569-849DF2422ED5}">
      <dgm:prSet/>
      <dgm:spPr/>
      <dgm:t>
        <a:bodyPr/>
        <a:lstStyle/>
        <a:p>
          <a:endParaRPr lang="ru-RU"/>
        </a:p>
      </dgm:t>
    </dgm:pt>
    <dgm:pt modelId="{E32E3444-9E1A-45D5-92F5-951A862E1888}" type="sibTrans" cxnId="{AB1E4486-C82D-4B28-A569-849DF2422ED5}">
      <dgm:prSet/>
      <dgm:spPr/>
      <dgm:t>
        <a:bodyPr/>
        <a:lstStyle/>
        <a:p>
          <a:endParaRPr lang="ru-RU"/>
        </a:p>
      </dgm:t>
    </dgm:pt>
    <dgm:pt modelId="{FB62F844-ED66-4F2B-8F64-93A2A09C7A96}" type="pres">
      <dgm:prSet presAssocID="{49A2FEB0-4636-4FD1-974D-AEA80D2AABE9}" presName="linear" presStyleCnt="0">
        <dgm:presLayoutVars>
          <dgm:animLvl val="lvl"/>
          <dgm:resizeHandles val="exact"/>
        </dgm:presLayoutVars>
      </dgm:prSet>
      <dgm:spPr/>
    </dgm:pt>
    <dgm:pt modelId="{A3DCA2A5-4BFC-4CA6-9AEA-9BB231F1FD4F}" type="pres">
      <dgm:prSet presAssocID="{2E458A91-BFE3-419B-AA5D-7753C1382C4A}" presName="parentText" presStyleLbl="node1" presStyleIdx="0" presStyleCnt="4" custLinFactY="-11929" custLinFactNeighborY="-100000">
        <dgm:presLayoutVars>
          <dgm:chMax val="0"/>
          <dgm:bulletEnabled val="1"/>
        </dgm:presLayoutVars>
      </dgm:prSet>
      <dgm:spPr/>
    </dgm:pt>
    <dgm:pt modelId="{8F27E68C-26F9-4BBF-9806-8AFDCCDFBA06}" type="pres">
      <dgm:prSet presAssocID="{1D623AAA-9AFA-42D5-876B-4709C09AD162}" presName="spacer" presStyleCnt="0"/>
      <dgm:spPr/>
    </dgm:pt>
    <dgm:pt modelId="{C8ECE59E-CE44-4D15-9E9F-9C8CCEF89CDD}" type="pres">
      <dgm:prSet presAssocID="{B3252B57-2713-465A-9B94-8A1710605D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70412E-EC43-4B08-B7AA-B89E939137B4}" type="pres">
      <dgm:prSet presAssocID="{FAA6ECCF-AA8F-40E3-B129-3D66595263EF}" presName="spacer" presStyleCnt="0"/>
      <dgm:spPr/>
    </dgm:pt>
    <dgm:pt modelId="{A4AF9B72-F8E1-4572-9A66-CFAD4FC9CBC2}" type="pres">
      <dgm:prSet presAssocID="{6BDE3E43-AB43-49D7-A350-9574027D5C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5B2A56-9D1D-4D41-8B69-53D99B7E57A0}" type="pres">
      <dgm:prSet presAssocID="{B6111CAA-CBB9-4F15-BF0B-D6DBA1CC6FDC}" presName="spacer" presStyleCnt="0"/>
      <dgm:spPr/>
    </dgm:pt>
    <dgm:pt modelId="{3FA93023-A08D-476C-9BB0-7907D5046D7C}" type="pres">
      <dgm:prSet presAssocID="{F403E8D7-5BD7-4A04-A32C-825A1AD317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9DE908-1B41-4EB3-AB9B-3C0A9188F29D}" type="presOf" srcId="{49A2FEB0-4636-4FD1-974D-AEA80D2AABE9}" destId="{FB62F844-ED66-4F2B-8F64-93A2A09C7A96}" srcOrd="0" destOrd="0" presId="urn:microsoft.com/office/officeart/2005/8/layout/vList2"/>
    <dgm:cxn modelId="{2D01C009-2012-43CA-8FE6-BABA3B6FCE09}" type="presOf" srcId="{6BDE3E43-AB43-49D7-A350-9574027D5CB8}" destId="{A4AF9B72-F8E1-4572-9A66-CFAD4FC9CBC2}" srcOrd="0" destOrd="0" presId="urn:microsoft.com/office/officeart/2005/8/layout/vList2"/>
    <dgm:cxn modelId="{CFC65860-21EE-439C-9EB5-C80EB0F13969}" srcId="{49A2FEB0-4636-4FD1-974D-AEA80D2AABE9}" destId="{6BDE3E43-AB43-49D7-A350-9574027D5CB8}" srcOrd="2" destOrd="0" parTransId="{E74D583A-00A6-434A-90D4-83B32875D6E0}" sibTransId="{B6111CAA-CBB9-4F15-BF0B-D6DBA1CC6FDC}"/>
    <dgm:cxn modelId="{406E5967-4951-40E9-94F4-E8987613AB7B}" srcId="{49A2FEB0-4636-4FD1-974D-AEA80D2AABE9}" destId="{B3252B57-2713-465A-9B94-8A1710605DA1}" srcOrd="1" destOrd="0" parTransId="{7E2ABF7D-9899-480B-A29A-6442EC0EDDCD}" sibTransId="{FAA6ECCF-AA8F-40E3-B129-3D66595263EF}"/>
    <dgm:cxn modelId="{B964C97D-C3C3-4752-A02F-83561E08B7CD}" type="presOf" srcId="{2E458A91-BFE3-419B-AA5D-7753C1382C4A}" destId="{A3DCA2A5-4BFC-4CA6-9AEA-9BB231F1FD4F}" srcOrd="0" destOrd="0" presId="urn:microsoft.com/office/officeart/2005/8/layout/vList2"/>
    <dgm:cxn modelId="{AB1E4486-C82D-4B28-A569-849DF2422ED5}" srcId="{49A2FEB0-4636-4FD1-974D-AEA80D2AABE9}" destId="{F403E8D7-5BD7-4A04-A32C-825A1AD31781}" srcOrd="3" destOrd="0" parTransId="{5963C039-C11A-48E5-853C-EAD64EDC3112}" sibTransId="{E32E3444-9E1A-45D5-92F5-951A862E1888}"/>
    <dgm:cxn modelId="{8DCFDA93-EB76-4229-A8F2-EB4665CDC101}" srcId="{49A2FEB0-4636-4FD1-974D-AEA80D2AABE9}" destId="{2E458A91-BFE3-419B-AA5D-7753C1382C4A}" srcOrd="0" destOrd="0" parTransId="{C62A1927-4FFB-4627-AAA5-A4EE62B0947A}" sibTransId="{1D623AAA-9AFA-42D5-876B-4709C09AD162}"/>
    <dgm:cxn modelId="{C9D080ED-3671-4F32-8834-287AED7C58D5}" type="presOf" srcId="{F403E8D7-5BD7-4A04-A32C-825A1AD31781}" destId="{3FA93023-A08D-476C-9BB0-7907D5046D7C}" srcOrd="0" destOrd="0" presId="urn:microsoft.com/office/officeart/2005/8/layout/vList2"/>
    <dgm:cxn modelId="{507E18F7-67E8-4911-AC11-475FDA59CFE0}" type="presOf" srcId="{B3252B57-2713-465A-9B94-8A1710605DA1}" destId="{C8ECE59E-CE44-4D15-9E9F-9C8CCEF89CDD}" srcOrd="0" destOrd="0" presId="urn:microsoft.com/office/officeart/2005/8/layout/vList2"/>
    <dgm:cxn modelId="{C50F60F7-ABC1-4BFD-9FEE-D53D0DB16F96}" type="presParOf" srcId="{FB62F844-ED66-4F2B-8F64-93A2A09C7A96}" destId="{A3DCA2A5-4BFC-4CA6-9AEA-9BB231F1FD4F}" srcOrd="0" destOrd="0" presId="urn:microsoft.com/office/officeart/2005/8/layout/vList2"/>
    <dgm:cxn modelId="{C74CD589-FD0D-43E3-9152-CA208EF8ACD9}" type="presParOf" srcId="{FB62F844-ED66-4F2B-8F64-93A2A09C7A96}" destId="{8F27E68C-26F9-4BBF-9806-8AFDCCDFBA06}" srcOrd="1" destOrd="0" presId="urn:microsoft.com/office/officeart/2005/8/layout/vList2"/>
    <dgm:cxn modelId="{125DB92D-BA28-4CB6-AD4F-67D6FD0E17B2}" type="presParOf" srcId="{FB62F844-ED66-4F2B-8F64-93A2A09C7A96}" destId="{C8ECE59E-CE44-4D15-9E9F-9C8CCEF89CDD}" srcOrd="2" destOrd="0" presId="urn:microsoft.com/office/officeart/2005/8/layout/vList2"/>
    <dgm:cxn modelId="{20F2B093-B0AA-4137-806E-66EFA0255536}" type="presParOf" srcId="{FB62F844-ED66-4F2B-8F64-93A2A09C7A96}" destId="{2E70412E-EC43-4B08-B7AA-B89E939137B4}" srcOrd="3" destOrd="0" presId="urn:microsoft.com/office/officeart/2005/8/layout/vList2"/>
    <dgm:cxn modelId="{E1AD1157-25E5-483C-99B0-B9CDD974AB17}" type="presParOf" srcId="{FB62F844-ED66-4F2B-8F64-93A2A09C7A96}" destId="{A4AF9B72-F8E1-4572-9A66-CFAD4FC9CBC2}" srcOrd="4" destOrd="0" presId="urn:microsoft.com/office/officeart/2005/8/layout/vList2"/>
    <dgm:cxn modelId="{E4984E57-0983-4811-8CF6-AFF8389054B7}" type="presParOf" srcId="{FB62F844-ED66-4F2B-8F64-93A2A09C7A96}" destId="{3F5B2A56-9D1D-4D41-8B69-53D99B7E57A0}" srcOrd="5" destOrd="0" presId="urn:microsoft.com/office/officeart/2005/8/layout/vList2"/>
    <dgm:cxn modelId="{045E32CB-06FF-4AA8-BA24-8D4D4AF96B73}" type="presParOf" srcId="{FB62F844-ED66-4F2B-8F64-93A2A09C7A96}" destId="{3FA93023-A08D-476C-9BB0-7907D5046D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91F12C-E078-4F07-8F4E-895F90528271}" type="doc">
      <dgm:prSet loTypeId="urn:microsoft.com/office/officeart/2005/8/layout/default#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89C3B-C754-4002-B27E-3E97F122C4C6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 инфраструктура</a:t>
          </a:r>
        </a:p>
      </dgm:t>
    </dgm:pt>
    <dgm:pt modelId="{7D383FA9-D762-4BE5-ABD8-59E5665A0336}" type="parTrans" cxnId="{6F87CDC3-0F1D-4C75-B277-C89C5B3B4E0B}">
      <dgm:prSet/>
      <dgm:spPr/>
      <dgm:t>
        <a:bodyPr/>
        <a:lstStyle/>
        <a:p>
          <a:endParaRPr lang="ru-RU"/>
        </a:p>
      </dgm:t>
    </dgm:pt>
    <dgm:pt modelId="{B5BBB828-24DD-46D7-8706-19A4595B70D4}" type="sibTrans" cxnId="{6F87CDC3-0F1D-4C75-B277-C89C5B3B4E0B}">
      <dgm:prSet/>
      <dgm:spPr/>
      <dgm:t>
        <a:bodyPr/>
        <a:lstStyle/>
        <a:p>
          <a:endParaRPr lang="ru-RU"/>
        </a:p>
      </dgm:t>
    </dgm:pt>
    <dgm:pt modelId="{C16125A1-84B1-443D-9312-54C26065484E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Медицинское оборудование</a:t>
          </a:r>
        </a:p>
      </dgm:t>
    </dgm:pt>
    <dgm:pt modelId="{3294DCF1-405F-4EA0-ABCA-B985AD7721A8}" type="parTrans" cxnId="{545011C6-201B-4C4A-8776-5E2B7FC6CC63}">
      <dgm:prSet/>
      <dgm:spPr/>
      <dgm:t>
        <a:bodyPr/>
        <a:lstStyle/>
        <a:p>
          <a:endParaRPr lang="ru-RU"/>
        </a:p>
      </dgm:t>
    </dgm:pt>
    <dgm:pt modelId="{C8E56E66-73AE-4FAD-8D88-A37AC0D942BB}" type="sibTrans" cxnId="{545011C6-201B-4C4A-8776-5E2B7FC6CC63}">
      <dgm:prSet/>
      <dgm:spPr/>
      <dgm:t>
        <a:bodyPr/>
        <a:lstStyle/>
        <a:p>
          <a:endParaRPr lang="ru-RU"/>
        </a:p>
      </dgm:t>
    </dgm:pt>
    <dgm:pt modelId="{75F1949B-CD90-4219-B303-AFB10622C611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Компетенции, навыки и  умения медицинского персонала</a:t>
          </a:r>
        </a:p>
      </dgm:t>
    </dgm:pt>
    <dgm:pt modelId="{DEA61643-D60F-4786-9D3E-0555B6CFFABF}" type="parTrans" cxnId="{6E2EC4C1-6842-49A4-A45A-7D4B7BFBB222}">
      <dgm:prSet/>
      <dgm:spPr/>
      <dgm:t>
        <a:bodyPr/>
        <a:lstStyle/>
        <a:p>
          <a:endParaRPr lang="ru-RU"/>
        </a:p>
      </dgm:t>
    </dgm:pt>
    <dgm:pt modelId="{6BA09A2C-7FDC-47ED-A9D5-1A4C8F2FA293}" type="sibTrans" cxnId="{6E2EC4C1-6842-49A4-A45A-7D4B7BFBB222}">
      <dgm:prSet/>
      <dgm:spPr/>
      <dgm:t>
        <a:bodyPr/>
        <a:lstStyle/>
        <a:p>
          <a:endParaRPr lang="ru-RU"/>
        </a:p>
      </dgm:t>
    </dgm:pt>
    <dgm:pt modelId="{22796C46-C82E-472E-B057-D4C174981449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Финансы</a:t>
          </a:r>
        </a:p>
      </dgm:t>
    </dgm:pt>
    <dgm:pt modelId="{30636702-6A69-4CA5-911E-0607EC880651}" type="parTrans" cxnId="{3518F661-B37F-4430-A1E9-B423C99D8F9D}">
      <dgm:prSet/>
      <dgm:spPr/>
      <dgm:t>
        <a:bodyPr/>
        <a:lstStyle/>
        <a:p>
          <a:endParaRPr lang="ru-RU"/>
        </a:p>
      </dgm:t>
    </dgm:pt>
    <dgm:pt modelId="{0015C816-C5B9-43E7-A723-AC2F1DD2F7A6}" type="sibTrans" cxnId="{3518F661-B37F-4430-A1E9-B423C99D8F9D}">
      <dgm:prSet/>
      <dgm:spPr/>
      <dgm:t>
        <a:bodyPr/>
        <a:lstStyle/>
        <a:p>
          <a:endParaRPr lang="ru-RU"/>
        </a:p>
      </dgm:t>
    </dgm:pt>
    <dgm:pt modelId="{74A33791-525B-4C42-AAA6-39BC1B37DFB1}" type="pres">
      <dgm:prSet presAssocID="{FF91F12C-E078-4F07-8F4E-895F90528271}" presName="diagram" presStyleCnt="0">
        <dgm:presLayoutVars>
          <dgm:dir/>
          <dgm:resizeHandles val="exact"/>
        </dgm:presLayoutVars>
      </dgm:prSet>
      <dgm:spPr/>
    </dgm:pt>
    <dgm:pt modelId="{E5180D6C-54DA-4852-9A9E-53E2E126AE47}" type="pres">
      <dgm:prSet presAssocID="{6F789C3B-C754-4002-B27E-3E97F122C4C6}" presName="node" presStyleLbl="node1" presStyleIdx="0" presStyleCnt="4">
        <dgm:presLayoutVars>
          <dgm:bulletEnabled val="1"/>
        </dgm:presLayoutVars>
      </dgm:prSet>
      <dgm:spPr/>
    </dgm:pt>
    <dgm:pt modelId="{3DECCB85-8C01-41A5-B8DC-1B8694BFDA0C}" type="pres">
      <dgm:prSet presAssocID="{B5BBB828-24DD-46D7-8706-19A4595B70D4}" presName="sibTrans" presStyleCnt="0"/>
      <dgm:spPr/>
    </dgm:pt>
    <dgm:pt modelId="{AB0646AB-F132-49AD-899C-DC0FBF329CF5}" type="pres">
      <dgm:prSet presAssocID="{C16125A1-84B1-443D-9312-54C26065484E}" presName="node" presStyleLbl="node1" presStyleIdx="1" presStyleCnt="4">
        <dgm:presLayoutVars>
          <dgm:bulletEnabled val="1"/>
        </dgm:presLayoutVars>
      </dgm:prSet>
      <dgm:spPr/>
    </dgm:pt>
    <dgm:pt modelId="{36BFF245-B041-435B-9972-331EE7B914E0}" type="pres">
      <dgm:prSet presAssocID="{C8E56E66-73AE-4FAD-8D88-A37AC0D942BB}" presName="sibTrans" presStyleCnt="0"/>
      <dgm:spPr/>
    </dgm:pt>
    <dgm:pt modelId="{B696D56B-0708-4166-8744-67765A5CA63F}" type="pres">
      <dgm:prSet presAssocID="{75F1949B-CD90-4219-B303-AFB10622C611}" presName="node" presStyleLbl="node1" presStyleIdx="2" presStyleCnt="4">
        <dgm:presLayoutVars>
          <dgm:bulletEnabled val="1"/>
        </dgm:presLayoutVars>
      </dgm:prSet>
      <dgm:spPr/>
    </dgm:pt>
    <dgm:pt modelId="{329F487E-5A17-4646-85DB-1F86E9B6F29C}" type="pres">
      <dgm:prSet presAssocID="{6BA09A2C-7FDC-47ED-A9D5-1A4C8F2FA293}" presName="sibTrans" presStyleCnt="0"/>
      <dgm:spPr/>
    </dgm:pt>
    <dgm:pt modelId="{490F85C7-2CBF-46E2-9CC5-26D54633C636}" type="pres">
      <dgm:prSet presAssocID="{22796C46-C82E-472E-B057-D4C174981449}" presName="node" presStyleLbl="node1" presStyleIdx="3" presStyleCnt="4">
        <dgm:presLayoutVars>
          <dgm:bulletEnabled val="1"/>
        </dgm:presLayoutVars>
      </dgm:prSet>
      <dgm:spPr/>
    </dgm:pt>
  </dgm:ptLst>
  <dgm:cxnLst>
    <dgm:cxn modelId="{9021C43A-E84B-4620-B3CC-77CF2CC96DD6}" type="presOf" srcId="{75F1949B-CD90-4219-B303-AFB10622C611}" destId="{B696D56B-0708-4166-8744-67765A5CA63F}" srcOrd="0" destOrd="0" presId="urn:microsoft.com/office/officeart/2005/8/layout/default#1"/>
    <dgm:cxn modelId="{3518F661-B37F-4430-A1E9-B423C99D8F9D}" srcId="{FF91F12C-E078-4F07-8F4E-895F90528271}" destId="{22796C46-C82E-472E-B057-D4C174981449}" srcOrd="3" destOrd="0" parTransId="{30636702-6A69-4CA5-911E-0607EC880651}" sibTransId="{0015C816-C5B9-43E7-A723-AC2F1DD2F7A6}"/>
    <dgm:cxn modelId="{9DEB694E-B867-46D2-B0B1-488F9105F706}" type="presOf" srcId="{22796C46-C82E-472E-B057-D4C174981449}" destId="{490F85C7-2CBF-46E2-9CC5-26D54633C636}" srcOrd="0" destOrd="0" presId="urn:microsoft.com/office/officeart/2005/8/layout/default#1"/>
    <dgm:cxn modelId="{21727E7A-0839-451D-9C5A-70B3AA37DBBD}" type="presOf" srcId="{FF91F12C-E078-4F07-8F4E-895F90528271}" destId="{74A33791-525B-4C42-AAA6-39BC1B37DFB1}" srcOrd="0" destOrd="0" presId="urn:microsoft.com/office/officeart/2005/8/layout/default#1"/>
    <dgm:cxn modelId="{7B1A2493-295A-4C2D-9B4B-9F8D7F8208F5}" type="presOf" srcId="{C16125A1-84B1-443D-9312-54C26065484E}" destId="{AB0646AB-F132-49AD-899C-DC0FBF329CF5}" srcOrd="0" destOrd="0" presId="urn:microsoft.com/office/officeart/2005/8/layout/default#1"/>
    <dgm:cxn modelId="{AEEC51A3-ACA9-4CDC-B8A5-65CEDFCD9968}" type="presOf" srcId="{6F789C3B-C754-4002-B27E-3E97F122C4C6}" destId="{E5180D6C-54DA-4852-9A9E-53E2E126AE47}" srcOrd="0" destOrd="0" presId="urn:microsoft.com/office/officeart/2005/8/layout/default#1"/>
    <dgm:cxn modelId="{6E2EC4C1-6842-49A4-A45A-7D4B7BFBB222}" srcId="{FF91F12C-E078-4F07-8F4E-895F90528271}" destId="{75F1949B-CD90-4219-B303-AFB10622C611}" srcOrd="2" destOrd="0" parTransId="{DEA61643-D60F-4786-9D3E-0555B6CFFABF}" sibTransId="{6BA09A2C-7FDC-47ED-A9D5-1A4C8F2FA293}"/>
    <dgm:cxn modelId="{6F87CDC3-0F1D-4C75-B277-C89C5B3B4E0B}" srcId="{FF91F12C-E078-4F07-8F4E-895F90528271}" destId="{6F789C3B-C754-4002-B27E-3E97F122C4C6}" srcOrd="0" destOrd="0" parTransId="{7D383FA9-D762-4BE5-ABD8-59E5665A0336}" sibTransId="{B5BBB828-24DD-46D7-8706-19A4595B70D4}"/>
    <dgm:cxn modelId="{545011C6-201B-4C4A-8776-5E2B7FC6CC63}" srcId="{FF91F12C-E078-4F07-8F4E-895F90528271}" destId="{C16125A1-84B1-443D-9312-54C26065484E}" srcOrd="1" destOrd="0" parTransId="{3294DCF1-405F-4EA0-ABCA-B985AD7721A8}" sibTransId="{C8E56E66-73AE-4FAD-8D88-A37AC0D942BB}"/>
    <dgm:cxn modelId="{93DF6196-8FAB-49A4-BE52-125957468681}" type="presParOf" srcId="{74A33791-525B-4C42-AAA6-39BC1B37DFB1}" destId="{E5180D6C-54DA-4852-9A9E-53E2E126AE47}" srcOrd="0" destOrd="0" presId="urn:microsoft.com/office/officeart/2005/8/layout/default#1"/>
    <dgm:cxn modelId="{C3E9F139-2072-4E50-87E5-5AB961FAE6F5}" type="presParOf" srcId="{74A33791-525B-4C42-AAA6-39BC1B37DFB1}" destId="{3DECCB85-8C01-41A5-B8DC-1B8694BFDA0C}" srcOrd="1" destOrd="0" presId="urn:microsoft.com/office/officeart/2005/8/layout/default#1"/>
    <dgm:cxn modelId="{1D23056C-8734-49E0-AA96-096B1028D087}" type="presParOf" srcId="{74A33791-525B-4C42-AAA6-39BC1B37DFB1}" destId="{AB0646AB-F132-49AD-899C-DC0FBF329CF5}" srcOrd="2" destOrd="0" presId="urn:microsoft.com/office/officeart/2005/8/layout/default#1"/>
    <dgm:cxn modelId="{210B4B76-EB8D-4C19-A634-7969212D7056}" type="presParOf" srcId="{74A33791-525B-4C42-AAA6-39BC1B37DFB1}" destId="{36BFF245-B041-435B-9972-331EE7B914E0}" srcOrd="3" destOrd="0" presId="urn:microsoft.com/office/officeart/2005/8/layout/default#1"/>
    <dgm:cxn modelId="{D05BE0D3-06E3-46A9-9D72-CB4017554F35}" type="presParOf" srcId="{74A33791-525B-4C42-AAA6-39BC1B37DFB1}" destId="{B696D56B-0708-4166-8744-67765A5CA63F}" srcOrd="4" destOrd="0" presId="urn:microsoft.com/office/officeart/2005/8/layout/default#1"/>
    <dgm:cxn modelId="{A73FA256-05FF-4706-92E6-5C58E61FDB80}" type="presParOf" srcId="{74A33791-525B-4C42-AAA6-39BC1B37DFB1}" destId="{329F487E-5A17-4646-85DB-1F86E9B6F29C}" srcOrd="5" destOrd="0" presId="urn:microsoft.com/office/officeart/2005/8/layout/default#1"/>
    <dgm:cxn modelId="{72283C6D-CFF6-42CB-8123-31299F5E506B}" type="presParOf" srcId="{74A33791-525B-4C42-AAA6-39BC1B37DFB1}" destId="{490F85C7-2CBF-46E2-9CC5-26D54633C63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2A32BB-0DF0-46F6-8D90-120A7ABA17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73BA3A-A821-4BA9-9540-1752785D0CF0}">
      <dgm:prSet phldrT="[Текст]" custT="1"/>
      <dgm:spPr/>
      <dgm:t>
        <a:bodyPr/>
        <a:lstStyle/>
        <a:p>
          <a:pPr>
            <a:buNone/>
          </a:pPr>
          <a:r>
            <a: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Уровень ценностей</a:t>
          </a:r>
          <a:r>
            <a: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Уровень, на котором внешние проявления корпоративной культуры переходят в моральные убеждения и этические правила, кодекс поведения, ценности, и корпоративную философию; </a:t>
          </a:r>
          <a:endParaRPr lang="ru-RU" sz="2000" dirty="0">
            <a:solidFill>
              <a:schemeClr val="bg1"/>
            </a:solidFill>
          </a:endParaRPr>
        </a:p>
      </dgm:t>
    </dgm:pt>
    <dgm:pt modelId="{534DE044-7ADB-4CF8-87FA-D1E4ABBED946}" type="parTrans" cxnId="{6E61D3BE-69B4-471F-86FB-7D8231D12358}">
      <dgm:prSet/>
      <dgm:spPr/>
      <dgm:t>
        <a:bodyPr/>
        <a:lstStyle/>
        <a:p>
          <a:endParaRPr lang="ru-RU"/>
        </a:p>
      </dgm:t>
    </dgm:pt>
    <dgm:pt modelId="{26CC0CE8-D788-4363-BB56-9A0CFE8748D4}" type="sibTrans" cxnId="{6E61D3BE-69B4-471F-86FB-7D8231D12358}">
      <dgm:prSet/>
      <dgm:spPr/>
      <dgm:t>
        <a:bodyPr/>
        <a:lstStyle/>
        <a:p>
          <a:endParaRPr lang="ru-RU"/>
        </a:p>
      </dgm:t>
    </dgm:pt>
    <dgm:pt modelId="{2BC0CE09-C0D5-4B27-A901-56B82ED403A2}">
      <dgm:prSet/>
      <dgm:spPr/>
      <dgm:t>
        <a:bodyPr/>
        <a:lstStyle/>
        <a:p>
          <a:pPr>
            <a:buNone/>
          </a:pPr>
          <a:r>
            <a: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Уровень артефактов</a:t>
          </a:r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Видимый, но часто не поддающийся расшифровке уровень созданного в организации физического и социального окружения: дресс-код и графическое воплощение бренда, символы, ритуалы, организация рабочих мест и дизайн помещения, где происходит взаимодействие с клиентами; </a:t>
          </a:r>
          <a:endParaRPr lang="ru-RU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307EEC5-68DA-4C6F-A858-55873A137141}" type="parTrans" cxnId="{7A25B127-887B-4CA4-AF4B-BCC53455732B}">
      <dgm:prSet/>
      <dgm:spPr/>
      <dgm:t>
        <a:bodyPr/>
        <a:lstStyle/>
        <a:p>
          <a:endParaRPr lang="ru-RU"/>
        </a:p>
      </dgm:t>
    </dgm:pt>
    <dgm:pt modelId="{5D6E9C5D-70DA-4312-99E6-D77C900823E5}" type="sibTrans" cxnId="{7A25B127-887B-4CA4-AF4B-BCC53455732B}">
      <dgm:prSet/>
      <dgm:spPr/>
      <dgm:t>
        <a:bodyPr/>
        <a:lstStyle/>
        <a:p>
          <a:endParaRPr lang="ru-RU"/>
        </a:p>
      </dgm:t>
    </dgm:pt>
    <dgm:pt modelId="{CD3F92F6-777B-4685-A9BA-78FF731458D4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Уровень убеждений</a:t>
          </a:r>
          <a:r>
            <a: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 Невидимый, подсознательный уровень корпоративной культуры, который объединяет отношение к окружающему миру, верования и установки людей, работающих в одной компании</a:t>
          </a:r>
          <a:r>
            <a:rPr lang="ru-RU" sz="18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 </a:t>
          </a:r>
          <a:endParaRPr lang="ru-RU" sz="1800" dirty="0"/>
        </a:p>
      </dgm:t>
    </dgm:pt>
    <dgm:pt modelId="{7C15CE69-362D-4512-8FE2-81542E5972A8}" type="parTrans" cxnId="{11FBFC45-C090-44C4-AE9C-6F9462A5EAFF}">
      <dgm:prSet/>
      <dgm:spPr/>
      <dgm:t>
        <a:bodyPr/>
        <a:lstStyle/>
        <a:p>
          <a:endParaRPr lang="ru-RU"/>
        </a:p>
      </dgm:t>
    </dgm:pt>
    <dgm:pt modelId="{3CC4FA92-3EAF-4B45-9AD2-2501A65C24D4}" type="sibTrans" cxnId="{11FBFC45-C090-44C4-AE9C-6F9462A5EAFF}">
      <dgm:prSet/>
      <dgm:spPr/>
      <dgm:t>
        <a:bodyPr/>
        <a:lstStyle/>
        <a:p>
          <a:endParaRPr lang="ru-RU"/>
        </a:p>
      </dgm:t>
    </dgm:pt>
    <dgm:pt modelId="{A1BFD111-1112-4997-ADF2-3A89D6899D8A}" type="pres">
      <dgm:prSet presAssocID="{A52A32BB-0DF0-46F6-8D90-120A7ABA1787}" presName="Name0" presStyleCnt="0">
        <dgm:presLayoutVars>
          <dgm:chMax val="7"/>
          <dgm:chPref val="7"/>
          <dgm:dir/>
        </dgm:presLayoutVars>
      </dgm:prSet>
      <dgm:spPr/>
    </dgm:pt>
    <dgm:pt modelId="{37215D5B-6813-41AB-AE9F-599E772605A0}" type="pres">
      <dgm:prSet presAssocID="{A52A32BB-0DF0-46F6-8D90-120A7ABA1787}" presName="Name1" presStyleCnt="0"/>
      <dgm:spPr/>
    </dgm:pt>
    <dgm:pt modelId="{FBD738BB-0C20-4F1F-844F-B7787F6E1D20}" type="pres">
      <dgm:prSet presAssocID="{A52A32BB-0DF0-46F6-8D90-120A7ABA1787}" presName="cycle" presStyleCnt="0"/>
      <dgm:spPr/>
    </dgm:pt>
    <dgm:pt modelId="{132543E3-1E38-405C-AC1B-0ED3BF91AC89}" type="pres">
      <dgm:prSet presAssocID="{A52A32BB-0DF0-46F6-8D90-120A7ABA1787}" presName="srcNode" presStyleLbl="node1" presStyleIdx="0" presStyleCnt="3"/>
      <dgm:spPr/>
    </dgm:pt>
    <dgm:pt modelId="{D841920E-9F01-4B16-987D-D7F33DBCFAD3}" type="pres">
      <dgm:prSet presAssocID="{A52A32BB-0DF0-46F6-8D90-120A7ABA1787}" presName="conn" presStyleLbl="parChTrans1D2" presStyleIdx="0" presStyleCnt="1"/>
      <dgm:spPr/>
    </dgm:pt>
    <dgm:pt modelId="{790FA173-5836-4DBE-9CA5-C412FFDA1742}" type="pres">
      <dgm:prSet presAssocID="{A52A32BB-0DF0-46F6-8D90-120A7ABA1787}" presName="extraNode" presStyleLbl="node1" presStyleIdx="0" presStyleCnt="3"/>
      <dgm:spPr/>
    </dgm:pt>
    <dgm:pt modelId="{10762D23-4B70-4A54-8051-481A30D897FA}" type="pres">
      <dgm:prSet presAssocID="{A52A32BB-0DF0-46F6-8D90-120A7ABA1787}" presName="dstNode" presStyleLbl="node1" presStyleIdx="0" presStyleCnt="3"/>
      <dgm:spPr/>
    </dgm:pt>
    <dgm:pt modelId="{B4A01BD9-70C9-4F60-9E24-2FA5DB011AD7}" type="pres">
      <dgm:prSet presAssocID="{2BC0CE09-C0D5-4B27-A901-56B82ED403A2}" presName="text_1" presStyleLbl="node1" presStyleIdx="0" presStyleCnt="3">
        <dgm:presLayoutVars>
          <dgm:bulletEnabled val="1"/>
        </dgm:presLayoutVars>
      </dgm:prSet>
      <dgm:spPr/>
    </dgm:pt>
    <dgm:pt modelId="{1A4053E9-6718-4C18-89C7-2AC8DECB9283}" type="pres">
      <dgm:prSet presAssocID="{2BC0CE09-C0D5-4B27-A901-56B82ED403A2}" presName="accent_1" presStyleCnt="0"/>
      <dgm:spPr/>
    </dgm:pt>
    <dgm:pt modelId="{FBDACA17-119E-44E6-8F6E-BF893277A6A5}" type="pres">
      <dgm:prSet presAssocID="{2BC0CE09-C0D5-4B27-A901-56B82ED403A2}" presName="accentRepeatNode" presStyleLbl="solidFgAcc1" presStyleIdx="0" presStyleCnt="3"/>
      <dgm:spPr/>
    </dgm:pt>
    <dgm:pt modelId="{F9EFB4C7-5E4C-45F7-8104-CF6CD932880C}" type="pres">
      <dgm:prSet presAssocID="{7D73BA3A-A821-4BA9-9540-1752785D0CF0}" presName="text_2" presStyleLbl="node1" presStyleIdx="1" presStyleCnt="3">
        <dgm:presLayoutVars>
          <dgm:bulletEnabled val="1"/>
        </dgm:presLayoutVars>
      </dgm:prSet>
      <dgm:spPr/>
    </dgm:pt>
    <dgm:pt modelId="{5D36F225-F70E-4E68-8018-B248CEDE0444}" type="pres">
      <dgm:prSet presAssocID="{7D73BA3A-A821-4BA9-9540-1752785D0CF0}" presName="accent_2" presStyleCnt="0"/>
      <dgm:spPr/>
    </dgm:pt>
    <dgm:pt modelId="{8983A5B1-DE83-48F0-A313-6E1C66E0E2B7}" type="pres">
      <dgm:prSet presAssocID="{7D73BA3A-A821-4BA9-9540-1752785D0CF0}" presName="accentRepeatNode" presStyleLbl="solidFgAcc1" presStyleIdx="1" presStyleCnt="3"/>
      <dgm:spPr/>
    </dgm:pt>
    <dgm:pt modelId="{EE6F1275-D075-403D-8308-DAA72828056C}" type="pres">
      <dgm:prSet presAssocID="{CD3F92F6-777B-4685-A9BA-78FF731458D4}" presName="text_3" presStyleLbl="node1" presStyleIdx="2" presStyleCnt="3">
        <dgm:presLayoutVars>
          <dgm:bulletEnabled val="1"/>
        </dgm:presLayoutVars>
      </dgm:prSet>
      <dgm:spPr/>
    </dgm:pt>
    <dgm:pt modelId="{6CF0C830-8785-4D29-B2B9-50DF2910FE13}" type="pres">
      <dgm:prSet presAssocID="{CD3F92F6-777B-4685-A9BA-78FF731458D4}" presName="accent_3" presStyleCnt="0"/>
      <dgm:spPr/>
    </dgm:pt>
    <dgm:pt modelId="{C04F3FD9-4DA4-4B82-AFBA-C1B1A828A872}" type="pres">
      <dgm:prSet presAssocID="{CD3F92F6-777B-4685-A9BA-78FF731458D4}" presName="accentRepeatNode" presStyleLbl="solidFgAcc1" presStyleIdx="2" presStyleCnt="3"/>
      <dgm:spPr/>
    </dgm:pt>
  </dgm:ptLst>
  <dgm:cxnLst>
    <dgm:cxn modelId="{7A25B127-887B-4CA4-AF4B-BCC53455732B}" srcId="{A52A32BB-0DF0-46F6-8D90-120A7ABA1787}" destId="{2BC0CE09-C0D5-4B27-A901-56B82ED403A2}" srcOrd="0" destOrd="0" parTransId="{C307EEC5-68DA-4C6F-A858-55873A137141}" sibTransId="{5D6E9C5D-70DA-4312-99E6-D77C900823E5}"/>
    <dgm:cxn modelId="{3B35523A-F4B6-4F5A-94FF-A0BDEA364C52}" type="presOf" srcId="{2BC0CE09-C0D5-4B27-A901-56B82ED403A2}" destId="{B4A01BD9-70C9-4F60-9E24-2FA5DB011AD7}" srcOrd="0" destOrd="0" presId="urn:microsoft.com/office/officeart/2008/layout/VerticalCurvedList"/>
    <dgm:cxn modelId="{11FBFC45-C090-44C4-AE9C-6F9462A5EAFF}" srcId="{A52A32BB-0DF0-46F6-8D90-120A7ABA1787}" destId="{CD3F92F6-777B-4685-A9BA-78FF731458D4}" srcOrd="2" destOrd="0" parTransId="{7C15CE69-362D-4512-8FE2-81542E5972A8}" sibTransId="{3CC4FA92-3EAF-4B45-9AD2-2501A65C24D4}"/>
    <dgm:cxn modelId="{5DF04096-E55F-4551-B709-50F4E7AACCF4}" type="presOf" srcId="{CD3F92F6-777B-4685-A9BA-78FF731458D4}" destId="{EE6F1275-D075-403D-8308-DAA72828056C}" srcOrd="0" destOrd="0" presId="urn:microsoft.com/office/officeart/2008/layout/VerticalCurvedList"/>
    <dgm:cxn modelId="{6E61D3BE-69B4-471F-86FB-7D8231D12358}" srcId="{A52A32BB-0DF0-46F6-8D90-120A7ABA1787}" destId="{7D73BA3A-A821-4BA9-9540-1752785D0CF0}" srcOrd="1" destOrd="0" parTransId="{534DE044-7ADB-4CF8-87FA-D1E4ABBED946}" sibTransId="{26CC0CE8-D788-4363-BB56-9A0CFE8748D4}"/>
    <dgm:cxn modelId="{190EF5C7-E7AC-4FF2-99F3-510A0FD6C31F}" type="presOf" srcId="{A52A32BB-0DF0-46F6-8D90-120A7ABA1787}" destId="{A1BFD111-1112-4997-ADF2-3A89D6899D8A}" srcOrd="0" destOrd="0" presId="urn:microsoft.com/office/officeart/2008/layout/VerticalCurvedList"/>
    <dgm:cxn modelId="{293154DB-763C-4D3C-8D08-E99A2F65F432}" type="presOf" srcId="{5D6E9C5D-70DA-4312-99E6-D77C900823E5}" destId="{D841920E-9F01-4B16-987D-D7F33DBCFAD3}" srcOrd="0" destOrd="0" presId="urn:microsoft.com/office/officeart/2008/layout/VerticalCurvedList"/>
    <dgm:cxn modelId="{DCEED4FC-59BE-459C-B13B-DCDBB49299A5}" type="presOf" srcId="{7D73BA3A-A821-4BA9-9540-1752785D0CF0}" destId="{F9EFB4C7-5E4C-45F7-8104-CF6CD932880C}" srcOrd="0" destOrd="0" presId="urn:microsoft.com/office/officeart/2008/layout/VerticalCurvedList"/>
    <dgm:cxn modelId="{2C84851A-2646-46EE-A9C6-144D0BBB7F7D}" type="presParOf" srcId="{A1BFD111-1112-4997-ADF2-3A89D6899D8A}" destId="{37215D5B-6813-41AB-AE9F-599E772605A0}" srcOrd="0" destOrd="0" presId="urn:microsoft.com/office/officeart/2008/layout/VerticalCurvedList"/>
    <dgm:cxn modelId="{0BEA157F-0CC4-4E18-9047-71DFBA8ADFB8}" type="presParOf" srcId="{37215D5B-6813-41AB-AE9F-599E772605A0}" destId="{FBD738BB-0C20-4F1F-844F-B7787F6E1D20}" srcOrd="0" destOrd="0" presId="urn:microsoft.com/office/officeart/2008/layout/VerticalCurvedList"/>
    <dgm:cxn modelId="{AE4E197F-0356-473A-82C9-4BDD42E3D13E}" type="presParOf" srcId="{FBD738BB-0C20-4F1F-844F-B7787F6E1D20}" destId="{132543E3-1E38-405C-AC1B-0ED3BF91AC89}" srcOrd="0" destOrd="0" presId="urn:microsoft.com/office/officeart/2008/layout/VerticalCurvedList"/>
    <dgm:cxn modelId="{36171412-BA46-4817-BFBE-3F7A5CE6431C}" type="presParOf" srcId="{FBD738BB-0C20-4F1F-844F-B7787F6E1D20}" destId="{D841920E-9F01-4B16-987D-D7F33DBCFAD3}" srcOrd="1" destOrd="0" presId="urn:microsoft.com/office/officeart/2008/layout/VerticalCurvedList"/>
    <dgm:cxn modelId="{CA6618F7-6ABC-41E1-84E0-4C4370365EC8}" type="presParOf" srcId="{FBD738BB-0C20-4F1F-844F-B7787F6E1D20}" destId="{790FA173-5836-4DBE-9CA5-C412FFDA1742}" srcOrd="2" destOrd="0" presId="urn:microsoft.com/office/officeart/2008/layout/VerticalCurvedList"/>
    <dgm:cxn modelId="{FD7FA85D-154D-4C93-A1E9-70BD435F1E09}" type="presParOf" srcId="{FBD738BB-0C20-4F1F-844F-B7787F6E1D20}" destId="{10762D23-4B70-4A54-8051-481A30D897FA}" srcOrd="3" destOrd="0" presId="urn:microsoft.com/office/officeart/2008/layout/VerticalCurvedList"/>
    <dgm:cxn modelId="{A392FCA4-B161-4BD9-A59F-9162597D4752}" type="presParOf" srcId="{37215D5B-6813-41AB-AE9F-599E772605A0}" destId="{B4A01BD9-70C9-4F60-9E24-2FA5DB011AD7}" srcOrd="1" destOrd="0" presId="urn:microsoft.com/office/officeart/2008/layout/VerticalCurvedList"/>
    <dgm:cxn modelId="{AFA59693-15A6-4A0B-8CBE-484BD0BFE103}" type="presParOf" srcId="{37215D5B-6813-41AB-AE9F-599E772605A0}" destId="{1A4053E9-6718-4C18-89C7-2AC8DECB9283}" srcOrd="2" destOrd="0" presId="urn:microsoft.com/office/officeart/2008/layout/VerticalCurvedList"/>
    <dgm:cxn modelId="{CA203884-BF4B-4F26-A766-E0CDF9F62FF6}" type="presParOf" srcId="{1A4053E9-6718-4C18-89C7-2AC8DECB9283}" destId="{FBDACA17-119E-44E6-8F6E-BF893277A6A5}" srcOrd="0" destOrd="0" presId="urn:microsoft.com/office/officeart/2008/layout/VerticalCurvedList"/>
    <dgm:cxn modelId="{EBCAEFE7-9B6D-4876-BCBE-04E741791C52}" type="presParOf" srcId="{37215D5B-6813-41AB-AE9F-599E772605A0}" destId="{F9EFB4C7-5E4C-45F7-8104-CF6CD932880C}" srcOrd="3" destOrd="0" presId="urn:microsoft.com/office/officeart/2008/layout/VerticalCurvedList"/>
    <dgm:cxn modelId="{0C98E094-683B-47E3-BD07-71520A26707C}" type="presParOf" srcId="{37215D5B-6813-41AB-AE9F-599E772605A0}" destId="{5D36F225-F70E-4E68-8018-B248CEDE0444}" srcOrd="4" destOrd="0" presId="urn:microsoft.com/office/officeart/2008/layout/VerticalCurvedList"/>
    <dgm:cxn modelId="{7271846B-84FB-461E-BE05-BE58CEE89FB1}" type="presParOf" srcId="{5D36F225-F70E-4E68-8018-B248CEDE0444}" destId="{8983A5B1-DE83-48F0-A313-6E1C66E0E2B7}" srcOrd="0" destOrd="0" presId="urn:microsoft.com/office/officeart/2008/layout/VerticalCurvedList"/>
    <dgm:cxn modelId="{7B935912-77FB-4208-9F29-5DF5DB4C882A}" type="presParOf" srcId="{37215D5B-6813-41AB-AE9F-599E772605A0}" destId="{EE6F1275-D075-403D-8308-DAA72828056C}" srcOrd="5" destOrd="0" presId="urn:microsoft.com/office/officeart/2008/layout/VerticalCurvedList"/>
    <dgm:cxn modelId="{BD0B37D6-662B-4390-AB35-EE2755CE0BE1}" type="presParOf" srcId="{37215D5B-6813-41AB-AE9F-599E772605A0}" destId="{6CF0C830-8785-4D29-B2B9-50DF2910FE13}" srcOrd="6" destOrd="0" presId="urn:microsoft.com/office/officeart/2008/layout/VerticalCurvedList"/>
    <dgm:cxn modelId="{CCD44EC6-CE26-4E90-BD3E-0C2C0297526F}" type="presParOf" srcId="{6CF0C830-8785-4D29-B2B9-50DF2910FE13}" destId="{C04F3FD9-4DA4-4B82-AFBA-C1B1A828A8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8BE5B-BA7F-43E6-AEE5-7A384FD6E22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A4670-556E-448E-B6E1-2685CE43E971}">
      <dgm:prSet phldrT="[Текст]"/>
      <dgm:spPr/>
      <dgm:t>
        <a:bodyPr/>
        <a:lstStyle/>
        <a:p>
          <a:r>
            <a:rPr lang="ru-RU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Сотрудники с культурой первого уровня</a:t>
          </a:r>
          <a:endParaRPr lang="ru-RU" dirty="0"/>
        </a:p>
      </dgm:t>
    </dgm:pt>
    <dgm:pt modelId="{6E3E712D-1438-4FB4-BB29-C0932927F398}" type="parTrans" cxnId="{304B8CB3-0342-4133-8609-1231C3D67B2F}">
      <dgm:prSet/>
      <dgm:spPr/>
      <dgm:t>
        <a:bodyPr/>
        <a:lstStyle/>
        <a:p>
          <a:endParaRPr lang="ru-RU"/>
        </a:p>
      </dgm:t>
    </dgm:pt>
    <dgm:pt modelId="{A3002FAB-68C7-40F6-8245-A099DEB3E4D7}" type="sibTrans" cxnId="{304B8CB3-0342-4133-8609-1231C3D67B2F}">
      <dgm:prSet/>
      <dgm:spPr/>
      <dgm:t>
        <a:bodyPr/>
        <a:lstStyle/>
        <a:p>
          <a:endParaRPr lang="ru-RU"/>
        </a:p>
      </dgm:t>
    </dgm:pt>
    <dgm:pt modelId="{5EE13E85-2219-44F8-803B-5A4620796617}">
      <dgm:prSet phldrT="[Текст]"/>
      <dgm:spPr/>
      <dgm:t>
        <a:bodyPr/>
        <a:lstStyle/>
        <a:p>
          <a:pPr>
            <a:buNone/>
          </a:pPr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считают себя изгоями. Они уверены, что их отвергает организация, команда, даже соплеменники. Люди говорят между собой так, словно заботы компании их не касаются. </a:t>
          </a:r>
          <a:endParaRPr lang="ru-RU" dirty="0">
            <a:solidFill>
              <a:schemeClr val="bg1"/>
            </a:solidFill>
          </a:endParaRPr>
        </a:p>
      </dgm:t>
    </dgm:pt>
    <dgm:pt modelId="{59360713-4344-4CD5-97AB-91CF57C2CED6}" type="parTrans" cxnId="{3665F882-A522-424C-BF1A-AAB8C194FD0C}">
      <dgm:prSet/>
      <dgm:spPr/>
      <dgm:t>
        <a:bodyPr/>
        <a:lstStyle/>
        <a:p>
          <a:endParaRPr lang="ru-RU"/>
        </a:p>
      </dgm:t>
    </dgm:pt>
    <dgm:pt modelId="{4C3B48AD-CD8D-4601-89D3-BCE1C0A09263}" type="sibTrans" cxnId="{3665F882-A522-424C-BF1A-AAB8C194FD0C}">
      <dgm:prSet/>
      <dgm:spPr/>
      <dgm:t>
        <a:bodyPr/>
        <a:lstStyle/>
        <a:p>
          <a:endParaRPr lang="ru-RU"/>
        </a:p>
      </dgm:t>
    </dgm:pt>
    <dgm:pt modelId="{522F032F-8F03-49A8-BD63-073913A26289}">
      <dgm:prSet phldrT="[Текст]"/>
      <dgm:spPr/>
      <dgm:t>
        <a:bodyPr/>
        <a:lstStyle/>
        <a:p>
          <a:r>
            <a:rPr lang="ru-RU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Сотрудники с культурой второго уровня</a:t>
          </a:r>
          <a:r>
            <a:rPr lang="ru-RU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87F9E266-FA35-4B43-98F6-FCDD4C60F202}" type="parTrans" cxnId="{93CDD622-BF96-449C-ADE3-2AC6152B0402}">
      <dgm:prSet/>
      <dgm:spPr/>
      <dgm:t>
        <a:bodyPr/>
        <a:lstStyle/>
        <a:p>
          <a:endParaRPr lang="ru-RU"/>
        </a:p>
      </dgm:t>
    </dgm:pt>
    <dgm:pt modelId="{4EA4F566-AED8-4E2E-9177-E836E8AF8F44}" type="sibTrans" cxnId="{93CDD622-BF96-449C-ADE3-2AC6152B0402}">
      <dgm:prSet/>
      <dgm:spPr/>
      <dgm:t>
        <a:bodyPr/>
        <a:lstStyle/>
        <a:p>
          <a:endParaRPr lang="ru-RU"/>
        </a:p>
      </dgm:t>
    </dgm:pt>
    <dgm:pt modelId="{D8F096CB-6C96-4C41-BC4B-7E177F40F026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склонны обвинять в своих неудачах не жизнь в принципе, а конкретных людей. Скажем, руководителя, не одобрившего рацпредложение или сослуживца, который не напомнил о встрече с клиентом. Работник уверен: раз виноваты другие, он сам не может влиять на ситуацию</a:t>
          </a:r>
          <a:endParaRPr lang="ru-RU" dirty="0">
            <a:solidFill>
              <a:schemeClr val="bg1"/>
            </a:solidFill>
          </a:endParaRPr>
        </a:p>
      </dgm:t>
    </dgm:pt>
    <dgm:pt modelId="{E8BBE83F-2FD8-4680-9FDB-0A210C01A6D5}" type="parTrans" cxnId="{1A8FA770-3EAE-4072-BC5D-C73DD69C4F1C}">
      <dgm:prSet/>
      <dgm:spPr/>
      <dgm:t>
        <a:bodyPr/>
        <a:lstStyle/>
        <a:p>
          <a:endParaRPr lang="ru-RU"/>
        </a:p>
      </dgm:t>
    </dgm:pt>
    <dgm:pt modelId="{34FEBCA9-2272-413D-BE66-521C582812B9}" type="sibTrans" cxnId="{1A8FA770-3EAE-4072-BC5D-C73DD69C4F1C}">
      <dgm:prSet/>
      <dgm:spPr/>
      <dgm:t>
        <a:bodyPr/>
        <a:lstStyle/>
        <a:p>
          <a:endParaRPr lang="ru-RU"/>
        </a:p>
      </dgm:t>
    </dgm:pt>
    <dgm:pt modelId="{56CD68EB-B6A9-4F99-AF76-3571BDC657DC}">
      <dgm:prSet phldrT="[Текст]"/>
      <dgm:spPr/>
      <dgm:t>
        <a:bodyPr/>
        <a:lstStyle/>
        <a:p>
          <a:r>
            <a:rPr lang="ru-RU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Сотрудник с культурой третьего уровня</a:t>
          </a:r>
          <a:r>
            <a:rPr lang="ru-RU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692CCE50-F90E-4A63-BC1E-50DCFA42A8A5}" type="parTrans" cxnId="{B4FC712E-F480-4EAC-91AA-9CA5E04D3B41}">
      <dgm:prSet/>
      <dgm:spPr/>
      <dgm:t>
        <a:bodyPr/>
        <a:lstStyle/>
        <a:p>
          <a:endParaRPr lang="ru-RU"/>
        </a:p>
      </dgm:t>
    </dgm:pt>
    <dgm:pt modelId="{12684D91-96E8-4453-AAF3-364FC4B236B2}" type="sibTrans" cxnId="{B4FC712E-F480-4EAC-91AA-9CA5E04D3B41}">
      <dgm:prSet/>
      <dgm:spPr/>
      <dgm:t>
        <a:bodyPr/>
        <a:lstStyle/>
        <a:p>
          <a:endParaRPr lang="ru-RU"/>
        </a:p>
      </dgm:t>
    </dgm:pt>
    <dgm:pt modelId="{08798A59-4CCC-4E47-8587-E4A8C9D14B1B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считает себя экспертом. Он предпочитает все делать сам. Если приходится работать в команде, старается стать лидером и показать остальным, что лучше их разбирается в проблеме.  Симптомы преобладания в компании культуры третьего уровня </a:t>
          </a:r>
          <a:endParaRPr lang="ru-RU" dirty="0">
            <a:solidFill>
              <a:schemeClr val="bg1"/>
            </a:solidFill>
          </a:endParaRPr>
        </a:p>
      </dgm:t>
    </dgm:pt>
    <dgm:pt modelId="{7B7E8FB7-C264-4BC8-B991-0259A1274664}" type="parTrans" cxnId="{9FB6FF67-F89D-4CA7-94F7-F747E794F3E6}">
      <dgm:prSet/>
      <dgm:spPr/>
      <dgm:t>
        <a:bodyPr/>
        <a:lstStyle/>
        <a:p>
          <a:endParaRPr lang="ru-RU"/>
        </a:p>
      </dgm:t>
    </dgm:pt>
    <dgm:pt modelId="{183C2E7E-FC34-41D8-A053-9C69E4D50B7E}" type="sibTrans" cxnId="{9FB6FF67-F89D-4CA7-94F7-F747E794F3E6}">
      <dgm:prSet/>
      <dgm:spPr/>
      <dgm:t>
        <a:bodyPr/>
        <a:lstStyle/>
        <a:p>
          <a:endParaRPr lang="ru-RU"/>
        </a:p>
      </dgm:t>
    </dgm:pt>
    <dgm:pt modelId="{690B6DF7-CF8C-45CB-892F-D3DB6055DAE0}" type="pres">
      <dgm:prSet presAssocID="{D768BE5B-BA7F-43E6-AEE5-7A384FD6E225}" presName="Name0" presStyleCnt="0">
        <dgm:presLayoutVars>
          <dgm:dir/>
          <dgm:animLvl val="lvl"/>
          <dgm:resizeHandles val="exact"/>
        </dgm:presLayoutVars>
      </dgm:prSet>
      <dgm:spPr/>
    </dgm:pt>
    <dgm:pt modelId="{943C7F28-58B3-40F4-B527-C48E35FFF8F7}" type="pres">
      <dgm:prSet presAssocID="{BD4A4670-556E-448E-B6E1-2685CE43E971}" presName="compositeNode" presStyleCnt="0">
        <dgm:presLayoutVars>
          <dgm:bulletEnabled val="1"/>
        </dgm:presLayoutVars>
      </dgm:prSet>
      <dgm:spPr/>
    </dgm:pt>
    <dgm:pt modelId="{0C18CC2F-0794-49BA-81BD-5481F789BCEF}" type="pres">
      <dgm:prSet presAssocID="{BD4A4670-556E-448E-B6E1-2685CE43E971}" presName="bgRect" presStyleLbl="node1" presStyleIdx="0" presStyleCnt="3"/>
      <dgm:spPr/>
    </dgm:pt>
    <dgm:pt modelId="{7F0F788A-8013-47EE-9037-034B0C61C70F}" type="pres">
      <dgm:prSet presAssocID="{BD4A4670-556E-448E-B6E1-2685CE43E97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6F748A4-C963-4B48-9399-480A244FBCFC}" type="pres">
      <dgm:prSet presAssocID="{BD4A4670-556E-448E-B6E1-2685CE43E971}" presName="childNode" presStyleLbl="node1" presStyleIdx="0" presStyleCnt="3">
        <dgm:presLayoutVars>
          <dgm:bulletEnabled val="1"/>
        </dgm:presLayoutVars>
      </dgm:prSet>
      <dgm:spPr/>
    </dgm:pt>
    <dgm:pt modelId="{50B2495E-D60A-4175-85C0-FDD12E2337DE}" type="pres">
      <dgm:prSet presAssocID="{A3002FAB-68C7-40F6-8245-A099DEB3E4D7}" presName="hSp" presStyleCnt="0"/>
      <dgm:spPr/>
    </dgm:pt>
    <dgm:pt modelId="{53B5407C-68A0-4115-867F-663EA9CD899C}" type="pres">
      <dgm:prSet presAssocID="{A3002FAB-68C7-40F6-8245-A099DEB3E4D7}" presName="vProcSp" presStyleCnt="0"/>
      <dgm:spPr/>
    </dgm:pt>
    <dgm:pt modelId="{F881A7CD-0329-4EF2-B25A-720D8623851B}" type="pres">
      <dgm:prSet presAssocID="{A3002FAB-68C7-40F6-8245-A099DEB3E4D7}" presName="vSp1" presStyleCnt="0"/>
      <dgm:spPr/>
    </dgm:pt>
    <dgm:pt modelId="{DA34BA08-34A0-4E2E-AEC8-2E25F91B62E3}" type="pres">
      <dgm:prSet presAssocID="{A3002FAB-68C7-40F6-8245-A099DEB3E4D7}" presName="simulatedConn" presStyleLbl="solidFgAcc1" presStyleIdx="0" presStyleCnt="2"/>
      <dgm:spPr/>
    </dgm:pt>
    <dgm:pt modelId="{CF937889-991A-4762-BECD-0ED6CE6C27C4}" type="pres">
      <dgm:prSet presAssocID="{A3002FAB-68C7-40F6-8245-A099DEB3E4D7}" presName="vSp2" presStyleCnt="0"/>
      <dgm:spPr/>
    </dgm:pt>
    <dgm:pt modelId="{E91332E2-07B5-48EC-B680-A8B7822631A6}" type="pres">
      <dgm:prSet presAssocID="{A3002FAB-68C7-40F6-8245-A099DEB3E4D7}" presName="sibTrans" presStyleCnt="0"/>
      <dgm:spPr/>
    </dgm:pt>
    <dgm:pt modelId="{B379EE94-E35D-4965-ADCA-CFF36AA8BF41}" type="pres">
      <dgm:prSet presAssocID="{522F032F-8F03-49A8-BD63-073913A26289}" presName="compositeNode" presStyleCnt="0">
        <dgm:presLayoutVars>
          <dgm:bulletEnabled val="1"/>
        </dgm:presLayoutVars>
      </dgm:prSet>
      <dgm:spPr/>
    </dgm:pt>
    <dgm:pt modelId="{B7DEBF53-4F6B-490B-8CCF-6F426E35EA4F}" type="pres">
      <dgm:prSet presAssocID="{522F032F-8F03-49A8-BD63-073913A26289}" presName="bgRect" presStyleLbl="node1" presStyleIdx="1" presStyleCnt="3"/>
      <dgm:spPr/>
    </dgm:pt>
    <dgm:pt modelId="{7CF3224B-F7B1-40F3-9AD0-7B98280EA8C0}" type="pres">
      <dgm:prSet presAssocID="{522F032F-8F03-49A8-BD63-073913A2628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29506EF-C7F7-45B2-BC5F-41C34FF4A94E}" type="pres">
      <dgm:prSet presAssocID="{522F032F-8F03-49A8-BD63-073913A26289}" presName="childNode" presStyleLbl="node1" presStyleIdx="1" presStyleCnt="3">
        <dgm:presLayoutVars>
          <dgm:bulletEnabled val="1"/>
        </dgm:presLayoutVars>
      </dgm:prSet>
      <dgm:spPr/>
    </dgm:pt>
    <dgm:pt modelId="{0A46D31E-66A8-4941-BF26-9549F7987D67}" type="pres">
      <dgm:prSet presAssocID="{4EA4F566-AED8-4E2E-9177-E836E8AF8F44}" presName="hSp" presStyleCnt="0"/>
      <dgm:spPr/>
    </dgm:pt>
    <dgm:pt modelId="{5B50FF70-590C-4248-871E-794D6F09A685}" type="pres">
      <dgm:prSet presAssocID="{4EA4F566-AED8-4E2E-9177-E836E8AF8F44}" presName="vProcSp" presStyleCnt="0"/>
      <dgm:spPr/>
    </dgm:pt>
    <dgm:pt modelId="{84A40505-ED2A-4BE6-8E88-D2110A29AC0C}" type="pres">
      <dgm:prSet presAssocID="{4EA4F566-AED8-4E2E-9177-E836E8AF8F44}" presName="vSp1" presStyleCnt="0"/>
      <dgm:spPr/>
    </dgm:pt>
    <dgm:pt modelId="{E7B9390C-63B7-40DF-BFB0-19B3712160CA}" type="pres">
      <dgm:prSet presAssocID="{4EA4F566-AED8-4E2E-9177-E836E8AF8F44}" presName="simulatedConn" presStyleLbl="solidFgAcc1" presStyleIdx="1" presStyleCnt="2"/>
      <dgm:spPr/>
    </dgm:pt>
    <dgm:pt modelId="{3991496D-16D6-4779-8178-BCC34ADE4A22}" type="pres">
      <dgm:prSet presAssocID="{4EA4F566-AED8-4E2E-9177-E836E8AF8F44}" presName="vSp2" presStyleCnt="0"/>
      <dgm:spPr/>
    </dgm:pt>
    <dgm:pt modelId="{439102D8-D74E-4A8C-9647-10320F6A9D66}" type="pres">
      <dgm:prSet presAssocID="{4EA4F566-AED8-4E2E-9177-E836E8AF8F44}" presName="sibTrans" presStyleCnt="0"/>
      <dgm:spPr/>
    </dgm:pt>
    <dgm:pt modelId="{FAABE821-92B9-481B-8B5A-477FA12BA871}" type="pres">
      <dgm:prSet presAssocID="{56CD68EB-B6A9-4F99-AF76-3571BDC657DC}" presName="compositeNode" presStyleCnt="0">
        <dgm:presLayoutVars>
          <dgm:bulletEnabled val="1"/>
        </dgm:presLayoutVars>
      </dgm:prSet>
      <dgm:spPr/>
    </dgm:pt>
    <dgm:pt modelId="{876A7F7C-7B05-47B6-A018-4DBD3AB1FFEF}" type="pres">
      <dgm:prSet presAssocID="{56CD68EB-B6A9-4F99-AF76-3571BDC657DC}" presName="bgRect" presStyleLbl="node1" presStyleIdx="2" presStyleCnt="3"/>
      <dgm:spPr/>
    </dgm:pt>
    <dgm:pt modelId="{568AE530-07B2-483D-B135-75638E59A48A}" type="pres">
      <dgm:prSet presAssocID="{56CD68EB-B6A9-4F99-AF76-3571BDC657D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EF88A9C-A448-4443-BBAB-3A6A5E4A7800}" type="pres">
      <dgm:prSet presAssocID="{56CD68EB-B6A9-4F99-AF76-3571BDC657D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7F8C715-D03B-4323-BFBE-A8FBE65AEB23}" type="presOf" srcId="{5EE13E85-2219-44F8-803B-5A4620796617}" destId="{76F748A4-C963-4B48-9399-480A244FBCFC}" srcOrd="0" destOrd="0" presId="urn:microsoft.com/office/officeart/2005/8/layout/hProcess7"/>
    <dgm:cxn modelId="{93CDD622-BF96-449C-ADE3-2AC6152B0402}" srcId="{D768BE5B-BA7F-43E6-AEE5-7A384FD6E225}" destId="{522F032F-8F03-49A8-BD63-073913A26289}" srcOrd="1" destOrd="0" parTransId="{87F9E266-FA35-4B43-98F6-FCDD4C60F202}" sibTransId="{4EA4F566-AED8-4E2E-9177-E836E8AF8F44}"/>
    <dgm:cxn modelId="{B4FC712E-F480-4EAC-91AA-9CA5E04D3B41}" srcId="{D768BE5B-BA7F-43E6-AEE5-7A384FD6E225}" destId="{56CD68EB-B6A9-4F99-AF76-3571BDC657DC}" srcOrd="2" destOrd="0" parTransId="{692CCE50-F90E-4A63-BC1E-50DCFA42A8A5}" sibTransId="{12684D91-96E8-4453-AAF3-364FC4B236B2}"/>
    <dgm:cxn modelId="{9FB6FF67-F89D-4CA7-94F7-F747E794F3E6}" srcId="{56CD68EB-B6A9-4F99-AF76-3571BDC657DC}" destId="{08798A59-4CCC-4E47-8587-E4A8C9D14B1B}" srcOrd="0" destOrd="0" parTransId="{7B7E8FB7-C264-4BC8-B991-0259A1274664}" sibTransId="{183C2E7E-FC34-41D8-A053-9C69E4D50B7E}"/>
    <dgm:cxn modelId="{1A8FA770-3EAE-4072-BC5D-C73DD69C4F1C}" srcId="{522F032F-8F03-49A8-BD63-073913A26289}" destId="{D8F096CB-6C96-4C41-BC4B-7E177F40F026}" srcOrd="0" destOrd="0" parTransId="{E8BBE83F-2FD8-4680-9FDB-0A210C01A6D5}" sibTransId="{34FEBCA9-2272-413D-BE66-521C582812B9}"/>
    <dgm:cxn modelId="{AA388972-36F8-4AA5-ABE0-958D3BFB015D}" type="presOf" srcId="{522F032F-8F03-49A8-BD63-073913A26289}" destId="{B7DEBF53-4F6B-490B-8CCF-6F426E35EA4F}" srcOrd="0" destOrd="0" presId="urn:microsoft.com/office/officeart/2005/8/layout/hProcess7"/>
    <dgm:cxn modelId="{6B92F753-15BC-4659-BC6A-F20D84048C6D}" type="presOf" srcId="{BD4A4670-556E-448E-B6E1-2685CE43E971}" destId="{7F0F788A-8013-47EE-9037-034B0C61C70F}" srcOrd="1" destOrd="0" presId="urn:microsoft.com/office/officeart/2005/8/layout/hProcess7"/>
    <dgm:cxn modelId="{3665F882-A522-424C-BF1A-AAB8C194FD0C}" srcId="{BD4A4670-556E-448E-B6E1-2685CE43E971}" destId="{5EE13E85-2219-44F8-803B-5A4620796617}" srcOrd="0" destOrd="0" parTransId="{59360713-4344-4CD5-97AB-91CF57C2CED6}" sibTransId="{4C3B48AD-CD8D-4601-89D3-BCE1C0A09263}"/>
    <dgm:cxn modelId="{232A2FA7-3631-4ACB-8FCF-B32C7669922D}" type="presOf" srcId="{D8F096CB-6C96-4C41-BC4B-7E177F40F026}" destId="{729506EF-C7F7-45B2-BC5F-41C34FF4A94E}" srcOrd="0" destOrd="0" presId="urn:microsoft.com/office/officeart/2005/8/layout/hProcess7"/>
    <dgm:cxn modelId="{E76FEAA9-3760-4D6E-AC6D-4E091A49FDD6}" type="presOf" srcId="{08798A59-4CCC-4E47-8587-E4A8C9D14B1B}" destId="{CEF88A9C-A448-4443-BBAB-3A6A5E4A7800}" srcOrd="0" destOrd="0" presId="urn:microsoft.com/office/officeart/2005/8/layout/hProcess7"/>
    <dgm:cxn modelId="{E09643AA-6B8F-4C12-A1CD-6FBE2646AE56}" type="presOf" srcId="{BD4A4670-556E-448E-B6E1-2685CE43E971}" destId="{0C18CC2F-0794-49BA-81BD-5481F789BCEF}" srcOrd="0" destOrd="0" presId="urn:microsoft.com/office/officeart/2005/8/layout/hProcess7"/>
    <dgm:cxn modelId="{D7D4E6AA-B1F8-4B0B-9536-DB77F74C89A3}" type="presOf" srcId="{56CD68EB-B6A9-4F99-AF76-3571BDC657DC}" destId="{876A7F7C-7B05-47B6-A018-4DBD3AB1FFEF}" srcOrd="0" destOrd="0" presId="urn:microsoft.com/office/officeart/2005/8/layout/hProcess7"/>
    <dgm:cxn modelId="{785D4EB2-6A2E-4076-A95F-4F59EDEEF47A}" type="presOf" srcId="{522F032F-8F03-49A8-BD63-073913A26289}" destId="{7CF3224B-F7B1-40F3-9AD0-7B98280EA8C0}" srcOrd="1" destOrd="0" presId="urn:microsoft.com/office/officeart/2005/8/layout/hProcess7"/>
    <dgm:cxn modelId="{304B8CB3-0342-4133-8609-1231C3D67B2F}" srcId="{D768BE5B-BA7F-43E6-AEE5-7A384FD6E225}" destId="{BD4A4670-556E-448E-B6E1-2685CE43E971}" srcOrd="0" destOrd="0" parTransId="{6E3E712D-1438-4FB4-BB29-C0932927F398}" sibTransId="{A3002FAB-68C7-40F6-8245-A099DEB3E4D7}"/>
    <dgm:cxn modelId="{3C9401F6-482A-4CF2-8D8C-0DD07A9FE27F}" type="presOf" srcId="{D768BE5B-BA7F-43E6-AEE5-7A384FD6E225}" destId="{690B6DF7-CF8C-45CB-892F-D3DB6055DAE0}" srcOrd="0" destOrd="0" presId="urn:microsoft.com/office/officeart/2005/8/layout/hProcess7"/>
    <dgm:cxn modelId="{71E18DFE-95B1-45F3-A11A-514A928775D6}" type="presOf" srcId="{56CD68EB-B6A9-4F99-AF76-3571BDC657DC}" destId="{568AE530-07B2-483D-B135-75638E59A48A}" srcOrd="1" destOrd="0" presId="urn:microsoft.com/office/officeart/2005/8/layout/hProcess7"/>
    <dgm:cxn modelId="{315A320F-C5A3-4FE8-959A-A4FFC9068050}" type="presParOf" srcId="{690B6DF7-CF8C-45CB-892F-D3DB6055DAE0}" destId="{943C7F28-58B3-40F4-B527-C48E35FFF8F7}" srcOrd="0" destOrd="0" presId="urn:microsoft.com/office/officeart/2005/8/layout/hProcess7"/>
    <dgm:cxn modelId="{19E69491-64D6-4CA7-88C0-0479BB49312B}" type="presParOf" srcId="{943C7F28-58B3-40F4-B527-C48E35FFF8F7}" destId="{0C18CC2F-0794-49BA-81BD-5481F789BCEF}" srcOrd="0" destOrd="0" presId="urn:microsoft.com/office/officeart/2005/8/layout/hProcess7"/>
    <dgm:cxn modelId="{E2375E09-FC32-4EB6-9E25-E4DB970368FC}" type="presParOf" srcId="{943C7F28-58B3-40F4-B527-C48E35FFF8F7}" destId="{7F0F788A-8013-47EE-9037-034B0C61C70F}" srcOrd="1" destOrd="0" presId="urn:microsoft.com/office/officeart/2005/8/layout/hProcess7"/>
    <dgm:cxn modelId="{382EEECE-825E-465D-A1FB-C29407CAE1AE}" type="presParOf" srcId="{943C7F28-58B3-40F4-B527-C48E35FFF8F7}" destId="{76F748A4-C963-4B48-9399-480A244FBCFC}" srcOrd="2" destOrd="0" presId="urn:microsoft.com/office/officeart/2005/8/layout/hProcess7"/>
    <dgm:cxn modelId="{1967C02A-E0B2-43A9-9256-954056A47036}" type="presParOf" srcId="{690B6DF7-CF8C-45CB-892F-D3DB6055DAE0}" destId="{50B2495E-D60A-4175-85C0-FDD12E2337DE}" srcOrd="1" destOrd="0" presId="urn:microsoft.com/office/officeart/2005/8/layout/hProcess7"/>
    <dgm:cxn modelId="{BFB21FCE-2B1E-493D-AFEE-AC0E97D654EF}" type="presParOf" srcId="{690B6DF7-CF8C-45CB-892F-D3DB6055DAE0}" destId="{53B5407C-68A0-4115-867F-663EA9CD899C}" srcOrd="2" destOrd="0" presId="urn:microsoft.com/office/officeart/2005/8/layout/hProcess7"/>
    <dgm:cxn modelId="{2B519370-7550-4773-B07D-6FD116225CD1}" type="presParOf" srcId="{53B5407C-68A0-4115-867F-663EA9CD899C}" destId="{F881A7CD-0329-4EF2-B25A-720D8623851B}" srcOrd="0" destOrd="0" presId="urn:microsoft.com/office/officeart/2005/8/layout/hProcess7"/>
    <dgm:cxn modelId="{BDF0AE78-2936-41E9-B653-DC606542354D}" type="presParOf" srcId="{53B5407C-68A0-4115-867F-663EA9CD899C}" destId="{DA34BA08-34A0-4E2E-AEC8-2E25F91B62E3}" srcOrd="1" destOrd="0" presId="urn:microsoft.com/office/officeart/2005/8/layout/hProcess7"/>
    <dgm:cxn modelId="{E012BD60-A41E-44B1-B053-82F4A9B6A02A}" type="presParOf" srcId="{53B5407C-68A0-4115-867F-663EA9CD899C}" destId="{CF937889-991A-4762-BECD-0ED6CE6C27C4}" srcOrd="2" destOrd="0" presId="urn:microsoft.com/office/officeart/2005/8/layout/hProcess7"/>
    <dgm:cxn modelId="{F4481E90-63C1-4842-A792-013B7842254D}" type="presParOf" srcId="{690B6DF7-CF8C-45CB-892F-D3DB6055DAE0}" destId="{E91332E2-07B5-48EC-B680-A8B7822631A6}" srcOrd="3" destOrd="0" presId="urn:microsoft.com/office/officeart/2005/8/layout/hProcess7"/>
    <dgm:cxn modelId="{420220CA-E62B-4982-8E94-73F10DBD73AA}" type="presParOf" srcId="{690B6DF7-CF8C-45CB-892F-D3DB6055DAE0}" destId="{B379EE94-E35D-4965-ADCA-CFF36AA8BF41}" srcOrd="4" destOrd="0" presId="urn:microsoft.com/office/officeart/2005/8/layout/hProcess7"/>
    <dgm:cxn modelId="{5CF6B458-EC09-4B49-A120-A2A0557E23A5}" type="presParOf" srcId="{B379EE94-E35D-4965-ADCA-CFF36AA8BF41}" destId="{B7DEBF53-4F6B-490B-8CCF-6F426E35EA4F}" srcOrd="0" destOrd="0" presId="urn:microsoft.com/office/officeart/2005/8/layout/hProcess7"/>
    <dgm:cxn modelId="{E87DCF13-89E6-4DED-8EE6-6E03A1099AD5}" type="presParOf" srcId="{B379EE94-E35D-4965-ADCA-CFF36AA8BF41}" destId="{7CF3224B-F7B1-40F3-9AD0-7B98280EA8C0}" srcOrd="1" destOrd="0" presId="urn:microsoft.com/office/officeart/2005/8/layout/hProcess7"/>
    <dgm:cxn modelId="{961CF94B-1CDD-4B98-A83C-98BB2F736F75}" type="presParOf" srcId="{B379EE94-E35D-4965-ADCA-CFF36AA8BF41}" destId="{729506EF-C7F7-45B2-BC5F-41C34FF4A94E}" srcOrd="2" destOrd="0" presId="urn:microsoft.com/office/officeart/2005/8/layout/hProcess7"/>
    <dgm:cxn modelId="{3E0827C3-B330-4481-8BFE-57B703E0F1AB}" type="presParOf" srcId="{690B6DF7-CF8C-45CB-892F-D3DB6055DAE0}" destId="{0A46D31E-66A8-4941-BF26-9549F7987D67}" srcOrd="5" destOrd="0" presId="urn:microsoft.com/office/officeart/2005/8/layout/hProcess7"/>
    <dgm:cxn modelId="{2EC625D6-EB98-4234-AC27-AC02A9039197}" type="presParOf" srcId="{690B6DF7-CF8C-45CB-892F-D3DB6055DAE0}" destId="{5B50FF70-590C-4248-871E-794D6F09A685}" srcOrd="6" destOrd="0" presId="urn:microsoft.com/office/officeart/2005/8/layout/hProcess7"/>
    <dgm:cxn modelId="{C3D5610E-984A-4253-8E0D-6B8B4A997258}" type="presParOf" srcId="{5B50FF70-590C-4248-871E-794D6F09A685}" destId="{84A40505-ED2A-4BE6-8E88-D2110A29AC0C}" srcOrd="0" destOrd="0" presId="urn:microsoft.com/office/officeart/2005/8/layout/hProcess7"/>
    <dgm:cxn modelId="{BC68741B-02F1-4C65-A43E-766189CCEF6C}" type="presParOf" srcId="{5B50FF70-590C-4248-871E-794D6F09A685}" destId="{E7B9390C-63B7-40DF-BFB0-19B3712160CA}" srcOrd="1" destOrd="0" presId="urn:microsoft.com/office/officeart/2005/8/layout/hProcess7"/>
    <dgm:cxn modelId="{82213A3E-67FB-4D53-BE00-CDC468C8E771}" type="presParOf" srcId="{5B50FF70-590C-4248-871E-794D6F09A685}" destId="{3991496D-16D6-4779-8178-BCC34ADE4A22}" srcOrd="2" destOrd="0" presId="urn:microsoft.com/office/officeart/2005/8/layout/hProcess7"/>
    <dgm:cxn modelId="{C09454E5-DA8B-459D-8EB8-031484426412}" type="presParOf" srcId="{690B6DF7-CF8C-45CB-892F-D3DB6055DAE0}" destId="{439102D8-D74E-4A8C-9647-10320F6A9D66}" srcOrd="7" destOrd="0" presId="urn:microsoft.com/office/officeart/2005/8/layout/hProcess7"/>
    <dgm:cxn modelId="{917347CC-CFD4-4EA0-A4E9-9EE35517D145}" type="presParOf" srcId="{690B6DF7-CF8C-45CB-892F-D3DB6055DAE0}" destId="{FAABE821-92B9-481B-8B5A-477FA12BA871}" srcOrd="8" destOrd="0" presId="urn:microsoft.com/office/officeart/2005/8/layout/hProcess7"/>
    <dgm:cxn modelId="{25C65346-DC43-4AC2-9B3A-29D4997E380C}" type="presParOf" srcId="{FAABE821-92B9-481B-8B5A-477FA12BA871}" destId="{876A7F7C-7B05-47B6-A018-4DBD3AB1FFEF}" srcOrd="0" destOrd="0" presId="urn:microsoft.com/office/officeart/2005/8/layout/hProcess7"/>
    <dgm:cxn modelId="{E99F31B7-CED4-4825-AF85-09B103646830}" type="presParOf" srcId="{FAABE821-92B9-481B-8B5A-477FA12BA871}" destId="{568AE530-07B2-483D-B135-75638E59A48A}" srcOrd="1" destOrd="0" presId="urn:microsoft.com/office/officeart/2005/8/layout/hProcess7"/>
    <dgm:cxn modelId="{C9B9834D-BC90-470C-AD7E-8813BE32E0A6}" type="presParOf" srcId="{FAABE821-92B9-481B-8B5A-477FA12BA871}" destId="{CEF88A9C-A448-4443-BBAB-3A6A5E4A780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DC8DEB-810A-46DB-948A-6FB3BD0606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CC9A1C-DF7F-415B-A476-CD7A93212440}">
      <dgm:prSet phldrT="[Текст]"/>
      <dgm:spPr/>
      <dgm:t>
        <a:bodyPr/>
        <a:lstStyle/>
        <a:p>
          <a:pPr>
            <a:buNone/>
          </a:pPr>
          <a:r>
            <a:rPr lang="ru-RU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Сотрудники с культурой четвертого уровня</a:t>
          </a:r>
          <a:r>
            <a:rPr lang="ru-RU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— </a:t>
          </a:r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эффективная команда. У них общие ценности и цели. Только 23% работников трудились в племенах такого уровня. Люди ставят себя в оппозицию к другим племенам — внутри и вне компании. Главная задача — победить эти племена. </a:t>
          </a:r>
          <a:endParaRPr lang="ru-RU" dirty="0">
            <a:solidFill>
              <a:schemeClr val="bg1"/>
            </a:solidFill>
          </a:endParaRPr>
        </a:p>
      </dgm:t>
    </dgm:pt>
    <dgm:pt modelId="{188B7211-CB80-4B8A-A8BA-3E46CCFB47BA}" type="parTrans" cxnId="{BD498008-6924-4257-9E4E-92E962FDFA36}">
      <dgm:prSet/>
      <dgm:spPr/>
      <dgm:t>
        <a:bodyPr/>
        <a:lstStyle/>
        <a:p>
          <a:endParaRPr lang="ru-RU"/>
        </a:p>
      </dgm:t>
    </dgm:pt>
    <dgm:pt modelId="{499284A4-64E3-4CBC-8BC9-808F352607DC}" type="sibTrans" cxnId="{BD498008-6924-4257-9E4E-92E962FDFA36}">
      <dgm:prSet/>
      <dgm:spPr/>
      <dgm:t>
        <a:bodyPr/>
        <a:lstStyle/>
        <a:p>
          <a:endParaRPr lang="ru-RU"/>
        </a:p>
      </dgm:t>
    </dgm:pt>
    <dgm:pt modelId="{0C148B1D-3278-4F7A-B1FA-114292C86B95}">
      <dgm:prSet/>
      <dgm:spPr/>
      <dgm:t>
        <a:bodyPr/>
        <a:lstStyle/>
        <a:p>
          <a:r>
            <a:rPr lang="ru-RU" b="1" dirty="0">
              <a:solidFill>
                <a:srgbClr val="2B2B2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Сотрудники</a:t>
          </a:r>
          <a:r>
            <a:rPr lang="ru-RU" b="1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пятого уровня</a:t>
          </a:r>
          <a:r>
            <a:rPr lang="ru-RU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генерируют идеи, которые могут изменить мир. Они считают, что перед ними и компанией — бесконечные возможности</a:t>
          </a:r>
          <a:endParaRPr lang="ru-RU" dirty="0">
            <a:solidFill>
              <a:schemeClr val="bg1"/>
            </a:solidFill>
          </a:endParaRPr>
        </a:p>
      </dgm:t>
    </dgm:pt>
    <dgm:pt modelId="{D64AB388-4E60-4F00-BD25-3B80A2F8E15D}" type="parTrans" cxnId="{910855E9-1DD6-44BB-99BE-350A36A730D5}">
      <dgm:prSet/>
      <dgm:spPr/>
      <dgm:t>
        <a:bodyPr/>
        <a:lstStyle/>
        <a:p>
          <a:endParaRPr lang="ru-RU"/>
        </a:p>
      </dgm:t>
    </dgm:pt>
    <dgm:pt modelId="{BA8E1D41-8C50-4ECA-A702-74AAEE6802EB}" type="sibTrans" cxnId="{910855E9-1DD6-44BB-99BE-350A36A730D5}">
      <dgm:prSet/>
      <dgm:spPr/>
      <dgm:t>
        <a:bodyPr/>
        <a:lstStyle/>
        <a:p>
          <a:endParaRPr lang="ru-RU"/>
        </a:p>
      </dgm:t>
    </dgm:pt>
    <dgm:pt modelId="{8CEFEE98-D775-4A3A-951F-32DFEC800234}" type="pres">
      <dgm:prSet presAssocID="{C9DC8DEB-810A-46DB-948A-6FB3BD06067A}" presName="CompostProcess" presStyleCnt="0">
        <dgm:presLayoutVars>
          <dgm:dir/>
          <dgm:resizeHandles val="exact"/>
        </dgm:presLayoutVars>
      </dgm:prSet>
      <dgm:spPr/>
    </dgm:pt>
    <dgm:pt modelId="{421753EA-3D0B-4654-9CAC-664F30D35F73}" type="pres">
      <dgm:prSet presAssocID="{C9DC8DEB-810A-46DB-948A-6FB3BD06067A}" presName="arrow" presStyleLbl="bgShp" presStyleIdx="0" presStyleCnt="1"/>
      <dgm:spPr/>
    </dgm:pt>
    <dgm:pt modelId="{CF12DDDB-0B12-449A-8AE5-09747AE88FE0}" type="pres">
      <dgm:prSet presAssocID="{C9DC8DEB-810A-46DB-948A-6FB3BD06067A}" presName="linearProcess" presStyleCnt="0"/>
      <dgm:spPr/>
    </dgm:pt>
    <dgm:pt modelId="{F19C2B1F-EF75-463B-AB7F-E35C1C2F684E}" type="pres">
      <dgm:prSet presAssocID="{36CC9A1C-DF7F-415B-A476-CD7A93212440}" presName="textNode" presStyleLbl="node1" presStyleIdx="0" presStyleCnt="2" custScaleY="177622">
        <dgm:presLayoutVars>
          <dgm:bulletEnabled val="1"/>
        </dgm:presLayoutVars>
      </dgm:prSet>
      <dgm:spPr/>
    </dgm:pt>
    <dgm:pt modelId="{19B748A8-8D97-4E14-8FFE-397B72E65312}" type="pres">
      <dgm:prSet presAssocID="{499284A4-64E3-4CBC-8BC9-808F352607DC}" presName="sibTrans" presStyleCnt="0"/>
      <dgm:spPr/>
    </dgm:pt>
    <dgm:pt modelId="{2CA67A91-AF37-4DC8-B4C2-1A7B783C2BC3}" type="pres">
      <dgm:prSet presAssocID="{0C148B1D-3278-4F7A-B1FA-114292C86B95}" presName="textNode" presStyleLbl="node1" presStyleIdx="1" presStyleCnt="2" custScaleY="175835">
        <dgm:presLayoutVars>
          <dgm:bulletEnabled val="1"/>
        </dgm:presLayoutVars>
      </dgm:prSet>
      <dgm:spPr/>
    </dgm:pt>
  </dgm:ptLst>
  <dgm:cxnLst>
    <dgm:cxn modelId="{BD498008-6924-4257-9E4E-92E962FDFA36}" srcId="{C9DC8DEB-810A-46DB-948A-6FB3BD06067A}" destId="{36CC9A1C-DF7F-415B-A476-CD7A93212440}" srcOrd="0" destOrd="0" parTransId="{188B7211-CB80-4B8A-A8BA-3E46CCFB47BA}" sibTransId="{499284A4-64E3-4CBC-8BC9-808F352607DC}"/>
    <dgm:cxn modelId="{1A09FD19-2748-454C-8B10-6CC408C60EC5}" type="presOf" srcId="{C9DC8DEB-810A-46DB-948A-6FB3BD06067A}" destId="{8CEFEE98-D775-4A3A-951F-32DFEC800234}" srcOrd="0" destOrd="0" presId="urn:microsoft.com/office/officeart/2005/8/layout/hProcess9"/>
    <dgm:cxn modelId="{3ABB4382-C70E-4762-90DF-8883054A9ED5}" type="presOf" srcId="{0C148B1D-3278-4F7A-B1FA-114292C86B95}" destId="{2CA67A91-AF37-4DC8-B4C2-1A7B783C2BC3}" srcOrd="0" destOrd="0" presId="urn:microsoft.com/office/officeart/2005/8/layout/hProcess9"/>
    <dgm:cxn modelId="{910855E9-1DD6-44BB-99BE-350A36A730D5}" srcId="{C9DC8DEB-810A-46DB-948A-6FB3BD06067A}" destId="{0C148B1D-3278-4F7A-B1FA-114292C86B95}" srcOrd="1" destOrd="0" parTransId="{D64AB388-4E60-4F00-BD25-3B80A2F8E15D}" sibTransId="{BA8E1D41-8C50-4ECA-A702-74AAEE6802EB}"/>
    <dgm:cxn modelId="{1E10E0EE-926C-48D4-9239-5AACA0147EFA}" type="presOf" srcId="{36CC9A1C-DF7F-415B-A476-CD7A93212440}" destId="{F19C2B1F-EF75-463B-AB7F-E35C1C2F684E}" srcOrd="0" destOrd="0" presId="urn:microsoft.com/office/officeart/2005/8/layout/hProcess9"/>
    <dgm:cxn modelId="{2466F6BB-7405-4E49-AC07-0064A1E998AA}" type="presParOf" srcId="{8CEFEE98-D775-4A3A-951F-32DFEC800234}" destId="{421753EA-3D0B-4654-9CAC-664F30D35F73}" srcOrd="0" destOrd="0" presId="urn:microsoft.com/office/officeart/2005/8/layout/hProcess9"/>
    <dgm:cxn modelId="{5B182B08-82B4-4C29-ABA9-1C59618D55AC}" type="presParOf" srcId="{8CEFEE98-D775-4A3A-951F-32DFEC800234}" destId="{CF12DDDB-0B12-449A-8AE5-09747AE88FE0}" srcOrd="1" destOrd="0" presId="urn:microsoft.com/office/officeart/2005/8/layout/hProcess9"/>
    <dgm:cxn modelId="{55A9CEC9-82FF-4519-BDB9-FCB28816DB2A}" type="presParOf" srcId="{CF12DDDB-0B12-449A-8AE5-09747AE88FE0}" destId="{F19C2B1F-EF75-463B-AB7F-E35C1C2F684E}" srcOrd="0" destOrd="0" presId="urn:microsoft.com/office/officeart/2005/8/layout/hProcess9"/>
    <dgm:cxn modelId="{E1B36BB6-F6F3-466C-92AD-286B5FEF411E}" type="presParOf" srcId="{CF12DDDB-0B12-449A-8AE5-09747AE88FE0}" destId="{19B748A8-8D97-4E14-8FFE-397B72E65312}" srcOrd="1" destOrd="0" presId="urn:microsoft.com/office/officeart/2005/8/layout/hProcess9"/>
    <dgm:cxn modelId="{FCB799FB-074B-4520-8B8C-A18BCAB9B397}" type="presParOf" srcId="{CF12DDDB-0B12-449A-8AE5-09747AE88FE0}" destId="{2CA67A91-AF37-4DC8-B4C2-1A7B783C2BC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EEFA5-7BD9-4F29-87DA-F7455A6F79BB}">
      <dsp:nvSpPr>
        <dsp:cNvPr id="0" name=""/>
        <dsp:cNvSpPr/>
      </dsp:nvSpPr>
      <dsp:spPr>
        <a:xfrm>
          <a:off x="3197007" y="718424"/>
          <a:ext cx="3805831" cy="3166566"/>
        </a:xfrm>
        <a:prstGeom prst="blockArc">
          <a:avLst>
            <a:gd name="adj1" fmla="val 11234872"/>
            <a:gd name="adj2" fmla="val 16532426"/>
            <a:gd name="adj3" fmla="val 4638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C136D-9A79-4164-8506-6A4E74B7A7C5}">
      <dsp:nvSpPr>
        <dsp:cNvPr id="0" name=""/>
        <dsp:cNvSpPr/>
      </dsp:nvSpPr>
      <dsp:spPr>
        <a:xfrm>
          <a:off x="3209945" y="491760"/>
          <a:ext cx="3805831" cy="3166566"/>
        </a:xfrm>
        <a:prstGeom prst="blockArc">
          <a:avLst>
            <a:gd name="adj1" fmla="val 5094885"/>
            <a:gd name="adj2" fmla="val 10757157"/>
            <a:gd name="adj3" fmla="val 4638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D2D17-E938-41DF-A6EF-DB34EF75C5EB}">
      <dsp:nvSpPr>
        <dsp:cNvPr id="0" name=""/>
        <dsp:cNvSpPr/>
      </dsp:nvSpPr>
      <dsp:spPr>
        <a:xfrm>
          <a:off x="3451338" y="488172"/>
          <a:ext cx="3805831" cy="3166566"/>
        </a:xfrm>
        <a:prstGeom prst="blockArc">
          <a:avLst>
            <a:gd name="adj1" fmla="val 131321"/>
            <a:gd name="adj2" fmla="val 5602928"/>
            <a:gd name="adj3" fmla="val 4638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43D4B-F54E-40E6-B687-E08942494EF5}">
      <dsp:nvSpPr>
        <dsp:cNvPr id="0" name=""/>
        <dsp:cNvSpPr/>
      </dsp:nvSpPr>
      <dsp:spPr>
        <a:xfrm>
          <a:off x="3459229" y="722729"/>
          <a:ext cx="3805831" cy="3166566"/>
        </a:xfrm>
        <a:prstGeom prst="blockArc">
          <a:avLst>
            <a:gd name="adj1" fmla="val 15980443"/>
            <a:gd name="adj2" fmla="val 21237468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1B34E-571A-4E36-A8A9-8FF22A94B02C}">
      <dsp:nvSpPr>
        <dsp:cNvPr id="0" name=""/>
        <dsp:cNvSpPr/>
      </dsp:nvSpPr>
      <dsp:spPr>
        <a:xfrm>
          <a:off x="4639727" y="1538937"/>
          <a:ext cx="1197392" cy="11241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Миссия и цели</a:t>
          </a:r>
        </a:p>
      </dsp:txBody>
      <dsp:txXfrm>
        <a:off x="4815081" y="1703571"/>
        <a:ext cx="846684" cy="794925"/>
      </dsp:txXfrm>
    </dsp:sp>
    <dsp:sp modelId="{5EED5E70-6DBA-4830-A17D-6899EB31C229}">
      <dsp:nvSpPr>
        <dsp:cNvPr id="0" name=""/>
        <dsp:cNvSpPr/>
      </dsp:nvSpPr>
      <dsp:spPr>
        <a:xfrm>
          <a:off x="4438640" y="308422"/>
          <a:ext cx="1638297" cy="7316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</a:p>
      </dsp:txBody>
      <dsp:txXfrm>
        <a:off x="4678563" y="415572"/>
        <a:ext cx="1158451" cy="517363"/>
      </dsp:txXfrm>
    </dsp:sp>
    <dsp:sp modelId="{9762781F-1555-4164-8D78-D7236EC511C6}">
      <dsp:nvSpPr>
        <dsp:cNvPr id="0" name=""/>
        <dsp:cNvSpPr/>
      </dsp:nvSpPr>
      <dsp:spPr>
        <a:xfrm>
          <a:off x="6242250" y="1623964"/>
          <a:ext cx="1491804" cy="1019871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Люди и культура</a:t>
          </a:r>
        </a:p>
      </dsp:txBody>
      <dsp:txXfrm>
        <a:off x="6460720" y="1773321"/>
        <a:ext cx="1054864" cy="721157"/>
      </dsp:txXfrm>
    </dsp:sp>
    <dsp:sp modelId="{B55D306E-6BD8-4037-B264-844EA630B372}">
      <dsp:nvSpPr>
        <dsp:cNvPr id="0" name=""/>
        <dsp:cNvSpPr/>
      </dsp:nvSpPr>
      <dsp:spPr>
        <a:xfrm>
          <a:off x="4486265" y="3188598"/>
          <a:ext cx="1543054" cy="1030201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</a:t>
          </a:r>
        </a:p>
      </dsp:txBody>
      <dsp:txXfrm>
        <a:off x="4712240" y="3339467"/>
        <a:ext cx="1091104" cy="728463"/>
      </dsp:txXfrm>
    </dsp:sp>
    <dsp:sp modelId="{698E0FA8-7F34-4462-BF02-671D49200151}">
      <dsp:nvSpPr>
        <dsp:cNvPr id="0" name=""/>
        <dsp:cNvSpPr/>
      </dsp:nvSpPr>
      <dsp:spPr>
        <a:xfrm>
          <a:off x="2770747" y="1556290"/>
          <a:ext cx="1414299" cy="1078259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</a:t>
          </a:r>
        </a:p>
      </dsp:txBody>
      <dsp:txXfrm>
        <a:off x="2977866" y="1714197"/>
        <a:ext cx="1000061" cy="762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A00A-8798-431E-B230-7B185DC9EA8E}">
      <dsp:nvSpPr>
        <dsp:cNvPr id="0" name=""/>
        <dsp:cNvSpPr/>
      </dsp:nvSpPr>
      <dsp:spPr>
        <a:xfrm>
          <a:off x="6457" y="201372"/>
          <a:ext cx="5524333" cy="29538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31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Миссия и цели. </a:t>
          </a:r>
          <a:r>
            <a:rPr lang="ru-RU" sz="20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Миссия организации – это ее главная внешняя цель, основное назначение, которое определяет характер деятельности, условия хозяйствования, потребителей продукции и способ удовлетворения их потребностей. </a:t>
          </a:r>
          <a:r>
            <a:rPr lang="ru-RU" sz="2000" kern="1200" dirty="0">
              <a:solidFill>
                <a:srgbClr val="3A3A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Миссия воплощается в целях, которые направлены на внутреннюю среду.</a:t>
          </a:r>
          <a:endParaRPr lang="ru-RU" sz="2000" kern="1200" dirty="0"/>
        </a:p>
      </dsp:txBody>
      <dsp:txXfrm>
        <a:off x="6457" y="201372"/>
        <a:ext cx="5524333" cy="2953861"/>
      </dsp:txXfrm>
    </dsp:sp>
    <dsp:sp modelId="{D4C4D75B-0737-40E8-92CC-FE4A252DA386}">
      <dsp:nvSpPr>
        <dsp:cNvPr id="0" name=""/>
        <dsp:cNvSpPr/>
      </dsp:nvSpPr>
      <dsp:spPr>
        <a:xfrm flipH="1">
          <a:off x="116908" y="565763"/>
          <a:ext cx="527185" cy="1812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22000" r="-1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EB084-7BDB-4A49-AB78-3BA545D39ABE}">
      <dsp:nvSpPr>
        <dsp:cNvPr id="0" name=""/>
        <dsp:cNvSpPr/>
      </dsp:nvSpPr>
      <dsp:spPr>
        <a:xfrm>
          <a:off x="5823008" y="230530"/>
          <a:ext cx="5524333" cy="28955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31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r>
            <a:rPr lang="ru-RU" sz="24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– определяет состав и соотношение его внутренних звеньев (отделений, подразделений), необходимых для правильного формирования и эффективного функционирования во внешних рыночных условиях</a:t>
          </a:r>
          <a:endParaRPr lang="ru-RU" sz="2400" kern="1200" dirty="0"/>
        </a:p>
      </dsp:txBody>
      <dsp:txXfrm>
        <a:off x="5823008" y="230530"/>
        <a:ext cx="5524333" cy="2895544"/>
      </dsp:txXfrm>
    </dsp:sp>
    <dsp:sp modelId="{933245D0-875E-4108-9037-7DF27D43E1AF}">
      <dsp:nvSpPr>
        <dsp:cNvPr id="0" name=""/>
        <dsp:cNvSpPr/>
      </dsp:nvSpPr>
      <dsp:spPr>
        <a:xfrm>
          <a:off x="5870608" y="565763"/>
          <a:ext cx="652888" cy="1812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91000" r="-29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7F4BF-8F10-4AB8-8F88-F1279108479F}">
      <dsp:nvSpPr>
        <dsp:cNvPr id="0" name=""/>
        <dsp:cNvSpPr/>
      </dsp:nvSpPr>
      <dsp:spPr>
        <a:xfrm>
          <a:off x="1754623" y="3366528"/>
          <a:ext cx="7844553" cy="21976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31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Задачи - </a:t>
          </a:r>
          <a:r>
            <a:rPr lang="ru-RU" sz="24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определенная работа или ее часть, которая должна быть выполнена ранее оговоренным способом, в установленный срок. Это задачи по работе с людьми (управление); задачи по работе с предметами; задачи по работе с информацией (финансисты, </a:t>
          </a:r>
          <a:r>
            <a:rPr lang="en-US" sz="24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24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отдел и др.)</a:t>
          </a:r>
          <a:endParaRPr lang="ru-RU" sz="2400" kern="1200" dirty="0"/>
        </a:p>
      </dsp:txBody>
      <dsp:txXfrm>
        <a:off x="1754623" y="3366528"/>
        <a:ext cx="7844553" cy="2197631"/>
      </dsp:txXfrm>
    </dsp:sp>
    <dsp:sp modelId="{D8224E6D-43AD-4103-BB59-14AAE9ED10F4}">
      <dsp:nvSpPr>
        <dsp:cNvPr id="0" name=""/>
        <dsp:cNvSpPr/>
      </dsp:nvSpPr>
      <dsp:spPr>
        <a:xfrm>
          <a:off x="1592460" y="3362430"/>
          <a:ext cx="774554" cy="1812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94000" r="-29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6C50F-123C-4603-ABBB-7B0637263B57}">
      <dsp:nvSpPr>
        <dsp:cNvPr id="0" name=""/>
        <dsp:cNvSpPr/>
      </dsp:nvSpPr>
      <dsp:spPr>
        <a:xfrm>
          <a:off x="184499" y="45925"/>
          <a:ext cx="4840462" cy="35095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56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Технология - </a:t>
          </a:r>
          <a:r>
            <a:rPr lang="ru-RU" sz="2000" b="1" kern="1200" dirty="0">
              <a:solidFill>
                <a:srgbClr val="3A3A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solidFill>
                <a:srgbClr val="3A3A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это </a:t>
          </a:r>
          <a:r>
            <a:rPr lang="ru-RU" sz="20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сочетание квалификационных навыков работников, оборудования, инструментов, производственной инфраструктуры и соответствующих знаний, необходимых для рационального преобразования всех имеющихся ресурсов организации.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Изменения технологии (инновации) требуют изменений внутренней среды организации</a:t>
          </a:r>
          <a:endParaRPr lang="ru-RU" sz="2000" kern="1200" dirty="0"/>
        </a:p>
      </dsp:txBody>
      <dsp:txXfrm>
        <a:off x="184499" y="45925"/>
        <a:ext cx="4840462" cy="3509546"/>
      </dsp:txXfrm>
    </dsp:sp>
    <dsp:sp modelId="{D95AF1EA-F54D-4726-8A1F-4D7D52E06FD5}">
      <dsp:nvSpPr>
        <dsp:cNvPr id="0" name=""/>
        <dsp:cNvSpPr/>
      </dsp:nvSpPr>
      <dsp:spPr>
        <a:xfrm>
          <a:off x="237202" y="825883"/>
          <a:ext cx="550073" cy="15882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94000" r="-9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E510E-5684-4A85-A3DD-0C7BBEC8627D}">
      <dsp:nvSpPr>
        <dsp:cNvPr id="0" name=""/>
        <dsp:cNvSpPr/>
      </dsp:nvSpPr>
      <dsp:spPr>
        <a:xfrm>
          <a:off x="5490638" y="112133"/>
          <a:ext cx="4840462" cy="33771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564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Люди и культура. Человеческий фактор - е</a:t>
          </a:r>
          <a:r>
            <a:rPr lang="ru-RU" sz="2200" kern="1200" dirty="0">
              <a:solidFill>
                <a:srgbClr val="3A3A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го роль определяется способностями и одаренностью сотрудников, их потребностями и поведением, знаниями и отношением к труду, позицией, пониманием ценностей, окружением, наличием качеств лидера и т. п.</a:t>
          </a:r>
          <a:endParaRPr lang="ru-RU" sz="2200" kern="1200" dirty="0"/>
        </a:p>
      </dsp:txBody>
      <dsp:txXfrm>
        <a:off x="5490638" y="112133"/>
        <a:ext cx="4840462" cy="3377129"/>
      </dsp:txXfrm>
    </dsp:sp>
    <dsp:sp modelId="{E9F1C25D-7CB9-4434-AB83-A5448377B101}">
      <dsp:nvSpPr>
        <dsp:cNvPr id="0" name=""/>
        <dsp:cNvSpPr/>
      </dsp:nvSpPr>
      <dsp:spPr>
        <a:xfrm>
          <a:off x="5288952" y="825883"/>
          <a:ext cx="1058851" cy="15882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4EDD3-945C-4C19-BED7-BA8E4E8C056E}">
      <dsp:nvSpPr>
        <dsp:cNvPr id="0" name=""/>
        <dsp:cNvSpPr/>
      </dsp:nvSpPr>
      <dsp:spPr>
        <a:xfrm>
          <a:off x="2938411" y="3947079"/>
          <a:ext cx="4840462" cy="15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564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Это модель внутренней среды организации (далее пример)</a:t>
          </a:r>
        </a:p>
      </dsp:txBody>
      <dsp:txXfrm>
        <a:off x="2938411" y="3947079"/>
        <a:ext cx="4840462" cy="1512644"/>
      </dsp:txXfrm>
    </dsp:sp>
    <dsp:sp modelId="{32BEDC78-24A6-48BB-AEE0-C75D53AAB4D5}">
      <dsp:nvSpPr>
        <dsp:cNvPr id="0" name=""/>
        <dsp:cNvSpPr/>
      </dsp:nvSpPr>
      <dsp:spPr>
        <a:xfrm>
          <a:off x="2736725" y="3728586"/>
          <a:ext cx="1058851" cy="15882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C1A71-B81A-4778-B80E-F353DC66548B}">
      <dsp:nvSpPr>
        <dsp:cNvPr id="0" name=""/>
        <dsp:cNvSpPr/>
      </dsp:nvSpPr>
      <dsp:spPr>
        <a:xfrm>
          <a:off x="0" y="0"/>
          <a:ext cx="3140075" cy="533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Поликлиника</a:t>
          </a:r>
        </a:p>
      </dsp:txBody>
      <dsp:txXfrm>
        <a:off x="26037" y="26037"/>
        <a:ext cx="3088001" cy="481295"/>
      </dsp:txXfrm>
    </dsp:sp>
    <dsp:sp modelId="{88C062F0-F9D4-4AEE-9D7B-18157C930318}">
      <dsp:nvSpPr>
        <dsp:cNvPr id="0" name=""/>
        <dsp:cNvSpPr/>
      </dsp:nvSpPr>
      <dsp:spPr>
        <a:xfrm>
          <a:off x="0" y="542940"/>
          <a:ext cx="3140075" cy="533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Стационар</a:t>
          </a:r>
        </a:p>
      </dsp:txBody>
      <dsp:txXfrm>
        <a:off x="26037" y="568977"/>
        <a:ext cx="3088001" cy="481295"/>
      </dsp:txXfrm>
    </dsp:sp>
    <dsp:sp modelId="{CB98E104-AB8B-4616-A0F5-46021A3C5040}">
      <dsp:nvSpPr>
        <dsp:cNvPr id="0" name=""/>
        <dsp:cNvSpPr/>
      </dsp:nvSpPr>
      <dsp:spPr>
        <a:xfrm>
          <a:off x="0" y="1085858"/>
          <a:ext cx="3140075" cy="533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Городской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аллергоцентр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детей</a:t>
          </a:r>
        </a:p>
      </dsp:txBody>
      <dsp:txXfrm>
        <a:off x="26037" y="1111895"/>
        <a:ext cx="3088001" cy="481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CA2A5-4BFC-4CA6-9AEA-9BB231F1FD4F}">
      <dsp:nvSpPr>
        <dsp:cNvPr id="0" name=""/>
        <dsp:cNvSpPr/>
      </dsp:nvSpPr>
      <dsp:spPr>
        <a:xfrm>
          <a:off x="0" y="0"/>
          <a:ext cx="3940175" cy="514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Медицинский и немедицинский персонал</a:t>
          </a:r>
        </a:p>
      </dsp:txBody>
      <dsp:txXfrm>
        <a:off x="25108" y="25108"/>
        <a:ext cx="3889959" cy="464126"/>
      </dsp:txXfrm>
    </dsp:sp>
    <dsp:sp modelId="{C8ECE59E-CE44-4D15-9E9F-9C8CCEF89CDD}">
      <dsp:nvSpPr>
        <dsp:cNvPr id="0" name=""/>
        <dsp:cNvSpPr/>
      </dsp:nvSpPr>
      <dsp:spPr>
        <a:xfrm>
          <a:off x="0" y="523989"/>
          <a:ext cx="3940175" cy="514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none" kern="1200" dirty="0"/>
            <a:t>Врачи</a:t>
          </a:r>
        </a:p>
      </dsp:txBody>
      <dsp:txXfrm>
        <a:off x="25108" y="549097"/>
        <a:ext cx="3889959" cy="464126"/>
      </dsp:txXfrm>
    </dsp:sp>
    <dsp:sp modelId="{A4AF9B72-F8E1-4572-9A66-CFAD4FC9CBC2}">
      <dsp:nvSpPr>
        <dsp:cNvPr id="0" name=""/>
        <dsp:cNvSpPr/>
      </dsp:nvSpPr>
      <dsp:spPr>
        <a:xfrm>
          <a:off x="0" y="1047642"/>
          <a:ext cx="3940175" cy="514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none" kern="1200" dirty="0"/>
            <a:t>Медсестры </a:t>
          </a:r>
        </a:p>
      </dsp:txBody>
      <dsp:txXfrm>
        <a:off x="25108" y="1072750"/>
        <a:ext cx="3889959" cy="464126"/>
      </dsp:txXfrm>
    </dsp:sp>
    <dsp:sp modelId="{3FA93023-A08D-476C-9BB0-7907D5046D7C}">
      <dsp:nvSpPr>
        <dsp:cNvPr id="0" name=""/>
        <dsp:cNvSpPr/>
      </dsp:nvSpPr>
      <dsp:spPr>
        <a:xfrm>
          <a:off x="0" y="1571294"/>
          <a:ext cx="3940175" cy="514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none" kern="1200" dirty="0"/>
            <a:t>Санитарки</a:t>
          </a:r>
        </a:p>
      </dsp:txBody>
      <dsp:txXfrm>
        <a:off x="25108" y="1596402"/>
        <a:ext cx="3889959" cy="464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0D6C-54DA-4852-9A9E-53E2E126AE47}">
      <dsp:nvSpPr>
        <dsp:cNvPr id="0" name=""/>
        <dsp:cNvSpPr/>
      </dsp:nvSpPr>
      <dsp:spPr>
        <a:xfrm>
          <a:off x="2381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 инфраструктура</a:t>
          </a:r>
        </a:p>
      </dsp:txBody>
      <dsp:txXfrm>
        <a:off x="2381" y="49741"/>
        <a:ext cx="1889124" cy="1133475"/>
      </dsp:txXfrm>
    </dsp:sp>
    <dsp:sp modelId="{AB0646AB-F132-49AD-899C-DC0FBF329CF5}">
      <dsp:nvSpPr>
        <dsp:cNvPr id="0" name=""/>
        <dsp:cNvSpPr/>
      </dsp:nvSpPr>
      <dsp:spPr>
        <a:xfrm>
          <a:off x="2080418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Медицинское оборудование</a:t>
          </a:r>
        </a:p>
      </dsp:txBody>
      <dsp:txXfrm>
        <a:off x="2080418" y="49741"/>
        <a:ext cx="1889124" cy="1133475"/>
      </dsp:txXfrm>
    </dsp:sp>
    <dsp:sp modelId="{B696D56B-0708-4166-8744-67765A5CA63F}">
      <dsp:nvSpPr>
        <dsp:cNvPr id="0" name=""/>
        <dsp:cNvSpPr/>
      </dsp:nvSpPr>
      <dsp:spPr>
        <a:xfrm>
          <a:off x="4158456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Компетенции, навыки и  умения медицинского персонала</a:t>
          </a:r>
        </a:p>
      </dsp:txBody>
      <dsp:txXfrm>
        <a:off x="4158456" y="49741"/>
        <a:ext cx="1889124" cy="1133475"/>
      </dsp:txXfrm>
    </dsp:sp>
    <dsp:sp modelId="{490F85C7-2CBF-46E2-9CC5-26D54633C636}">
      <dsp:nvSpPr>
        <dsp:cNvPr id="0" name=""/>
        <dsp:cNvSpPr/>
      </dsp:nvSpPr>
      <dsp:spPr>
        <a:xfrm>
          <a:off x="6236493" y="49741"/>
          <a:ext cx="1889124" cy="11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Финансы</a:t>
          </a:r>
        </a:p>
      </dsp:txBody>
      <dsp:txXfrm>
        <a:off x="6236493" y="49741"/>
        <a:ext cx="1889124" cy="1133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1920E-9F01-4B16-987D-D7F33DBCFAD3}">
      <dsp:nvSpPr>
        <dsp:cNvPr id="0" name=""/>
        <dsp:cNvSpPr/>
      </dsp:nvSpPr>
      <dsp:spPr>
        <a:xfrm>
          <a:off x="-6103837" y="-934160"/>
          <a:ext cx="7268093" cy="7268093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01BD9-70C9-4F60-9E24-2FA5DB011AD7}">
      <dsp:nvSpPr>
        <dsp:cNvPr id="0" name=""/>
        <dsp:cNvSpPr/>
      </dsp:nvSpPr>
      <dsp:spPr>
        <a:xfrm>
          <a:off x="749488" y="539977"/>
          <a:ext cx="9691594" cy="107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Уровень артефактов</a:t>
          </a:r>
          <a:r>
            <a: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Видимый, но часто не поддающийся расшифровке уровень созданного в организации физического и социального окружения: дресс-код и графическое воплощение бренда, символы, ритуалы, организация рабочих мест и дизайн помещения, где происходит взаимодействие с клиентами; </a:t>
          </a:r>
          <a:endParaRPr lang="ru-RU" sz="18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49488" y="539977"/>
        <a:ext cx="9691594" cy="1079954"/>
      </dsp:txXfrm>
    </dsp:sp>
    <dsp:sp modelId="{FBDACA17-119E-44E6-8F6E-BF893277A6A5}">
      <dsp:nvSpPr>
        <dsp:cNvPr id="0" name=""/>
        <dsp:cNvSpPr/>
      </dsp:nvSpPr>
      <dsp:spPr>
        <a:xfrm>
          <a:off x="74516" y="404982"/>
          <a:ext cx="1349942" cy="1349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FB4C7-5E4C-45F7-8104-CF6CD932880C}">
      <dsp:nvSpPr>
        <dsp:cNvPr id="0" name=""/>
        <dsp:cNvSpPr/>
      </dsp:nvSpPr>
      <dsp:spPr>
        <a:xfrm>
          <a:off x="1142051" y="2159908"/>
          <a:ext cx="9299031" cy="107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Уровень ценностей</a:t>
          </a:r>
          <a:r>
            <a:rPr lang="ru-RU" sz="20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Уровень, на котором внешние проявления корпоративной культуры переходят в моральные убеждения и этические правила, кодекс поведения, ценности, и корпоративную философию;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142051" y="2159908"/>
        <a:ext cx="9299031" cy="1079954"/>
      </dsp:txXfrm>
    </dsp:sp>
    <dsp:sp modelId="{8983A5B1-DE83-48F0-A313-6E1C66E0E2B7}">
      <dsp:nvSpPr>
        <dsp:cNvPr id="0" name=""/>
        <dsp:cNvSpPr/>
      </dsp:nvSpPr>
      <dsp:spPr>
        <a:xfrm>
          <a:off x="467080" y="2024914"/>
          <a:ext cx="1349942" cy="1349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F1275-D075-403D-8308-DAA72828056C}">
      <dsp:nvSpPr>
        <dsp:cNvPr id="0" name=""/>
        <dsp:cNvSpPr/>
      </dsp:nvSpPr>
      <dsp:spPr>
        <a:xfrm>
          <a:off x="749488" y="3779840"/>
          <a:ext cx="9691594" cy="107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Уровень убеждений</a:t>
          </a:r>
          <a:r>
            <a:rPr lang="ru-RU" sz="20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 Невидимый, подсознательный уровень корпоративной культуры, который объединяет отношение к окружающему миру, верования и установки людей, работающих в одной компании</a:t>
          </a:r>
          <a:r>
            <a:rPr lang="ru-RU" sz="1800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 </a:t>
          </a:r>
          <a:endParaRPr lang="ru-RU" sz="1800" kern="1200" dirty="0"/>
        </a:p>
      </dsp:txBody>
      <dsp:txXfrm>
        <a:off x="749488" y="3779840"/>
        <a:ext cx="9691594" cy="1079954"/>
      </dsp:txXfrm>
    </dsp:sp>
    <dsp:sp modelId="{C04F3FD9-4DA4-4B82-AFBA-C1B1A828A872}">
      <dsp:nvSpPr>
        <dsp:cNvPr id="0" name=""/>
        <dsp:cNvSpPr/>
      </dsp:nvSpPr>
      <dsp:spPr>
        <a:xfrm>
          <a:off x="74516" y="3644846"/>
          <a:ext cx="1349942" cy="1349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8CC2F-0794-49BA-81BD-5481F789BCEF}">
      <dsp:nvSpPr>
        <dsp:cNvPr id="0" name=""/>
        <dsp:cNvSpPr/>
      </dsp:nvSpPr>
      <dsp:spPr>
        <a:xfrm>
          <a:off x="795" y="842349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Сотрудники с культурой первого уровня</a:t>
          </a:r>
          <a:endParaRPr lang="ru-RU" sz="2200" kern="1200" dirty="0"/>
        </a:p>
      </dsp:txBody>
      <dsp:txXfrm rot="16200000">
        <a:off x="-1341709" y="2184854"/>
        <a:ext cx="3369962" cy="684951"/>
      </dsp:txXfrm>
    </dsp:sp>
    <dsp:sp modelId="{76F748A4-C963-4B48-9399-480A244FBCFC}">
      <dsp:nvSpPr>
        <dsp:cNvPr id="0" name=""/>
        <dsp:cNvSpPr/>
      </dsp:nvSpPr>
      <dsp:spPr>
        <a:xfrm>
          <a:off x="685747" y="842349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считают себя изгоями. Они уверены, что их отвергает организация, команда, даже соплеменники. Люди говорят между собой так, словно заботы компании их не касаются.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85747" y="842349"/>
        <a:ext cx="2551445" cy="4109710"/>
      </dsp:txXfrm>
    </dsp:sp>
    <dsp:sp modelId="{B7DEBF53-4F6B-490B-8CCF-6F426E35EA4F}">
      <dsp:nvSpPr>
        <dsp:cNvPr id="0" name=""/>
        <dsp:cNvSpPr/>
      </dsp:nvSpPr>
      <dsp:spPr>
        <a:xfrm>
          <a:off x="3545420" y="842349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Сотрудники с культурой второго уровня</a:t>
          </a:r>
          <a:r>
            <a:rPr lang="ru-RU" sz="2200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200" kern="1200" dirty="0"/>
        </a:p>
      </dsp:txBody>
      <dsp:txXfrm rot="16200000">
        <a:off x="2202915" y="2184854"/>
        <a:ext cx="3369962" cy="684951"/>
      </dsp:txXfrm>
    </dsp:sp>
    <dsp:sp modelId="{DA34BA08-34A0-4E2E-AEC8-2E25F91B62E3}">
      <dsp:nvSpPr>
        <dsp:cNvPr id="0" name=""/>
        <dsp:cNvSpPr/>
      </dsp:nvSpPr>
      <dsp:spPr>
        <a:xfrm rot="5400000">
          <a:off x="3260579" y="4108422"/>
          <a:ext cx="603930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506EF-C7F7-45B2-BC5F-41C34FF4A94E}">
      <dsp:nvSpPr>
        <dsp:cNvPr id="0" name=""/>
        <dsp:cNvSpPr/>
      </dsp:nvSpPr>
      <dsp:spPr>
        <a:xfrm>
          <a:off x="4230372" y="842349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склонны обвинять в своих неудачах не жизнь в принципе, а конкретных людей. Скажем, руководителя, не одобрившего рацпредложение или сослуживца, который не напомнил о встрече с клиентом. Работник уверен: раз виноваты другие, он сам не может влиять на ситуацию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230372" y="842349"/>
        <a:ext cx="2551445" cy="4109710"/>
      </dsp:txXfrm>
    </dsp:sp>
    <dsp:sp modelId="{876A7F7C-7B05-47B6-A018-4DBD3AB1FFEF}">
      <dsp:nvSpPr>
        <dsp:cNvPr id="0" name=""/>
        <dsp:cNvSpPr/>
      </dsp:nvSpPr>
      <dsp:spPr>
        <a:xfrm>
          <a:off x="7090045" y="842349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Сотрудник с культурой третьего уровня</a:t>
          </a:r>
          <a:r>
            <a:rPr lang="ru-RU" sz="2200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200" kern="1200" dirty="0"/>
        </a:p>
      </dsp:txBody>
      <dsp:txXfrm rot="16200000">
        <a:off x="5747540" y="2184854"/>
        <a:ext cx="3369962" cy="684951"/>
      </dsp:txXfrm>
    </dsp:sp>
    <dsp:sp modelId="{E7B9390C-63B7-40DF-BFB0-19B3712160CA}">
      <dsp:nvSpPr>
        <dsp:cNvPr id="0" name=""/>
        <dsp:cNvSpPr/>
      </dsp:nvSpPr>
      <dsp:spPr>
        <a:xfrm rot="5400000">
          <a:off x="6805204" y="4108422"/>
          <a:ext cx="603930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8A9C-A448-4443-BBAB-3A6A5E4A7800}">
      <dsp:nvSpPr>
        <dsp:cNvPr id="0" name=""/>
        <dsp:cNvSpPr/>
      </dsp:nvSpPr>
      <dsp:spPr>
        <a:xfrm>
          <a:off x="7774997" y="842349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считает себя экспертом. Он предпочитает все делать сам. Если приходится работать в команде, старается стать лидером и показать остальным, что лучше их разбирается в проблеме.  Симптомы преобладания в компании культуры третьего уровня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7774997" y="842349"/>
        <a:ext cx="2551445" cy="41097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753EA-3D0B-4654-9CAC-664F30D35F73}">
      <dsp:nvSpPr>
        <dsp:cNvPr id="0" name=""/>
        <dsp:cNvSpPr/>
      </dsp:nvSpPr>
      <dsp:spPr>
        <a:xfrm>
          <a:off x="788669" y="0"/>
          <a:ext cx="8938260" cy="53859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C2B1F-EF75-463B-AB7F-E35C1C2F684E}">
      <dsp:nvSpPr>
        <dsp:cNvPr id="0" name=""/>
        <dsp:cNvSpPr/>
      </dsp:nvSpPr>
      <dsp:spPr>
        <a:xfrm>
          <a:off x="364682" y="779651"/>
          <a:ext cx="4764881" cy="3826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Сотрудники с культурой четвертого уровня</a:t>
          </a:r>
          <a:r>
            <a:rPr lang="ru-RU" sz="2400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— </a:t>
          </a:r>
          <a:r>
            <a:rPr lang="ru-RU" sz="24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эффективная команда. У них общие ценности и цели. Только 23% работников трудились в племенах такого уровня. Люди ставят себя в оппозицию к другим племенам — внутри и вне компании. Главная задача — победить эти племена.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51484" y="966453"/>
        <a:ext cx="4391277" cy="3453062"/>
      </dsp:txXfrm>
    </dsp:sp>
    <dsp:sp modelId="{2CA67A91-AF37-4DC8-B4C2-1A7B783C2BC3}">
      <dsp:nvSpPr>
        <dsp:cNvPr id="0" name=""/>
        <dsp:cNvSpPr/>
      </dsp:nvSpPr>
      <dsp:spPr>
        <a:xfrm>
          <a:off x="5386035" y="798900"/>
          <a:ext cx="4764881" cy="378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2B2B2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Сотрудники</a:t>
          </a:r>
          <a:r>
            <a:rPr lang="ru-RU" sz="2400" b="1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пятого уровня</a:t>
          </a:r>
          <a:r>
            <a:rPr lang="ru-RU" sz="2400" kern="1200" dirty="0">
              <a:solidFill>
                <a:srgbClr val="2B2B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генерируют идеи, которые могут изменить мир. Они считают, что перед ними и компанией — бесконечные возможности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570958" y="983823"/>
        <a:ext cx="4395035" cy="3418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5F92-2E08-468D-BBB0-661B1233112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6FE0E-65D5-4ECC-B7E8-2AEF7DC13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3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8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2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ea typeface="Blogger Sans" panose="02000506030000020004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3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1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6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CCCA-D0D7-4190-95BA-5D08F8F72979}" type="datetimeFigureOut">
              <a:rPr lang="ru-RU" smtClean="0"/>
              <a:pPr/>
              <a:t>24.11.2023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6395" y="4202113"/>
            <a:ext cx="5798931" cy="165576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Рябова Татьяна Владимировна,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к.псих.н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медицинской и общей психологии КГМУ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36395" y="143216"/>
            <a:ext cx="601522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Корпоративная культура как элемент Внутренней среды медицинской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9AA26-2D04-7001-32E6-55CC4EC4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7122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Важен  каждый человек!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59B879-1F36-37C0-EE99-7209FC7E2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60910"/>
            <a:ext cx="5181600" cy="5597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Руководство достигает целей организации через своих сотрудников.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Люди являются </a:t>
            </a:r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центральным фактором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любой системе управления.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Если руководитель не признает, что каждый работник представляет собой </a:t>
            </a:r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личность с ее неповторимыми переживаниями и запросами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способность организации достичь поставленных целей невелика.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14F4F3-7C62-1C61-2A9B-8D559455E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4894" y="1164656"/>
            <a:ext cx="4812630" cy="48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0" y="1364343"/>
            <a:ext cx="4963884" cy="4458941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+mn-lt"/>
              </a:rPr>
              <a:t>Корпоративная культура</a:t>
            </a:r>
            <a:r>
              <a:rPr lang="ru-RU" sz="3600" i="1" dirty="0">
                <a:latin typeface="+mn-lt"/>
              </a:rPr>
              <a:t> — набор базовых ценностей, убеждений, негласных соглашений и норм, разделяемых всеми членами организации</a:t>
            </a:r>
            <a:r>
              <a:rPr lang="ru-RU" sz="3200" i="1" dirty="0"/>
              <a:t>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34" y="1074057"/>
            <a:ext cx="4963884" cy="4749227"/>
          </a:xfrm>
        </p:spPr>
      </p:pic>
    </p:spTree>
    <p:extLst>
      <p:ext uri="{BB962C8B-B14F-4D97-AF65-F5344CB8AC3E}">
        <p14:creationId xmlns:p14="http://schemas.microsoft.com/office/powerpoint/2010/main" val="31118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7398"/>
            <a:ext cx="10515600" cy="59676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4 уровня</a:t>
            </a:r>
            <a:r>
              <a:rPr lang="ru-RU" dirty="0"/>
              <a:t> развития корпоративной культуры: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9806"/>
            <a:ext cx="10515600" cy="4446871"/>
          </a:xfrm>
        </p:spPr>
        <p:txBody>
          <a:bodyPr>
            <a:normAutofit/>
          </a:bodyPr>
          <a:lstStyle/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поверхностный — ограничивается созданием правил поведения сотрудников;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 внешний, сформированный на атрибутах организации: эмблема, дизайн, униформа, язык, лозунги; 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промежуточный — выбранные ценности укореняются в сознании персонала и определяют поведение людей в организации; 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глубинный — большинство сотрудников организации используют в повседневной работе и социальной жизни одну философию.</a:t>
            </a:r>
          </a:p>
        </p:txBody>
      </p:sp>
    </p:spTree>
    <p:extLst>
      <p:ext uri="{BB962C8B-B14F-4D97-AF65-F5344CB8AC3E}">
        <p14:creationId xmlns:p14="http://schemas.microsoft.com/office/powerpoint/2010/main" val="332553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4AF34-1E97-678E-A47B-4B53B32A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021"/>
            <a:ext cx="10515600" cy="8277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уровня</a:t>
            </a:r>
            <a:r>
              <a:rPr lang="ru-RU" dirty="0"/>
              <a:t> развития корпоративной культуры: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8F377-13C5-3018-3E0A-F463BA3F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2B2B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Поверхностный уровень дает возможность «воспитывать» новых сотрудников, прививать им правила поведения, принятые в компании.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2B2B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Внешний уровень поддерживает мотивацию к деятельности. В такой корпоративной культуре уже присутствуют мифы и легенды, иллюстрирующие примеры успеха сотрудников, наград за приветствуемое поведение.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2B2B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Промежуточный уровень создает ощущения общности и формирует у сотрудников чувство единства, принадлежности к компании и гордости за нее.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2B2B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Глубинный уровень отражает коллективный дух, атмосферу организации, ее корпоративное лицо, образ и уникальность. 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6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4B4F5D36-18F7-DF0B-F812-68F91075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05" y="370285"/>
            <a:ext cx="9154185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880" y="908050"/>
            <a:ext cx="10515600" cy="466726"/>
          </a:xfrm>
        </p:spPr>
        <p:txBody>
          <a:bodyPr numCol="1">
            <a:noAutofit/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корпоративноЙ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культуры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167097"/>
              </p:ext>
            </p:extLst>
          </p:nvPr>
        </p:nvGraphicFramePr>
        <p:xfrm>
          <a:off x="346509" y="1141412"/>
          <a:ext cx="11540691" cy="6211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874">
                  <a:extLst>
                    <a:ext uri="{9D8B030D-6E8A-4147-A177-3AD203B41FA5}">
                      <a16:colId xmlns:a16="http://schemas.microsoft.com/office/drawing/2014/main" val="246156855"/>
                    </a:ext>
                  </a:extLst>
                </a:gridCol>
                <a:gridCol w="7016817">
                  <a:extLst>
                    <a:ext uri="{9D8B030D-6E8A-4147-A177-3AD203B41FA5}">
                      <a16:colId xmlns:a16="http://schemas.microsoft.com/office/drawing/2014/main" val="2828929352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Функция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Описание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171652750"/>
                  </a:ext>
                </a:extLst>
              </a:tr>
              <a:tr h="590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Духовная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Отражает коллективный дух, атмосферу организации, ее корпоративное лицо, образ, уникальность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857247059"/>
                  </a:ext>
                </a:extLst>
              </a:tr>
              <a:tr h="64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Стратегическая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Означает, что организация имеет серьезный, стратегический бизнес (всерьез и надолго), заботится о своем имидже на рынке, а следовательно, строит свое будущее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2662081024"/>
                  </a:ext>
                </a:extLst>
              </a:tr>
              <a:tr h="64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Маркетинговая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Помогает организации строить маркетинговую и рекламную стратегию, определенным образом позиционируя себя на рынке в благоприятных и кризисных условиях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612735403"/>
                  </a:ext>
                </a:extLst>
              </a:tr>
              <a:tr h="64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Инструментальная или технологическая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Обеспечивает ускорение и оптимизацию адаптации новых сотрудников, консолидацию персонала, повышение корпоративной приверженности и лояльности сотрудников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95029036"/>
                  </a:ext>
                </a:extLst>
              </a:tr>
              <a:tr h="99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Охранная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Создает барьер от нежелательных внешних воздействий за счет соблюдения сотрудниками организации различных правил, запретов, ограничивающих норм.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067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Интегрирующая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Формирует у сотрудников чувство единства, принадлежности к организации, гордости за нее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895302795"/>
                  </a:ext>
                </a:extLst>
              </a:tr>
              <a:tr h="64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Регулирующая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Поддерживает необходимый социально-психологический климат, правила и нормы поведения членов организации, их взаимоотношения, контакты с внешним миром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246747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8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880" y="908050"/>
            <a:ext cx="10515600" cy="466726"/>
          </a:xfrm>
        </p:spPr>
        <p:txBody>
          <a:bodyPr numCol="1">
            <a:noAutofit/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корпоративноЙ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культуры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020172"/>
              </p:ext>
            </p:extLst>
          </p:nvPr>
        </p:nvGraphicFramePr>
        <p:xfrm>
          <a:off x="264160" y="1141413"/>
          <a:ext cx="11623040" cy="560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8097">
                  <a:extLst>
                    <a:ext uri="{9D8B030D-6E8A-4147-A177-3AD203B41FA5}">
                      <a16:colId xmlns:a16="http://schemas.microsoft.com/office/drawing/2014/main" val="246156855"/>
                    </a:ext>
                  </a:extLst>
                </a:gridCol>
                <a:gridCol w="7064943">
                  <a:extLst>
                    <a:ext uri="{9D8B030D-6E8A-4147-A177-3AD203B41FA5}">
                      <a16:colId xmlns:a16="http://schemas.microsoft.com/office/drawing/2014/main" val="2828929352"/>
                    </a:ext>
                  </a:extLst>
                </a:gridCol>
              </a:tblGrid>
              <a:tr h="116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Адаптивная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Создает условия для легкого взаимного приспособления сотрудников друг к другу и к организации. Сотрудникам, придерживающимся одинаковых норм поведения, прошедшим через общие обряды, легче понять друг друга и приспособиться к требованиям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3286196901"/>
                  </a:ext>
                </a:extLst>
              </a:tr>
              <a:tr h="116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Коммуникационная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Помогает устанавливать контакты между сотрудниками, понимать смысл мероприятий и событий в организации и связи между ними, облегчает взаимопонимание. Это ускоряет информационный обмен и обеспечивает экономию управленческих усилий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931221555"/>
                  </a:ext>
                </a:extLst>
              </a:tr>
              <a:tr h="606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Ориентирующая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Направляет деятельность организации и ее сотрудников для выполнения определенных целей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984752644"/>
                  </a:ext>
                </a:extLst>
              </a:tr>
              <a:tr h="606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Мотивационная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Создает необходимые стимулы и </a:t>
                      </a:r>
                      <a:r>
                        <a:rPr lang="ru-RU" sz="1600" dirty="0" err="1">
                          <a:effectLst/>
                        </a:rPr>
                        <a:t>мотиваторы</a:t>
                      </a:r>
                      <a:r>
                        <a:rPr lang="ru-RU" sz="1600" dirty="0">
                          <a:effectLst/>
                        </a:rPr>
                        <a:t> для более продуктивной работы сотрудников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1260147772"/>
                  </a:ext>
                </a:extLst>
              </a:tr>
              <a:tr h="887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Воспитательная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Показывает примеры поведения и работы успешных и эффективных сотрудников для подражания им, также показывает виды наказания за неисполнение норм и правил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4259463148"/>
                  </a:ext>
                </a:extLst>
              </a:tr>
              <a:tr h="116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Имиджевая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Формирует образ организации в глазах окружающих, который является результатом непроизвольного синтеза сотрудниками отдельных элементов культуры в некое неуловимое целое, оказывающее тем не менее огромное воздействие на их эмоции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38" marR="45238" marT="22619" marB="22619" anchor="ctr"/>
                </a:tc>
                <a:extLst>
                  <a:ext uri="{0D108BD9-81ED-4DB2-BD59-A6C34878D82A}">
                    <a16:rowId xmlns:a16="http://schemas.microsoft.com/office/drawing/2014/main" val="25015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09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02D2B-DC6D-1C60-0E2B-3CE952C3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Графическое изображение уровней КОРПОРАТИВНОЙ культуры по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э.шейну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208D2A-94DD-67FA-FB48-81E903AC5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79" y="2011888"/>
            <a:ext cx="4936771" cy="3816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A55327-9377-0851-972B-DDD4028A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50" y="1909833"/>
            <a:ext cx="676369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491B6-DC43-2330-EDB3-3886FB87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279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Уровни корпоративной культуры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A831D85-3D1A-798A-B288-63878B155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200007"/>
              </p:ext>
            </p:extLst>
          </p:nvPr>
        </p:nvGraphicFramePr>
        <p:xfrm>
          <a:off x="838200" y="1309036"/>
          <a:ext cx="10515600" cy="539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981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07ECC-C26B-307F-83E9-CF5CD742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97" y="837000"/>
            <a:ext cx="7833316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06" y="1663546"/>
            <a:ext cx="11788048" cy="4946574"/>
          </a:xfrm>
        </p:spPr>
        <p:txBody>
          <a:bodyPr>
            <a:no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Рассмотреть основные составляющие элементы внутренней среды организации.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Описать понятие «корпоративная культура» как элемент внутренней среды в медицинской организации.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Изучить уровни корпоративной культуры </a:t>
            </a:r>
          </a:p>
          <a:p>
            <a:pPr marL="0" indent="0" algn="just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5023" y="774977"/>
            <a:ext cx="6066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Задачи дня: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195" y="877265"/>
            <a:ext cx="9029700" cy="568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1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9" name="Рисунок 8" descr="книга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485" y="2028826"/>
            <a:ext cx="2801258" cy="389300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Дэйв Логан – автор книги «Лидер и племя»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58" y="1621092"/>
            <a:ext cx="1232592" cy="1539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257800" y="2026621"/>
            <a:ext cx="6096000" cy="3103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25"/>
              </a:lnSpc>
              <a:spcAft>
                <a:spcPts val="82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Дэйв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Логан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сооснователь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фирмы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CultureSync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старший партнер.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Джон Кинг – автор книги «Лидер и племя»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76500"/>
            <a:ext cx="872430" cy="1162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Хэли Фишер-Райт – автор книги «Лидер и племя»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92" y="3772129"/>
            <a:ext cx="2079153" cy="2533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6255214" y="2664368"/>
            <a:ext cx="6096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25"/>
              </a:lnSpc>
              <a:spcAft>
                <a:spcPts val="82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Кинг —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сооснователь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CultureSync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старший партнер.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8195" y="363856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Хэли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Фишер-Райт — бывший партнер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CultureSync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Свою карьеру она начинала как педиатр. За годы работы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Хэли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стала экспертом не только в области здравоохранения, но также и в сфере бизнеса и менеджмента.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Хэли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успела проработать собственником бизнеса, менеджером, а также врачом в Центре педиатрии и подростковой медицины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Foothills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 Денвере, Колорадо. Она побывала членом исполнительного совета нескольких больниц и сегодня является президентом группы из 400 врачей в Денвере. В 2010 году она вернулась к своей работе педиатра на полную ставку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869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D3E6B-B077-1924-21B9-313C767F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71F8E68-A3F0-79EB-5337-326B359DE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4610"/>
              </p:ext>
            </p:extLst>
          </p:nvPr>
        </p:nvGraphicFramePr>
        <p:xfrm>
          <a:off x="838200" y="962526"/>
          <a:ext cx="10515600" cy="579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39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F1E9C-05BB-06B7-4F35-175D4D44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0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68518CF-B617-3306-659D-9EBCF6300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771301"/>
              </p:ext>
            </p:extLst>
          </p:nvPr>
        </p:nvGraphicFramePr>
        <p:xfrm>
          <a:off x="838200" y="1106904"/>
          <a:ext cx="10515600" cy="538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45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493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Симптомы культуры второго уровня</a:t>
            </a:r>
            <a:r>
              <a:rPr lang="ru-RU" sz="4000" dirty="0"/>
              <a:t> </a:t>
            </a:r>
          </a:p>
        </p:txBody>
      </p:sp>
      <p:pic>
        <p:nvPicPr>
          <p:cNvPr id="4" name="Объект 3" descr="Второй уровень К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912" y="2267744"/>
            <a:ext cx="97821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3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FF298-5FD8-8E9B-94B4-A349593F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Симптомы культуры третьего уровня</a:t>
            </a:r>
            <a:r>
              <a:rPr lang="ru-RU" sz="3600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CCE28A-D7D8-E3BA-0E00-B33ACBBB3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16" y="1862068"/>
            <a:ext cx="9759984" cy="3888000"/>
          </a:xfrm>
        </p:spPr>
      </p:pic>
    </p:spTree>
    <p:extLst>
      <p:ext uri="{BB962C8B-B14F-4D97-AF65-F5344CB8AC3E}">
        <p14:creationId xmlns:p14="http://schemas.microsoft.com/office/powerpoint/2010/main" val="62272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6376"/>
            <a:ext cx="10515600" cy="490194"/>
          </a:xfrm>
        </p:spPr>
        <p:txBody>
          <a:bodyPr>
            <a:noAutofit/>
          </a:bodyPr>
          <a:lstStyle/>
          <a:p>
            <a:pPr algn="ctr"/>
            <a:br>
              <a:rPr lang="ru-RU" sz="3600" dirty="0"/>
            </a:br>
            <a:br>
              <a:rPr lang="ru-RU" sz="3600" dirty="0"/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пять типов племен по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логану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кингу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их настроение и речевые признаки</a:t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/>
            </a:b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88569" y="1843314"/>
          <a:ext cx="10406744" cy="4822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210">
                  <a:extLst>
                    <a:ext uri="{9D8B030D-6E8A-4147-A177-3AD203B41FA5}">
                      <a16:colId xmlns:a16="http://schemas.microsoft.com/office/drawing/2014/main" val="4023230721"/>
                    </a:ext>
                  </a:extLst>
                </a:gridCol>
                <a:gridCol w="2678992">
                  <a:extLst>
                    <a:ext uri="{9D8B030D-6E8A-4147-A177-3AD203B41FA5}">
                      <a16:colId xmlns:a16="http://schemas.microsoft.com/office/drawing/2014/main" val="2805511365"/>
                    </a:ext>
                  </a:extLst>
                </a:gridCol>
                <a:gridCol w="6647542">
                  <a:extLst>
                    <a:ext uri="{9D8B030D-6E8A-4147-A177-3AD203B41FA5}">
                      <a16:colId xmlns:a16="http://schemas.microsoft.com/office/drawing/2014/main" val="1978489262"/>
                    </a:ext>
                  </a:extLst>
                </a:gridCol>
              </a:tblGrid>
              <a:tr h="304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Настроение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Ключевые слова и фразы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946691"/>
                  </a:ext>
                </a:extLst>
              </a:tr>
              <a:tr h="75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Отчаянная враждебность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«Несправедливо», «бессмысленно», «Меня никто не понимает», «Никто не видит, как я талантлив/ какой я способный»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033924"/>
                  </a:ext>
                </a:extLst>
              </a:tr>
              <a:tr h="101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Апатичность жертвы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«Почему никто не исправит ситуацию?», «Как люди могут быть такими бестолковыми?», «Я попробую, конечно, но не могу обещать», «Не знаю, что скажет начальник», «Меня не ценят», «В этом нет смысла»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78769"/>
                  </a:ext>
                </a:extLst>
              </a:tr>
              <a:tr h="1269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Одиночество воина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«Я», «мне», «мое», «Я в своем деле мастер», «Я способнее большинства», «Я стараюсь больше других», «Я должен доказать всем», «Я только начинаю добиваться своего», «Мне нужно перетянуть людей на свою сторону»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424584"/>
                  </a:ext>
                </a:extLst>
              </a:tr>
              <a:tr h="500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Гордость за племя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«Мы», «Каким будет следующий правильный шаг?», «Мы -молодцы»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858294"/>
                  </a:ext>
                </a:extLst>
              </a:tr>
              <a:tr h="75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Простодушное удивление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«Мы можем…», «У нас есть возможность», «Чтобы нашим клиентам было легче/лучше/больше нравилось, мы должны…»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80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2619"/>
            <a:ext cx="10515600" cy="565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ПРИМЕР анкеты по определению уровня корпоративной культуры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10515600" cy="4689475"/>
          </a:xfrm>
        </p:spPr>
      </p:pic>
    </p:spTree>
    <p:extLst>
      <p:ext uri="{BB962C8B-B14F-4D97-AF65-F5344CB8AC3E}">
        <p14:creationId xmlns:p14="http://schemas.microsoft.com/office/powerpoint/2010/main" val="2391055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1727"/>
            <a:ext cx="10515600" cy="575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ПРИМЕР анкеты по коммуникации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194175"/>
          </a:xfrm>
        </p:spPr>
      </p:pic>
    </p:spTree>
    <p:extLst>
      <p:ext uri="{BB962C8B-B14F-4D97-AF65-F5344CB8AC3E}">
        <p14:creationId xmlns:p14="http://schemas.microsoft.com/office/powerpoint/2010/main" val="231148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682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Пример положения о корпоративной культуре в организации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0688"/>
            <a:ext cx="7594599" cy="4862511"/>
          </a:xfrm>
        </p:spPr>
      </p:pic>
    </p:spTree>
    <p:extLst>
      <p:ext uri="{BB962C8B-B14F-4D97-AF65-F5344CB8AC3E}">
        <p14:creationId xmlns:p14="http://schemas.microsoft.com/office/powerpoint/2010/main" val="196108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Параметры оценки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12482"/>
              </p:ext>
            </p:extLst>
          </p:nvPr>
        </p:nvGraphicFramePr>
        <p:xfrm>
          <a:off x="375385" y="1447129"/>
          <a:ext cx="11511815" cy="4961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087">
                  <a:extLst>
                    <a:ext uri="{9D8B030D-6E8A-4147-A177-3AD203B41FA5}">
                      <a16:colId xmlns:a16="http://schemas.microsoft.com/office/drawing/2014/main" val="3190601707"/>
                    </a:ext>
                  </a:extLst>
                </a:gridCol>
                <a:gridCol w="2388944">
                  <a:extLst>
                    <a:ext uri="{9D8B030D-6E8A-4147-A177-3AD203B41FA5}">
                      <a16:colId xmlns:a16="http://schemas.microsoft.com/office/drawing/2014/main" val="278505565"/>
                    </a:ext>
                  </a:extLst>
                </a:gridCol>
                <a:gridCol w="5965784">
                  <a:extLst>
                    <a:ext uri="{9D8B030D-6E8A-4147-A177-3AD203B41FA5}">
                      <a16:colId xmlns:a16="http://schemas.microsoft.com/office/drawing/2014/main" val="2298659982"/>
                    </a:ext>
                  </a:extLst>
                </a:gridCol>
              </a:tblGrid>
              <a:tr h="5907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Параметры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Описание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567890391"/>
                  </a:ext>
                </a:extLst>
              </a:tr>
              <a:tr h="5183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Внутренние параметры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5161"/>
                  </a:ext>
                </a:extLst>
              </a:tr>
              <a:tr h="46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Личная инициатива сотрудников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ответственности, свободы и независимости, которые предоставляют сотрудникам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ответственности, свободы и независимости, которые предоставляют сотрудникам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242492256"/>
                  </a:ext>
                </a:extLst>
              </a:tr>
              <a:tr h="46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Допустимый риск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агрессивности, риска и инновационности, допустимые в работе каждого сотрудника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агрессивности, риска и </a:t>
                      </a:r>
                      <a:r>
                        <a:rPr lang="ru-RU" sz="700" dirty="0" err="1">
                          <a:effectLst/>
                        </a:rPr>
                        <a:t>инновационности</a:t>
                      </a:r>
                      <a:r>
                        <a:rPr lang="ru-RU" sz="700" dirty="0">
                          <a:effectLst/>
                        </a:rPr>
                        <a:t>, допустимые в работе каждого сотрудника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2702440401"/>
                  </a:ext>
                </a:extLst>
              </a:tr>
              <a:tr h="46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Организованность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ясности и объективности ожиданий, декларируемых организацией, понимание целей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ясности и объективности ожиданий, декларируемых организацией, понимание целей организации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246946598"/>
                  </a:ext>
                </a:extLst>
              </a:tr>
              <a:tr h="46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Интеграция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согласованности действий всех подразделений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согласованности действий всех подразделений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917563230"/>
                  </a:ext>
                </a:extLst>
              </a:tr>
              <a:tr h="472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Управленческая поддержка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Способность руководителей обеспечивать коммуникацию и оказывать поддержку своим подчиненным; стиль управления руководителей; характер отношений между сотрудниками и организацией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Способность руководителей обеспечивать коммуникацию и оказывать поддержку своим подчиненным; стиль управления руководителей; характер отношений между сотрудниками и организацией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967053900"/>
                  </a:ext>
                </a:extLst>
              </a:tr>
              <a:tr h="46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Ряд правил и инструкций, регламентирующих деятельность сотрудников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Ряд правил и инструкций, регламентирующих деятельность сотрудников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098268551"/>
                  </a:ext>
                </a:extLst>
              </a:tr>
              <a:tr h="472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Идентичность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идентификации сотрудника не с определенной рабочей группой, а с организацией в целом; ориентированность на решение личных проблем или инструментальных задач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Степень идентификации сотрудника не с определенной рабочей группой, а с организацией в целом; ориентированность на решение личных проблем или инструментальных задач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212680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8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C5EB6-05D4-0A6D-C47C-376CD1F9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– это открытая система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41F32-0FA2-BF53-5D59-AE04E12925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организации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взаимосвязанных элементов, подсистем, компонентов и факторов, которые формируют основу организации, контролируются его руководителями и персоналом. 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ормируется руководителями организации в соответствии с их представлениями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какие именно элементы обеспечат его эффективное функционирование и развитие.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E62151-F123-FF7B-E2C1-99E345099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8237" y="1450240"/>
            <a:ext cx="48212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Параметры оценки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04812"/>
              </p:ext>
            </p:extLst>
          </p:nvPr>
        </p:nvGraphicFramePr>
        <p:xfrm>
          <a:off x="304800" y="1343564"/>
          <a:ext cx="11582400" cy="5006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4181">
                  <a:extLst>
                    <a:ext uri="{9D8B030D-6E8A-4147-A177-3AD203B41FA5}">
                      <a16:colId xmlns:a16="http://schemas.microsoft.com/office/drawing/2014/main" val="3190601707"/>
                    </a:ext>
                  </a:extLst>
                </a:gridCol>
                <a:gridCol w="2217019">
                  <a:extLst>
                    <a:ext uri="{9D8B030D-6E8A-4147-A177-3AD203B41FA5}">
                      <a16:colId xmlns:a16="http://schemas.microsoft.com/office/drawing/2014/main" val="1348531037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298659982"/>
                    </a:ext>
                  </a:extLst>
                </a:gridCol>
              </a:tblGrid>
              <a:tr h="3356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Параметры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Описание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567890391"/>
                  </a:ext>
                </a:extLst>
              </a:tr>
              <a:tr h="28573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Внутренние параметры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5161"/>
                  </a:ext>
                </a:extLst>
              </a:tr>
              <a:tr h="33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Система поощрений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Насколько любое публичное поощрение (повышение зарплаты, продвижение по карьерной лестнице) основывается на четко сформулированных и всем известных критериях (в противоположность субъективным решениям, базирующимся на принципах личной преданности и т. д.)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Наличие признаков репрессивной управленческой культуры, при которой количество наказаний больше, чем поощрений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Насколько любое публичное поощрение (повышение зарплаты, продвижение по карьерной лестнице) основывается на четко сформулированных и всем известных критериях (в противоположность субъективным решениям, базирующимся на принципах личной преданности и т. д.)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Наличие признаков репрессивной управленческой культуры, при которой количество наказаний больше, чем поощрений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66452073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Разрешение конфликтов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Уровень дозволения открыто критиковать руководство, данного сотрудникам, схемы разрешения проблемных ситуаций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дозволения открыто критиковать руководство, данного сотрудникам, схемы разрешения проблемных ситуаций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922784488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Тип коммуникации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Степень зависимости системы внутренней коммуникации от структуры формальной иерархии, степень формализации и регламентированности деятельности, подчинения планам, правилам и процедурам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зависимости системы внутренней коммуникации от структуры формальной иерархии, степень формализации и </a:t>
                      </a:r>
                      <a:r>
                        <a:rPr lang="ru-RU" sz="1600" dirty="0" err="1">
                          <a:effectLst/>
                        </a:rPr>
                        <a:t>регламентированности</a:t>
                      </a:r>
                      <a:r>
                        <a:rPr lang="ru-RU" sz="1600" dirty="0">
                          <a:effectLst/>
                        </a:rPr>
                        <a:t> деятельности, подчинения планам, правилам и процедурам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85844225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Иерархия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Степень централизации принятия решений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централизации принятия решений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28095364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Открытость инновациям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Отношение сотрудников к нововведениям, к переменам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Отношение сотрудников к нововведениям, к переменам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383619520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Отношение в коллективе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соотношения коллективизма и индивидуализма, ориентация сотрудников на сотрудничество или соперничество, социально допустимая дистанция между руководителями и подчиненными, отношение к женщинам, инвалидам и т. 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соотношения коллективизма и индивидуализма, ориентация сотрудников на сотрудничество или соперничество, социально допустимая дистанция между руководителями и подчиненными, отношение к женщинам, инвалидам и т. 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24" marR="45224" marT="22612" marB="22612" anchor="ctr"/>
                </a:tc>
                <a:extLst>
                  <a:ext uri="{0D108BD9-81ED-4DB2-BD59-A6C34878D82A}">
                    <a16:rowId xmlns:a16="http://schemas.microsoft.com/office/drawing/2014/main" val="173589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691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786">
            <a:off x="7850244" y="4125841"/>
            <a:ext cx="4216065" cy="304641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959">
            <a:off x="154787" y="1706717"/>
            <a:ext cx="3662685" cy="2282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05" y="1779294"/>
            <a:ext cx="3690339" cy="2764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4" y="4259527"/>
            <a:ext cx="3320125" cy="2015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56" y="2505819"/>
            <a:ext cx="4251488" cy="273377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538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6437"/>
            <a:ext cx="10515600" cy="97425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Показатели высокой </a:t>
            </a:r>
            <a:r>
              <a:rPr lang="ru-RU"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корпОративной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культуры</a:t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медицинской организации в качестве работодателя — насколько человек дорожит тем, что трудится здесь, уровень текучести кадров;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ценности — лояльность, преданность, имидж;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труду, повышенная ответственность за его качество и удовлетворенность результатами;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репутация сотрудников и организации в целом;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межличностные и производственные отношения;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стратегия поведения в сложных ситуациях;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стимулирование.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05" y="5658077"/>
            <a:ext cx="3190875" cy="10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1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FFE227-33C8-B73C-C9A5-047A785F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32" y="1089000"/>
            <a:ext cx="829936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4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3657"/>
            <a:ext cx="6607629" cy="419462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1349830"/>
            <a:ext cx="2266950" cy="45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2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59CD2-7812-B653-2626-579C6B97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281"/>
          </a:xfrm>
        </p:spPr>
        <p:txBody>
          <a:bodyPr/>
          <a:lstStyle/>
          <a:p>
            <a:pPr algn="ctr"/>
            <a:r>
              <a:rPr lang="ru-RU" dirty="0"/>
              <a:t>Зачем нужна КК?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8AA53-9876-8E80-240B-B65CC45318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cs typeface="Times New Roman" panose="02020603050405020304" pitchFamily="18" charset="0"/>
              </a:rPr>
              <a:t>1.Корпоративная культура – это </a:t>
            </a:r>
            <a:r>
              <a:rPr lang="ru-RU" sz="2900" b="1" dirty="0">
                <a:cs typeface="Times New Roman" panose="02020603050405020304" pitchFamily="18" charset="0"/>
              </a:rPr>
              <a:t>система</a:t>
            </a:r>
            <a:r>
              <a:rPr lang="ru-RU" sz="2900" dirty="0">
                <a:cs typeface="Times New Roman" panose="02020603050405020304" pitchFamily="18" charset="0"/>
              </a:rPr>
              <a:t> коллективно разделяемых ценностей, символов, убеждений, эталонов поведения работника в любой организации, в том числе медицинской. Именно она обуславливает своеобразие и уникальность деятельности медицинской организации, способствует идентификации сотрудника с организацией.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cs typeface="Times New Roman" panose="02020603050405020304" pitchFamily="18" charset="0"/>
              </a:rPr>
              <a:t>2.Корпоративная культура - это </a:t>
            </a:r>
            <a:r>
              <a:rPr lang="ru-RU" sz="2900" b="1" dirty="0">
                <a:cs typeface="Times New Roman" panose="02020603050405020304" pitchFamily="18" charset="0"/>
              </a:rPr>
              <a:t>часть внутренней среды</a:t>
            </a:r>
            <a:r>
              <a:rPr lang="ru-RU" sz="2900" dirty="0">
                <a:cs typeface="Times New Roman" panose="02020603050405020304" pitchFamily="18" charset="0"/>
              </a:rPr>
              <a:t>. Важный инструмент управления, может создать сильные конкурентные преимущества и повысить социальную ответственность всего персонала перед обществом и пациентами, улучшить качество медицинской деятельности.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06242D-026E-ADF7-85F5-3BD6C0C143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1685" y="1331476"/>
            <a:ext cx="4835374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1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DD6F6-A8AF-3418-DD5A-27ACC577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Зачем нужна КК?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434A71-382A-C842-2B03-D78297A1A1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Наличие корпоративной культуры организации, системы ценностей и моделей  поведения </a:t>
            </a:r>
            <a:r>
              <a:rPr lang="ru-RU" sz="2800" b="1" dirty="0">
                <a:cs typeface="Times New Roman" panose="02020603050405020304" pitchFamily="18" charset="0"/>
              </a:rPr>
              <a:t>позволяет улучшить </a:t>
            </a:r>
            <a:r>
              <a:rPr lang="ru-RU" sz="2800" dirty="0">
                <a:cs typeface="Times New Roman" panose="02020603050405020304" pitchFamily="18" charset="0"/>
              </a:rPr>
              <a:t>процессы стратегического развития, внутренней коммуникации, единства и сплоченности команды, создать единый вектор развития человеческих ресурсов, сократить текучесть кадров в организации.</a:t>
            </a:r>
          </a:p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4.Медицинские организации </a:t>
            </a:r>
            <a:r>
              <a:rPr lang="ru-RU" sz="2800" b="1" dirty="0">
                <a:cs typeface="Times New Roman" panose="02020603050405020304" pitchFamily="18" charset="0"/>
              </a:rPr>
              <a:t>нуждаются</a:t>
            </a:r>
            <a:r>
              <a:rPr lang="ru-RU" sz="2800" dirty="0">
                <a:cs typeface="Times New Roman" panose="02020603050405020304" pitchFamily="18" charset="0"/>
              </a:rPr>
              <a:t> в формировании концепции, механизмов внедрения и развития корпоративной культуры в практику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A91DF109-D4AA-04E8-2A88-FD493D1638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153" y="2171523"/>
            <a:ext cx="5479088" cy="2952000"/>
          </a:xfrm>
        </p:spPr>
      </p:pic>
    </p:spTree>
    <p:extLst>
      <p:ext uri="{BB962C8B-B14F-4D97-AF65-F5344CB8AC3E}">
        <p14:creationId xmlns:p14="http://schemas.microsoft.com/office/powerpoint/2010/main" val="3739532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0168" y="1465245"/>
            <a:ext cx="12004713" cy="5155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детской больнице Нижнекамска работает по-настоящему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уникальный специалист – доктор Иванов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Доктор Иванов врач-универсал с высшей категорией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тремя специальностями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педиатр, эндокринолог, аллерголог. Город Нижнекамск хоть и большой город, а с трудом можно найти 5-6 человек равных ему по специализации. А самое неприятное заключается в том,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Иванов прекрасно знает о своей уникальности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незаменимости и без зазрения совести вьет веревки из руководства больницы. Заработная плата у него высокая, в этом плане он всем доволен и никаких требований не предъявляет. Однако, в любой момент Иванов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не выйти на работу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взять отпуск или больничный, потребовать удобный для него график работы. Например, он может позвонить главному врачу и заявить: «Я купил турпутевку и уезжаю на две недели отдыхать».  В противном случае грозит увольнением.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отделения  замедляется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две недели, потому что заменить Иванова некем. Медицинская деятельность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ведется в полном объеме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пациенты в листе ожидания, медицинская организация теряет репутацию, теряет деньги. И все из-за одного человека. Причем уволить его невозможно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второго такого специалиста не найти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102C45-9DC6-16FD-EB0E-A55B7CC65568}"/>
              </a:ext>
            </a:extLst>
          </p:cNvPr>
          <p:cNvSpPr/>
          <p:nvPr/>
        </p:nvSpPr>
        <p:spPr>
          <a:xfrm>
            <a:off x="2487557" y="774357"/>
            <a:ext cx="7216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Разбор кейса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250B3-4A80-FCEC-3E1D-623EE148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для обсуждения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48C2B-AAF5-3E6A-BC77-DE28BBCD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Сформирована ли корпоративная культура в данном медицинском учреждении?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можно предпринять для повышения уровня КК?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680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1132114"/>
            <a:ext cx="10363199" cy="5044849"/>
          </a:xfrm>
        </p:spPr>
      </p:pic>
    </p:spTree>
    <p:extLst>
      <p:ext uri="{BB962C8B-B14F-4D97-AF65-F5344CB8AC3E}">
        <p14:creationId xmlns:p14="http://schemas.microsoft.com/office/powerpoint/2010/main" val="315530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8575"/>
            <a:ext cx="10515600" cy="39211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Модель внутренней среды организации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23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войная стрелка влево/вверх 6"/>
          <p:cNvSpPr/>
          <p:nvPr/>
        </p:nvSpPr>
        <p:spPr>
          <a:xfrm rot="16200000">
            <a:off x="7074629" y="2327114"/>
            <a:ext cx="965200" cy="1027112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верх 7"/>
          <p:cNvSpPr/>
          <p:nvPr/>
        </p:nvSpPr>
        <p:spPr>
          <a:xfrm rot="10800000">
            <a:off x="4024061" y="2358069"/>
            <a:ext cx="1129861" cy="919695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верх 8"/>
          <p:cNvSpPr/>
          <p:nvPr/>
        </p:nvSpPr>
        <p:spPr>
          <a:xfrm>
            <a:off x="6929372" y="4674310"/>
            <a:ext cx="1141413" cy="1092464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 rot="5400000">
            <a:off x="4083242" y="4615129"/>
            <a:ext cx="1092464" cy="1210826"/>
          </a:xfrm>
          <a:prstGeom prst="leftUpArrow">
            <a:avLst>
              <a:gd name="adj1" fmla="val 8773"/>
              <a:gd name="adj2" fmla="val 12057"/>
              <a:gd name="adj3" fmla="val 4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060262" y="3850320"/>
            <a:ext cx="349250" cy="117475"/>
          </a:xfrm>
          <a:prstGeom prst="leftRightArrow">
            <a:avLst>
              <a:gd name="adj1" fmla="val 50000"/>
              <a:gd name="adj2" fmla="val 106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6726173" y="3850320"/>
            <a:ext cx="317500" cy="117475"/>
          </a:xfrm>
          <a:prstGeom prst="leftRightArrow">
            <a:avLst>
              <a:gd name="adj1" fmla="val 50000"/>
              <a:gd name="adj2" fmla="val 98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6003859" y="2898883"/>
            <a:ext cx="146050" cy="378882"/>
          </a:xfrm>
          <a:prstGeom prst="upDownArrow">
            <a:avLst>
              <a:gd name="adj1" fmla="val 36956"/>
              <a:gd name="adj2" fmla="val 82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6003859" y="4555912"/>
            <a:ext cx="146050" cy="388408"/>
          </a:xfrm>
          <a:prstGeom prst="upDownArrow">
            <a:avLst>
              <a:gd name="adj1" fmla="val 49999"/>
              <a:gd name="adj2" fmla="val 82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95333"/>
      </p:ext>
    </p:extLst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CL\Desktop\девиантное поведение фото\Depositphotos_194761058_xl-2015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803"/>
            <a:ext cx="12192000" cy="62120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9487" y="5320244"/>
            <a:ext cx="116694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2F642-49EA-6DBE-4BD4-2B051E08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МОДЕЛЬ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F977DB6-714F-D5B0-E773-2FD3AAE2C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145884"/>
              </p:ext>
            </p:extLst>
          </p:nvPr>
        </p:nvGraphicFramePr>
        <p:xfrm>
          <a:off x="838200" y="904775"/>
          <a:ext cx="11353800" cy="576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91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F41C1-5159-782A-D5D5-BA3D223D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893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793941-F120-3BEB-0AA8-70F394655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81465"/>
              </p:ext>
            </p:extLst>
          </p:nvPr>
        </p:nvGraphicFramePr>
        <p:xfrm>
          <a:off x="838200" y="1116532"/>
          <a:ext cx="10515600" cy="550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Успех группы">
            <a:extLst>
              <a:ext uri="{FF2B5EF4-FFF2-40B4-BE49-F238E27FC236}">
                <a16:creationId xmlns:a16="http://schemas.microsoft.com/office/drawing/2014/main" id="{A1E2FD99-FF5B-8160-4010-267B2C52D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7120" y="52842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4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3640206" y="1921947"/>
            <a:ext cx="4530256" cy="3405309"/>
            <a:chOff x="3640206" y="1921947"/>
            <a:chExt cx="4530256" cy="3405309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640206" y="1921947"/>
              <a:ext cx="4530256" cy="3405309"/>
              <a:chOff x="3640206" y="1921947"/>
              <a:chExt cx="4530256" cy="3405309"/>
            </a:xfrm>
          </p:grpSpPr>
          <p:sp>
            <p:nvSpPr>
              <p:cNvPr id="18" name="Арка 17"/>
              <p:cNvSpPr/>
              <p:nvPr/>
            </p:nvSpPr>
            <p:spPr>
              <a:xfrm>
                <a:off x="4029093" y="2132131"/>
                <a:ext cx="3474117" cy="2890569"/>
              </a:xfrm>
              <a:prstGeom prst="blockArc">
                <a:avLst>
                  <a:gd name="adj1" fmla="val 11234872"/>
                  <a:gd name="adj2" fmla="val 16532426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2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Арка 20"/>
              <p:cNvSpPr/>
              <p:nvPr/>
            </p:nvSpPr>
            <p:spPr>
              <a:xfrm>
                <a:off x="4040903" y="1925222"/>
                <a:ext cx="3474117" cy="2890569"/>
              </a:xfrm>
              <a:prstGeom prst="blockArc">
                <a:avLst>
                  <a:gd name="adj1" fmla="val 5094885"/>
                  <a:gd name="adj2" fmla="val 10757157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02230"/>
                  <a:satOff val="-6819"/>
                  <a:lumOff val="-2615"/>
                  <a:alphaOff val="0"/>
                </a:schemeClr>
              </a:fillRef>
              <a:effectRef idx="2">
                <a:schemeClr val="accent5">
                  <a:hueOff val="-4902230"/>
                  <a:satOff val="-6819"/>
                  <a:lumOff val="-26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Арка 28"/>
              <p:cNvSpPr/>
              <p:nvPr/>
            </p:nvSpPr>
            <p:spPr>
              <a:xfrm>
                <a:off x="4261259" y="1921947"/>
                <a:ext cx="3474117" cy="2890569"/>
              </a:xfrm>
              <a:prstGeom prst="blockArc">
                <a:avLst>
                  <a:gd name="adj1" fmla="val 131321"/>
                  <a:gd name="adj2" fmla="val 5602928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451115"/>
                  <a:satOff val="-3409"/>
                  <a:lumOff val="-1307"/>
                  <a:alphaOff val="0"/>
                </a:schemeClr>
              </a:fillRef>
              <a:effectRef idx="2">
                <a:schemeClr val="accent5">
                  <a:hueOff val="-2451115"/>
                  <a:satOff val="-3409"/>
                  <a:lumOff val="-13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Арка 31"/>
              <p:cNvSpPr/>
              <p:nvPr/>
            </p:nvSpPr>
            <p:spPr>
              <a:xfrm>
                <a:off x="4268462" y="2136061"/>
                <a:ext cx="3474117" cy="2890569"/>
              </a:xfrm>
              <a:prstGeom prst="blockArc">
                <a:avLst>
                  <a:gd name="adj1" fmla="val 15980443"/>
                  <a:gd name="adj2" fmla="val 21237468"/>
                  <a:gd name="adj3" fmla="val 4636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олилиния 34"/>
              <p:cNvSpPr/>
              <p:nvPr/>
            </p:nvSpPr>
            <p:spPr>
              <a:xfrm>
                <a:off x="6809175" y="2958912"/>
                <a:ext cx="1361287" cy="930643"/>
              </a:xfrm>
              <a:custGeom>
                <a:avLst/>
                <a:gdLst>
                  <a:gd name="connsiteX0" fmla="*/ 0 w 1361287"/>
                  <a:gd name="connsiteY0" fmla="*/ 465322 h 930643"/>
                  <a:gd name="connsiteX1" fmla="*/ 680644 w 1361287"/>
                  <a:gd name="connsiteY1" fmla="*/ 0 h 930643"/>
                  <a:gd name="connsiteX2" fmla="*/ 1361288 w 1361287"/>
                  <a:gd name="connsiteY2" fmla="*/ 465322 h 930643"/>
                  <a:gd name="connsiteX3" fmla="*/ 680644 w 1361287"/>
                  <a:gd name="connsiteY3" fmla="*/ 930644 h 930643"/>
                  <a:gd name="connsiteX4" fmla="*/ 0 w 1361287"/>
                  <a:gd name="connsiteY4" fmla="*/ 465322 h 93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287" h="930643">
                    <a:moveTo>
                      <a:pt x="0" y="465322"/>
                    </a:moveTo>
                    <a:cubicBezTo>
                      <a:pt x="0" y="208332"/>
                      <a:pt x="304735" y="0"/>
                      <a:pt x="680644" y="0"/>
                    </a:cubicBezTo>
                    <a:cubicBezTo>
                      <a:pt x="1056553" y="0"/>
                      <a:pt x="1361288" y="208332"/>
                      <a:pt x="1361288" y="465322"/>
                    </a:cubicBezTo>
                    <a:cubicBezTo>
                      <a:pt x="1361288" y="722312"/>
                      <a:pt x="1056553" y="930644"/>
                      <a:pt x="680644" y="930644"/>
                    </a:cubicBezTo>
                    <a:cubicBezTo>
                      <a:pt x="304735" y="930644"/>
                      <a:pt x="0" y="722312"/>
                      <a:pt x="0" y="465322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2451115"/>
                  <a:satOff val="-3409"/>
                  <a:lumOff val="-1307"/>
                  <a:alphaOff val="0"/>
                </a:schemeClr>
              </a:fillRef>
              <a:effectRef idx="2">
                <a:schemeClr val="accent5">
                  <a:hueOff val="-2451115"/>
                  <a:satOff val="-3409"/>
                  <a:lumOff val="-130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7136" tIns="154070" rIns="217136" bIns="1540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Люди и культура</a:t>
                </a: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5206235" y="4387187"/>
                <a:ext cx="1408053" cy="940069"/>
              </a:xfrm>
              <a:custGeom>
                <a:avLst/>
                <a:gdLst>
                  <a:gd name="connsiteX0" fmla="*/ 0 w 1408053"/>
                  <a:gd name="connsiteY0" fmla="*/ 470035 h 940069"/>
                  <a:gd name="connsiteX1" fmla="*/ 704027 w 1408053"/>
                  <a:gd name="connsiteY1" fmla="*/ 0 h 940069"/>
                  <a:gd name="connsiteX2" fmla="*/ 1408054 w 1408053"/>
                  <a:gd name="connsiteY2" fmla="*/ 470035 h 940069"/>
                  <a:gd name="connsiteX3" fmla="*/ 704027 w 1408053"/>
                  <a:gd name="connsiteY3" fmla="*/ 940070 h 940069"/>
                  <a:gd name="connsiteX4" fmla="*/ 0 w 1408053"/>
                  <a:gd name="connsiteY4" fmla="*/ 470035 h 94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8053" h="940069">
                    <a:moveTo>
                      <a:pt x="0" y="470035"/>
                    </a:moveTo>
                    <a:cubicBezTo>
                      <a:pt x="0" y="210442"/>
                      <a:pt x="315204" y="0"/>
                      <a:pt x="704027" y="0"/>
                    </a:cubicBezTo>
                    <a:cubicBezTo>
                      <a:pt x="1092850" y="0"/>
                      <a:pt x="1408054" y="210442"/>
                      <a:pt x="1408054" y="470035"/>
                    </a:cubicBezTo>
                    <a:cubicBezTo>
                      <a:pt x="1408054" y="729628"/>
                      <a:pt x="1092850" y="940070"/>
                      <a:pt x="704027" y="940070"/>
                    </a:cubicBezTo>
                    <a:cubicBezTo>
                      <a:pt x="315204" y="940070"/>
                      <a:pt x="0" y="729628"/>
                      <a:pt x="0" y="470035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902230"/>
                  <a:satOff val="-6819"/>
                  <a:lumOff val="-2615"/>
                  <a:alphaOff val="0"/>
                </a:schemeClr>
              </a:fillRef>
              <a:effectRef idx="2">
                <a:schemeClr val="accent5">
                  <a:hueOff val="-4902230"/>
                  <a:satOff val="-6819"/>
                  <a:lumOff val="-26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1445" tIns="152910" rIns="221445" bIns="15291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Технология</a:t>
                </a: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640206" y="2897146"/>
                <a:ext cx="1290563" cy="983923"/>
              </a:xfrm>
              <a:custGeom>
                <a:avLst/>
                <a:gdLst>
                  <a:gd name="connsiteX0" fmla="*/ 0 w 1290563"/>
                  <a:gd name="connsiteY0" fmla="*/ 491962 h 983923"/>
                  <a:gd name="connsiteX1" fmla="*/ 645282 w 1290563"/>
                  <a:gd name="connsiteY1" fmla="*/ 0 h 983923"/>
                  <a:gd name="connsiteX2" fmla="*/ 1290564 w 1290563"/>
                  <a:gd name="connsiteY2" fmla="*/ 491962 h 983923"/>
                  <a:gd name="connsiteX3" fmla="*/ 645282 w 1290563"/>
                  <a:gd name="connsiteY3" fmla="*/ 983924 h 983923"/>
                  <a:gd name="connsiteX4" fmla="*/ 0 w 1290563"/>
                  <a:gd name="connsiteY4" fmla="*/ 491962 h 98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0563" h="983923">
                    <a:moveTo>
                      <a:pt x="0" y="491962"/>
                    </a:moveTo>
                    <a:cubicBezTo>
                      <a:pt x="0" y="220259"/>
                      <a:pt x="288903" y="0"/>
                      <a:pt x="645282" y="0"/>
                    </a:cubicBezTo>
                    <a:cubicBezTo>
                      <a:pt x="1001661" y="0"/>
                      <a:pt x="1290564" y="220259"/>
                      <a:pt x="1290564" y="491962"/>
                    </a:cubicBezTo>
                    <a:cubicBezTo>
                      <a:pt x="1290564" y="763665"/>
                      <a:pt x="1001661" y="983924"/>
                      <a:pt x="645282" y="983924"/>
                    </a:cubicBezTo>
                    <a:cubicBezTo>
                      <a:pt x="288903" y="983924"/>
                      <a:pt x="0" y="763665"/>
                      <a:pt x="0" y="491962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2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4239" tIns="159332" rIns="204239" bIns="15933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Структура</a:t>
                </a:r>
              </a:p>
            </p:txBody>
          </p:sp>
          <p:sp>
            <p:nvSpPr>
              <p:cNvPr id="12" name="Двойная стрелка влево/вверх 11"/>
              <p:cNvSpPr/>
              <p:nvPr/>
            </p:nvSpPr>
            <p:spPr>
              <a:xfrm>
                <a:off x="6669087" y="3929593"/>
                <a:ext cx="1141413" cy="1092464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войная стрелка влево/вверх 12"/>
              <p:cNvSpPr/>
              <p:nvPr/>
            </p:nvSpPr>
            <p:spPr>
              <a:xfrm rot="5400000">
                <a:off x="4017254" y="3870411"/>
                <a:ext cx="1092464" cy="1210826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войная стрелка влево/вверх 13"/>
              <p:cNvSpPr/>
              <p:nvPr/>
            </p:nvSpPr>
            <p:spPr>
              <a:xfrm rot="16200000">
                <a:off x="6763544" y="1931194"/>
                <a:ext cx="965200" cy="1027112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войная стрелка влево/вверх 14"/>
              <p:cNvSpPr/>
              <p:nvPr/>
            </p:nvSpPr>
            <p:spPr>
              <a:xfrm rot="10800000">
                <a:off x="3958072" y="1962145"/>
                <a:ext cx="1129861" cy="919695"/>
              </a:xfrm>
              <a:prstGeom prst="leftUpArrow">
                <a:avLst>
                  <a:gd name="adj1" fmla="val 8773"/>
                  <a:gd name="adj2" fmla="val 12057"/>
                  <a:gd name="adj3" fmla="val 416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4962881" y="2475969"/>
              <a:ext cx="1784350" cy="1858433"/>
              <a:chOff x="4978400" y="2459567"/>
              <a:chExt cx="1784350" cy="1858433"/>
            </a:xfrm>
          </p:grpSpPr>
          <p:sp>
            <p:nvSpPr>
              <p:cNvPr id="3" name="Двойная стрелка влево/вправо 2"/>
              <p:cNvSpPr/>
              <p:nvPr/>
            </p:nvSpPr>
            <p:spPr>
              <a:xfrm>
                <a:off x="4978400" y="3365499"/>
                <a:ext cx="349250" cy="117475"/>
              </a:xfrm>
              <a:prstGeom prst="leftRightArrow">
                <a:avLst>
                  <a:gd name="adj1" fmla="val 50000"/>
                  <a:gd name="adj2" fmla="val 1067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Двойная стрелка влево/вправо 7"/>
              <p:cNvSpPr/>
              <p:nvPr/>
            </p:nvSpPr>
            <p:spPr>
              <a:xfrm>
                <a:off x="6445250" y="3365499"/>
                <a:ext cx="317500" cy="117475"/>
              </a:xfrm>
              <a:prstGeom prst="leftRightArrow">
                <a:avLst>
                  <a:gd name="adj1" fmla="val 50000"/>
                  <a:gd name="adj2" fmla="val 98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Двойная стрелка вверх/вниз 5"/>
              <p:cNvSpPr/>
              <p:nvPr/>
            </p:nvSpPr>
            <p:spPr>
              <a:xfrm>
                <a:off x="5837237" y="2459567"/>
                <a:ext cx="146050" cy="378882"/>
              </a:xfrm>
              <a:prstGeom prst="upDownArrow">
                <a:avLst>
                  <a:gd name="adj1" fmla="val 36956"/>
                  <a:gd name="adj2" fmla="val 826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войная стрелка вверх/вниз 10"/>
              <p:cNvSpPr/>
              <p:nvPr/>
            </p:nvSpPr>
            <p:spPr>
              <a:xfrm>
                <a:off x="5837237" y="3929592"/>
                <a:ext cx="146050" cy="388408"/>
              </a:xfrm>
              <a:prstGeom prst="upDownArrow">
                <a:avLst>
                  <a:gd name="adj1" fmla="val 49999"/>
                  <a:gd name="adj2" fmla="val 826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55" y="842622"/>
            <a:ext cx="10515600" cy="68191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модель внутренней среды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Гауз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«детская городская клиническая больница № 7»</a:t>
            </a: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5162776" y="1757973"/>
            <a:ext cx="1494963" cy="667651"/>
          </a:xfrm>
          <a:custGeom>
            <a:avLst/>
            <a:gdLst>
              <a:gd name="connsiteX0" fmla="*/ 0 w 1494963"/>
              <a:gd name="connsiteY0" fmla="*/ 333826 h 667651"/>
              <a:gd name="connsiteX1" fmla="*/ 747482 w 1494963"/>
              <a:gd name="connsiteY1" fmla="*/ 0 h 667651"/>
              <a:gd name="connsiteX2" fmla="*/ 1494964 w 1494963"/>
              <a:gd name="connsiteY2" fmla="*/ 333826 h 667651"/>
              <a:gd name="connsiteX3" fmla="*/ 747482 w 1494963"/>
              <a:gd name="connsiteY3" fmla="*/ 667652 h 667651"/>
              <a:gd name="connsiteX4" fmla="*/ 0 w 1494963"/>
              <a:gd name="connsiteY4" fmla="*/ 333826 h 6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3" h="667651">
                <a:moveTo>
                  <a:pt x="0" y="333826"/>
                </a:moveTo>
                <a:cubicBezTo>
                  <a:pt x="0" y="149459"/>
                  <a:pt x="334659" y="0"/>
                  <a:pt x="747482" y="0"/>
                </a:cubicBezTo>
                <a:cubicBezTo>
                  <a:pt x="1160305" y="0"/>
                  <a:pt x="1494964" y="149459"/>
                  <a:pt x="1494964" y="333826"/>
                </a:cubicBezTo>
                <a:cubicBezTo>
                  <a:pt x="1494964" y="518193"/>
                  <a:pt x="1160305" y="667652"/>
                  <a:pt x="747482" y="667652"/>
                </a:cubicBezTo>
                <a:cubicBezTo>
                  <a:pt x="334659" y="667652"/>
                  <a:pt x="0" y="518193"/>
                  <a:pt x="0" y="33382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332" tIns="123175" rIns="244332" bIns="12317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Задачи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-29510" y="2614611"/>
            <a:ext cx="3699677" cy="1619250"/>
            <a:chOff x="-29510" y="2614611"/>
            <a:chExt cx="3699677" cy="1619250"/>
          </a:xfrm>
        </p:grpSpPr>
        <p:sp>
          <p:nvSpPr>
            <p:cNvPr id="16" name="Стрелка влево 15"/>
            <p:cNvSpPr/>
            <p:nvPr/>
          </p:nvSpPr>
          <p:spPr>
            <a:xfrm rot="469099">
              <a:off x="3014024" y="3048157"/>
              <a:ext cx="642997" cy="91713"/>
            </a:xfrm>
            <a:prstGeom prst="leftArrow">
              <a:avLst/>
            </a:prstGeom>
            <a:solidFill>
              <a:srgbClr val="7BBD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20463206">
              <a:off x="3043069" y="3691424"/>
              <a:ext cx="627098" cy="102927"/>
            </a:xfrm>
            <a:prstGeom prst="leftArrow">
              <a:avLst/>
            </a:prstGeom>
            <a:solidFill>
              <a:srgbClr val="7BBD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>
              <a:off x="3014056" y="3364034"/>
              <a:ext cx="588617" cy="93573"/>
            </a:xfrm>
            <a:prstGeom prst="leftArrow">
              <a:avLst/>
            </a:prstGeom>
            <a:solidFill>
              <a:srgbClr val="7BBD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хема 4"/>
            <p:cNvGraphicFramePr/>
            <p:nvPr/>
          </p:nvGraphicFramePr>
          <p:xfrm>
            <a:off x="-29510" y="2614611"/>
            <a:ext cx="3140075" cy="16192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48" name="Группа 47"/>
          <p:cNvGrpSpPr/>
          <p:nvPr/>
        </p:nvGrpSpPr>
        <p:grpSpPr>
          <a:xfrm>
            <a:off x="8052644" y="2362199"/>
            <a:ext cx="4247736" cy="2085975"/>
            <a:chOff x="8052644" y="2362199"/>
            <a:chExt cx="4247736" cy="2085975"/>
          </a:xfrm>
        </p:grpSpPr>
        <p:sp>
          <p:nvSpPr>
            <p:cNvPr id="20" name="Стрелка влево 19"/>
            <p:cNvSpPr/>
            <p:nvPr/>
          </p:nvSpPr>
          <p:spPr>
            <a:xfrm rot="9219932">
              <a:off x="8052644" y="2977418"/>
              <a:ext cx="481613" cy="96056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лево 21"/>
            <p:cNvSpPr/>
            <p:nvPr/>
          </p:nvSpPr>
          <p:spPr>
            <a:xfrm rot="9704869">
              <a:off x="8184043" y="3261833"/>
              <a:ext cx="335319" cy="100534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 rot="11782387">
              <a:off x="8193205" y="3472056"/>
              <a:ext cx="296973" cy="109962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лево 23"/>
            <p:cNvSpPr/>
            <p:nvPr/>
          </p:nvSpPr>
          <p:spPr>
            <a:xfrm rot="13239414">
              <a:off x="8075362" y="3755487"/>
              <a:ext cx="386219" cy="109962"/>
            </a:xfrm>
            <a:prstGeom prst="leftArrow">
              <a:avLst/>
            </a:prstGeom>
            <a:solidFill>
              <a:srgbClr val="4FCF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Схема 6"/>
            <p:cNvGraphicFramePr/>
            <p:nvPr/>
          </p:nvGraphicFramePr>
          <p:xfrm>
            <a:off x="8360205" y="2362199"/>
            <a:ext cx="3940175" cy="20859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49" name="Группа 48"/>
          <p:cNvGrpSpPr/>
          <p:nvPr/>
        </p:nvGrpSpPr>
        <p:grpSpPr>
          <a:xfrm>
            <a:off x="2070100" y="5134829"/>
            <a:ext cx="8128000" cy="1361221"/>
            <a:chOff x="2070100" y="5134829"/>
            <a:chExt cx="8128000" cy="1361221"/>
          </a:xfrm>
        </p:grpSpPr>
        <p:graphicFrame>
          <p:nvGraphicFramePr>
            <p:cNvPr id="10" name="Схема 9"/>
            <p:cNvGraphicFramePr/>
            <p:nvPr/>
          </p:nvGraphicFramePr>
          <p:xfrm>
            <a:off x="2070100" y="5263092"/>
            <a:ext cx="8128000" cy="12329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Стрелка влево 24"/>
            <p:cNvSpPr/>
            <p:nvPr/>
          </p:nvSpPr>
          <p:spPr>
            <a:xfrm rot="20999831">
              <a:off x="3527580" y="5136700"/>
              <a:ext cx="1710205" cy="180975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лево 25"/>
            <p:cNvSpPr/>
            <p:nvPr/>
          </p:nvSpPr>
          <p:spPr>
            <a:xfrm rot="11284829">
              <a:off x="6606392" y="5134829"/>
              <a:ext cx="2079940" cy="180975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лево 26"/>
            <p:cNvSpPr/>
            <p:nvPr/>
          </p:nvSpPr>
          <p:spPr>
            <a:xfrm rot="19071113">
              <a:off x="5096298" y="5273288"/>
              <a:ext cx="296973" cy="109962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лево 27"/>
            <p:cNvSpPr/>
            <p:nvPr/>
          </p:nvSpPr>
          <p:spPr>
            <a:xfrm rot="13604321">
              <a:off x="6370191" y="5281331"/>
              <a:ext cx="261784" cy="93025"/>
            </a:xfrm>
            <a:prstGeom prst="leftArrow">
              <a:avLst/>
            </a:prstGeom>
            <a:solidFill>
              <a:srgbClr val="50C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олилиния 32"/>
          <p:cNvSpPr/>
          <p:nvPr/>
        </p:nvSpPr>
        <p:spPr>
          <a:xfrm>
            <a:off x="5346264" y="2881313"/>
            <a:ext cx="1092632" cy="1025838"/>
          </a:xfrm>
          <a:custGeom>
            <a:avLst/>
            <a:gdLst>
              <a:gd name="connsiteX0" fmla="*/ 0 w 1092632"/>
              <a:gd name="connsiteY0" fmla="*/ 512919 h 1025838"/>
              <a:gd name="connsiteX1" fmla="*/ 546316 w 1092632"/>
              <a:gd name="connsiteY1" fmla="*/ 0 h 1025838"/>
              <a:gd name="connsiteX2" fmla="*/ 1092632 w 1092632"/>
              <a:gd name="connsiteY2" fmla="*/ 512919 h 1025838"/>
              <a:gd name="connsiteX3" fmla="*/ 546316 w 1092632"/>
              <a:gd name="connsiteY3" fmla="*/ 1025838 h 1025838"/>
              <a:gd name="connsiteX4" fmla="*/ 0 w 1092632"/>
              <a:gd name="connsiteY4" fmla="*/ 512919 h 102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32" h="1025838">
                <a:moveTo>
                  <a:pt x="0" y="512919"/>
                </a:moveTo>
                <a:cubicBezTo>
                  <a:pt x="0" y="229642"/>
                  <a:pt x="244594" y="0"/>
                  <a:pt x="546316" y="0"/>
                </a:cubicBezTo>
                <a:cubicBezTo>
                  <a:pt x="848038" y="0"/>
                  <a:pt x="1092632" y="229642"/>
                  <a:pt x="1092632" y="512919"/>
                </a:cubicBezTo>
                <a:cubicBezTo>
                  <a:pt x="1092632" y="796196"/>
                  <a:pt x="848038" y="1025838"/>
                  <a:pt x="546316" y="1025838"/>
                </a:cubicBezTo>
                <a:cubicBezTo>
                  <a:pt x="244594" y="1025838"/>
                  <a:pt x="0" y="796196"/>
                  <a:pt x="0" y="512919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92" tIns="168010" rIns="177792" bIns="16801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и цели</a:t>
            </a:r>
          </a:p>
        </p:txBody>
      </p:sp>
    </p:spTree>
    <p:extLst>
      <p:ext uri="{BB962C8B-B14F-4D97-AF65-F5344CB8AC3E}">
        <p14:creationId xmlns:p14="http://schemas.microsoft.com/office/powerpoint/2010/main" val="31274927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41901 -0.02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01 -0.02523 L 5E-6 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4" grpId="1" animBg="1"/>
      <p:bldP spid="34" grpId="2" animBg="1"/>
      <p:bldP spid="33" grpId="0" animBg="1"/>
      <p:bldP spid="33" grpId="1" animBg="1"/>
      <p:bldP spid="33" grpId="2" animBg="1"/>
      <p:bldP spid="33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53653-3443-DD40-9102-6B021C65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Миссия ГАУЗ Детская ГКБ№7 (далее цели)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8280F3A-0A9B-876F-6757-DF17C3DCC444}"/>
              </a:ext>
            </a:extLst>
          </p:cNvPr>
          <p:cNvGrpSpPr/>
          <p:nvPr/>
        </p:nvGrpSpPr>
        <p:grpSpPr>
          <a:xfrm>
            <a:off x="3110565" y="1757973"/>
            <a:ext cx="5609699" cy="6361692"/>
            <a:chOff x="6797872" y="2383554"/>
            <a:chExt cx="4267186" cy="4854365"/>
          </a:xfrm>
        </p:grpSpPr>
        <p:sp>
          <p:nvSpPr>
            <p:cNvPr id="4" name="Сердце 3">
              <a:extLst>
                <a:ext uri="{FF2B5EF4-FFF2-40B4-BE49-F238E27FC236}">
                  <a16:creationId xmlns:a16="http://schemas.microsoft.com/office/drawing/2014/main" id="{35C2A035-D91C-07D3-B9E1-B4A4AA863450}"/>
                </a:ext>
              </a:extLst>
            </p:cNvPr>
            <p:cNvSpPr/>
            <p:nvPr/>
          </p:nvSpPr>
          <p:spPr>
            <a:xfrm>
              <a:off x="6842521" y="2383554"/>
              <a:ext cx="4189741" cy="324161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7A133F-8394-46A9-E006-BA292A3E13A6}"/>
                </a:ext>
              </a:extLst>
            </p:cNvPr>
            <p:cNvSpPr txBox="1"/>
            <p:nvPr/>
          </p:nvSpPr>
          <p:spPr>
            <a:xfrm>
              <a:off x="6797872" y="3207297"/>
              <a:ext cx="4267186" cy="4030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Тепло наших сердец </a:t>
              </a: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наши знания и опыт</a:t>
              </a: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детям!!!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3FD4A-D75C-132E-E426-447BDBA6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модель внутренней среды </a:t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Гауз</a:t>
            </a: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«детская городская клиническая больница № 7» (ЦЕЛИ)</a:t>
            </a:r>
            <a:endParaRPr lang="ru-RU" sz="2400" dirty="0"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EF9AE-28E1-A994-8EC0-C8808639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078030"/>
            <a:ext cx="10776284" cy="54148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1. Оказание медицинской помощи детскому населению в поликлинике и на дому.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2. Организация и осуществление комплекса профилактических мероприятий, в том числе динамическое наблюдение за здоровыми и больными детьми.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3. Организация и осуществление лечебно-профилактической работы образовательных учреждениях.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4. Организация и осуществление противоэпидемических мероприятий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5. Организация и проведение мероприятий по гигиеническому воспитанию и обучению населения, пропаганде здорового образа жизни.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6. Совершенствование организационных форм и методов работы детского стационара и поликлиники, направленных на повышение качества и эффективности лечебно-диагностической работы и медицинской реабилитации.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7. Анализ состояния здоровья детского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414739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1477</TotalTime>
  <Words>2355</Words>
  <Application>Microsoft Office PowerPoint</Application>
  <PresentationFormat>Широкоэкранный</PresentationFormat>
  <Paragraphs>197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Bahnschrift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Организация – это открытая система </vt:lpstr>
      <vt:lpstr>Модель внутренней среды организации </vt:lpstr>
      <vt:lpstr>МОДЕЛЬ</vt:lpstr>
      <vt:lpstr>Презентация PowerPoint</vt:lpstr>
      <vt:lpstr>модель внутренней среды  Гауз «детская городская клиническая больница № 7»</vt:lpstr>
      <vt:lpstr>Миссия ГАУЗ Детская ГКБ№7 (далее цели)</vt:lpstr>
      <vt:lpstr>модель внутренней среды  Гауз «детская городская клиническая больница № 7» (ЦЕЛИ)</vt:lpstr>
      <vt:lpstr>Важен  каждый человек! </vt:lpstr>
      <vt:lpstr>Корпоративная культура — набор базовых ценностей, убеждений, негласных соглашений и норм, разделяемых всеми членами организации. </vt:lpstr>
      <vt:lpstr> 4 уровня развития корпоративной культуры:  </vt:lpstr>
      <vt:lpstr>4 уровня развития корпоративной культуры:  </vt:lpstr>
      <vt:lpstr>Презентация PowerPoint</vt:lpstr>
      <vt:lpstr>Функции корпоративноЙ культуры </vt:lpstr>
      <vt:lpstr>Функции корпоративноЙ культуры </vt:lpstr>
      <vt:lpstr>Графическое изображение уровней КОРПОРАТИВНОЙ культуры по э.шейну </vt:lpstr>
      <vt:lpstr>Уровни корпоративной культуры</vt:lpstr>
      <vt:lpstr>Презентация PowerPoint</vt:lpstr>
      <vt:lpstr>? </vt:lpstr>
      <vt:lpstr>Презентация PowerPoint</vt:lpstr>
      <vt:lpstr>Презентация PowerPoint</vt:lpstr>
      <vt:lpstr>Симптомы культуры второго уровня </vt:lpstr>
      <vt:lpstr>Симптомы культуры третьего уровня </vt:lpstr>
      <vt:lpstr>  пять типов племен по логану и кингу,  их настроение и речевые признаки  </vt:lpstr>
      <vt:lpstr>ПРИМЕР анкеты по определению уровня корпоративной культуры </vt:lpstr>
      <vt:lpstr>ПРИМЕР анкеты по коммуникации </vt:lpstr>
      <vt:lpstr>Пример положения о корпоративной культуре в организации</vt:lpstr>
      <vt:lpstr>Параметры оценки </vt:lpstr>
      <vt:lpstr>Параметры оценки</vt:lpstr>
      <vt:lpstr>Презентация PowerPoint</vt:lpstr>
      <vt:lpstr> Показатели высокой корпОративной культуры </vt:lpstr>
      <vt:lpstr>Презентация PowerPoint</vt:lpstr>
      <vt:lpstr>Презентация PowerPoint</vt:lpstr>
      <vt:lpstr>Зачем нужна КК?</vt:lpstr>
      <vt:lpstr>Зачем нужна КК?</vt:lpstr>
      <vt:lpstr>Презентация PowerPoint</vt:lpstr>
      <vt:lpstr>Вопросы для обсуждения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Татьяна Рябова</cp:lastModifiedBy>
  <cp:revision>172</cp:revision>
  <dcterms:created xsi:type="dcterms:W3CDTF">2020-04-23T06:28:02Z</dcterms:created>
  <dcterms:modified xsi:type="dcterms:W3CDTF">2023-11-24T14:36:29Z</dcterms:modified>
</cp:coreProperties>
</file>