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2" r:id="rId3"/>
    <p:sldId id="273" r:id="rId4"/>
    <p:sldId id="275" r:id="rId5"/>
    <p:sldId id="257" r:id="rId6"/>
    <p:sldId id="276" r:id="rId7"/>
    <p:sldId id="258" r:id="rId8"/>
    <p:sldId id="259" r:id="rId9"/>
    <p:sldId id="260" r:id="rId10"/>
    <p:sldId id="261" r:id="rId11"/>
    <p:sldId id="264" r:id="rId12"/>
    <p:sldId id="281" r:id="rId13"/>
    <p:sldId id="265" r:id="rId14"/>
    <p:sldId id="266" r:id="rId15"/>
    <p:sldId id="268" r:id="rId16"/>
    <p:sldId id="269" r:id="rId17"/>
    <p:sldId id="272" r:id="rId18"/>
    <p:sldId id="271" r:id="rId19"/>
    <p:sldId id="270"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7" d="100"/>
          <a:sy n="97" d="100"/>
        </p:scale>
        <p:origin x="-11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E2C297-99B7-435A-BDEC-AFF434BA00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CC0F7435-4C50-4A37-81C1-AE22D9870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91F31AE7-071A-4374-8CF2-B8CCAE79B7EE}"/>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5" name="Нижний колонтитул 4">
            <a:extLst>
              <a:ext uri="{FF2B5EF4-FFF2-40B4-BE49-F238E27FC236}">
                <a16:creationId xmlns:a16="http://schemas.microsoft.com/office/drawing/2014/main" xmlns="" id="{B5DF55FB-053D-4702-881D-F01D568683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45EBE64-5D1E-41D4-B673-D25F0CD716A1}"/>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270441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35D2DB-9CCA-4D1C-91E6-ADCE8E6CD8C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15137BE-044C-4BF8-AF5E-7C79142D71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2651432-0243-46CD-8F2D-914CBCA3FD82}"/>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5" name="Нижний колонтитул 4">
            <a:extLst>
              <a:ext uri="{FF2B5EF4-FFF2-40B4-BE49-F238E27FC236}">
                <a16:creationId xmlns:a16="http://schemas.microsoft.com/office/drawing/2014/main" xmlns="" id="{65394A0F-65D5-45FF-A894-040329C88D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BFB0A4F-B296-4EAE-8EEC-AC13F2A79910}"/>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205068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9AFEA84-107A-4CAE-A83A-249BF07F0BF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065F6503-AEBA-405D-BD33-1BA9E2A81DD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A749EDC-068E-4DD9-ABAD-59A9373CFDAA}"/>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5" name="Нижний колонтитул 4">
            <a:extLst>
              <a:ext uri="{FF2B5EF4-FFF2-40B4-BE49-F238E27FC236}">
                <a16:creationId xmlns:a16="http://schemas.microsoft.com/office/drawing/2014/main" xmlns="" id="{9A9FE004-4002-4B0B-851B-0B745C1414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57A05E8-EB6C-47EA-862F-2A0DEF583015}"/>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298601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prstClr val="white"/>
              </a:solidFill>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a:solidFill>
                  <a:prstClr val="white"/>
                </a:solidFill>
                <a:latin typeface="Book Antiqua" panose="02040602050305030304" pitchFamily="18" charset="0"/>
              </a:rPr>
              <a:t>КАЗАНСКИЙ </a:t>
            </a:r>
          </a:p>
          <a:p>
            <a:r>
              <a:rPr lang="ru-RU" sz="3200" dirty="0">
                <a:solidFill>
                  <a:prstClr val="white"/>
                </a:solidFill>
                <a:latin typeface="Book Antiqua" panose="02040602050305030304" pitchFamily="18" charset="0"/>
              </a:rPr>
              <a:t>ГОСУДАРСТВЕННЫЙ</a:t>
            </a:r>
            <a:br>
              <a:rPr lang="ru-RU" sz="3200" dirty="0">
                <a:solidFill>
                  <a:prstClr val="white"/>
                </a:solidFill>
                <a:latin typeface="Book Antiqua" panose="02040602050305030304" pitchFamily="18" charset="0"/>
              </a:rPr>
            </a:br>
            <a:r>
              <a:rPr lang="ru-RU" sz="3200" dirty="0">
                <a:solidFill>
                  <a:prstClr val="white"/>
                </a:solidFill>
                <a:latin typeface="Book Antiqua" panose="02040602050305030304" pitchFamily="18" charset="0"/>
              </a:rPr>
              <a:t>МЕДИЦИНСКИЙ </a:t>
            </a:r>
          </a:p>
          <a:p>
            <a:r>
              <a:rPr lang="ru-RU" sz="3200" dirty="0">
                <a:solidFill>
                  <a:prstClr val="white"/>
                </a:solidFill>
                <a:latin typeface="Book Antiqua" panose="02040602050305030304" pitchFamily="18" charset="0"/>
              </a:rPr>
              <a:t>УНИВЕРСИТЕТ</a:t>
            </a: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277880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a:solidFill>
                  <a:prstClr val="white"/>
                </a:solidFill>
                <a:latin typeface="Book Antiqua" panose="02040602050305030304" pitchFamily="18" charset="0"/>
              </a:rPr>
              <a:t>КАЗАНСКИЙ ГОСУДАРСТВЕННЫЙ</a:t>
            </a:r>
          </a:p>
        </p:txBody>
      </p:sp>
      <p:sp>
        <p:nvSpPr>
          <p:cNvPr id="21" name="TextBox 20"/>
          <p:cNvSpPr txBox="1"/>
          <p:nvPr userDrawn="1"/>
        </p:nvSpPr>
        <p:spPr>
          <a:xfrm>
            <a:off x="6908800" y="156601"/>
            <a:ext cx="4444999" cy="369332"/>
          </a:xfrm>
          <a:prstGeom prst="rect">
            <a:avLst/>
          </a:prstGeom>
          <a:noFill/>
        </p:spPr>
        <p:txBody>
          <a:bodyPr wrap="square" rtlCol="0">
            <a:spAutoFit/>
          </a:bodyPr>
          <a:lstStyle/>
          <a:p>
            <a:r>
              <a:rPr lang="ru-RU" b="1" dirty="0">
                <a:solidFill>
                  <a:prstClr val="white"/>
                </a:solidFill>
                <a:latin typeface="Book Antiqua" panose="02040602050305030304" pitchFamily="18" charset="0"/>
              </a:rPr>
              <a:t>МЕДИЦИНСКИЙ УНИВЕРСИТЕТ</a:t>
            </a: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334093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6387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14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8093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a:solidFill>
                <a:prstClr val="black">
                  <a:tint val="75000"/>
                </a:prstClr>
              </a:solidFill>
            </a:endParaRPr>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586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928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dirty="0">
              <a:solidFill>
                <a:prstClr val="black">
                  <a:tint val="75000"/>
                </a:prstClr>
              </a:solidFill>
            </a:endParaRPr>
          </a:p>
        </p:txBody>
      </p:sp>
      <p:sp>
        <p:nvSpPr>
          <p:cNvPr id="4" name="Номер слайда 3"/>
          <p:cNvSpPr>
            <a:spLocks noGrp="1"/>
          </p:cNvSpPr>
          <p:nvPr>
            <p:ph type="sldNum" sz="quarter" idx="11"/>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solidFill>
                  <a:prstClr val="white"/>
                </a:solidFill>
                <a:latin typeface="Book Antiqua" panose="02040602050305030304" pitchFamily="18" charset="0"/>
                <a:ea typeface="Blogger Sans" panose="02000506030000020004" pitchFamily="50" charset="0"/>
              </a:rPr>
              <a:t>Благодарим </a:t>
            </a:r>
          </a:p>
          <a:p>
            <a:pPr algn="ctr"/>
            <a:r>
              <a:rPr lang="ru-RU" sz="6000" dirty="0">
                <a:solidFill>
                  <a:prstClr val="white"/>
                </a:solidFill>
                <a:latin typeface="Book Antiqua" panose="02040602050305030304" pitchFamily="18" charset="0"/>
                <a:ea typeface="Blogger Sans" panose="02000506030000020004" pitchFamily="50" charset="0"/>
              </a:rPr>
              <a:t>за внимание!</a:t>
            </a:r>
          </a:p>
        </p:txBody>
      </p:sp>
    </p:spTree>
    <p:extLst>
      <p:ext uri="{BB962C8B-B14F-4D97-AF65-F5344CB8AC3E}">
        <p14:creationId xmlns:p14="http://schemas.microsoft.com/office/powerpoint/2010/main" val="236012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E96658-7749-4160-91A5-B61BCD04EB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60AFFE2-37C6-4055-BB29-9B595E020FD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58DA01E-C417-43D2-91E7-0CE5DD127BD9}"/>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5" name="Нижний колонтитул 4">
            <a:extLst>
              <a:ext uri="{FF2B5EF4-FFF2-40B4-BE49-F238E27FC236}">
                <a16:creationId xmlns:a16="http://schemas.microsoft.com/office/drawing/2014/main" xmlns="" id="{AD580191-D36F-4A54-B4EC-9F633318C8E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9A24EF6-2391-4F9A-8D18-AB383CB97E76}"/>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411131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dirty="0">
              <a:solidFill>
                <a:prstClr val="black">
                  <a:tint val="75000"/>
                </a:prstClr>
              </a:solidFill>
            </a:endParaRPr>
          </a:p>
        </p:txBody>
      </p:sp>
      <p:sp>
        <p:nvSpPr>
          <p:cNvPr id="4" name="Номер слайда 3"/>
          <p:cNvSpPr>
            <a:spLocks noGrp="1"/>
          </p:cNvSpPr>
          <p:nvPr>
            <p:ph type="sldNum" sz="quarter" idx="11"/>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solidFill>
                  <a:prstClr val="white"/>
                </a:solidFill>
                <a:latin typeface="Book Antiqua" panose="02040602050305030304" pitchFamily="18" charset="0"/>
                <a:ea typeface="Blogger Sans" panose="02000506030000020004" pitchFamily="50" charset="0"/>
              </a:rPr>
              <a:t>Благодарю </a:t>
            </a:r>
          </a:p>
          <a:p>
            <a:pPr algn="ctr"/>
            <a:r>
              <a:rPr lang="ru-RU" sz="6000" dirty="0">
                <a:solidFill>
                  <a:prstClr val="white"/>
                </a:solidFill>
                <a:latin typeface="Book Antiqua" panose="02040602050305030304" pitchFamily="18" charset="0"/>
                <a:ea typeface="Blogger Sans" panose="02000506030000020004" pitchFamily="50" charset="0"/>
              </a:rPr>
              <a:t>за внимание!</a:t>
            </a:r>
          </a:p>
        </p:txBody>
      </p:sp>
    </p:spTree>
    <p:extLst>
      <p:ext uri="{BB962C8B-B14F-4D97-AF65-F5344CB8AC3E}">
        <p14:creationId xmlns:p14="http://schemas.microsoft.com/office/powerpoint/2010/main" val="366964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08.01.2024</a:t>
            </a:fld>
            <a:endParaRPr lang="ru-RU" dirty="0">
              <a:solidFill>
                <a:prstClr val="black">
                  <a:tint val="75000"/>
                </a:prstClr>
              </a:solidFill>
            </a:endParaRPr>
          </a:p>
        </p:txBody>
      </p:sp>
      <p:sp>
        <p:nvSpPr>
          <p:cNvPr id="4" name="Номер слайда 3"/>
          <p:cNvSpPr>
            <a:spLocks noGrp="1"/>
          </p:cNvSpPr>
          <p:nvPr>
            <p:ph type="sldNum" sz="quarter" idx="11"/>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solidFill>
                  <a:prstClr val="white"/>
                </a:solidFill>
                <a:latin typeface="Book Antiqua" panose="02040602050305030304" pitchFamily="18" charset="0"/>
                <a:ea typeface="Blogger Sans" panose="02000506030000020004" pitchFamily="50" charset="0"/>
              </a:rPr>
              <a:t>Спасибо </a:t>
            </a:r>
          </a:p>
          <a:p>
            <a:pPr algn="ctr"/>
            <a:r>
              <a:rPr lang="ru-RU" sz="6000" dirty="0">
                <a:solidFill>
                  <a:prstClr val="white"/>
                </a:solidFill>
                <a:latin typeface="Book Antiqua" panose="02040602050305030304" pitchFamily="18" charset="0"/>
                <a:ea typeface="Blogger Sans" panose="02000506030000020004" pitchFamily="50" charset="0"/>
              </a:rPr>
              <a:t>за внимание!</a:t>
            </a:r>
          </a:p>
        </p:txBody>
      </p:sp>
    </p:spTree>
    <p:extLst>
      <p:ext uri="{BB962C8B-B14F-4D97-AF65-F5344CB8AC3E}">
        <p14:creationId xmlns:p14="http://schemas.microsoft.com/office/powerpoint/2010/main" val="326129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D8EE29-DB61-4A2B-AB4C-17E8F984F95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591FEFC-6F7C-4765-9E45-27148F817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721FED0-4839-4B34-9A1B-817738A3AE3C}"/>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5" name="Нижний колонтитул 4">
            <a:extLst>
              <a:ext uri="{FF2B5EF4-FFF2-40B4-BE49-F238E27FC236}">
                <a16:creationId xmlns:a16="http://schemas.microsoft.com/office/drawing/2014/main" xmlns="" id="{8ED22C03-F117-4D5C-B41A-46ECE60D9E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B6F9DF4-3BA1-4A5C-AED5-CD9CF05BFA43}"/>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128587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DA69F9-031C-4001-ACF1-4077808EDF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A196BA4-5A86-480F-92DE-1AB7B8CF7B3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0E8F7AA-AD06-49E8-95E8-0230E436574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A49B04A6-287D-4012-A88D-E5DA347A2641}"/>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6" name="Нижний колонтитул 5">
            <a:extLst>
              <a:ext uri="{FF2B5EF4-FFF2-40B4-BE49-F238E27FC236}">
                <a16:creationId xmlns:a16="http://schemas.microsoft.com/office/drawing/2014/main" xmlns="" id="{B1B33F39-4410-43D9-8AAD-85874F627C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B47B09D-186D-411C-9A13-625EC5ABD9B7}"/>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198088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9D60CD-686D-4D17-8ADE-0E1DBF7486D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8652C8DD-F6C7-4844-A139-1D808430D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2193ED86-FBC8-4867-A765-F3A72F41A22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FE2FE780-97B6-4BA5-B421-612211B67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AE535B7E-0330-4A04-BB78-2403859674F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CC0501C1-FD56-4549-B21D-7A3A298699D7}"/>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8" name="Нижний колонтитул 7">
            <a:extLst>
              <a:ext uri="{FF2B5EF4-FFF2-40B4-BE49-F238E27FC236}">
                <a16:creationId xmlns:a16="http://schemas.microsoft.com/office/drawing/2014/main" xmlns="" id="{BF1358B2-8103-46D1-8F77-9C0E4CADCC5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1627C22-E4B9-42CD-84A2-7FE76146049C}"/>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189332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759445-5D7C-41DC-9EB2-A772871BCBA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5BAFA25D-CA1B-42FC-9D8A-7A7246EB7079}"/>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4" name="Нижний колонтитул 3">
            <a:extLst>
              <a:ext uri="{FF2B5EF4-FFF2-40B4-BE49-F238E27FC236}">
                <a16:creationId xmlns:a16="http://schemas.microsoft.com/office/drawing/2014/main" xmlns="" id="{798B603B-FE75-499C-9513-C28C3FA1BF4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A995874-C05C-457D-9039-B76E95324A8B}"/>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349986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12262D3-3131-4C5F-9801-A9ECCBAE8F5D}"/>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3" name="Нижний колонтитул 2">
            <a:extLst>
              <a:ext uri="{FF2B5EF4-FFF2-40B4-BE49-F238E27FC236}">
                <a16:creationId xmlns:a16="http://schemas.microsoft.com/office/drawing/2014/main" xmlns="" id="{FBB5BD24-B63E-48C2-9151-9E34D352FE8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F981E494-4E73-4ACE-8EC2-F79B656CF419}"/>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24425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80441E-728A-4E8D-BE20-E697883D806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DC6175B-7C13-44AC-900F-82CBF168F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DF0C992-70D3-4E3D-BD97-42441F77D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694B6F1-DED6-43A7-96DD-7350A0CBEF31}"/>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6" name="Нижний колонтитул 5">
            <a:extLst>
              <a:ext uri="{FF2B5EF4-FFF2-40B4-BE49-F238E27FC236}">
                <a16:creationId xmlns:a16="http://schemas.microsoft.com/office/drawing/2014/main" xmlns="" id="{6D424EDE-2650-45F7-9ABC-43B9782025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0C67E58-50E5-44D7-8A85-2D1D8509BB49}"/>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29644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D5F13D-71DA-49FF-A709-9681017A13E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AF5C98D-CAA6-4048-B08B-4375518AE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A9465BB-249A-4D87-B965-EBE766EC2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80073F0-6E48-4776-B3E7-628312A3C698}"/>
              </a:ext>
            </a:extLst>
          </p:cNvPr>
          <p:cNvSpPr>
            <a:spLocks noGrp="1"/>
          </p:cNvSpPr>
          <p:nvPr>
            <p:ph type="dt" sz="half" idx="10"/>
          </p:nvPr>
        </p:nvSpPr>
        <p:spPr/>
        <p:txBody>
          <a:bodyPr/>
          <a:lstStyle/>
          <a:p>
            <a:fld id="{056E013F-6B0D-4829-A569-82C93BE64A0E}" type="datetimeFigureOut">
              <a:rPr lang="ru-RU" smtClean="0"/>
              <a:t>08.01.2024</a:t>
            </a:fld>
            <a:endParaRPr lang="ru-RU"/>
          </a:p>
        </p:txBody>
      </p:sp>
      <p:sp>
        <p:nvSpPr>
          <p:cNvPr id="6" name="Нижний колонтитул 5">
            <a:extLst>
              <a:ext uri="{FF2B5EF4-FFF2-40B4-BE49-F238E27FC236}">
                <a16:creationId xmlns:a16="http://schemas.microsoft.com/office/drawing/2014/main" xmlns="" id="{67DBDF7B-CF27-476A-A925-23F9B6E0E4A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4F2912A-72EB-4080-8A88-05BB57CA7AD2}"/>
              </a:ext>
            </a:extLst>
          </p:cNvPr>
          <p:cNvSpPr>
            <a:spLocks noGrp="1"/>
          </p:cNvSpPr>
          <p:nvPr>
            <p:ph type="sldNum" sz="quarter" idx="12"/>
          </p:nvPr>
        </p:nvSpPr>
        <p:spPr/>
        <p:txBody>
          <a:bodyPr/>
          <a:lstStyle/>
          <a:p>
            <a:fld id="{6F9258E1-6BF1-447F-9F25-5DD28EA9E61B}" type="slidenum">
              <a:rPr lang="ru-RU" smtClean="0"/>
              <a:t>‹#›</a:t>
            </a:fld>
            <a:endParaRPr lang="ru-RU"/>
          </a:p>
        </p:txBody>
      </p:sp>
    </p:spTree>
    <p:extLst>
      <p:ext uri="{BB962C8B-B14F-4D97-AF65-F5344CB8AC3E}">
        <p14:creationId xmlns:p14="http://schemas.microsoft.com/office/powerpoint/2010/main" val="98735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25869C-1CCE-4A82-B7A6-C4FF863E3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BBAB6687-593D-457D-9B9B-009A7380D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BDC506A-747A-4F6C-87BC-5629FDA11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E013F-6B0D-4829-A569-82C93BE64A0E}" type="datetimeFigureOut">
              <a:rPr lang="ru-RU" smtClean="0"/>
              <a:t>08.01.2024</a:t>
            </a:fld>
            <a:endParaRPr lang="ru-RU"/>
          </a:p>
        </p:txBody>
      </p:sp>
      <p:sp>
        <p:nvSpPr>
          <p:cNvPr id="5" name="Нижний колонтитул 4">
            <a:extLst>
              <a:ext uri="{FF2B5EF4-FFF2-40B4-BE49-F238E27FC236}">
                <a16:creationId xmlns:a16="http://schemas.microsoft.com/office/drawing/2014/main" xmlns="" id="{01C235DE-552C-452B-8F79-51F540E77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499468B-2079-4321-BF93-07D27FB5F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258E1-6BF1-447F-9F25-5DD28EA9E61B}" type="slidenum">
              <a:rPr lang="ru-RU" smtClean="0"/>
              <a:t>‹#›</a:t>
            </a:fld>
            <a:endParaRPr lang="ru-RU"/>
          </a:p>
        </p:txBody>
      </p:sp>
    </p:spTree>
    <p:extLst>
      <p:ext uri="{BB962C8B-B14F-4D97-AF65-F5344CB8AC3E}">
        <p14:creationId xmlns:p14="http://schemas.microsoft.com/office/powerpoint/2010/main" val="2281531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solidFill>
                  <a:prstClr val="black">
                    <a:tint val="75000"/>
                  </a:prstClr>
                </a:solidFill>
              </a:rPr>
              <a:pPr/>
              <a:t>08.01.2024</a:t>
            </a:fld>
            <a:endParaRPr lang="ru-RU" dirty="0">
              <a:solidFill>
                <a:prstClr val="black">
                  <a:tint val="75000"/>
                </a:prstClr>
              </a:solidFill>
            </a:endParaRPr>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0421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ieldify.com/ebooks/segmentation-for-ecommer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60950" y="1826931"/>
            <a:ext cx="5486400" cy="2429363"/>
          </a:xfrm>
        </p:spPr>
        <p:txBody>
          <a:bodyPr>
            <a:noAutofit/>
          </a:bodyPr>
          <a:lstStyle/>
          <a:p>
            <a:r>
              <a:rPr lang="en-US" sz="2800" b="1" dirty="0" smtClean="0"/>
              <a:t>Fundamentals of pharmaceutical marketing</a:t>
            </a:r>
            <a:r>
              <a:rPr lang="ru-RU" sz="2800" b="1" dirty="0"/>
              <a:t/>
            </a:r>
            <a:br>
              <a:rPr lang="ru-RU" sz="2800" b="1" dirty="0"/>
            </a:br>
            <a:r>
              <a:rPr lang="ru-RU" sz="2800" b="1" dirty="0"/>
              <a:t/>
            </a:r>
            <a:br>
              <a:rPr lang="ru-RU" sz="2800" b="1" dirty="0"/>
            </a:br>
            <a:endParaRPr lang="ru-RU" sz="2400" dirty="0"/>
          </a:p>
        </p:txBody>
      </p:sp>
      <p:sp>
        <p:nvSpPr>
          <p:cNvPr id="3" name="Подзаголовок 2"/>
          <p:cNvSpPr>
            <a:spLocks noGrp="1"/>
          </p:cNvSpPr>
          <p:nvPr>
            <p:ph type="subTitle" idx="1"/>
          </p:nvPr>
        </p:nvSpPr>
        <p:spPr>
          <a:xfrm>
            <a:off x="6690828" y="4141878"/>
            <a:ext cx="5026644" cy="2158714"/>
          </a:xfrm>
        </p:spPr>
        <p:txBody>
          <a:bodyPr>
            <a:normAutofit/>
          </a:bodyPr>
          <a:lstStyle/>
          <a:p>
            <a:r>
              <a:rPr lang="en-US" dirty="0" err="1" smtClean="0">
                <a:latin typeface="Times New Roman" pitchFamily="18" charset="0"/>
                <a:cs typeface="Times New Roman" pitchFamily="18" charset="0"/>
              </a:rPr>
              <a:t>Abdullina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Ylia</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6396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4Ps Marketing Mix | Red Bike Marketing">
            <a:extLst>
              <a:ext uri="{FF2B5EF4-FFF2-40B4-BE49-F238E27FC236}">
                <a16:creationId xmlns:a16="http://schemas.microsoft.com/office/drawing/2014/main" xmlns="" id="{7BE8F7A7-FB53-4D1D-AAAE-FF310B828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8229600" cy="6556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E059BB5-B5F4-4A1B-87D9-8C331EFB23E4}"/>
              </a:ext>
            </a:extLst>
          </p:cNvPr>
          <p:cNvSpPr txBox="1"/>
          <p:nvPr/>
        </p:nvSpPr>
        <p:spPr>
          <a:xfrm>
            <a:off x="4623070" y="6596390"/>
            <a:ext cx="6094378" cy="261610"/>
          </a:xfrm>
          <a:prstGeom prst="rect">
            <a:avLst/>
          </a:prstGeom>
          <a:noFill/>
        </p:spPr>
        <p:txBody>
          <a:bodyPr wrap="square">
            <a:spAutoFit/>
          </a:bodyPr>
          <a:lstStyle/>
          <a:p>
            <a:r>
              <a:rPr lang="ru-RU" sz="1050" dirty="0"/>
              <a:t>https://redbikemarketing.com/marketing/marketing-mix-4ps/</a:t>
            </a:r>
          </a:p>
        </p:txBody>
      </p:sp>
    </p:spTree>
    <p:extLst>
      <p:ext uri="{BB962C8B-B14F-4D97-AF65-F5344CB8AC3E}">
        <p14:creationId xmlns:p14="http://schemas.microsoft.com/office/powerpoint/2010/main" val="75848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ven Functions of Marketing - What is the actual Purpose of Marketing?">
            <a:extLst>
              <a:ext uri="{FF2B5EF4-FFF2-40B4-BE49-F238E27FC236}">
                <a16:creationId xmlns:a16="http://schemas.microsoft.com/office/drawing/2014/main" xmlns="" id="{D080D868-E831-4027-A53E-44F2B9838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81" y="184666"/>
            <a:ext cx="6462494" cy="632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EF67888-3773-4775-A007-C184D6E36BE6}"/>
              </a:ext>
            </a:extLst>
          </p:cNvPr>
          <p:cNvSpPr txBox="1"/>
          <p:nvPr/>
        </p:nvSpPr>
        <p:spPr>
          <a:xfrm>
            <a:off x="10232356" y="6596390"/>
            <a:ext cx="2894822" cy="261610"/>
          </a:xfrm>
          <a:prstGeom prst="rect">
            <a:avLst/>
          </a:prstGeom>
          <a:noFill/>
        </p:spPr>
        <p:txBody>
          <a:bodyPr wrap="square">
            <a:spAutoFit/>
          </a:bodyPr>
          <a:lstStyle/>
          <a:p>
            <a:r>
              <a:rPr lang="ru-RU" sz="1050" dirty="0"/>
              <a:t>https://marketing-insider.eu/</a:t>
            </a:r>
          </a:p>
        </p:txBody>
      </p:sp>
    </p:spTree>
    <p:extLst>
      <p:ext uri="{BB962C8B-B14F-4D97-AF65-F5344CB8AC3E}">
        <p14:creationId xmlns:p14="http://schemas.microsoft.com/office/powerpoint/2010/main" val="295434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Complete List of Types of Marketing [30+ Effective Strategies]">
            <a:extLst>
              <a:ext uri="{FF2B5EF4-FFF2-40B4-BE49-F238E27FC236}">
                <a16:creationId xmlns:a16="http://schemas.microsoft.com/office/drawing/2014/main" xmlns="" id="{F678C9F0-9E9B-4660-BD03-595BCE61A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322" y="559582"/>
            <a:ext cx="7832758" cy="6088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8A718DA-788A-4BB2-A909-1A931D2CC41E}"/>
              </a:ext>
            </a:extLst>
          </p:cNvPr>
          <p:cNvSpPr txBox="1"/>
          <p:nvPr/>
        </p:nvSpPr>
        <p:spPr>
          <a:xfrm>
            <a:off x="8385888" y="6599917"/>
            <a:ext cx="6097554" cy="261610"/>
          </a:xfrm>
          <a:prstGeom prst="rect">
            <a:avLst/>
          </a:prstGeom>
          <a:noFill/>
        </p:spPr>
        <p:txBody>
          <a:bodyPr wrap="square">
            <a:spAutoFit/>
          </a:bodyPr>
          <a:lstStyle/>
          <a:p>
            <a:r>
              <a:rPr lang="ru-RU" sz="1050" dirty="0"/>
              <a:t>https://www.wix.com/blog/2021/06/types-of-marketing/</a:t>
            </a:r>
          </a:p>
        </p:txBody>
      </p:sp>
    </p:spTree>
    <p:extLst>
      <p:ext uri="{BB962C8B-B14F-4D97-AF65-F5344CB8AC3E}">
        <p14:creationId xmlns:p14="http://schemas.microsoft.com/office/powerpoint/2010/main" val="230332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B11900A1-ADF0-4B95-AE65-B086EFB7DF17}"/>
              </a:ext>
            </a:extLst>
          </p:cNvPr>
          <p:cNvPicPr>
            <a:picLocks noGrp="1" noChangeAspect="1"/>
          </p:cNvPicPr>
          <p:nvPr>
            <p:ph idx="1"/>
          </p:nvPr>
        </p:nvPicPr>
        <p:blipFill>
          <a:blip r:embed="rId2"/>
          <a:stretch>
            <a:fillRect/>
          </a:stretch>
        </p:blipFill>
        <p:spPr>
          <a:xfrm>
            <a:off x="1583422" y="466254"/>
            <a:ext cx="8817878" cy="5910734"/>
          </a:xfrm>
          <a:prstGeom prst="rect">
            <a:avLst/>
          </a:prstGeom>
        </p:spPr>
      </p:pic>
      <p:sp>
        <p:nvSpPr>
          <p:cNvPr id="5" name="TextBox 4">
            <a:extLst>
              <a:ext uri="{FF2B5EF4-FFF2-40B4-BE49-F238E27FC236}">
                <a16:creationId xmlns:a16="http://schemas.microsoft.com/office/drawing/2014/main" xmlns="" id="{B7213382-8B19-4C9C-8261-A20E7F85D756}"/>
              </a:ext>
            </a:extLst>
          </p:cNvPr>
          <p:cNvSpPr txBox="1"/>
          <p:nvPr/>
        </p:nvSpPr>
        <p:spPr>
          <a:xfrm>
            <a:off x="9365602" y="6161544"/>
            <a:ext cx="6097554" cy="215444"/>
          </a:xfrm>
          <a:prstGeom prst="rect">
            <a:avLst/>
          </a:prstGeom>
          <a:noFill/>
        </p:spPr>
        <p:txBody>
          <a:bodyPr wrap="square">
            <a:spAutoFit/>
          </a:bodyPr>
          <a:lstStyle/>
          <a:p>
            <a:r>
              <a:rPr lang="en-US" sz="800" dirty="0" err="1">
                <a:latin typeface="Open Sans" panose="020B0606030504020204" pitchFamily="34" charset="0"/>
              </a:rPr>
              <a:t>Mariya</a:t>
            </a:r>
            <a:r>
              <a:rPr lang="en-US" sz="800" dirty="0">
                <a:solidFill>
                  <a:srgbClr val="0563C1"/>
                </a:solidFill>
                <a:latin typeface="Open Sans" panose="020B0606030504020204" pitchFamily="34" charset="0"/>
              </a:rPr>
              <a:t> </a:t>
            </a:r>
            <a:r>
              <a:rPr lang="en-US" sz="800" dirty="0" err="1">
                <a:latin typeface="Open Sans" panose="020B0606030504020204" pitchFamily="34" charset="0"/>
              </a:rPr>
              <a:t>Giletwala</a:t>
            </a:r>
            <a:endParaRPr lang="ru-RU" sz="800" dirty="0"/>
          </a:p>
        </p:txBody>
      </p:sp>
    </p:spTree>
    <p:extLst>
      <p:ext uri="{BB962C8B-B14F-4D97-AF65-F5344CB8AC3E}">
        <p14:creationId xmlns:p14="http://schemas.microsoft.com/office/powerpoint/2010/main" val="380268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3C45539-26C8-493A-9BB0-70310551D9D0}"/>
              </a:ext>
            </a:extLst>
          </p:cNvPr>
          <p:cNvSpPr>
            <a:spLocks noGrp="1"/>
          </p:cNvSpPr>
          <p:nvPr>
            <p:ph type="title"/>
          </p:nvPr>
        </p:nvSpPr>
        <p:spPr>
          <a:xfrm>
            <a:off x="838200" y="2035304"/>
            <a:ext cx="10515600" cy="1325563"/>
          </a:xfrm>
        </p:spPr>
        <p:txBody>
          <a:bodyPr>
            <a:normAutofit fontScale="90000"/>
          </a:bodyPr>
          <a:lstStyle/>
          <a:p>
            <a:r>
              <a:rPr lang="en-US" b="1" dirty="0">
                <a:solidFill>
                  <a:srgbClr val="FF0000"/>
                </a:solidFill>
              </a:rPr>
              <a:t>Pharmaceutical marketing </a:t>
            </a:r>
            <a:r>
              <a:rPr lang="en-US" dirty="0"/>
              <a:t>is the process of implementing pharmaceutical activities aimed at meeting the needs and requirements of pharmaceutical care.</a:t>
            </a:r>
            <a:endParaRPr lang="ru-RU" dirty="0"/>
          </a:p>
        </p:txBody>
      </p:sp>
    </p:spTree>
    <p:extLst>
      <p:ext uri="{BB962C8B-B14F-4D97-AF65-F5344CB8AC3E}">
        <p14:creationId xmlns:p14="http://schemas.microsoft.com/office/powerpoint/2010/main" val="158649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rketing Orientation | tutor2u">
            <a:extLst>
              <a:ext uri="{FF2B5EF4-FFF2-40B4-BE49-F238E27FC236}">
                <a16:creationId xmlns:a16="http://schemas.microsoft.com/office/drawing/2014/main" xmlns="" id="{05057F2B-4A65-44FF-89D0-448AB2109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6263"/>
            <a:ext cx="762000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4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177EAB-9706-4E54-9353-79568AADE4F9}"/>
              </a:ext>
            </a:extLst>
          </p:cNvPr>
          <p:cNvSpPr>
            <a:spLocks noGrp="1"/>
          </p:cNvSpPr>
          <p:nvPr>
            <p:ph type="title"/>
          </p:nvPr>
        </p:nvSpPr>
        <p:spPr>
          <a:xfrm>
            <a:off x="1192764" y="2996358"/>
            <a:ext cx="10515600" cy="1325563"/>
          </a:xfrm>
        </p:spPr>
        <p:txBody>
          <a:bodyPr>
            <a:normAutofit fontScale="90000"/>
          </a:bodyPr>
          <a:lstStyle/>
          <a:p>
            <a:r>
              <a:rPr lang="en-US" b="0" i="0" u="none" strike="noStrike" dirty="0">
                <a:solidFill>
                  <a:srgbClr val="FF0000"/>
                </a:solidFill>
                <a:effectLst/>
                <a:latin typeface="proxima-nova"/>
                <a:hlinkClick r:id="rId2">
                  <a:extLst>
                    <a:ext uri="{A12FA001-AC4F-418D-AE19-62706E023703}">
                      <ahyp:hlinkClr xmlns:ahyp="http://schemas.microsoft.com/office/drawing/2018/hyperlinkcolor" xmlns="" val="tx"/>
                    </a:ext>
                  </a:extLst>
                </a:hlinkClick>
              </a:rPr>
              <a:t>Market segmentation</a:t>
            </a:r>
            <a:r>
              <a:rPr lang="en-US" b="0" i="0" dirty="0">
                <a:solidFill>
                  <a:srgbClr val="FF0000"/>
                </a:solidFill>
                <a:effectLst/>
                <a:latin typeface="proxima-nova"/>
              </a:rPr>
              <a:t> </a:t>
            </a:r>
            <a:r>
              <a:rPr lang="en-US" b="0" i="0" dirty="0">
                <a:effectLst/>
                <a:latin typeface="proxima-nova"/>
              </a:rPr>
              <a:t>is an increasingly important part of a strong marketing strategy and can make all the difference for companies in competitive market landscapes, such as e-commerce.</a:t>
            </a:r>
            <a:br>
              <a:rPr lang="en-US" b="0" i="0" dirty="0">
                <a:effectLst/>
                <a:latin typeface="proxima-nova"/>
              </a:rPr>
            </a:br>
            <a:r>
              <a:rPr lang="en-US" b="0" i="0" dirty="0">
                <a:effectLst/>
                <a:latin typeface="proxima-nova"/>
              </a:rPr>
              <a:t>Market segmentation offers an opportunity to pinpoint exactly what messaging will drive your customers to make a purchase.</a:t>
            </a:r>
            <a:br>
              <a:rPr lang="en-US" b="0" i="0" dirty="0">
                <a:effectLst/>
                <a:latin typeface="proxima-nova"/>
              </a:rPr>
            </a:br>
            <a:endParaRPr lang="ru-RU" dirty="0"/>
          </a:p>
        </p:txBody>
      </p:sp>
    </p:spTree>
    <p:extLst>
      <p:ext uri="{BB962C8B-B14F-4D97-AF65-F5344CB8AC3E}">
        <p14:creationId xmlns:p14="http://schemas.microsoft.com/office/powerpoint/2010/main" val="26543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A117C4-ADBA-44B3-8765-988234FCAD45}"/>
              </a:ext>
            </a:extLst>
          </p:cNvPr>
          <p:cNvSpPr>
            <a:spLocks noGrp="1"/>
          </p:cNvSpPr>
          <p:nvPr>
            <p:ph type="title"/>
          </p:nvPr>
        </p:nvSpPr>
        <p:spPr>
          <a:xfrm>
            <a:off x="838200" y="2365375"/>
            <a:ext cx="10515600" cy="1325563"/>
          </a:xfrm>
        </p:spPr>
        <p:txBody>
          <a:bodyPr>
            <a:normAutofit fontScale="90000"/>
          </a:bodyPr>
          <a:lstStyle/>
          <a:p>
            <a:r>
              <a:rPr lang="en-US" b="1" i="0" dirty="0">
                <a:effectLst/>
                <a:latin typeface="proxima-nova"/>
              </a:rPr>
              <a:t>The purpose of market segmentation</a:t>
            </a:r>
            <a:r>
              <a:rPr lang="en-US" b="0" i="0" dirty="0">
                <a:effectLst/>
                <a:latin typeface="proxima-nova"/>
              </a:rPr>
              <a:t> is to identify different groups within your target audience so that you can deliver more targeted and valuable messaging for them.</a:t>
            </a:r>
            <a:endParaRPr lang="ru-RU" dirty="0"/>
          </a:p>
        </p:txBody>
      </p:sp>
    </p:spTree>
    <p:extLst>
      <p:ext uri="{BB962C8B-B14F-4D97-AF65-F5344CB8AC3E}">
        <p14:creationId xmlns:p14="http://schemas.microsoft.com/office/powerpoint/2010/main" val="327809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 Benefits of Customer Segmentation in your Sales Department">
            <a:extLst>
              <a:ext uri="{FF2B5EF4-FFF2-40B4-BE49-F238E27FC236}">
                <a16:creationId xmlns:a16="http://schemas.microsoft.com/office/drawing/2014/main" xmlns="" id="{880405CE-C7DB-4161-AA79-8D74D04AD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796" y="2181225"/>
            <a:ext cx="6253833" cy="460699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Marketer&amp;#39;s Guide to Segmentation, Targeting, &amp;amp; Positioning -  SmartMetrics">
            <a:extLst>
              <a:ext uri="{FF2B5EF4-FFF2-40B4-BE49-F238E27FC236}">
                <a16:creationId xmlns:a16="http://schemas.microsoft.com/office/drawing/2014/main" xmlns="" id="{7788E83E-79C3-4F41-AA12-68436428B7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 t="-14030" r="-1669" b="14030"/>
          <a:stretch/>
        </p:blipFill>
        <p:spPr bwMode="auto">
          <a:xfrm>
            <a:off x="95250" y="-349250"/>
            <a:ext cx="5705475" cy="3190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B4CF59A-60A2-4830-932E-3F57C3B051DE}"/>
              </a:ext>
            </a:extLst>
          </p:cNvPr>
          <p:cNvSpPr txBox="1"/>
          <p:nvPr/>
        </p:nvSpPr>
        <p:spPr>
          <a:xfrm>
            <a:off x="10335986" y="6526605"/>
            <a:ext cx="6097554" cy="261610"/>
          </a:xfrm>
          <a:prstGeom prst="rect">
            <a:avLst/>
          </a:prstGeom>
          <a:noFill/>
        </p:spPr>
        <p:txBody>
          <a:bodyPr wrap="square">
            <a:spAutoFit/>
          </a:bodyPr>
          <a:lstStyle/>
          <a:p>
            <a:pPr algn="l"/>
            <a:r>
              <a:rPr lang="en-US" sz="1050" i="0" dirty="0">
                <a:effectLst/>
                <a:latin typeface="Barlow" panose="020B0604020202020204" pitchFamily="2" charset="0"/>
              </a:rPr>
              <a:t>Picture by </a:t>
            </a:r>
            <a:r>
              <a:rPr lang="en-US" sz="1050" dirty="0">
                <a:latin typeface="Barlow" panose="020B0604020202020204" pitchFamily="2" charset="0"/>
              </a:rPr>
              <a:t>Hannah Tow</a:t>
            </a:r>
            <a:endParaRPr lang="en-US" sz="1050" i="0" dirty="0">
              <a:effectLst/>
              <a:latin typeface="Barlow" panose="020B0604020202020204" pitchFamily="2" charset="0"/>
            </a:endParaRPr>
          </a:p>
        </p:txBody>
      </p:sp>
    </p:spTree>
    <p:extLst>
      <p:ext uri="{BB962C8B-B14F-4D97-AF65-F5344CB8AC3E}">
        <p14:creationId xmlns:p14="http://schemas.microsoft.com/office/powerpoint/2010/main" val="243998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CE92B9-AD13-4731-8EE4-2F7C7047C671}"/>
              </a:ext>
            </a:extLst>
          </p:cNvPr>
          <p:cNvSpPr>
            <a:spLocks noGrp="1"/>
          </p:cNvSpPr>
          <p:nvPr>
            <p:ph type="title"/>
          </p:nvPr>
        </p:nvSpPr>
        <p:spPr>
          <a:xfrm>
            <a:off x="1013460" y="2766218"/>
            <a:ext cx="10515600" cy="1325563"/>
          </a:xfrm>
        </p:spPr>
        <p:txBody>
          <a:bodyPr>
            <a:normAutofit fontScale="90000"/>
          </a:bodyPr>
          <a:lstStyle/>
          <a:p>
            <a:r>
              <a:rPr lang="ru-RU" b="1" dirty="0"/>
              <a:t>1. </a:t>
            </a:r>
            <a:r>
              <a:rPr lang="en-US" b="1" dirty="0"/>
              <a:t>Marketing, 4P -</a:t>
            </a:r>
            <a:r>
              <a:rPr lang="ru-RU" b="1" dirty="0"/>
              <a:t>?</a:t>
            </a:r>
            <a:br>
              <a:rPr lang="ru-RU" b="1" dirty="0"/>
            </a:br>
            <a:r>
              <a:rPr lang="ru-RU" b="1" dirty="0"/>
              <a:t>2. </a:t>
            </a:r>
            <a:r>
              <a:rPr lang="en-US" b="1" dirty="0"/>
              <a:t>Functions of marketing</a:t>
            </a:r>
            <a:br>
              <a:rPr lang="en-US" b="1" dirty="0"/>
            </a:br>
            <a:r>
              <a:rPr lang="en-US" b="1" dirty="0"/>
              <a:t>3. Five marketing concepts </a:t>
            </a:r>
            <a:br>
              <a:rPr lang="en-US" b="1" dirty="0"/>
            </a:br>
            <a:r>
              <a:rPr lang="en-US" b="1" dirty="0"/>
              <a:t>4. Types of marketing segmentation</a:t>
            </a:r>
            <a:r>
              <a:rPr lang="ru-RU" b="1" dirty="0"/>
              <a:t/>
            </a:r>
            <a:br>
              <a:rPr lang="ru-RU" b="1" dirty="0"/>
            </a:br>
            <a:endParaRPr lang="ru-RU" dirty="0"/>
          </a:p>
        </p:txBody>
      </p:sp>
    </p:spTree>
    <p:extLst>
      <p:ext uri="{BB962C8B-B14F-4D97-AF65-F5344CB8AC3E}">
        <p14:creationId xmlns:p14="http://schemas.microsoft.com/office/powerpoint/2010/main" val="37914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4CE685-5AC0-4FD2-B964-6F21FC8A0C89}"/>
              </a:ext>
            </a:extLst>
          </p:cNvPr>
          <p:cNvSpPr>
            <a:spLocks noGrp="1"/>
          </p:cNvSpPr>
          <p:nvPr>
            <p:ph type="title"/>
          </p:nvPr>
        </p:nvSpPr>
        <p:spPr>
          <a:xfrm>
            <a:off x="1150620" y="2399665"/>
            <a:ext cx="10515600" cy="1325563"/>
          </a:xfrm>
        </p:spPr>
        <p:txBody>
          <a:bodyPr>
            <a:normAutofit fontScale="90000"/>
          </a:bodyPr>
          <a:lstStyle/>
          <a:p>
            <a:r>
              <a:rPr lang="ru-RU" b="1" dirty="0"/>
              <a:t>1. </a:t>
            </a:r>
            <a:r>
              <a:rPr lang="en-US" b="1" dirty="0"/>
              <a:t>Marketing, 4P theory-</a:t>
            </a:r>
            <a:r>
              <a:rPr lang="ru-RU" b="1" dirty="0"/>
              <a:t>?</a:t>
            </a:r>
            <a:br>
              <a:rPr lang="ru-RU" b="1" dirty="0"/>
            </a:br>
            <a:r>
              <a:rPr lang="ru-RU" b="1" dirty="0"/>
              <a:t>2. </a:t>
            </a:r>
            <a:r>
              <a:rPr lang="en-US" b="1" dirty="0"/>
              <a:t>Functions of marketing</a:t>
            </a:r>
            <a:br>
              <a:rPr lang="en-US" b="1" dirty="0"/>
            </a:br>
            <a:r>
              <a:rPr lang="en-US" b="1" dirty="0"/>
              <a:t>3. Five marketing concepts </a:t>
            </a:r>
            <a:br>
              <a:rPr lang="en-US" b="1" dirty="0"/>
            </a:br>
            <a:r>
              <a:rPr lang="en-US" b="1" dirty="0"/>
              <a:t>4. Types of marketing segmentation</a:t>
            </a:r>
            <a:r>
              <a:rPr lang="ru-RU" b="1" dirty="0"/>
              <a:t/>
            </a:r>
            <a:br>
              <a:rPr lang="ru-RU" b="1" dirty="0"/>
            </a:br>
            <a:endParaRPr lang="ru-RU" b="1" dirty="0"/>
          </a:p>
        </p:txBody>
      </p:sp>
    </p:spTree>
    <p:extLst>
      <p:ext uri="{BB962C8B-B14F-4D97-AF65-F5344CB8AC3E}">
        <p14:creationId xmlns:p14="http://schemas.microsoft.com/office/powerpoint/2010/main" val="291825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F3B6DE00-61A1-48D1-80D3-DEB4404F109E}"/>
              </a:ext>
            </a:extLst>
          </p:cNvPr>
          <p:cNvPicPr>
            <a:picLocks noGrp="1" noChangeAspect="1"/>
          </p:cNvPicPr>
          <p:nvPr>
            <p:ph idx="1"/>
          </p:nvPr>
        </p:nvPicPr>
        <p:blipFill>
          <a:blip r:embed="rId2"/>
          <a:stretch>
            <a:fillRect/>
          </a:stretch>
        </p:blipFill>
        <p:spPr>
          <a:xfrm>
            <a:off x="917973" y="1253331"/>
            <a:ext cx="8736804" cy="4351338"/>
          </a:xfrm>
          <a:prstGeom prst="rect">
            <a:avLst/>
          </a:prstGeom>
        </p:spPr>
      </p:pic>
      <p:sp>
        <p:nvSpPr>
          <p:cNvPr id="5" name="TextBox 4">
            <a:extLst>
              <a:ext uri="{FF2B5EF4-FFF2-40B4-BE49-F238E27FC236}">
                <a16:creationId xmlns:a16="http://schemas.microsoft.com/office/drawing/2014/main" xmlns="" id="{8759D3E4-1227-4601-98AE-010AEF087870}"/>
              </a:ext>
            </a:extLst>
          </p:cNvPr>
          <p:cNvSpPr txBox="1"/>
          <p:nvPr/>
        </p:nvSpPr>
        <p:spPr>
          <a:xfrm>
            <a:off x="9654778" y="2676525"/>
            <a:ext cx="1619250" cy="1862048"/>
          </a:xfrm>
          <a:prstGeom prst="rect">
            <a:avLst/>
          </a:prstGeom>
          <a:noFill/>
        </p:spPr>
        <p:txBody>
          <a:bodyPr wrap="square" rtlCol="0">
            <a:spAutoFit/>
          </a:bodyPr>
          <a:lstStyle/>
          <a:p>
            <a:r>
              <a:rPr lang="ru-RU" sz="11500" b="1" dirty="0">
                <a:solidFill>
                  <a:srgbClr val="FF0000"/>
                </a:solidFill>
              </a:rPr>
              <a:t>-?</a:t>
            </a:r>
          </a:p>
        </p:txBody>
      </p:sp>
    </p:spTree>
    <p:extLst>
      <p:ext uri="{BB962C8B-B14F-4D97-AF65-F5344CB8AC3E}">
        <p14:creationId xmlns:p14="http://schemas.microsoft.com/office/powerpoint/2010/main" val="63216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562BF6-CC6A-4C7D-B8F1-D9C78CF2431E}"/>
              </a:ext>
            </a:extLst>
          </p:cNvPr>
          <p:cNvSpPr>
            <a:spLocks noGrp="1"/>
          </p:cNvSpPr>
          <p:nvPr>
            <p:ph type="title"/>
          </p:nvPr>
        </p:nvSpPr>
        <p:spPr>
          <a:xfrm>
            <a:off x="996820" y="2766218"/>
            <a:ext cx="10515600" cy="1325563"/>
          </a:xfrm>
        </p:spPr>
        <p:txBody>
          <a:bodyPr>
            <a:normAutofit fontScale="90000"/>
          </a:bodyPr>
          <a:lstStyle/>
          <a:p>
            <a:r>
              <a:rPr lang="en-US" b="0" i="0" dirty="0">
                <a:effectLst/>
                <a:latin typeface="arial" panose="020B0604020202020204" pitchFamily="34" charset="0"/>
              </a:rPr>
              <a:t>The AMA’s* 1985 definition defined </a:t>
            </a:r>
            <a:r>
              <a:rPr lang="en-US" b="0" i="0" dirty="0">
                <a:solidFill>
                  <a:srgbClr val="FF0000"/>
                </a:solidFill>
                <a:effectLst/>
                <a:latin typeface="arial" panose="020B0604020202020204" pitchFamily="34" charset="0"/>
              </a:rPr>
              <a:t>marketing</a:t>
            </a:r>
            <a:r>
              <a:rPr lang="en-US" b="0" i="0" dirty="0">
                <a:effectLst/>
                <a:latin typeface="arial" panose="020B0604020202020204" pitchFamily="34" charset="0"/>
              </a:rPr>
              <a:t> as “</a:t>
            </a:r>
            <a:r>
              <a:rPr lang="en-US" b="1" i="0" dirty="0">
                <a:effectLst/>
                <a:latin typeface="arial" panose="020B0604020202020204" pitchFamily="34" charset="0"/>
              </a:rPr>
              <a:t>the process of planning</a:t>
            </a:r>
            <a:r>
              <a:rPr lang="en-US" b="0" i="0" dirty="0">
                <a:effectLst/>
                <a:latin typeface="arial" panose="020B0604020202020204" pitchFamily="34" charset="0"/>
              </a:rPr>
              <a:t> </a:t>
            </a:r>
            <a:r>
              <a:rPr lang="en-US" b="1" i="0" dirty="0">
                <a:effectLst/>
                <a:latin typeface="arial" panose="020B0604020202020204" pitchFamily="34" charset="0"/>
              </a:rPr>
              <a:t>and executing the conception, pricing, promotion, and distribution of ideas, goods and services to create exchanges that satisfy individual and organizational goals</a:t>
            </a:r>
            <a:r>
              <a:rPr lang="en-US" b="0" i="0" dirty="0">
                <a:effectLst/>
                <a:latin typeface="arial" panose="020B0604020202020204" pitchFamily="34" charset="0"/>
              </a:rPr>
              <a:t>.”</a:t>
            </a:r>
            <a:br>
              <a:rPr lang="en-US" b="0" i="0" dirty="0">
                <a:effectLst/>
                <a:latin typeface="arial" panose="020B0604020202020204" pitchFamily="34" charset="0"/>
              </a:rPr>
            </a:br>
            <a:r>
              <a:rPr lang="en-US" b="0" i="0" dirty="0">
                <a:effectLst/>
                <a:latin typeface="arial" panose="020B0604020202020204" pitchFamily="34" charset="0"/>
              </a:rPr>
              <a:t/>
            </a:r>
            <a:br>
              <a:rPr lang="en-US" b="0" i="0" dirty="0">
                <a:effectLst/>
                <a:latin typeface="arial" panose="020B0604020202020204" pitchFamily="34" charset="0"/>
              </a:rPr>
            </a:br>
            <a:r>
              <a:rPr lang="en-US" dirty="0">
                <a:effectLst>
                  <a:outerShdw blurRad="38100" dist="38100" dir="2700000" algn="tl">
                    <a:srgbClr val="C0C0C0"/>
                  </a:outerShdw>
                </a:effectLst>
                <a:latin typeface="Tahoma" pitchFamily="34" charset="0"/>
              </a:rPr>
              <a:t>American Marketing Association, 1985</a:t>
            </a:r>
            <a:endParaRPr lang="ru-RU" dirty="0"/>
          </a:p>
        </p:txBody>
      </p:sp>
    </p:spTree>
    <p:extLst>
      <p:ext uri="{BB962C8B-B14F-4D97-AF65-F5344CB8AC3E}">
        <p14:creationId xmlns:p14="http://schemas.microsoft.com/office/powerpoint/2010/main" val="3585694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1B2229-908B-4DB8-A1AF-90360BD2A5F7}"/>
              </a:ext>
            </a:extLst>
          </p:cNvPr>
          <p:cNvSpPr>
            <a:spLocks noGrp="1"/>
          </p:cNvSpPr>
          <p:nvPr>
            <p:ph type="title"/>
          </p:nvPr>
        </p:nvSpPr>
        <p:spPr>
          <a:xfrm>
            <a:off x="838200" y="2270125"/>
            <a:ext cx="10515600" cy="1325563"/>
          </a:xfrm>
        </p:spPr>
        <p:txBody>
          <a:bodyPr>
            <a:normAutofit fontScale="90000"/>
          </a:bodyPr>
          <a:lstStyle/>
          <a:p>
            <a:pPr algn="just"/>
            <a:r>
              <a:rPr lang="en-US" b="1" dirty="0">
                <a:solidFill>
                  <a:srgbClr val="FF0000"/>
                </a:solidFill>
              </a:rPr>
              <a:t>Marketing</a:t>
            </a:r>
            <a:r>
              <a:rPr lang="en-US" dirty="0"/>
              <a:t> refers to activities a company undertakes to promote the buying or selling of a product or service.</a:t>
            </a:r>
            <a:endParaRPr lang="ru-RU" dirty="0"/>
          </a:p>
        </p:txBody>
      </p:sp>
    </p:spTree>
    <p:extLst>
      <p:ext uri="{BB962C8B-B14F-4D97-AF65-F5344CB8AC3E}">
        <p14:creationId xmlns:p14="http://schemas.microsoft.com/office/powerpoint/2010/main" val="314940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139A7C-EB05-4AF9-AE6A-1E75338DC7BC}"/>
              </a:ext>
            </a:extLst>
          </p:cNvPr>
          <p:cNvSpPr>
            <a:spLocks noGrp="1"/>
          </p:cNvSpPr>
          <p:nvPr>
            <p:ph type="title"/>
          </p:nvPr>
        </p:nvSpPr>
        <p:spPr>
          <a:xfrm>
            <a:off x="929757" y="2541101"/>
            <a:ext cx="10515600" cy="1325563"/>
          </a:xfrm>
        </p:spPr>
        <p:txBody>
          <a:bodyPr>
            <a:normAutofit fontScale="90000"/>
          </a:bodyPr>
          <a:lstStyle/>
          <a:p>
            <a:pPr algn="r"/>
            <a:r>
              <a:rPr lang="en-US" b="0" i="1" dirty="0">
                <a:effectLst/>
                <a:latin typeface="Georgia" panose="02040502050405020303" pitchFamily="18" charset="0"/>
              </a:rPr>
              <a:t>“Marketing is a social and managerial process by which individuals and groups obtain </a:t>
            </a:r>
            <a:r>
              <a:rPr lang="en-US" b="0" i="1" dirty="0">
                <a:solidFill>
                  <a:srgbClr val="FF0000"/>
                </a:solidFill>
                <a:effectLst/>
                <a:latin typeface="Georgia" panose="02040502050405020303" pitchFamily="18" charset="0"/>
              </a:rPr>
              <a:t>what they need and want through creating and exchanging products</a:t>
            </a:r>
            <a:r>
              <a:rPr lang="en-US" b="0" i="1" dirty="0">
                <a:effectLst/>
                <a:latin typeface="Georgia" panose="02040502050405020303" pitchFamily="18" charset="0"/>
              </a:rPr>
              <a:t> and value with other”.</a:t>
            </a:r>
            <a:br>
              <a:rPr lang="en-US" b="0" i="1" dirty="0">
                <a:effectLst/>
                <a:latin typeface="Georgia" panose="02040502050405020303" pitchFamily="18" charset="0"/>
              </a:rPr>
            </a:br>
            <a:r>
              <a:rPr lang="en-US" b="0" i="1" dirty="0">
                <a:effectLst/>
                <a:latin typeface="Georgia" panose="02040502050405020303" pitchFamily="18" charset="0"/>
              </a:rPr>
              <a:t>(Philip Kotler)</a:t>
            </a:r>
            <a:endParaRPr lang="ru-RU" dirty="0"/>
          </a:p>
        </p:txBody>
      </p:sp>
      <p:pic>
        <p:nvPicPr>
          <p:cNvPr id="3" name="Рисунок 2">
            <a:extLst>
              <a:ext uri="{FF2B5EF4-FFF2-40B4-BE49-F238E27FC236}">
                <a16:creationId xmlns:a16="http://schemas.microsoft.com/office/drawing/2014/main" xmlns="" id="{B9DB220B-E4E0-4596-95D7-C952980D9139}"/>
              </a:ext>
            </a:extLst>
          </p:cNvPr>
          <p:cNvPicPr>
            <a:picLocks noChangeAspect="1"/>
          </p:cNvPicPr>
          <p:nvPr/>
        </p:nvPicPr>
        <p:blipFill>
          <a:blip r:embed="rId2"/>
          <a:stretch>
            <a:fillRect/>
          </a:stretch>
        </p:blipFill>
        <p:spPr>
          <a:xfrm>
            <a:off x="542925" y="4010999"/>
            <a:ext cx="1905000" cy="2343150"/>
          </a:xfrm>
          <a:prstGeom prst="rect">
            <a:avLst/>
          </a:prstGeom>
        </p:spPr>
      </p:pic>
    </p:spTree>
    <p:extLst>
      <p:ext uri="{BB962C8B-B14F-4D97-AF65-F5344CB8AC3E}">
        <p14:creationId xmlns:p14="http://schemas.microsoft.com/office/powerpoint/2010/main" val="229476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odore Levitt quote: The purpose of a business is to get and keep...">
            <a:extLst>
              <a:ext uri="{FF2B5EF4-FFF2-40B4-BE49-F238E27FC236}">
                <a16:creationId xmlns:a16="http://schemas.microsoft.com/office/drawing/2014/main" xmlns="" id="{B77D9D3D-C800-4538-AD1B-7CDC0996F9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2703" y="1321772"/>
            <a:ext cx="92465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8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4CCF94-1FDF-4EED-9916-F8EE956BB287}"/>
              </a:ext>
            </a:extLst>
          </p:cNvPr>
          <p:cNvSpPr>
            <a:spLocks noGrp="1"/>
          </p:cNvSpPr>
          <p:nvPr>
            <p:ph type="title"/>
          </p:nvPr>
        </p:nvSpPr>
        <p:spPr>
          <a:xfrm>
            <a:off x="838200" y="2508250"/>
            <a:ext cx="10515600" cy="1325563"/>
          </a:xfrm>
        </p:spPr>
        <p:txBody>
          <a:bodyPr>
            <a:normAutofit fontScale="90000"/>
          </a:bodyPr>
          <a:lstStyle/>
          <a:p>
            <a:r>
              <a:rPr lang="en-US" dirty="0"/>
              <a:t>- Levitt made a key contribution to management theory in the area of marketing</a:t>
            </a:r>
            <a:br>
              <a:rPr lang="en-US" dirty="0"/>
            </a:br>
            <a:r>
              <a:rPr lang="en-US" dirty="0"/>
              <a:t>- His idea was that the survival of a firm depends on the customer</a:t>
            </a:r>
            <a:br>
              <a:rPr lang="en-US" dirty="0"/>
            </a:br>
            <a:r>
              <a:rPr lang="en-US" dirty="0"/>
              <a:t>- He argues that marketing is a much wider concept than selling</a:t>
            </a:r>
            <a:br>
              <a:rPr lang="en-US" dirty="0"/>
            </a:br>
            <a:r>
              <a:rPr lang="en-US" dirty="0"/>
              <a:t>- Marketing is neglected because firms feel secure</a:t>
            </a:r>
            <a:endParaRPr lang="ru-RU" dirty="0"/>
          </a:p>
        </p:txBody>
      </p:sp>
    </p:spTree>
    <p:extLst>
      <p:ext uri="{BB962C8B-B14F-4D97-AF65-F5344CB8AC3E}">
        <p14:creationId xmlns:p14="http://schemas.microsoft.com/office/powerpoint/2010/main" val="299135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9C697886-BB6E-471E-BD5E-34861954F0A5}"/>
              </a:ext>
            </a:extLst>
          </p:cNvPr>
          <p:cNvPicPr>
            <a:picLocks noGrp="1" noChangeAspect="1"/>
          </p:cNvPicPr>
          <p:nvPr>
            <p:ph idx="1"/>
          </p:nvPr>
        </p:nvPicPr>
        <p:blipFill>
          <a:blip r:embed="rId2"/>
          <a:stretch>
            <a:fillRect/>
          </a:stretch>
        </p:blipFill>
        <p:spPr>
          <a:xfrm>
            <a:off x="1828162" y="313736"/>
            <a:ext cx="9426991" cy="6045862"/>
          </a:xfrm>
          <a:prstGeom prst="rect">
            <a:avLst/>
          </a:prstGeom>
        </p:spPr>
      </p:pic>
      <p:sp>
        <p:nvSpPr>
          <p:cNvPr id="5" name="TextBox 4">
            <a:extLst>
              <a:ext uri="{FF2B5EF4-FFF2-40B4-BE49-F238E27FC236}">
                <a16:creationId xmlns:a16="http://schemas.microsoft.com/office/drawing/2014/main" xmlns="" id="{8D1D069E-479E-4BA5-8938-0E35B04A7D8E}"/>
              </a:ext>
            </a:extLst>
          </p:cNvPr>
          <p:cNvSpPr txBox="1"/>
          <p:nvPr/>
        </p:nvSpPr>
        <p:spPr>
          <a:xfrm>
            <a:off x="8768444" y="6359598"/>
            <a:ext cx="6097554" cy="261610"/>
          </a:xfrm>
          <a:prstGeom prst="rect">
            <a:avLst/>
          </a:prstGeom>
          <a:noFill/>
        </p:spPr>
        <p:txBody>
          <a:bodyPr wrap="square">
            <a:spAutoFit/>
          </a:bodyPr>
          <a:lstStyle/>
          <a:p>
            <a:r>
              <a:rPr lang="en-US" sz="1050" b="0" i="0" dirty="0">
                <a:effectLst/>
                <a:latin typeface="TiemposTextWeb"/>
              </a:rPr>
              <a:t>Infographic By: </a:t>
            </a:r>
            <a:r>
              <a:rPr lang="en-US" sz="1050" dirty="0" err="1">
                <a:latin typeface="TiemposTextWeb"/>
              </a:rPr>
              <a:t>Avalaunch</a:t>
            </a:r>
            <a:r>
              <a:rPr lang="en-US" sz="1050" dirty="0">
                <a:latin typeface="TiemposTextWeb"/>
              </a:rPr>
              <a:t> Media</a:t>
            </a:r>
            <a:endParaRPr lang="ru-RU" sz="1050" dirty="0"/>
          </a:p>
        </p:txBody>
      </p:sp>
    </p:spTree>
    <p:extLst>
      <p:ext uri="{BB962C8B-B14F-4D97-AF65-F5344CB8AC3E}">
        <p14:creationId xmlns:p14="http://schemas.microsoft.com/office/powerpoint/2010/main" val="16843550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142</Words>
  <Application>Microsoft Office PowerPoint</Application>
  <PresentationFormat>Произвольный</PresentationFormat>
  <Paragraphs>18</Paragraphs>
  <Slides>19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Тема Office</vt:lpstr>
      <vt:lpstr>1_Тема Office</vt:lpstr>
      <vt:lpstr>Fundamentals of pharmaceutical marketing  </vt:lpstr>
      <vt:lpstr>1. Marketing, 4P theory-? 2. Functions of marketing 3. Five marketing concepts  4. Types of marketing segmentation </vt:lpstr>
      <vt:lpstr>Презентация PowerPoint</vt:lpstr>
      <vt:lpstr>The AMA’s* 1985 definition defined marketing as “the process of planning and executing the conception, pricing, promotion, and distribution of ideas, goods and services to create exchanges that satisfy individual and organizational goals.”  American Marketing Association, 1985</vt:lpstr>
      <vt:lpstr>Marketing refers to activities a company undertakes to promote the buying or selling of a product or service.</vt:lpstr>
      <vt:lpstr>“Marketing is a social and managerial process by which individuals and groups obtain what they need and want through creating and exchanging products and value with other”. (Philip Kotler)</vt:lpstr>
      <vt:lpstr>Презентация PowerPoint</vt:lpstr>
      <vt:lpstr>- Levitt made a key contribution to management theory in the area of marketing - His idea was that the survival of a firm depends on the customer - He argues that marketing is a much wider concept than selling - Marketing is neglected because firms feel secure</vt:lpstr>
      <vt:lpstr>Презентация PowerPoint</vt:lpstr>
      <vt:lpstr>Презентация PowerPoint</vt:lpstr>
      <vt:lpstr>Презентация PowerPoint</vt:lpstr>
      <vt:lpstr>Презентация PowerPoint</vt:lpstr>
      <vt:lpstr>Презентация PowerPoint</vt:lpstr>
      <vt:lpstr>Pharmaceutical marketing is the process of implementing pharmaceutical activities aimed at meeting the needs and requirements of pharmaceutical care.</vt:lpstr>
      <vt:lpstr>Презентация PowerPoint</vt:lpstr>
      <vt:lpstr>Market segmentation is an increasingly important part of a strong marketing strategy and can make all the difference for companies in competitive market landscapes, such as e-commerce. Market segmentation offers an opportunity to pinpoint exactly what messaging will drive your customers to make a purchase. </vt:lpstr>
      <vt:lpstr>The purpose of market segmentation is to identify different groups within your target audience so that you can deliver more targeted and valuable messaging for them.</vt:lpstr>
      <vt:lpstr>Презентация PowerPoint</vt:lpstr>
      <vt:lpstr>1. Marketing, 4P -? 2. Functions of marketing 3. Five marketing concepts  4. Types of marketing segmentation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marketing</dc:title>
  <dc:creator>Irina Ulyanova</dc:creator>
  <cp:lastModifiedBy>Юлия Абдуллина</cp:lastModifiedBy>
  <cp:revision>9</cp:revision>
  <dcterms:created xsi:type="dcterms:W3CDTF">2021-09-09T12:20:17Z</dcterms:created>
  <dcterms:modified xsi:type="dcterms:W3CDTF">2024-01-08T08:38:47Z</dcterms:modified>
</cp:coreProperties>
</file>