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2"/>
  </p:notesMasterIdLst>
  <p:sldIdLst>
    <p:sldId id="291" r:id="rId2"/>
    <p:sldId id="292" r:id="rId3"/>
    <p:sldId id="260" r:id="rId4"/>
    <p:sldId id="261" r:id="rId5"/>
    <p:sldId id="262" r:id="rId6"/>
    <p:sldId id="263" r:id="rId7"/>
    <p:sldId id="259" r:id="rId8"/>
    <p:sldId id="264" r:id="rId9"/>
    <p:sldId id="265" r:id="rId10"/>
    <p:sldId id="266" r:id="rId11"/>
    <p:sldId id="267" r:id="rId12"/>
    <p:sldId id="268" r:id="rId13"/>
    <p:sldId id="270" r:id="rId14"/>
    <p:sldId id="271" r:id="rId15"/>
    <p:sldId id="272" r:id="rId16"/>
    <p:sldId id="274" r:id="rId17"/>
    <p:sldId id="275" r:id="rId18"/>
    <p:sldId id="276" r:id="rId19"/>
    <p:sldId id="280" r:id="rId20"/>
    <p:sldId id="277" r:id="rId21"/>
    <p:sldId id="278" r:id="rId22"/>
    <p:sldId id="300" r:id="rId23"/>
    <p:sldId id="294" r:id="rId24"/>
    <p:sldId id="283" r:id="rId25"/>
    <p:sldId id="295" r:id="rId26"/>
    <p:sldId id="285" r:id="rId27"/>
    <p:sldId id="296" r:id="rId28"/>
    <p:sldId id="288" r:id="rId29"/>
    <p:sldId id="301" r:id="rId30"/>
    <p:sldId id="30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4660"/>
  </p:normalViewPr>
  <p:slideViewPr>
    <p:cSldViewPr>
      <p:cViewPr varScale="1">
        <p:scale>
          <a:sx n="70" d="100"/>
          <a:sy n="70"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8E85C-D040-4E5F-9D91-E9A8927551B0}" type="datetimeFigureOut">
              <a:rPr lang="ru-RU" smtClean="0"/>
              <a:pPr/>
              <a:t>07.11.2023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7F9EC4-E612-421F-B6F6-E41C415EF0EC}" type="slidenum">
              <a:rPr lang="ru-RU" smtClean="0"/>
              <a:pPr/>
              <a:t>‹#›</a:t>
            </a:fld>
            <a:endParaRPr lang="ru-RU"/>
          </a:p>
        </p:txBody>
      </p:sp>
    </p:spTree>
    <p:extLst>
      <p:ext uri="{BB962C8B-B14F-4D97-AF65-F5344CB8AC3E}">
        <p14:creationId xmlns:p14="http://schemas.microsoft.com/office/powerpoint/2010/main" val="181414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E7F9EC4-E612-421F-B6F6-E41C415EF0EC}" type="slidenum">
              <a:rPr lang="ru-RU" smtClean="0"/>
              <a:pPr/>
              <a:t>3</a:t>
            </a:fld>
            <a:endParaRPr lang="ru-RU"/>
          </a:p>
        </p:txBody>
      </p:sp>
    </p:spTree>
    <p:extLst>
      <p:ext uri="{BB962C8B-B14F-4D97-AF65-F5344CB8AC3E}">
        <p14:creationId xmlns:p14="http://schemas.microsoft.com/office/powerpoint/2010/main" val="10488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29F45C6-94FA-4624-9A51-C4F6F8C2360B}" type="datetimeFigureOut">
              <a:rPr lang="ru-RU" smtClean="0"/>
              <a:pPr/>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98A7DD-9A88-4662-930D-8ED6C1A0A28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29F45C6-94FA-4624-9A51-C4F6F8C2360B}" type="datetimeFigureOut">
              <a:rPr lang="ru-RU" smtClean="0"/>
              <a:pPr/>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98A7DD-9A88-4662-930D-8ED6C1A0A28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29F45C6-94FA-4624-9A51-C4F6F8C2360B}" type="datetimeFigureOut">
              <a:rPr lang="ru-RU" smtClean="0"/>
              <a:pPr/>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98A7DD-9A88-4662-930D-8ED6C1A0A28D}"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29F45C6-94FA-4624-9A51-C4F6F8C2360B}" type="datetimeFigureOut">
              <a:rPr lang="ru-RU" smtClean="0"/>
              <a:pPr/>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98A7DD-9A88-4662-930D-8ED6C1A0A28D}"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9F45C6-94FA-4624-9A51-C4F6F8C2360B}" type="datetimeFigureOut">
              <a:rPr lang="ru-RU" smtClean="0"/>
              <a:pPr/>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98A7DD-9A88-4662-930D-8ED6C1A0A28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29F45C6-94FA-4624-9A51-C4F6F8C2360B}" type="datetimeFigureOut">
              <a:rPr lang="ru-RU" smtClean="0"/>
              <a:pPr/>
              <a:t>07.11.2023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98A7DD-9A88-4662-930D-8ED6C1A0A28D}"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29F45C6-94FA-4624-9A51-C4F6F8C2360B}" type="datetimeFigureOut">
              <a:rPr lang="ru-RU" smtClean="0"/>
              <a:pPr/>
              <a:t>07.11.2023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598A7DD-9A88-4662-930D-8ED6C1A0A28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29F45C6-94FA-4624-9A51-C4F6F8C2360B}" type="datetimeFigureOut">
              <a:rPr lang="ru-RU" smtClean="0"/>
              <a:pPr/>
              <a:t>07.11.2023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598A7DD-9A88-4662-930D-8ED6C1A0A28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29F45C6-94FA-4624-9A51-C4F6F8C2360B}" type="datetimeFigureOut">
              <a:rPr lang="ru-RU" smtClean="0"/>
              <a:pPr/>
              <a:t>07.11.2023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598A7DD-9A88-4662-930D-8ED6C1A0A28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29F45C6-94FA-4624-9A51-C4F6F8C2360B}" type="datetimeFigureOut">
              <a:rPr lang="ru-RU" smtClean="0"/>
              <a:pPr/>
              <a:t>07.11.2023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98A7DD-9A88-4662-930D-8ED6C1A0A28D}"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29F45C6-94FA-4624-9A51-C4F6F8C2360B}" type="datetimeFigureOut">
              <a:rPr lang="ru-RU" smtClean="0"/>
              <a:pPr/>
              <a:t>07.11.2023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98A7DD-9A88-4662-930D-8ED6C1A0A28D}"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29F45C6-94FA-4624-9A51-C4F6F8C2360B}" type="datetimeFigureOut">
              <a:rPr lang="ru-RU" smtClean="0"/>
              <a:pPr/>
              <a:t>07.11.2023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598A7DD-9A88-4662-930D-8ED6C1A0A28D}"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emf"/><Relationship Id="rId5" Type="http://schemas.microsoft.com/office/2007/relationships/hdphoto" Target="../media/hdphoto7.wdp"/><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emf"/><Relationship Id="rId5" Type="http://schemas.microsoft.com/office/2007/relationships/hdphoto" Target="../media/hdphoto2.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260648"/>
            <a:ext cx="7632848" cy="4248472"/>
          </a:xfrm>
        </p:spPr>
        <p:txBody>
          <a:bodyPr>
            <a:normAutofit/>
          </a:bodyPr>
          <a:lstStyle/>
          <a:p>
            <a:pPr marL="0" indent="0" algn="ctr">
              <a:buNone/>
            </a:pPr>
            <a:r>
              <a:rPr lang="en-US" sz="2800" b="1" dirty="0">
                <a:solidFill>
                  <a:prstClr val="black"/>
                </a:solidFill>
                <a:latin typeface="Times New Roman" panose="02020603050405020304" pitchFamily="18" charset="0"/>
                <a:cs typeface="Times New Roman" panose="02020603050405020304" pitchFamily="18" charset="0"/>
              </a:rPr>
              <a:t>Press ceramics is an advanced and affordable technology for solving a variety of clinical problems in modern cosmetic and therapeutic dentistry. It has proven itself over the past years; the technology allows achieving truly outstanding aesthetic results.</a:t>
            </a:r>
            <a:r>
              <a:rPr lang="ru-RU" sz="2800" dirty="0" smtClean="0">
                <a:solidFill>
                  <a:prstClr val="black"/>
                </a:solidFill>
                <a:latin typeface="Times New Roman" panose="02020603050405020304" pitchFamily="18" charset="0"/>
                <a:cs typeface="Times New Roman" panose="02020603050405020304" pitchFamily="18" charset="0"/>
              </a:rPr>
              <a:t>.</a:t>
            </a:r>
            <a:endParaRPr lang="ru-RU" sz="3200" dirty="0"/>
          </a:p>
        </p:txBody>
      </p:sp>
    </p:spTree>
    <p:extLst>
      <p:ext uri="{BB962C8B-B14F-4D97-AF65-F5344CB8AC3E}">
        <p14:creationId xmlns:p14="http://schemas.microsoft.com/office/powerpoint/2010/main" val="1066110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412776"/>
            <a:ext cx="8424935" cy="5112568"/>
          </a:xfrm>
        </p:spPr>
        <p:txBody>
          <a:bodyPr/>
          <a:lstStyle/>
          <a:p>
            <a:pPr marL="0" indent="0">
              <a:buNone/>
            </a:pPr>
            <a:endParaRPr lang="ru-RU" sz="28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800" dirty="0">
                <a:solidFill>
                  <a:schemeClr val="tx1"/>
                </a:solidFill>
                <a:latin typeface="Times New Roman" panose="02020603050405020304" pitchFamily="18" charset="0"/>
                <a:cs typeface="Times New Roman" panose="02020603050405020304" pitchFamily="18" charset="0"/>
              </a:rPr>
              <a:t>The stages of laboratory technology for the manufacture of press-ceramic crowns include:</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en-US" sz="2800" dirty="0">
                <a:solidFill>
                  <a:schemeClr val="tx1"/>
                </a:solidFill>
                <a:latin typeface="Times New Roman" panose="02020603050405020304" pitchFamily="18" charset="0"/>
                <a:cs typeface="Times New Roman" panose="02020603050405020304" pitchFamily="18" charset="0"/>
              </a:rPr>
              <a:t>1. Obtaining a collapsible model;</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2.Modeling of a tooth crown or frame;</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3. Pressing the tooth crown or frame;</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4.Final processing.</a:t>
            </a:r>
            <a:endParaRPr lang="ru-RU" dirty="0"/>
          </a:p>
        </p:txBody>
      </p:sp>
      <p:sp>
        <p:nvSpPr>
          <p:cNvPr id="3" name="Заголовок 2"/>
          <p:cNvSpPr>
            <a:spLocks noGrp="1"/>
          </p:cNvSpPr>
          <p:nvPr>
            <p:ph type="title"/>
          </p:nvPr>
        </p:nvSpPr>
        <p:spPr>
          <a:xfrm>
            <a:off x="457200" y="116632"/>
            <a:ext cx="8229600" cy="1080120"/>
          </a:xfrm>
        </p:spPr>
        <p:txBody>
          <a:bodyPr>
            <a:normAutofit/>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Laboratory stage</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2421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340768"/>
            <a:ext cx="8640959" cy="5297234"/>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Making the model using the pin method.</a:t>
            </a:r>
          </a:p>
          <a:p>
            <a:pPr marL="0" indent="0">
              <a:buNone/>
            </a:pPr>
            <a:r>
              <a:rPr lang="en-US" b="1" dirty="0">
                <a:solidFill>
                  <a:schemeClr val="tx1"/>
                </a:solidFill>
                <a:latin typeface="Times New Roman" panose="02020603050405020304" pitchFamily="18" charset="0"/>
                <a:cs typeface="Times New Roman" panose="02020603050405020304" pitchFamily="18" charset="0"/>
              </a:rPr>
              <a:t>    The process of manufacturing a gypsum collapsible model for a press ceramic structure using the pin method can be divided into 3 stages:</a:t>
            </a:r>
          </a:p>
          <a:p>
            <a:pPr marL="0" indent="0">
              <a:buNone/>
            </a:pPr>
            <a:r>
              <a:rPr lang="en-US" b="1" dirty="0">
                <a:solidFill>
                  <a:schemeClr val="tx1"/>
                </a:solidFill>
                <a:latin typeface="Times New Roman" panose="02020603050405020304" pitchFamily="18" charset="0"/>
                <a:cs typeface="Times New Roman" panose="02020603050405020304" pitchFamily="18" charset="0"/>
              </a:rPr>
              <a:t>Stage I - installation of pins;</a:t>
            </a:r>
          </a:p>
          <a:p>
            <a:pPr marL="0" indent="0">
              <a:buNone/>
            </a:pPr>
            <a:r>
              <a:rPr lang="en-US" b="1" dirty="0">
                <a:solidFill>
                  <a:schemeClr val="tx1"/>
                </a:solidFill>
                <a:latin typeface="Times New Roman" panose="02020603050405020304" pitchFamily="18" charset="0"/>
                <a:cs typeface="Times New Roman" panose="02020603050405020304" pitchFamily="18" charset="0"/>
              </a:rPr>
              <a:t>Stage II - obtaining a plaster model;</a:t>
            </a:r>
          </a:p>
          <a:p>
            <a:pPr marL="0" indent="0">
              <a:buNone/>
            </a:pPr>
            <a:r>
              <a:rPr lang="en-US" b="1" dirty="0">
                <a:solidFill>
                  <a:schemeClr val="tx1"/>
                </a:solidFill>
                <a:latin typeface="Times New Roman" panose="02020603050405020304" pitchFamily="18" charset="0"/>
                <a:cs typeface="Times New Roman" panose="02020603050405020304" pitchFamily="18" charset="0"/>
              </a:rPr>
              <a:t>Stage III - sawing the plaster model into segments.</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67544" y="188639"/>
            <a:ext cx="8229600" cy="1080121"/>
          </a:xfrm>
        </p:spPr>
        <p:txBody>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Obtaining a collapsible model</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335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980728"/>
            <a:ext cx="8712968" cy="5843705"/>
          </a:xfrm>
        </p:spPr>
        <p:txBody>
          <a:bodyPr>
            <a:normAutofit/>
          </a:bodyPr>
          <a:lstStyle/>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   </a:t>
            </a:r>
          </a:p>
          <a:p>
            <a:pPr marL="0" indent="0">
              <a:buNone/>
            </a:pPr>
            <a:r>
              <a:rPr lang="ru-RU" sz="2800" dirty="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Wax modeling for press ceramics is carried out in a complete anatomical shape.</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maintaining wall thickness;</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precise modeling of the restoration, especially in the area of preparation boundaries;</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possible occlusal relief must be taken into account starting with the wax-up, since the final firing of stains and glazes also increases the volume of the restoration.</a:t>
            </a:r>
            <a:endParaRPr lang="ru-RU" dirty="0"/>
          </a:p>
        </p:txBody>
      </p:sp>
      <p:sp>
        <p:nvSpPr>
          <p:cNvPr id="3" name="Заголовок 2"/>
          <p:cNvSpPr>
            <a:spLocks noGrp="1"/>
          </p:cNvSpPr>
          <p:nvPr>
            <p:ph type="title"/>
          </p:nvPr>
        </p:nvSpPr>
        <p:spPr>
          <a:xfrm>
            <a:off x="457200" y="0"/>
            <a:ext cx="8229600" cy="1124744"/>
          </a:xfrm>
        </p:spPr>
        <p:txBody>
          <a:bodyPr>
            <a:noAutofit/>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Tooth crown modeling</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413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0" b="96875" l="2637" r="98633">
                        <a14:foregroundMark x1="13281" y1="12019" x2="13770" y2="12019"/>
                        <a14:foregroundMark x1="18457" y1="11538" x2="18457" y2="11538"/>
                        <a14:foregroundMark x1="18457" y1="9135" x2="18457" y2="9135"/>
                        <a14:foregroundMark x1="18555" y1="9135" x2="19434" y2="9135"/>
                        <a14:foregroundMark x1="20508" y1="8173" x2="20996" y2="8173"/>
                        <a14:foregroundMark x1="21387" y1="8173" x2="21387" y2="8173"/>
                        <a14:foregroundMark x1="21484" y1="8173" x2="21484" y2="8173"/>
                        <a14:foregroundMark x1="20508" y1="10096" x2="19629" y2="12500"/>
                        <a14:foregroundMark x1="18750" y1="15385" x2="17871" y2="18750"/>
                        <a14:foregroundMark x1="17578" y1="20192" x2="17578" y2="20192"/>
                        <a14:foregroundMark x1="17383" y1="19712" x2="15527" y2="16827"/>
                        <a14:foregroundMark x1="14941" y1="15865" x2="14941" y2="15865"/>
                        <a14:foregroundMark x1="14453" y1="15385" x2="13770" y2="15385"/>
                        <a14:foregroundMark x1="12891" y1="16346" x2="12109" y2="16827"/>
                        <a14:foregroundMark x1="10352" y1="17308" x2="8789" y2="18269"/>
                        <a14:foregroundMark x1="8496" y1="18269" x2="7617" y2="18269"/>
                        <a14:foregroundMark x1="6934" y1="18269" x2="5664" y2="18269"/>
                        <a14:foregroundMark x1="4883" y1="17788" x2="3809" y2="17788"/>
                        <a14:foregroundMark x1="6738" y1="54808" x2="6738" y2="54808"/>
                        <a14:foregroundMark x1="6934" y1="54808" x2="7422" y2="55769"/>
                        <a14:foregroundMark x1="7422" y1="62019" x2="7617" y2="63462"/>
                        <a14:foregroundMark x1="7617" y1="66346" x2="7617" y2="68269"/>
                        <a14:foregroundMark x1="7227" y1="73558" x2="6934" y2="75962"/>
                        <a14:foregroundMark x1="6738" y1="77885" x2="6738" y2="77885"/>
                        <a14:foregroundMark x1="5176" y1="77404" x2="5176" y2="77404"/>
                        <a14:foregroundMark x1="4980" y1="81731" x2="4980" y2="83654"/>
                        <a14:foregroundMark x1="82324" y1="12981" x2="82324" y2="12981"/>
                        <a14:foregroundMark x1="82324" y1="12500" x2="83398" y2="11058"/>
                        <a14:foregroundMark x1="83887" y1="10577" x2="85254" y2="9135"/>
                        <a14:foregroundMark x1="85938" y1="8654" x2="90039" y2="8173"/>
                        <a14:foregroundMark x1="94336" y1="9615" x2="94824" y2="10096"/>
                        <a14:foregroundMark x1="91992" y1="75481" x2="91309" y2="75000"/>
                        <a14:foregroundMark x1="91309" y1="75000" x2="90039" y2="75962"/>
                        <a14:foregroundMark x1="87305" y1="81731" x2="85547" y2="84615"/>
                        <a14:foregroundMark x1="84082" y1="87500" x2="84082" y2="87500"/>
                        <a14:foregroundMark x1="96777" y1="94231" x2="96777" y2="94231"/>
                        <a14:foregroundMark x1="95605" y1="92788" x2="95605" y2="92788"/>
                        <a14:foregroundMark x1="95410" y1="91827" x2="95410" y2="91827"/>
                        <a14:foregroundMark x1="95020" y1="89423" x2="95020" y2="89423"/>
                        <a14:foregroundMark x1="95898" y1="80769" x2="95898" y2="80769"/>
                        <a14:foregroundMark x1="96973" y1="77885" x2="96973" y2="77885"/>
                        <a14:foregroundMark x1="30469" y1="88462" x2="30469" y2="88462"/>
                        <a14:foregroundMark x1="28516" y1="90385" x2="27734" y2="90385"/>
                        <a14:foregroundMark x1="23047" y1="88942" x2="23047" y2="88942"/>
                      </a14:backgroundRemoval>
                    </a14:imgEffect>
                  </a14:imgLayer>
                </a14:imgProps>
              </a:ext>
              <a:ext uri="{28A0092B-C50C-407E-A947-70E740481C1C}">
                <a14:useLocalDpi xmlns:a14="http://schemas.microsoft.com/office/drawing/2010/main" val="0"/>
              </a:ext>
            </a:extLst>
          </a:blip>
          <a:stretch>
            <a:fillRect/>
          </a:stretch>
        </p:blipFill>
        <p:spPr>
          <a:xfrm>
            <a:off x="899592" y="3684934"/>
            <a:ext cx="7408862" cy="3009850"/>
          </a:xfrm>
        </p:spPr>
      </p:pic>
      <p:sp>
        <p:nvSpPr>
          <p:cNvPr id="3" name="Заголовок 2"/>
          <p:cNvSpPr>
            <a:spLocks noGrp="1"/>
          </p:cNvSpPr>
          <p:nvPr>
            <p:ph type="title"/>
          </p:nvPr>
        </p:nvSpPr>
        <p:spPr/>
        <p:txBody>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Complete restoration</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170" name="Picture 2" descr="C:\Users\Александр\Downloads\a0401-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877" b="96914" l="6182" r="94364"/>
                    </a14:imgEffect>
                  </a14:imgLayer>
                </a14:imgProps>
              </a:ext>
              <a:ext uri="{28A0092B-C50C-407E-A947-70E740481C1C}">
                <a14:useLocalDpi xmlns:a14="http://schemas.microsoft.com/office/drawing/2010/main" val="0"/>
              </a:ext>
            </a:extLst>
          </a:blip>
          <a:srcRect/>
          <a:stretch>
            <a:fillRect/>
          </a:stretch>
        </p:blipFill>
        <p:spPr bwMode="auto">
          <a:xfrm>
            <a:off x="1331640" y="1446788"/>
            <a:ext cx="1728294" cy="203624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Александр\Downloads\стоматологическая-IPS-e.max-Press-в-Киеве.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883" b="99609" l="6250" r="96354"/>
                    </a14:imgEffect>
                  </a14:imgLayer>
                </a14:imgProps>
              </a:ext>
              <a:ext uri="{28A0092B-C50C-407E-A947-70E740481C1C}">
                <a14:useLocalDpi xmlns:a14="http://schemas.microsoft.com/office/drawing/2010/main" val="0"/>
              </a:ext>
            </a:extLst>
          </a:blip>
          <a:srcRect/>
          <a:stretch>
            <a:fillRect/>
          </a:stretch>
        </p:blipFill>
        <p:spPr bwMode="auto">
          <a:xfrm>
            <a:off x="5076056" y="1280621"/>
            <a:ext cx="3600400" cy="240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321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412776"/>
            <a:ext cx="8640959" cy="5256584"/>
          </a:xfrm>
        </p:spPr>
        <p:txBody>
          <a:bodyPr/>
          <a:lstStyle/>
          <a:p>
            <a:pPr marL="0" indent="0">
              <a:lnSpc>
                <a:spcPct val="150000"/>
              </a:lnSpc>
              <a:buNone/>
            </a:pPr>
            <a:r>
              <a:rPr lang="en-US" sz="3200" dirty="0">
                <a:solidFill>
                  <a:schemeClr val="tx1"/>
                </a:solidFill>
                <a:latin typeface="Times New Roman" panose="02020603050405020304" pitchFamily="18" charset="0"/>
                <a:cs typeface="Times New Roman" panose="02020603050405020304" pitchFamily="18" charset="0"/>
              </a:rPr>
              <a:t>Before starting the pressing process, the following steps are completed:</a:t>
            </a:r>
          </a:p>
          <a:p>
            <a:pPr marL="0" indent="0">
              <a:lnSpc>
                <a:spcPct val="150000"/>
              </a:lnSpc>
              <a:buNone/>
            </a:pPr>
            <a:r>
              <a:rPr lang="en-US" sz="3200" dirty="0">
                <a:solidFill>
                  <a:schemeClr val="tx1"/>
                </a:solidFill>
                <a:latin typeface="Times New Roman" panose="02020603050405020304" pitchFamily="18" charset="0"/>
                <a:cs typeface="Times New Roman" panose="02020603050405020304" pitchFamily="18" charset="0"/>
              </a:rPr>
              <a:t>1. Installation of the gating system;</a:t>
            </a:r>
          </a:p>
          <a:p>
            <a:pPr marL="0" indent="0">
              <a:lnSpc>
                <a:spcPct val="150000"/>
              </a:lnSpc>
              <a:buNone/>
            </a:pPr>
            <a:r>
              <a:rPr lang="en-US" sz="3200" dirty="0">
                <a:solidFill>
                  <a:schemeClr val="tx1"/>
                </a:solidFill>
                <a:latin typeface="Times New Roman" panose="02020603050405020304" pitchFamily="18" charset="0"/>
                <a:cs typeface="Times New Roman" panose="02020603050405020304" pitchFamily="18" charset="0"/>
              </a:rPr>
              <a:t>2.Forging;</a:t>
            </a:r>
          </a:p>
          <a:p>
            <a:pPr marL="0" indent="0">
              <a:lnSpc>
                <a:spcPct val="150000"/>
              </a:lnSpc>
              <a:buNone/>
            </a:pPr>
            <a:r>
              <a:rPr lang="en-US" sz="3200" dirty="0">
                <a:solidFill>
                  <a:schemeClr val="tx1"/>
                </a:solidFill>
                <a:latin typeface="Times New Roman" panose="02020603050405020304" pitchFamily="18" charset="0"/>
                <a:cs typeface="Times New Roman" panose="02020603050405020304" pitchFamily="18" charset="0"/>
              </a:rPr>
              <a:t>3. Warming up the flask.</a:t>
            </a:r>
            <a:endParaRPr lang="ru-RU" dirty="0"/>
          </a:p>
        </p:txBody>
      </p:sp>
      <p:sp>
        <p:nvSpPr>
          <p:cNvPr id="3" name="Заголовок 2"/>
          <p:cNvSpPr>
            <a:spLocks noGrp="1"/>
          </p:cNvSpPr>
          <p:nvPr>
            <p:ph type="title"/>
          </p:nvPr>
        </p:nvSpPr>
        <p:spPr>
          <a:xfrm>
            <a:off x="457200" y="188640"/>
            <a:ext cx="8229600" cy="936104"/>
          </a:xfrm>
        </p:spPr>
        <p:txBody>
          <a:bodyPr>
            <a:normAutofit/>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Crown pressing process</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025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628800"/>
            <a:ext cx="8892480" cy="5229200"/>
          </a:xfrm>
        </p:spPr>
        <p:txBody>
          <a:bodyPr>
            <a:normAutofit/>
          </a:bodyPr>
          <a:lstStyle/>
          <a:p>
            <a:pPr marL="0" indent="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The </a:t>
            </a:r>
            <a:r>
              <a:rPr lang="en-US" sz="2800" dirty="0" err="1">
                <a:solidFill>
                  <a:schemeClr val="tx1"/>
                </a:solidFill>
                <a:latin typeface="Times New Roman" panose="02020603050405020304" pitchFamily="18" charset="0"/>
                <a:cs typeface="Times New Roman" panose="02020603050405020304" pitchFamily="18" charset="0"/>
              </a:rPr>
              <a:t>sprue</a:t>
            </a:r>
            <a:r>
              <a:rPr lang="en-US" sz="2800" dirty="0">
                <a:solidFill>
                  <a:schemeClr val="tx1"/>
                </a:solidFill>
                <a:latin typeface="Times New Roman" panose="02020603050405020304" pitchFamily="18" charset="0"/>
                <a:cs typeface="Times New Roman" panose="02020603050405020304" pitchFamily="18" charset="0"/>
              </a:rPr>
              <a:t> installation begins in the direction of the ceramic flow and at the thickest part of the wax to ensure smooth movement of the viscous ceramic material. The base of the muffle system (100 g or 200 g) is selected depending on the number of objects being packed at the same time.</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116632"/>
            <a:ext cx="8229600" cy="1296144"/>
          </a:xfrm>
        </p:spPr>
        <p:txBody>
          <a:bodyPr>
            <a:noAutofit/>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Gating system installation</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151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9858" y="1700807"/>
            <a:ext cx="7424946" cy="217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title"/>
          </p:nvPr>
        </p:nvSpPr>
        <p:spPr>
          <a:xfrm>
            <a:off x="467544" y="332656"/>
            <a:ext cx="8229600" cy="1052736"/>
          </a:xfrm>
        </p:spPr>
        <p:txBody>
          <a:bodyPr>
            <a:noAutofit/>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Correct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sprue</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installation</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858" y="4221088"/>
            <a:ext cx="7424946" cy="228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463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11560" y="1700808"/>
            <a:ext cx="7848872" cy="217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365104"/>
            <a:ext cx="7704856" cy="228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2"/>
          <p:cNvSpPr>
            <a:spLocks noGrp="1"/>
          </p:cNvSpPr>
          <p:nvPr>
            <p:ph type="title"/>
          </p:nvPr>
        </p:nvSpPr>
        <p:spPr>
          <a:xfrm>
            <a:off x="457200" y="332656"/>
            <a:ext cx="8229600" cy="1080120"/>
          </a:xfrm>
        </p:spPr>
        <p:txBody>
          <a:bodyPr>
            <a:noAutofit/>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Correct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sprue</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installation</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612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980728"/>
            <a:ext cx="8640960" cy="5616624"/>
          </a:xfrm>
        </p:spPr>
        <p:txBody>
          <a:bodyPr>
            <a:normAutofit/>
          </a:bodyPr>
          <a:lstStyle/>
          <a:p>
            <a:pPr marL="0" indent="0">
              <a:lnSpc>
                <a:spcPct val="110000"/>
              </a:lnSpc>
              <a:buNone/>
            </a:pPr>
            <a:r>
              <a:rPr lang="ru-RU" sz="2000" dirty="0">
                <a:solidFill>
                  <a:schemeClr val="tx1"/>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cs typeface="Times New Roman" panose="02020603050405020304" pitchFamily="18" charset="0"/>
              </a:rPr>
              <a:t>   </a:t>
            </a:r>
            <a:r>
              <a:rPr lang="ru-RU" sz="1800" dirty="0" smtClean="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Packing is done in IPS </a:t>
            </a:r>
            <a:r>
              <a:rPr lang="en-US" sz="2800" dirty="0" err="1">
                <a:solidFill>
                  <a:schemeClr val="tx1"/>
                </a:solidFill>
                <a:latin typeface="Times New Roman" panose="02020603050405020304" pitchFamily="18" charset="0"/>
                <a:cs typeface="Times New Roman" panose="02020603050405020304" pitchFamily="18" charset="0"/>
              </a:rPr>
              <a:t>PressVEST</a:t>
            </a:r>
            <a:r>
              <a:rPr lang="en-US" sz="2800" dirty="0">
                <a:solidFill>
                  <a:schemeClr val="tx1"/>
                </a:solidFill>
                <a:latin typeface="Times New Roman" panose="02020603050405020304" pitchFamily="18" charset="0"/>
                <a:cs typeface="Times New Roman" panose="02020603050405020304" pitchFamily="18" charset="0"/>
              </a:rPr>
              <a:t> (for example, overnight) or IPS </a:t>
            </a:r>
            <a:r>
              <a:rPr lang="en-US" sz="2800" dirty="0" err="1">
                <a:solidFill>
                  <a:schemeClr val="tx1"/>
                </a:solidFill>
                <a:latin typeface="Times New Roman" panose="02020603050405020304" pitchFamily="18" charset="0"/>
                <a:cs typeface="Times New Roman" panose="02020603050405020304" pitchFamily="18" charset="0"/>
              </a:rPr>
              <a:t>PressVEST</a:t>
            </a:r>
            <a:r>
              <a:rPr lang="en-US" sz="2800" dirty="0">
                <a:solidFill>
                  <a:schemeClr val="tx1"/>
                </a:solidFill>
                <a:latin typeface="Times New Roman" panose="02020603050405020304" pitchFamily="18" charset="0"/>
                <a:cs typeface="Times New Roman" panose="02020603050405020304" pitchFamily="18" charset="0"/>
              </a:rPr>
              <a:t> Speed (during the day). To accurately determine the mass of wax, the following sequence of steps is recommended:</a:t>
            </a:r>
          </a:p>
          <a:p>
            <a:pPr marL="0" indent="0">
              <a:lnSpc>
                <a:spcPct val="110000"/>
              </a:lnSpc>
              <a:buNone/>
            </a:pPr>
            <a:r>
              <a:rPr lang="en-US" sz="2800" dirty="0">
                <a:solidFill>
                  <a:schemeClr val="tx1"/>
                </a:solidFill>
                <a:latin typeface="Times New Roman" panose="02020603050405020304" pitchFamily="18" charset="0"/>
                <a:cs typeface="Times New Roman" panose="02020603050405020304" pitchFamily="18" charset="0"/>
              </a:rPr>
              <a:t>– weigh the base;</a:t>
            </a:r>
          </a:p>
          <a:p>
            <a:pPr marL="0" indent="0">
              <a:lnSpc>
                <a:spcPct val="110000"/>
              </a:lnSpc>
              <a:buNone/>
            </a:pPr>
            <a:r>
              <a:rPr lang="en-US" sz="2800" dirty="0">
                <a:solidFill>
                  <a:schemeClr val="tx1"/>
                </a:solidFill>
                <a:latin typeface="Times New Roman" panose="02020603050405020304" pitchFamily="18" charset="0"/>
                <a:cs typeface="Times New Roman" panose="02020603050405020304" pitchFamily="18" charset="0"/>
              </a:rPr>
              <a:t>– place the object to be pressed on the base and secure with wax;</a:t>
            </a:r>
          </a:p>
          <a:p>
            <a:pPr marL="0" indent="0">
              <a:lnSpc>
                <a:spcPct val="110000"/>
              </a:lnSpc>
              <a:buNone/>
            </a:pPr>
            <a:r>
              <a:rPr lang="en-US" sz="2800" dirty="0">
                <a:solidFill>
                  <a:schemeClr val="tx1"/>
                </a:solidFill>
                <a:latin typeface="Times New Roman" panose="02020603050405020304" pitchFamily="18" charset="0"/>
                <a:cs typeface="Times New Roman" panose="02020603050405020304" pitchFamily="18" charset="0"/>
              </a:rPr>
              <a:t>– weigh the resulting structure again;</a:t>
            </a:r>
          </a:p>
          <a:p>
            <a:pPr marL="0" indent="0">
              <a:lnSpc>
                <a:spcPct val="110000"/>
              </a:lnSpc>
              <a:buNone/>
            </a:pPr>
            <a:r>
              <a:rPr lang="en-US" sz="2800" dirty="0">
                <a:solidFill>
                  <a:schemeClr val="tx1"/>
                </a:solidFill>
                <a:latin typeface="Times New Roman" panose="02020603050405020304" pitchFamily="18" charset="0"/>
                <a:cs typeface="Times New Roman" panose="02020603050405020304" pitchFamily="18" charset="0"/>
              </a:rPr>
              <a:t>– the mass of wax is determined by the difference between two previously obtained values.</a:t>
            </a:r>
            <a:endParaRPr lang="ru-RU" dirty="0"/>
          </a:p>
        </p:txBody>
      </p:sp>
      <p:sp>
        <p:nvSpPr>
          <p:cNvPr id="3" name="Заголовок 2"/>
          <p:cNvSpPr>
            <a:spLocks noGrp="1"/>
          </p:cNvSpPr>
          <p:nvPr>
            <p:ph type="title"/>
          </p:nvPr>
        </p:nvSpPr>
        <p:spPr>
          <a:xfrm>
            <a:off x="457200" y="188640"/>
            <a:ext cx="8229600" cy="864096"/>
          </a:xfrm>
        </p:spPr>
        <p:txBody>
          <a:bodyPr>
            <a:normAutofit/>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Packing</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624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916832"/>
            <a:ext cx="8352928" cy="4176464"/>
          </a:xfrm>
        </p:spPr>
        <p:txBody>
          <a:bodyPr/>
          <a:lstStyle/>
          <a:p>
            <a:pPr marL="0" indent="0">
              <a:buNone/>
            </a:pPr>
            <a:r>
              <a:rPr lang="en-US" sz="2800" dirty="0">
                <a:solidFill>
                  <a:schemeClr val="tx1"/>
                </a:solidFill>
                <a:latin typeface="Times New Roman" panose="02020603050405020304" pitchFamily="18" charset="0"/>
                <a:cs typeface="Times New Roman" panose="02020603050405020304" pitchFamily="18" charset="0"/>
              </a:rPr>
              <a:t>1.Use IPS Silicone Ring for packaging.</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2.Fill the investment ring with investment material slowly and thoroughly.</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3.Fill the ring with investment material up to the marking and install the stopper with a rotary motion.</a:t>
            </a:r>
            <a:endParaRPr lang="ru-RU" dirty="0"/>
          </a:p>
        </p:txBody>
      </p:sp>
      <p:sp>
        <p:nvSpPr>
          <p:cNvPr id="3" name="Заголовок 2"/>
          <p:cNvSpPr>
            <a:spLocks noGrp="1"/>
          </p:cNvSpPr>
          <p:nvPr>
            <p:ph type="title"/>
          </p:nvPr>
        </p:nvSpPr>
        <p:spPr>
          <a:xfrm>
            <a:off x="457200" y="188640"/>
            <a:ext cx="8229600" cy="936104"/>
          </a:xfrm>
        </p:spPr>
        <p:txBody>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Forging technique</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779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988840"/>
            <a:ext cx="8496943" cy="4464496"/>
          </a:xfrm>
        </p:spPr>
        <p:txBody>
          <a:bodyPr>
            <a:normAutofit/>
          </a:bodyPr>
          <a:lstStyle/>
          <a:p>
            <a:pPr marL="0" indent="0" algn="ctr">
              <a:buNone/>
            </a:pPr>
            <a:r>
              <a:rPr lang="en-US" sz="2800" b="1" dirty="0">
                <a:solidFill>
                  <a:schemeClr val="tx1"/>
                </a:solidFill>
                <a:latin typeface="Times New Roman" panose="02020603050405020304" pitchFamily="18" charset="0"/>
                <a:cs typeface="Times New Roman" panose="02020603050405020304" pitchFamily="18" charset="0"/>
              </a:rPr>
              <a:t>Material for press ceramics –</a:t>
            </a:r>
          </a:p>
          <a:p>
            <a:pPr marL="0" indent="0" algn="ctr">
              <a:buNone/>
            </a:pPr>
            <a:r>
              <a:rPr lang="en-US" sz="2800" b="1" dirty="0">
                <a:solidFill>
                  <a:schemeClr val="tx1"/>
                </a:solidFill>
                <a:latin typeface="Times New Roman" panose="02020603050405020304" pitchFamily="18" charset="0"/>
                <a:cs typeface="Times New Roman" panose="02020603050405020304" pitchFamily="18" charset="0"/>
              </a:rPr>
              <a:t>these are lithium </a:t>
            </a:r>
            <a:r>
              <a:rPr lang="en-US" sz="2800" b="1" dirty="0" err="1">
                <a:solidFill>
                  <a:schemeClr val="tx1"/>
                </a:solidFill>
                <a:latin typeface="Times New Roman" panose="02020603050405020304" pitchFamily="18" charset="0"/>
                <a:cs typeface="Times New Roman" panose="02020603050405020304" pitchFamily="18" charset="0"/>
              </a:rPr>
              <a:t>disilicate</a:t>
            </a:r>
            <a:r>
              <a:rPr lang="en-US" sz="2800" b="1" dirty="0">
                <a:solidFill>
                  <a:schemeClr val="tx1"/>
                </a:solidFill>
                <a:latin typeface="Times New Roman" panose="02020603050405020304" pitchFamily="18" charset="0"/>
                <a:cs typeface="Times New Roman" panose="02020603050405020304" pitchFamily="18" charset="0"/>
              </a:rPr>
              <a:t> glass-ceramic blanks for pressing technology</a:t>
            </a:r>
            <a:r>
              <a:rPr lang="ru-RU" sz="2800" dirty="0" smtClean="0">
                <a:solidFill>
                  <a:schemeClr val="tx1"/>
                </a:solidFill>
                <a:latin typeface="Times New Roman" panose="02020603050405020304" pitchFamily="18" charset="0"/>
                <a:cs typeface="Times New Roman" panose="02020603050405020304" pitchFamily="18" charset="0"/>
              </a:rPr>
              <a:t>. </a:t>
            </a:r>
            <a:endParaRPr lang="ru-RU" sz="2800" dirty="0"/>
          </a:p>
        </p:txBody>
      </p:sp>
      <p:sp>
        <p:nvSpPr>
          <p:cNvPr id="3" name="Заголовок 2"/>
          <p:cNvSpPr>
            <a:spLocks noGrp="1"/>
          </p:cNvSpPr>
          <p:nvPr>
            <p:ph type="title"/>
          </p:nvPr>
        </p:nvSpPr>
        <p:spPr>
          <a:xfrm>
            <a:off x="457200" y="260648"/>
            <a:ext cx="8219256" cy="1584176"/>
          </a:xfrm>
        </p:spPr>
        <p:txBody>
          <a:bodyPr>
            <a:noAutofit/>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 characteristics of the material</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9013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6802"/>
            <a:ext cx="3272552" cy="240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title"/>
          </p:nvPr>
        </p:nvSpPr>
        <p:spPr>
          <a:xfrm>
            <a:off x="457200" y="116632"/>
            <a:ext cx="8229600" cy="792088"/>
          </a:xfrm>
        </p:spPr>
        <p:txBody>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Forging technique</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358100"/>
            <a:ext cx="3302282" cy="2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4293096"/>
            <a:ext cx="6033567" cy="212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903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052736"/>
            <a:ext cx="8928992" cy="5688632"/>
          </a:xfrm>
        </p:spPr>
        <p:txBody>
          <a:bodyPr>
            <a:noAutofit/>
          </a:bodyPr>
          <a:lstStyle/>
          <a:p>
            <a:pPr marL="0" indent="0">
              <a:buNone/>
            </a:pPr>
            <a:r>
              <a:rPr lang="ru-RU"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At the end of the time, the investment ring is prepared for heating as follows:</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 remove the limiter and base using rotational movements;</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 carefully squeeze the investment ring out of the silicone ring;</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 remove irregularities on the lower surface of the investment box with a plaster knife and check the 90° angle;</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 the remains of the investment material should not get into the </a:t>
            </a:r>
            <a:r>
              <a:rPr lang="en-US" sz="2800" dirty="0" err="1">
                <a:solidFill>
                  <a:schemeClr val="tx1"/>
                </a:solidFill>
                <a:latin typeface="Times New Roman" panose="02020603050405020304" pitchFamily="18" charset="0"/>
                <a:cs typeface="Times New Roman" panose="02020603050405020304" pitchFamily="18" charset="0"/>
              </a:rPr>
              <a:t>sprues</a:t>
            </a:r>
            <a:r>
              <a:rPr lang="en-US" sz="2800" dirty="0">
                <a:solidFill>
                  <a:schemeClr val="tx1"/>
                </a:solidFill>
                <a:latin typeface="Times New Roman" panose="02020603050405020304" pitchFamily="18" charset="0"/>
                <a:cs typeface="Times New Roman" panose="02020603050405020304" pitchFamily="18" charset="0"/>
              </a:rPr>
              <a:t>;</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 install the flask at an angle to the rear wall of the muffle furnace with the hole down.</a:t>
            </a:r>
            <a:endParaRPr lang="ru-RU" sz="2800" dirty="0" smtClean="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67544" y="188640"/>
            <a:ext cx="8229600" cy="792088"/>
          </a:xfrm>
        </p:spPr>
        <p:txBody>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Warming up the flask</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789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BEBA8EAE-BF5A-486C-A8C5-ECC9F3942E4B}">
                <a14:imgProps xmlns:a14="http://schemas.microsoft.com/office/drawing/2010/main">
                  <a14:imgLayer r:embed="rId3">
                    <a14:imgEffect>
                      <a14:backgroundRemoval t="0" b="95782" l="5618" r="87079"/>
                    </a14:imgEffect>
                  </a14:imgLayer>
                </a14:imgProps>
              </a:ext>
              <a:ext uri="{28A0092B-C50C-407E-A947-70E740481C1C}">
                <a14:useLocalDpi xmlns:a14="http://schemas.microsoft.com/office/drawing/2010/main" val="0"/>
              </a:ext>
            </a:extLst>
          </a:blip>
          <a:stretch>
            <a:fillRect/>
          </a:stretch>
        </p:blipFill>
        <p:spPr>
          <a:xfrm>
            <a:off x="135407" y="188640"/>
            <a:ext cx="3390900" cy="3838575"/>
          </a:xfrm>
          <a:prstGeom prst="rect">
            <a:avLst/>
          </a:prstGeom>
        </p:spPr>
      </p:pic>
      <p:pic>
        <p:nvPicPr>
          <p:cNvPr id="3" name="Рисунок 2"/>
          <p:cNvPicPr>
            <a:picLocks noChangeAspect="1"/>
          </p:cNvPicPr>
          <p:nvPr/>
        </p:nvPicPr>
        <p:blipFill>
          <a:blip r:embed="rId4" cstate="print">
            <a:extLst>
              <a:ext uri="{BEBA8EAE-BF5A-486C-A8C5-ECC9F3942E4B}">
                <a14:imgProps xmlns:a14="http://schemas.microsoft.com/office/drawing/2010/main">
                  <a14:imgLayer r:embed="rId5">
                    <a14:imgEffect>
                      <a14:backgroundRemoval t="9836" b="85519" l="9872" r="82633">
                        <a14:foregroundMark x1="59598" y1="45355" x2="59598" y2="45355"/>
                        <a14:foregroundMark x1="45521" y1="47814" x2="45521" y2="47814"/>
                        <a14:foregroundMark x1="44973" y1="45082" x2="44973" y2="45082"/>
                        <a14:foregroundMark x1="45155" y1="52186" x2="45155" y2="52186"/>
                        <a14:foregroundMark x1="41499" y1="72404" x2="41499" y2="72404"/>
                        <a14:foregroundMark x1="39854" y1="78689" x2="39122" y2="81148"/>
                        <a14:foregroundMark x1="38026" y1="81148" x2="38026" y2="81148"/>
                        <a14:foregroundMark x1="38026" y1="78689" x2="38026" y2="78689"/>
                        <a14:foregroundMark x1="45704" y1="80874" x2="45704" y2="80874"/>
                        <a14:foregroundMark x1="46801" y1="77869" x2="46801" y2="77869"/>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33825" y="821068"/>
            <a:ext cx="5210175" cy="3486150"/>
          </a:xfrm>
          <a:prstGeom prst="rect">
            <a:avLst/>
          </a:prstGeom>
        </p:spPr>
      </p:pic>
      <p:pic>
        <p:nvPicPr>
          <p:cNvPr id="2050" name="Picture 2"/>
          <p:cNvPicPr>
            <a:picLocks noChangeAspect="1" noChangeArrowheads="1"/>
          </p:cNvPicPr>
          <p:nvPr/>
        </p:nvPicPr>
        <p:blipFill>
          <a:blip r:embed="rId6" cstate="print">
            <a:lum contrast="40000"/>
            <a:extLst>
              <a:ext uri="{28A0092B-C50C-407E-A947-70E740481C1C}">
                <a14:useLocalDpi xmlns:a14="http://schemas.microsoft.com/office/drawing/2010/main" val="0"/>
              </a:ext>
            </a:extLst>
          </a:blip>
          <a:srcRect/>
          <a:stretch>
            <a:fillRect/>
          </a:stretch>
        </p:blipFill>
        <p:spPr bwMode="auto">
          <a:xfrm>
            <a:off x="2466312" y="3839197"/>
            <a:ext cx="3672408" cy="263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2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96752"/>
            <a:ext cx="8640959" cy="5544616"/>
          </a:xfrm>
        </p:spPr>
        <p:txBody>
          <a:bodyPr>
            <a:normAutofit/>
          </a:bodyPr>
          <a:lstStyle/>
          <a:p>
            <a:pPr marL="0" indent="0">
              <a:buNone/>
            </a:pPr>
            <a:r>
              <a:rPr lang="en-US" sz="2800" b="1" dirty="0">
                <a:solidFill>
                  <a:schemeClr val="tx1"/>
                </a:solidFill>
                <a:latin typeface="Times New Roman" panose="02020603050405020304" pitchFamily="18" charset="0"/>
                <a:cs typeface="Times New Roman" panose="02020603050405020304" pitchFamily="18" charset="0"/>
              </a:rPr>
              <a:t>Pressing stages:</a:t>
            </a:r>
          </a:p>
          <a:p>
            <a:pPr marL="0" indent="0">
              <a:buNone/>
            </a:pPr>
            <a:r>
              <a:rPr lang="en-US" sz="2800" b="1" dirty="0">
                <a:solidFill>
                  <a:schemeClr val="tx1"/>
                </a:solidFill>
                <a:latin typeface="Times New Roman" panose="02020603050405020304" pitchFamily="18" charset="0"/>
                <a:cs typeface="Times New Roman" panose="02020603050405020304" pitchFamily="18" charset="0"/>
              </a:rPr>
              <a:t>  – prepare a cold insulated IPS </a:t>
            </a:r>
            <a:r>
              <a:rPr lang="en-US" sz="2800" b="1" dirty="0" err="1">
                <a:solidFill>
                  <a:schemeClr val="tx1"/>
                </a:solidFill>
                <a:latin typeface="Times New Roman" panose="02020603050405020304" pitchFamily="18" charset="0"/>
                <a:cs typeface="Times New Roman" panose="02020603050405020304" pitchFamily="18" charset="0"/>
              </a:rPr>
              <a:t>e.max</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Alox</a:t>
            </a:r>
            <a:r>
              <a:rPr lang="en-US" sz="2800" b="1" dirty="0">
                <a:solidFill>
                  <a:schemeClr val="tx1"/>
                </a:solidFill>
                <a:latin typeface="Times New Roman" panose="02020603050405020304" pitchFamily="18" charset="0"/>
                <a:cs typeface="Times New Roman" panose="02020603050405020304" pitchFamily="18" charset="0"/>
              </a:rPr>
              <a:t> plunger and a cold IPS </a:t>
            </a:r>
            <a:r>
              <a:rPr lang="en-US" sz="2800" b="1" dirty="0" err="1">
                <a:solidFill>
                  <a:schemeClr val="tx1"/>
                </a:solidFill>
                <a:latin typeface="Times New Roman" panose="02020603050405020304" pitchFamily="18" charset="0"/>
                <a:cs typeface="Times New Roman" panose="02020603050405020304" pitchFamily="18" charset="0"/>
              </a:rPr>
              <a:t>e.max</a:t>
            </a:r>
            <a:r>
              <a:rPr lang="en-US" sz="2800" b="1" dirty="0">
                <a:solidFill>
                  <a:schemeClr val="tx1"/>
                </a:solidFill>
                <a:latin typeface="Times New Roman" panose="02020603050405020304" pitchFamily="18" charset="0"/>
                <a:cs typeface="Times New Roman" panose="02020603050405020304" pitchFamily="18" charset="0"/>
              </a:rPr>
              <a:t> Press blank of the desired color;</a:t>
            </a:r>
          </a:p>
          <a:p>
            <a:pPr marL="0" indent="0">
              <a:buNone/>
            </a:pPr>
            <a:r>
              <a:rPr lang="en-US" sz="2800" b="1" dirty="0">
                <a:solidFill>
                  <a:schemeClr val="tx1"/>
                </a:solidFill>
                <a:latin typeface="Times New Roman" panose="02020603050405020304" pitchFamily="18" charset="0"/>
                <a:cs typeface="Times New Roman" panose="02020603050405020304" pitchFamily="18" charset="0"/>
              </a:rPr>
              <a:t>  – insert the cold IPS </a:t>
            </a:r>
            <a:r>
              <a:rPr lang="en-US" sz="2800" b="1" dirty="0" err="1">
                <a:solidFill>
                  <a:schemeClr val="tx1"/>
                </a:solidFill>
                <a:latin typeface="Times New Roman" panose="02020603050405020304" pitchFamily="18" charset="0"/>
                <a:cs typeface="Times New Roman" panose="02020603050405020304" pitchFamily="18" charset="0"/>
              </a:rPr>
              <a:t>e.max</a:t>
            </a:r>
            <a:r>
              <a:rPr lang="en-US" sz="2800" b="1" dirty="0">
                <a:solidFill>
                  <a:schemeClr val="tx1"/>
                </a:solidFill>
                <a:latin typeface="Times New Roman" panose="02020603050405020304" pitchFamily="18" charset="0"/>
                <a:cs typeface="Times New Roman" panose="02020603050405020304" pitchFamily="18" charset="0"/>
              </a:rPr>
              <a:t> Press </a:t>
            </a:r>
            <a:r>
              <a:rPr lang="en-US" sz="2800" b="1" dirty="0" err="1">
                <a:solidFill>
                  <a:schemeClr val="tx1"/>
                </a:solidFill>
                <a:latin typeface="Times New Roman" panose="02020603050405020304" pitchFamily="18" charset="0"/>
                <a:cs typeface="Times New Roman" panose="02020603050405020304" pitchFamily="18" charset="0"/>
              </a:rPr>
              <a:t>workpiece</a:t>
            </a:r>
            <a:r>
              <a:rPr lang="en-US" sz="2800" b="1" dirty="0">
                <a:solidFill>
                  <a:schemeClr val="tx1"/>
                </a:solidFill>
                <a:latin typeface="Times New Roman" panose="02020603050405020304" pitchFamily="18" charset="0"/>
                <a:cs typeface="Times New Roman" panose="02020603050405020304" pitchFamily="18" charset="0"/>
              </a:rPr>
              <a:t> with the marking upwards into the heated flask;</a:t>
            </a:r>
          </a:p>
          <a:p>
            <a:pPr marL="0" indent="0">
              <a:buNone/>
            </a:pPr>
            <a:r>
              <a:rPr lang="en-US" sz="2800" b="1" dirty="0">
                <a:solidFill>
                  <a:schemeClr val="tx1"/>
                </a:solidFill>
                <a:latin typeface="Times New Roman" panose="02020603050405020304" pitchFamily="18" charset="0"/>
                <a:cs typeface="Times New Roman" panose="02020603050405020304" pitchFamily="18" charset="0"/>
              </a:rPr>
              <a:t>  – place the heated investment ring in the center of the heated pressing oven using tongs;</a:t>
            </a:r>
          </a:p>
          <a:p>
            <a:pPr marL="0" indent="0">
              <a:buNone/>
            </a:pPr>
            <a:r>
              <a:rPr lang="en-US" sz="2800" b="1" dirty="0">
                <a:solidFill>
                  <a:schemeClr val="tx1"/>
                </a:solidFill>
                <a:latin typeface="Times New Roman" panose="02020603050405020304" pitchFamily="18" charset="0"/>
                <a:cs typeface="Times New Roman" panose="02020603050405020304" pitchFamily="18" charset="0"/>
              </a:rPr>
              <a:t>  – press START to start the selected program;</a:t>
            </a:r>
          </a:p>
          <a:p>
            <a:pPr marL="0" indent="0">
              <a:buNone/>
            </a:pPr>
            <a:r>
              <a:rPr lang="en-US" sz="2800" b="1" dirty="0">
                <a:solidFill>
                  <a:schemeClr val="tx1"/>
                </a:solidFill>
                <a:latin typeface="Times New Roman" panose="02020603050405020304" pitchFamily="18" charset="0"/>
                <a:cs typeface="Times New Roman" panose="02020603050405020304" pitchFamily="18" charset="0"/>
              </a:rPr>
              <a:t>  – after finishing the pressing program, remove the investment ring from the oven using tongs and place it on a wire rack to cool to room temperature.</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188640"/>
            <a:ext cx="8229600" cy="1008112"/>
          </a:xfrm>
        </p:spPr>
        <p:txBody>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Pressing crowns</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692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80728"/>
            <a:ext cx="3454971" cy="23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title"/>
          </p:nvPr>
        </p:nvSpPr>
        <p:spPr>
          <a:xfrm>
            <a:off x="457200" y="188640"/>
            <a:ext cx="8229600" cy="792088"/>
          </a:xfrm>
        </p:spPr>
        <p:txBody>
          <a:bodyPr>
            <a:normAutofit/>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Pressing process</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9074" y="980728"/>
            <a:ext cx="3418981" cy="231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861047"/>
            <a:ext cx="3382963" cy="237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9074" y="3861048"/>
            <a:ext cx="3498023" cy="237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079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268760"/>
            <a:ext cx="8712967" cy="5256584"/>
          </a:xfrm>
        </p:spPr>
        <p:txBody>
          <a:bodyPr/>
          <a:lstStyle/>
          <a:p>
            <a:pPr marL="0" indent="0">
              <a:buNone/>
            </a:pPr>
            <a:r>
              <a:rPr lang="ru-RU"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After cooling to room temperature (approximately 60 minutes), you can begin unpacking following the following conditions:</a:t>
            </a:r>
          </a:p>
          <a:p>
            <a:pPr marL="0" indent="0">
              <a:buNone/>
            </a:pPr>
            <a:r>
              <a:rPr lang="en-US" b="1" dirty="0">
                <a:solidFill>
                  <a:schemeClr val="tx1"/>
                </a:solidFill>
                <a:latin typeface="Times New Roman" panose="02020603050405020304" pitchFamily="18" charset="0"/>
                <a:cs typeface="Times New Roman" panose="02020603050405020304" pitchFamily="18" charset="0"/>
              </a:rPr>
              <a:t>– mark the length of the aluminum oxide plunger on the cooled flask;</a:t>
            </a:r>
          </a:p>
          <a:p>
            <a:pPr marL="0" indent="0">
              <a:buNone/>
            </a:pPr>
            <a:r>
              <a:rPr lang="en-US" b="1" dirty="0">
                <a:solidFill>
                  <a:schemeClr val="tx1"/>
                </a:solidFill>
                <a:latin typeface="Times New Roman" panose="02020603050405020304" pitchFamily="18" charset="0"/>
                <a:cs typeface="Times New Roman" panose="02020603050405020304" pitchFamily="18" charset="0"/>
              </a:rPr>
              <a:t>  – cut the investment ring using a separating disk and break it along the cut made;</a:t>
            </a:r>
          </a:p>
          <a:p>
            <a:pPr marL="0" indent="0">
              <a:buNone/>
            </a:pPr>
            <a:r>
              <a:rPr lang="en-US" b="1" dirty="0">
                <a:solidFill>
                  <a:schemeClr val="tx1"/>
                </a:solidFill>
                <a:latin typeface="Times New Roman" panose="02020603050405020304" pitchFamily="18" charset="0"/>
                <a:cs typeface="Times New Roman" panose="02020603050405020304" pitchFamily="18" charset="0"/>
              </a:rPr>
              <a:t>  – when processing in a sandblaster, maintain the required distance so as not to damage the edges of the restoration;</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260648"/>
            <a:ext cx="8229600" cy="1080120"/>
          </a:xfrm>
        </p:spPr>
        <p:txBody>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Unboxing</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9652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64955"/>
            <a:ext cx="2135188"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0568" y="1949822"/>
            <a:ext cx="6439481" cy="227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5007" y="4509120"/>
            <a:ext cx="6439482" cy="2167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43608" y="645368"/>
            <a:ext cx="6768751" cy="769441"/>
          </a:xfrm>
          <a:prstGeom prst="rect">
            <a:avLst/>
          </a:prstGeom>
        </p:spPr>
        <p:txBody>
          <a:bodyPr wrap="square">
            <a:spAutoFit/>
          </a:bodyPr>
          <a:lstStyle/>
          <a:p>
            <a:pPr algn="ct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Unboxing</a:t>
            </a:r>
            <a:endParaRPr lang="ru-RU" sz="4400" dirty="0"/>
          </a:p>
        </p:txBody>
      </p:sp>
    </p:spTree>
    <p:extLst>
      <p:ext uri="{BB962C8B-B14F-4D97-AF65-F5344CB8AC3E}">
        <p14:creationId xmlns:p14="http://schemas.microsoft.com/office/powerpoint/2010/main" val="2003797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980728"/>
            <a:ext cx="8640959" cy="5760640"/>
          </a:xfrm>
        </p:spPr>
        <p:txBody>
          <a:bodyPr/>
          <a:lstStyle/>
          <a:p>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remove the reaction layer formed on pressed objects using </a:t>
            </a:r>
            <a:r>
              <a:rPr lang="en-US" dirty="0" err="1">
                <a:solidFill>
                  <a:schemeClr val="tx1"/>
                </a:solidFill>
                <a:latin typeface="Times New Roman" panose="02020603050405020304" pitchFamily="18" charset="0"/>
                <a:cs typeface="Times New Roman" panose="02020603050405020304" pitchFamily="18" charset="0"/>
              </a:rPr>
              <a:t>Invex</a:t>
            </a:r>
            <a:r>
              <a:rPr lang="en-US" dirty="0">
                <a:solidFill>
                  <a:schemeClr val="tx1"/>
                </a:solidFill>
                <a:latin typeface="Times New Roman" panose="02020603050405020304" pitchFamily="18" charset="0"/>
                <a:cs typeface="Times New Roman" panose="02020603050405020304" pitchFamily="18" charset="0"/>
              </a:rPr>
              <a:t> liquid in an ultrasonic bath.</a:t>
            </a:r>
          </a:p>
          <a:p>
            <a:pPr marL="0" indent="0">
              <a:buNone/>
            </a:pPr>
            <a:r>
              <a:rPr lang="en-US" dirty="0">
                <a:solidFill>
                  <a:schemeClr val="tx1"/>
                </a:solidFill>
                <a:latin typeface="Times New Roman" panose="02020603050405020304" pitchFamily="18" charset="0"/>
                <a:cs typeface="Times New Roman" panose="02020603050405020304" pitchFamily="18" charset="0"/>
              </a:rPr>
              <a:t>– cut off the </a:t>
            </a:r>
            <a:r>
              <a:rPr lang="en-US" dirty="0" err="1">
                <a:solidFill>
                  <a:schemeClr val="tx1"/>
                </a:solidFill>
                <a:latin typeface="Times New Roman" panose="02020603050405020304" pitchFamily="18" charset="0"/>
                <a:cs typeface="Times New Roman" panose="02020603050405020304" pitchFamily="18" charset="0"/>
              </a:rPr>
              <a:t>sprues</a:t>
            </a:r>
            <a:r>
              <a:rPr lang="en-US" dirty="0">
                <a:solidFill>
                  <a:schemeClr val="tx1"/>
                </a:solidFill>
                <a:latin typeface="Times New Roman" panose="02020603050405020304" pitchFamily="18" charset="0"/>
                <a:cs typeface="Times New Roman" panose="02020603050405020304" pitchFamily="18" charset="0"/>
              </a:rPr>
              <a:t> using a fine-grained diamond disc;</a:t>
            </a:r>
          </a:p>
          <a:p>
            <a:pPr marL="0" indent="0">
              <a:buNone/>
            </a:pPr>
            <a:r>
              <a:rPr lang="en-US" dirty="0">
                <a:solidFill>
                  <a:schemeClr val="tx1"/>
                </a:solidFill>
                <a:latin typeface="Times New Roman" panose="02020603050405020304" pitchFamily="18" charset="0"/>
                <a:cs typeface="Times New Roman" panose="02020603050405020304" pitchFamily="18" charset="0"/>
              </a:rPr>
              <a:t>– smooth out the places where the </a:t>
            </a:r>
            <a:r>
              <a:rPr lang="en-US" dirty="0" err="1">
                <a:solidFill>
                  <a:schemeClr val="tx1"/>
                </a:solidFill>
                <a:latin typeface="Times New Roman" panose="02020603050405020304" pitchFamily="18" charset="0"/>
                <a:cs typeface="Times New Roman" panose="02020603050405020304" pitchFamily="18" charset="0"/>
              </a:rPr>
              <a:t>sprues</a:t>
            </a:r>
            <a:r>
              <a:rPr lang="en-US" dirty="0">
                <a:solidFill>
                  <a:schemeClr val="tx1"/>
                </a:solidFill>
                <a:latin typeface="Times New Roman" panose="02020603050405020304" pitchFamily="18" charset="0"/>
                <a:cs typeface="Times New Roman" panose="02020603050405020304" pitchFamily="18" charset="0"/>
              </a:rPr>
              <a:t> are attached;</a:t>
            </a:r>
          </a:p>
          <a:p>
            <a:pPr marL="0" indent="0">
              <a:buNone/>
            </a:pPr>
            <a:r>
              <a:rPr lang="en-US" dirty="0">
                <a:solidFill>
                  <a:schemeClr val="tx1"/>
                </a:solidFill>
                <a:latin typeface="Times New Roman" panose="02020603050405020304" pitchFamily="18" charset="0"/>
                <a:cs typeface="Times New Roman" panose="02020603050405020304" pitchFamily="18" charset="0"/>
              </a:rPr>
              <a:t>– remove the compensation varnish from the model before installing the restoration on it. Carefully fit the frame.</a:t>
            </a:r>
          </a:p>
          <a:p>
            <a:pPr marL="0" indent="0">
              <a:buNone/>
            </a:pPr>
            <a:r>
              <a:rPr lang="en-US" dirty="0">
                <a:solidFill>
                  <a:schemeClr val="tx1"/>
                </a:solidFill>
                <a:latin typeface="Times New Roman" panose="02020603050405020304" pitchFamily="18" charset="0"/>
                <a:cs typeface="Times New Roman" panose="02020603050405020304" pitchFamily="18" charset="0"/>
              </a:rPr>
              <a:t>– color the fissures and tubercles;</a:t>
            </a:r>
          </a:p>
          <a:p>
            <a:pPr marL="0" indent="0">
              <a:buNone/>
            </a:pPr>
            <a:r>
              <a:rPr lang="en-US" dirty="0">
                <a:solidFill>
                  <a:schemeClr val="tx1"/>
                </a:solidFill>
                <a:latin typeface="Times New Roman" panose="02020603050405020304" pitchFamily="18" charset="0"/>
                <a:cs typeface="Times New Roman" panose="02020603050405020304" pitchFamily="18" charset="0"/>
              </a:rPr>
              <a:t>– Apply the glaze in an even layer over the entire surface of the restoration and bake.</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38328"/>
            <a:ext cx="8229600" cy="642400"/>
          </a:xfrm>
        </p:spPr>
        <p:txBody>
          <a:bodyPr>
            <a:normAutofit fontScale="90000"/>
          </a:bodyPr>
          <a:lstStyle/>
          <a:p>
            <a:r>
              <a:rPr lang="en-US" dirty="0"/>
              <a:t>Finishing</a:t>
            </a:r>
            <a:endParaRPr lang="ru-RU" sz="4900" dirty="0"/>
          </a:p>
        </p:txBody>
      </p:sp>
    </p:spTree>
    <p:extLst>
      <p:ext uri="{BB962C8B-B14F-4D97-AF65-F5344CB8AC3E}">
        <p14:creationId xmlns:p14="http://schemas.microsoft.com/office/powerpoint/2010/main" val="1490812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2530"/>
            <a:ext cx="4115342" cy="24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99565"/>
            <a:ext cx="388843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5" y="4547239"/>
            <a:ext cx="3744416" cy="231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5447" y="4493306"/>
            <a:ext cx="3924837" cy="241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2204864"/>
            <a:ext cx="4127116" cy="247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323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908720"/>
            <a:ext cx="8640959" cy="5688632"/>
          </a:xfrm>
        </p:spPr>
        <p:txBody>
          <a:bodyPr>
            <a:normAutofit/>
          </a:bodyPr>
          <a:lstStyle/>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   </a:t>
            </a:r>
          </a:p>
          <a:p>
            <a:pPr marL="0" indent="0">
              <a:buNone/>
            </a:pPr>
            <a:r>
              <a:rPr lang="ru-RU" sz="3200" dirty="0">
                <a:solidFill>
                  <a:schemeClr val="tx1"/>
                </a:solidFill>
                <a:latin typeface="Times New Roman" panose="02020603050405020304" pitchFamily="18" charset="0"/>
                <a:cs typeface="Times New Roman" panose="02020603050405020304" pitchFamily="18" charset="0"/>
              </a:rPr>
              <a:t> </a:t>
            </a:r>
            <a:r>
              <a:rPr lang="ru-RU" sz="3200" dirty="0" smtClean="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So, the main advantages of press ceramics are:</a:t>
            </a:r>
          </a:p>
          <a:p>
            <a:pPr marL="0" indent="0">
              <a:buNone/>
            </a:pPr>
            <a:r>
              <a:rPr lang="en-US" sz="3200" dirty="0">
                <a:solidFill>
                  <a:schemeClr val="tx1"/>
                </a:solidFill>
                <a:latin typeface="Times New Roman" panose="02020603050405020304" pitchFamily="18" charset="0"/>
                <a:cs typeface="Times New Roman" panose="02020603050405020304" pitchFamily="18" charset="0"/>
              </a:rPr>
              <a:t>  - guaranteed dental aesthetics;</a:t>
            </a:r>
          </a:p>
          <a:p>
            <a:pPr marL="0" indent="0">
              <a:buNone/>
            </a:pPr>
            <a:r>
              <a:rPr lang="en-US" sz="3200" dirty="0">
                <a:solidFill>
                  <a:schemeClr val="tx1"/>
                </a:solidFill>
                <a:latin typeface="Times New Roman" panose="02020603050405020304" pitchFamily="18" charset="0"/>
                <a:cs typeface="Times New Roman" panose="02020603050405020304" pitchFamily="18" charset="0"/>
              </a:rPr>
              <a:t>- the strength of press ceramic crowns is comparable to the strength of natural tooth enamel;</a:t>
            </a:r>
          </a:p>
          <a:p>
            <a:pPr marL="0" indent="0">
              <a:buNone/>
            </a:pPr>
            <a:r>
              <a:rPr lang="en-US" sz="3200" dirty="0">
                <a:solidFill>
                  <a:schemeClr val="tx1"/>
                </a:solidFill>
                <a:latin typeface="Times New Roman" panose="02020603050405020304" pitchFamily="18" charset="0"/>
                <a:cs typeface="Times New Roman" panose="02020603050405020304" pitchFamily="18" charset="0"/>
              </a:rPr>
              <a:t>- long service life of crowns with proper care, such crowns can last a lifetime.</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188640"/>
            <a:ext cx="8229600" cy="864096"/>
          </a:xfrm>
        </p:spPr>
        <p:txBody>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7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556792"/>
            <a:ext cx="8136904" cy="4392488"/>
          </a:xfrm>
        </p:spPr>
        <p:txBody>
          <a:bodyPr>
            <a:normAutofit/>
          </a:bodyPr>
          <a:lstStyle/>
          <a:p>
            <a:pPr marL="0" indent="0" algn="ctr">
              <a:buNone/>
            </a:pPr>
            <a:r>
              <a:rPr lang="en-US" b="1" dirty="0">
                <a:solidFill>
                  <a:schemeClr val="tx1"/>
                </a:solidFill>
                <a:latin typeface="Times New Roman" panose="02020603050405020304" pitchFamily="18" charset="0"/>
                <a:cs typeface="Times New Roman" panose="02020603050405020304" pitchFamily="18" charset="0"/>
              </a:rPr>
              <a:t>IPS </a:t>
            </a:r>
            <a:r>
              <a:rPr lang="en-US" b="1" dirty="0" err="1">
                <a:solidFill>
                  <a:schemeClr val="tx1"/>
                </a:solidFill>
                <a:latin typeface="Times New Roman" panose="02020603050405020304" pitchFamily="18" charset="0"/>
                <a:cs typeface="Times New Roman" panose="02020603050405020304" pitchFamily="18" charset="0"/>
              </a:rPr>
              <a:t>e.max</a:t>
            </a:r>
            <a:r>
              <a:rPr lang="en-US" b="1" dirty="0">
                <a:solidFill>
                  <a:schemeClr val="tx1"/>
                </a:solidFill>
                <a:latin typeface="Times New Roman" panose="02020603050405020304" pitchFamily="18" charset="0"/>
                <a:cs typeface="Times New Roman" panose="02020603050405020304" pitchFamily="18" charset="0"/>
              </a:rPr>
              <a:t> Press blanks and auxiliary materials consist of the following main components:</a:t>
            </a:r>
          </a:p>
          <a:p>
            <a:pPr marL="0" indent="0" algn="ctr">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b="1" dirty="0">
                <a:solidFill>
                  <a:schemeClr val="tx1"/>
                </a:solidFill>
                <a:latin typeface="Times New Roman" panose="02020603050405020304" pitchFamily="18" charset="0"/>
                <a:cs typeface="Times New Roman" panose="02020603050405020304" pitchFamily="18" charset="0"/>
              </a:rPr>
              <a:t>   - SiO2 Additives: Li2O, K2O, </a:t>
            </a:r>
            <a:r>
              <a:rPr lang="en-US" b="1" dirty="0" err="1">
                <a:solidFill>
                  <a:schemeClr val="tx1"/>
                </a:solidFill>
                <a:latin typeface="Times New Roman" panose="02020603050405020304" pitchFamily="18" charset="0"/>
                <a:cs typeface="Times New Roman" panose="02020603050405020304" pitchFamily="18" charset="0"/>
              </a:rPr>
              <a:t>MgO</a:t>
            </a:r>
            <a:r>
              <a:rPr lang="en-US" b="1" dirty="0">
                <a:solidFill>
                  <a:schemeClr val="tx1"/>
                </a:solidFill>
                <a:latin typeface="Times New Roman" panose="02020603050405020304" pitchFamily="18" charset="0"/>
                <a:cs typeface="Times New Roman" panose="02020603050405020304" pitchFamily="18" charset="0"/>
              </a:rPr>
              <a:t>, ZnO2, Al2O3, P2O5 and other oxides.</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467544" y="188640"/>
            <a:ext cx="8229600" cy="1296144"/>
          </a:xfrm>
        </p:spPr>
        <p:txBody>
          <a:bodyPr>
            <a:normAutofit/>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Chemical formula</a:t>
            </a:r>
            <a:r>
              <a:rPr lang="ru-RU"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8323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772816"/>
            <a:ext cx="8856984" cy="4896544"/>
          </a:xfrm>
        </p:spPr>
        <p:txBody>
          <a:bodyPr>
            <a:normAutofit lnSpcReduction="10000"/>
          </a:bodyPr>
          <a:lstStyle/>
          <a:p>
            <a:pPr marL="0" indent="0">
              <a:buNone/>
            </a:pPr>
            <a:r>
              <a:rPr lang="ru-RU" sz="3600" dirty="0" smtClean="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As a result of the work, the following was studied:</a:t>
            </a:r>
          </a:p>
          <a:p>
            <a:pPr marL="0" indent="0">
              <a:buNone/>
            </a:pPr>
            <a:r>
              <a:rPr lang="en-US" sz="3600" dirty="0">
                <a:solidFill>
                  <a:schemeClr val="tx1"/>
                </a:solidFill>
                <a:latin typeface="Times New Roman" panose="02020603050405020304" pitchFamily="18" charset="0"/>
                <a:cs typeface="Times New Roman" panose="02020603050405020304" pitchFamily="18" charset="0"/>
              </a:rPr>
              <a:t>- history of the use of press ceramics;</a:t>
            </a:r>
          </a:p>
          <a:p>
            <a:pPr marL="0" indent="0">
              <a:buNone/>
            </a:pPr>
            <a:r>
              <a:rPr lang="en-US" sz="3600" dirty="0">
                <a:solidFill>
                  <a:schemeClr val="tx1"/>
                </a:solidFill>
                <a:latin typeface="Times New Roman" panose="02020603050405020304" pitchFamily="18" charset="0"/>
                <a:cs typeface="Times New Roman" panose="02020603050405020304" pitchFamily="18" charset="0"/>
              </a:rPr>
              <a:t>- material and tools for the manufacture of press ceramics;</a:t>
            </a:r>
          </a:p>
          <a:p>
            <a:pPr marL="0" indent="0">
              <a:buNone/>
            </a:pPr>
            <a:r>
              <a:rPr lang="en-US" sz="3600" dirty="0">
                <a:solidFill>
                  <a:schemeClr val="tx1"/>
                </a:solidFill>
                <a:latin typeface="Times New Roman" panose="02020603050405020304" pitchFamily="18" charset="0"/>
                <a:cs typeface="Times New Roman" panose="02020603050405020304" pitchFamily="18" charset="0"/>
              </a:rPr>
              <a:t>- indications for the use of press ceramics;</a:t>
            </a:r>
          </a:p>
          <a:p>
            <a:pPr marL="0" indent="0">
              <a:buNone/>
            </a:pPr>
            <a:r>
              <a:rPr lang="en-US" sz="3600" dirty="0">
                <a:solidFill>
                  <a:schemeClr val="tx1"/>
                </a:solidFill>
                <a:latin typeface="Times New Roman" panose="02020603050405020304" pitchFamily="18" charset="0"/>
                <a:cs typeface="Times New Roman" panose="02020603050405020304" pitchFamily="18" charset="0"/>
              </a:rPr>
              <a:t>- technology for manufacturing press-ceramic prostheses.</a:t>
            </a:r>
            <a:endParaRPr lang="ru-RU" dirty="0"/>
          </a:p>
        </p:txBody>
      </p:sp>
      <p:sp>
        <p:nvSpPr>
          <p:cNvPr id="3" name="Заголовок 2"/>
          <p:cNvSpPr>
            <a:spLocks noGrp="1"/>
          </p:cNvSpPr>
          <p:nvPr>
            <p:ph type="title"/>
          </p:nvPr>
        </p:nvSpPr>
        <p:spPr/>
        <p:txBody>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Conclusions:</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82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00808"/>
            <a:ext cx="8784976" cy="4896544"/>
          </a:xfrm>
        </p:spPr>
        <p:txBody>
          <a:bodyPr>
            <a:normAutofit/>
          </a:bodyPr>
          <a:lstStyle/>
          <a:p>
            <a:pPr marL="0" indent="0" algn="ctr">
              <a:lnSpc>
                <a:spcPct val="150000"/>
              </a:lnSpc>
              <a:buNone/>
            </a:pPr>
            <a:r>
              <a:rPr lang="ru-RU"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The color and transparency of IPS </a:t>
            </a:r>
            <a:r>
              <a:rPr lang="en-US" sz="2800" dirty="0" err="1">
                <a:solidFill>
                  <a:schemeClr val="tx1"/>
                </a:solidFill>
                <a:latin typeface="Times New Roman" panose="02020603050405020304" pitchFamily="18" charset="0"/>
                <a:cs typeface="Times New Roman" panose="02020603050405020304" pitchFamily="18" charset="0"/>
              </a:rPr>
              <a:t>e.max</a:t>
            </a:r>
            <a:r>
              <a:rPr lang="en-US" sz="2800" dirty="0">
                <a:solidFill>
                  <a:schemeClr val="tx1"/>
                </a:solidFill>
                <a:latin typeface="Times New Roman" panose="02020603050405020304" pitchFamily="18" charset="0"/>
                <a:cs typeface="Times New Roman" panose="02020603050405020304" pitchFamily="18" charset="0"/>
              </a:rPr>
              <a:t> Press blanks are based on a unique translucent/opaque concept. IPS </a:t>
            </a:r>
            <a:r>
              <a:rPr lang="en-US" sz="2800" dirty="0" err="1">
                <a:solidFill>
                  <a:schemeClr val="tx1"/>
                </a:solidFill>
                <a:latin typeface="Times New Roman" panose="02020603050405020304" pitchFamily="18" charset="0"/>
                <a:cs typeface="Times New Roman" panose="02020603050405020304" pitchFamily="18" charset="0"/>
              </a:rPr>
              <a:t>e.max</a:t>
            </a:r>
            <a:r>
              <a:rPr lang="en-US" sz="2800" dirty="0">
                <a:solidFill>
                  <a:schemeClr val="tx1"/>
                </a:solidFill>
                <a:latin typeface="Times New Roman" panose="02020603050405020304" pitchFamily="18" charset="0"/>
                <a:cs typeface="Times New Roman" panose="02020603050405020304" pitchFamily="18" charset="0"/>
              </a:rPr>
              <a:t> Press blanks are available in 3 levels of transparency. The different gradation levels are determined by processing techniques and indications, allowing for maximum flexibility and versatility of application.</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467544" y="260647"/>
            <a:ext cx="8229600" cy="1044027"/>
          </a:xfrm>
        </p:spPr>
        <p:txBody>
          <a:bodyPr>
            <a:normAutofit/>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Blank concept</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897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ackgroundRemoval t="2459" b="89071" l="169" r="97302">
                        <a14:foregroundMark x1="66948" y1="56831" x2="66948" y2="56831"/>
                        <a14:foregroundMark x1="85835" y1="47541" x2="85835" y2="47541"/>
                        <a14:foregroundMark x1="69646" y1="64754" x2="69646" y2="64754"/>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3944" y="1700808"/>
            <a:ext cx="3615241" cy="223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51520" y="338328"/>
            <a:ext cx="8568952" cy="1252728"/>
          </a:xfrm>
        </p:spPr>
        <p:txBody>
          <a:bodyPr>
            <a:noAutofit/>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Basic blanks IPS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e.max</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Press</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104" name="Picture 8"/>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062" b="95361" l="4167" r="99265">
                        <a14:foregroundMark x1="66667" y1="75773" x2="66667" y2="75773"/>
                        <a14:foregroundMark x1="75245" y1="68041" x2="74020" y2="66495"/>
                        <a14:foregroundMark x1="91176" y1="59278" x2="91176" y2="59278"/>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83768" y="3422073"/>
            <a:ext cx="38862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6" cstate="print">
            <a:lum contrast="20000"/>
            <a:extLst>
              <a:ext uri="{28A0092B-C50C-407E-A947-70E740481C1C}">
                <a14:useLocalDpi xmlns:a14="http://schemas.microsoft.com/office/drawing/2010/main" val="0"/>
              </a:ext>
            </a:extLst>
          </a:blip>
          <a:srcRect/>
          <a:stretch>
            <a:fillRect/>
          </a:stretch>
        </p:blipFill>
        <p:spPr bwMode="auto">
          <a:xfrm>
            <a:off x="5658023" y="4869160"/>
            <a:ext cx="3483066" cy="198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118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936104"/>
          </a:xfrm>
        </p:spPr>
        <p:txBody>
          <a:bodyPr>
            <a:normAutofit/>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stage</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395536" y="1628800"/>
            <a:ext cx="8424936" cy="4752528"/>
          </a:xfrm>
        </p:spPr>
        <p:txBody>
          <a:bodyPr>
            <a:normAutofit/>
          </a:bodyPr>
          <a:lstStyle/>
          <a:p>
            <a:pPr marL="0" indent="0" algn="ctr">
              <a:buNone/>
            </a:pPr>
            <a:r>
              <a:rPr lang="en-US" sz="3200" b="1" dirty="0">
                <a:solidFill>
                  <a:schemeClr val="tx1"/>
                </a:solidFill>
                <a:latin typeface="Times New Roman" panose="02020603050405020304" pitchFamily="18" charset="0"/>
                <a:cs typeface="Times New Roman" panose="02020603050405020304" pitchFamily="18" charset="0"/>
              </a:rPr>
              <a:t>Indications for the use of press-ceramic prostheses:</a:t>
            </a:r>
          </a:p>
          <a:p>
            <a:pPr marL="0" indent="0" algn="ctr">
              <a:buNone/>
            </a:pPr>
            <a:r>
              <a:rPr lang="en-US" sz="3200" b="1" dirty="0">
                <a:solidFill>
                  <a:schemeClr val="tx1"/>
                </a:solidFill>
                <a:latin typeface="Times New Roman" panose="02020603050405020304" pitchFamily="18" charset="0"/>
                <a:cs typeface="Times New Roman" panose="02020603050405020304" pitchFamily="18" charset="0"/>
              </a:rPr>
              <a:t>- absence of one or more teeth;</a:t>
            </a:r>
          </a:p>
          <a:p>
            <a:pPr marL="0" indent="0" algn="ctr">
              <a:buNone/>
            </a:pPr>
            <a:r>
              <a:rPr lang="en-US" sz="3200" b="1" dirty="0">
                <a:solidFill>
                  <a:schemeClr val="tx1"/>
                </a:solidFill>
                <a:latin typeface="Times New Roman" panose="02020603050405020304" pitchFamily="18" charset="0"/>
                <a:cs typeface="Times New Roman" panose="02020603050405020304" pitchFamily="18" charset="0"/>
              </a:rPr>
              <a:t>- defects of teeth and dentition;</a:t>
            </a:r>
          </a:p>
          <a:p>
            <a:pPr marL="0" indent="0" algn="ctr">
              <a:buNone/>
            </a:pPr>
            <a:r>
              <a:rPr lang="en-US" sz="3200" b="1" dirty="0">
                <a:solidFill>
                  <a:schemeClr val="tx1"/>
                </a:solidFill>
                <a:latin typeface="Times New Roman" panose="02020603050405020304" pitchFamily="18" charset="0"/>
                <a:cs typeface="Times New Roman" panose="02020603050405020304" pitchFamily="18" charset="0"/>
              </a:rPr>
              <a:t>- unaesthetic appearance of the front teeth;</a:t>
            </a:r>
          </a:p>
          <a:p>
            <a:pPr marL="0" indent="0" algn="ctr">
              <a:buNone/>
            </a:pPr>
            <a:r>
              <a:rPr lang="en-US" sz="3200" b="1" dirty="0">
                <a:solidFill>
                  <a:schemeClr val="tx1"/>
                </a:solidFill>
                <a:latin typeface="Times New Roman" panose="02020603050405020304" pitchFamily="18" charset="0"/>
                <a:cs typeface="Times New Roman" panose="02020603050405020304" pitchFamily="18" charset="0"/>
              </a:rPr>
              <a:t>- restoration of damaged teeth;</a:t>
            </a:r>
          </a:p>
          <a:p>
            <a:pPr marL="0" indent="0" algn="ctr">
              <a:buNone/>
            </a:pPr>
            <a:r>
              <a:rPr lang="en-US" sz="3200" b="1" dirty="0">
                <a:solidFill>
                  <a:schemeClr val="tx1"/>
                </a:solidFill>
                <a:latin typeface="Times New Roman" panose="02020603050405020304" pitchFamily="18" charset="0"/>
                <a:cs typeface="Times New Roman" panose="02020603050405020304" pitchFamily="18" charset="0"/>
              </a:rPr>
              <a:t>- alignment of the dentition.</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110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280919" cy="6192688"/>
          </a:xfrm>
        </p:spPr>
        <p:txBody>
          <a:bodyPr>
            <a:normAutofit/>
          </a:bodyPr>
          <a:lstStyle/>
          <a:p>
            <a:pPr marL="0" indent="0" algn="ctr">
              <a:spcAft>
                <a:spcPts val="1000"/>
              </a:spcAft>
              <a:buNone/>
            </a:pPr>
            <a:r>
              <a:rPr lang="en-US" sz="4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stage</a:t>
            </a:r>
            <a:endParaRPr lang="ru-RU" sz="4400" b="1" dirty="0" smtClean="0">
              <a:solidFill>
                <a:schemeClr val="tx1"/>
              </a:solidFill>
              <a:latin typeface="Times New Roman"/>
              <a:ea typeface="Calibri"/>
              <a:cs typeface="Times New Roman"/>
            </a:endParaRPr>
          </a:p>
          <a:p>
            <a:pPr marL="0" indent="0" algn="ctr">
              <a:spcAft>
                <a:spcPts val="1000"/>
              </a:spcAft>
              <a:buNone/>
            </a:pPr>
            <a:r>
              <a:rPr lang="ru-RU" sz="2800" b="1" dirty="0" smtClean="0">
                <a:solidFill>
                  <a:schemeClr val="tx1"/>
                </a:solidFill>
                <a:latin typeface="Times New Roman"/>
                <a:ea typeface="Calibri"/>
                <a:cs typeface="Times New Roman"/>
              </a:rPr>
              <a:t> </a:t>
            </a:r>
            <a:r>
              <a:rPr lang="en-US" sz="3200" b="1" dirty="0">
                <a:solidFill>
                  <a:schemeClr val="tx1"/>
                </a:solidFill>
                <a:latin typeface="Times New Roman"/>
                <a:ea typeface="Calibri"/>
                <a:cs typeface="Times New Roman"/>
              </a:rPr>
              <a:t>Contraindications to the use of press-ceramic prostheses:</a:t>
            </a:r>
          </a:p>
          <a:p>
            <a:pPr marL="0" indent="0" algn="ctr">
              <a:spcAft>
                <a:spcPts val="1000"/>
              </a:spcAft>
              <a:buNone/>
            </a:pPr>
            <a:r>
              <a:rPr lang="en-US" sz="3200" b="1" dirty="0">
                <a:solidFill>
                  <a:schemeClr val="tx1"/>
                </a:solidFill>
                <a:latin typeface="Times New Roman"/>
                <a:ea typeface="Calibri"/>
                <a:cs typeface="Times New Roman"/>
              </a:rPr>
              <a:t>- bridges with a length of 4 units or more;</a:t>
            </a:r>
          </a:p>
          <a:p>
            <a:pPr marL="0" indent="0" algn="ctr">
              <a:spcAft>
                <a:spcPts val="1000"/>
              </a:spcAft>
              <a:buNone/>
            </a:pPr>
            <a:r>
              <a:rPr lang="en-US" sz="3200" b="1" dirty="0">
                <a:solidFill>
                  <a:schemeClr val="tx1"/>
                </a:solidFill>
                <a:latin typeface="Times New Roman"/>
                <a:ea typeface="Calibri"/>
                <a:cs typeface="Times New Roman"/>
              </a:rPr>
              <a:t>- bridges on inlays;</a:t>
            </a:r>
          </a:p>
          <a:p>
            <a:pPr marL="0" indent="0" algn="ctr">
              <a:spcAft>
                <a:spcPts val="1000"/>
              </a:spcAft>
              <a:buNone/>
            </a:pPr>
            <a:r>
              <a:rPr lang="en-US" sz="3200" b="1" dirty="0">
                <a:solidFill>
                  <a:schemeClr val="tx1"/>
                </a:solidFill>
                <a:latin typeface="Times New Roman"/>
                <a:ea typeface="Calibri"/>
                <a:cs typeface="Times New Roman"/>
              </a:rPr>
              <a:t>- patients with a significantly reduced number of remaining teeth;</a:t>
            </a:r>
          </a:p>
          <a:p>
            <a:pPr marL="0" indent="0" algn="ctr">
              <a:spcAft>
                <a:spcPts val="1000"/>
              </a:spcAft>
              <a:buNone/>
            </a:pPr>
            <a:r>
              <a:rPr lang="en-US" sz="3200" b="1" dirty="0">
                <a:solidFill>
                  <a:schemeClr val="tx1"/>
                </a:solidFill>
                <a:latin typeface="Times New Roman"/>
                <a:ea typeface="Calibri"/>
                <a:cs typeface="Times New Roman"/>
              </a:rPr>
              <a:t>- bruxism;</a:t>
            </a:r>
          </a:p>
          <a:p>
            <a:pPr marL="0" indent="0" algn="ctr">
              <a:spcAft>
                <a:spcPts val="1000"/>
              </a:spcAft>
              <a:buNone/>
            </a:pPr>
            <a:r>
              <a:rPr lang="en-US" sz="3200" b="1" dirty="0">
                <a:solidFill>
                  <a:schemeClr val="tx1"/>
                </a:solidFill>
                <a:latin typeface="Times New Roman"/>
                <a:ea typeface="Calibri"/>
                <a:cs typeface="Times New Roman"/>
              </a:rPr>
              <a:t>- cantilever dentures.</a:t>
            </a:r>
            <a:endParaRPr lang="ru-RU" sz="2800" dirty="0">
              <a:solidFill>
                <a:schemeClr val="tx1"/>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677031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196752"/>
            <a:ext cx="8928992" cy="5472608"/>
          </a:xfrm>
        </p:spPr>
        <p:txBody>
          <a:bodyPr>
            <a:normAutofit/>
          </a:bodyPr>
          <a:lstStyle/>
          <a:p>
            <a:pPr marL="0" indent="0">
              <a:buNone/>
            </a:pPr>
            <a:r>
              <a:rPr lang="ru-RU" sz="3200" dirty="0">
                <a:solidFill>
                  <a:schemeClr val="tx1"/>
                </a:solidFill>
                <a:latin typeface="Times New Roman" panose="02020603050405020304" pitchFamily="18" charset="0"/>
                <a:cs typeface="Times New Roman" panose="02020603050405020304" pitchFamily="18" charset="0"/>
              </a:rPr>
              <a:t> </a:t>
            </a:r>
            <a:r>
              <a:rPr lang="ru-RU" sz="32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Correct selection of tooth shade is the basis for a natural-looking restoration. To do this, the color is determined after cleaning the unprepared tooth or adjacent intact teeth. In this case, the individual characteristics of tooth color are taken into account.</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395536" y="0"/>
            <a:ext cx="8229600" cy="1080120"/>
          </a:xfrm>
        </p:spPr>
        <p:txBody>
          <a:bodyPr>
            <a:normAutofit/>
          </a:bodyPr>
          <a:lstStyle/>
          <a:p>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Color selection</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029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idx="1"/>
          </p:nvPr>
        </p:nvSpPr>
        <p:spPr>
          <a:xfrm>
            <a:off x="331788" y="319088"/>
            <a:ext cx="8561387" cy="6350000"/>
          </a:xfrm>
        </p:spPr>
        <p:txBody>
          <a:bodyPr/>
          <a:lstStyle/>
          <a:p>
            <a:pPr marL="0" indent="0" algn="ctr">
              <a:buNone/>
            </a:pPr>
            <a:r>
              <a:rPr lang="en-US" sz="4400" dirty="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Color </a:t>
            </a:r>
            <a:r>
              <a:rPr lang="en-US" sz="4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selection</a:t>
            </a:r>
            <a:endParaRPr lang="ru-RU" sz="4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L="0" indent="0" algn="ctr">
              <a:buNone/>
            </a:pPr>
            <a:r>
              <a:rPr lang="en-US" sz="2800" dirty="0">
                <a:solidFill>
                  <a:schemeClr val="tx1"/>
                </a:solidFill>
                <a:latin typeface="Times New Roman" panose="02020603050405020304" pitchFamily="18" charset="0"/>
                <a:cs typeface="Times New Roman" panose="02020603050405020304" pitchFamily="18" charset="0"/>
              </a:rPr>
              <a:t>The final color of the restoration depends on the color characteristics:</a:t>
            </a:r>
          </a:p>
          <a:p>
            <a:pPr marL="0" indent="0" algn="ctr">
              <a:buNone/>
            </a:pPr>
            <a:r>
              <a:rPr lang="en-US" sz="2800" dirty="0">
                <a:solidFill>
                  <a:schemeClr val="tx1"/>
                </a:solidFill>
                <a:latin typeface="Times New Roman" panose="02020603050405020304" pitchFamily="18" charset="0"/>
                <a:cs typeface="Times New Roman" panose="02020603050405020304" pitchFamily="18" charset="0"/>
              </a:rPr>
              <a:t>– tooth stump;</a:t>
            </a:r>
          </a:p>
          <a:p>
            <a:pPr marL="0" indent="0" algn="ctr">
              <a:buNone/>
            </a:pPr>
            <a:r>
              <a:rPr lang="en-US" sz="2800" dirty="0">
                <a:solidFill>
                  <a:schemeClr val="tx1"/>
                </a:solidFill>
                <a:latin typeface="Times New Roman" panose="02020603050405020304" pitchFamily="18" charset="0"/>
                <a:cs typeface="Times New Roman" panose="02020603050405020304" pitchFamily="18" charset="0"/>
              </a:rPr>
              <a:t>– ceramic </a:t>
            </a:r>
            <a:r>
              <a:rPr lang="en-US" sz="2800" dirty="0" err="1">
                <a:solidFill>
                  <a:schemeClr val="tx1"/>
                </a:solidFill>
                <a:latin typeface="Times New Roman" panose="02020603050405020304" pitchFamily="18" charset="0"/>
                <a:cs typeface="Times New Roman" panose="02020603050405020304" pitchFamily="18" charset="0"/>
              </a:rPr>
              <a:t>workpiece</a:t>
            </a:r>
            <a:r>
              <a:rPr lang="en-US" sz="2800" dirty="0">
                <a:solidFill>
                  <a:schemeClr val="tx1"/>
                </a:solidFill>
                <a:latin typeface="Times New Roman" panose="02020603050405020304" pitchFamily="18" charset="0"/>
                <a:cs typeface="Times New Roman" panose="02020603050405020304" pitchFamily="18" charset="0"/>
              </a:rPr>
              <a:t>;</a:t>
            </a:r>
          </a:p>
          <a:p>
            <a:pPr marL="0" indent="0" algn="ctr">
              <a:buNone/>
            </a:pPr>
            <a:r>
              <a:rPr lang="en-US" sz="2800" dirty="0">
                <a:solidFill>
                  <a:schemeClr val="tx1"/>
                </a:solidFill>
                <a:latin typeface="Times New Roman" panose="02020603050405020304" pitchFamily="18" charset="0"/>
                <a:cs typeface="Times New Roman" panose="02020603050405020304" pitchFamily="18" charset="0"/>
              </a:rPr>
              <a:t>– facing ceramics;</a:t>
            </a:r>
          </a:p>
          <a:p>
            <a:pPr marL="0" indent="0" algn="ctr">
              <a:buNone/>
            </a:pPr>
            <a:r>
              <a:rPr lang="en-US" sz="2800" dirty="0">
                <a:solidFill>
                  <a:schemeClr val="tx1"/>
                </a:solidFill>
                <a:latin typeface="Times New Roman" panose="02020603050405020304" pitchFamily="18" charset="0"/>
                <a:cs typeface="Times New Roman" panose="02020603050405020304" pitchFamily="18" charset="0"/>
              </a:rPr>
              <a:t>– material for cementing.</a:t>
            </a:r>
            <a:endParaRPr lang="ru-RU" dirty="0"/>
          </a:p>
        </p:txBody>
      </p:sp>
    </p:spTree>
    <p:extLst>
      <p:ext uri="{BB962C8B-B14F-4D97-AF65-F5344CB8AC3E}">
        <p14:creationId xmlns:p14="http://schemas.microsoft.com/office/powerpoint/2010/main" val="35154196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753</TotalTime>
  <Words>1199</Words>
  <Application>Microsoft Office PowerPoint</Application>
  <PresentationFormat>Экран (4:3)</PresentationFormat>
  <Paragraphs>116</Paragraphs>
  <Slides>30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Calibri</vt:lpstr>
      <vt:lpstr>Candara</vt:lpstr>
      <vt:lpstr>Symbol</vt:lpstr>
      <vt:lpstr>Times New Roman</vt:lpstr>
      <vt:lpstr>Волна</vt:lpstr>
      <vt:lpstr>Презентация PowerPoint</vt:lpstr>
      <vt:lpstr>General characteristics of the material</vt:lpstr>
      <vt:lpstr>Chemical formula:</vt:lpstr>
      <vt:lpstr>Blank concept</vt:lpstr>
      <vt:lpstr>Basic blanks IPS e.max Press</vt:lpstr>
      <vt:lpstr>Clinical stage</vt:lpstr>
      <vt:lpstr>Презентация PowerPoint</vt:lpstr>
      <vt:lpstr>Color selection</vt:lpstr>
      <vt:lpstr>Презентация PowerPoint</vt:lpstr>
      <vt:lpstr>Laboratory stage</vt:lpstr>
      <vt:lpstr>Obtaining a collapsible model</vt:lpstr>
      <vt:lpstr>Tooth crown modeling</vt:lpstr>
      <vt:lpstr>Complete restoration</vt:lpstr>
      <vt:lpstr>Crown pressing process</vt:lpstr>
      <vt:lpstr>Gating system installation</vt:lpstr>
      <vt:lpstr>Correct sprue installation</vt:lpstr>
      <vt:lpstr>Correct sprue installation</vt:lpstr>
      <vt:lpstr>Packing</vt:lpstr>
      <vt:lpstr>Forging technique</vt:lpstr>
      <vt:lpstr>Forging technique</vt:lpstr>
      <vt:lpstr>Warming up the flask</vt:lpstr>
      <vt:lpstr>Презентация PowerPoint</vt:lpstr>
      <vt:lpstr>Pressing crowns</vt:lpstr>
      <vt:lpstr>Pressing process</vt:lpstr>
      <vt:lpstr>Unboxing</vt:lpstr>
      <vt:lpstr>Презентация PowerPoint</vt:lpstr>
      <vt:lpstr>Finishing</vt:lpstr>
      <vt:lpstr>Презентация PowerPoint</vt:lpstr>
      <vt:lpstr>Conclusion</vt:lpstr>
      <vt:lpstr>Conclusions: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автономное профессиональное образовательное учреждение  «Липецкий медицинский колледж»</dc:title>
  <dc:creator>????????? ???????</dc:creator>
  <cp:lastModifiedBy>User</cp:lastModifiedBy>
  <cp:revision>67</cp:revision>
  <dcterms:created xsi:type="dcterms:W3CDTF">2015-11-18T17:29:25Z</dcterms:created>
  <dcterms:modified xsi:type="dcterms:W3CDTF">2023-11-07T08:52:52Z</dcterms:modified>
</cp:coreProperties>
</file>