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65" r:id="rId2"/>
    <p:sldId id="296" r:id="rId3"/>
    <p:sldId id="300" r:id="rId4"/>
    <p:sldId id="301" r:id="rId5"/>
    <p:sldId id="297" r:id="rId6"/>
    <p:sldId id="362" r:id="rId7"/>
    <p:sldId id="302" r:id="rId8"/>
    <p:sldId id="303" r:id="rId9"/>
    <p:sldId id="298" r:id="rId10"/>
    <p:sldId id="404" r:id="rId11"/>
    <p:sldId id="283" r:id="rId12"/>
    <p:sldId id="363" r:id="rId13"/>
    <p:sldId id="392" r:id="rId14"/>
    <p:sldId id="393" r:id="rId15"/>
    <p:sldId id="405" r:id="rId16"/>
    <p:sldId id="406" r:id="rId17"/>
    <p:sldId id="394" r:id="rId18"/>
    <p:sldId id="364" r:id="rId19"/>
    <p:sldId id="366" r:id="rId20"/>
    <p:sldId id="389" r:id="rId21"/>
    <p:sldId id="390" r:id="rId22"/>
    <p:sldId id="365" r:id="rId23"/>
    <p:sldId id="367" r:id="rId24"/>
    <p:sldId id="391" r:id="rId25"/>
    <p:sldId id="306" r:id="rId26"/>
    <p:sldId id="368" r:id="rId27"/>
    <p:sldId id="307" r:id="rId28"/>
    <p:sldId id="308" r:id="rId29"/>
    <p:sldId id="309" r:id="rId30"/>
    <p:sldId id="310" r:id="rId31"/>
    <p:sldId id="311" r:id="rId32"/>
    <p:sldId id="312" r:id="rId33"/>
    <p:sldId id="313" r:id="rId34"/>
    <p:sldId id="314" r:id="rId35"/>
    <p:sldId id="315" r:id="rId36"/>
    <p:sldId id="316" r:id="rId37"/>
    <p:sldId id="317" r:id="rId38"/>
    <p:sldId id="326" r:id="rId39"/>
    <p:sldId id="322" r:id="rId40"/>
    <p:sldId id="323" r:id="rId41"/>
    <p:sldId id="324" r:id="rId42"/>
    <p:sldId id="350" r:id="rId43"/>
    <p:sldId id="328" r:id="rId44"/>
    <p:sldId id="329" r:id="rId45"/>
    <p:sldId id="330" r:id="rId46"/>
    <p:sldId id="371" r:id="rId47"/>
    <p:sldId id="292" r:id="rId48"/>
    <p:sldId id="293" r:id="rId49"/>
    <p:sldId id="332" r:id="rId50"/>
    <p:sldId id="333" r:id="rId51"/>
    <p:sldId id="334" r:id="rId52"/>
    <p:sldId id="347" r:id="rId53"/>
    <p:sldId id="348" r:id="rId54"/>
    <p:sldId id="343" r:id="rId55"/>
    <p:sldId id="395" r:id="rId56"/>
    <p:sldId id="349" r:id="rId57"/>
    <p:sldId id="284" r:id="rId58"/>
    <p:sldId id="369" r:id="rId59"/>
    <p:sldId id="344" r:id="rId60"/>
    <p:sldId id="261" r:id="rId61"/>
    <p:sldId id="351" r:id="rId62"/>
    <p:sldId id="387" r:id="rId63"/>
    <p:sldId id="400" r:id="rId64"/>
    <p:sldId id="401" r:id="rId65"/>
    <p:sldId id="280" r:id="rId66"/>
    <p:sldId id="281" r:id="rId67"/>
    <p:sldId id="360" r:id="rId68"/>
    <p:sldId id="359" r:id="rId69"/>
    <p:sldId id="356" r:id="rId70"/>
    <p:sldId id="266" r:id="rId71"/>
    <p:sldId id="267" r:id="rId72"/>
    <p:sldId id="268" r:id="rId73"/>
    <p:sldId id="276" r:id="rId74"/>
    <p:sldId id="277" r:id="rId75"/>
    <p:sldId id="278" r:id="rId76"/>
    <p:sldId id="407" r:id="rId7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243" autoAdjust="0"/>
  </p:normalViewPr>
  <p:slideViewPr>
    <p:cSldViewPr>
      <p:cViewPr varScale="1">
        <p:scale>
          <a:sx n="56" d="100"/>
          <a:sy n="56" d="100"/>
        </p:scale>
        <p:origin x="1806" y="66"/>
      </p:cViewPr>
      <p:guideLst>
        <p:guide orient="horz" pos="2160"/>
        <p:guide pos="2880"/>
      </p:guideLst>
    </p:cSldViewPr>
  </p:slideViewPr>
  <p:outlineViewPr>
    <p:cViewPr>
      <p:scale>
        <a:sx n="33" d="100"/>
        <a:sy n="33" d="100"/>
      </p:scale>
      <p:origin x="0" y="23160"/>
    </p:cViewPr>
  </p:outlineViewPr>
  <p:notesTextViewPr>
    <p:cViewPr>
      <p:scale>
        <a:sx n="100" d="100"/>
        <a:sy n="100" d="100"/>
      </p:scale>
      <p:origin x="0" y="0"/>
    </p:cViewPr>
  </p:notesTextViewPr>
  <p:sorterViewPr>
    <p:cViewPr>
      <p:scale>
        <a:sx n="66" d="100"/>
        <a:sy n="66" d="100"/>
      </p:scale>
      <p:origin x="0" y="10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9348B13-19F8-4C43-BC34-DFD86F40B46B}" type="datetimeFigureOut">
              <a:rPr lang="ru-RU"/>
              <a:pPr>
                <a:defRPr/>
              </a:pPr>
              <a:t>08.11.2023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37BA60A-8E28-4350-8F96-B624EBDCC821}" type="slidenum">
              <a:rPr lang="ru-RU"/>
              <a:pPr>
                <a:defRPr/>
              </a:pPr>
              <a:t>‹#›</a:t>
            </a:fld>
            <a:endParaRPr lang="ru-RU"/>
          </a:p>
        </p:txBody>
      </p:sp>
    </p:spTree>
    <p:extLst>
      <p:ext uri="{BB962C8B-B14F-4D97-AF65-F5344CB8AC3E}">
        <p14:creationId xmlns:p14="http://schemas.microsoft.com/office/powerpoint/2010/main" val="4150173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F0B40-BACA-493A-A1D4-F5A920456CB7}" type="slidenum">
              <a:rPr lang="ru-RU"/>
              <a:pPr fontAlgn="base">
                <a:spcBef>
                  <a:spcPct val="0"/>
                </a:spcBef>
                <a:spcAft>
                  <a:spcPct val="0"/>
                </a:spcAft>
                <a:defRPr/>
              </a:pPr>
              <a:t>2</a:t>
            </a:fld>
            <a:endParaRPr lang="ru-RU"/>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Начнем с того, что такое Адентия?</a:t>
            </a:r>
          </a:p>
        </p:txBody>
      </p:sp>
    </p:spTree>
    <p:extLst>
      <p:ext uri="{BB962C8B-B14F-4D97-AF65-F5344CB8AC3E}">
        <p14:creationId xmlns:p14="http://schemas.microsoft.com/office/powerpoint/2010/main" val="424673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A) one-sided included defect;</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B) bilateral included defects;</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B) one-sided end defect;</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D) bilateral end defects;</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D) combined defects.</a:t>
            </a:r>
            <a:endParaRPr lang="ru-RU" dirty="0"/>
          </a:p>
        </p:txBody>
      </p:sp>
      <p:sp>
        <p:nvSpPr>
          <p:cNvPr id="798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2314C-DA79-43D5-9F31-2F915CA23A69}" type="slidenum">
              <a:rPr lang="ru-RU"/>
              <a:pPr fontAlgn="base">
                <a:spcBef>
                  <a:spcPct val="0"/>
                </a:spcBef>
                <a:spcAft>
                  <a:spcPct val="0"/>
                </a:spcAft>
                <a:defRPr/>
              </a:pPr>
              <a:t>50</a:t>
            </a:fld>
            <a:endParaRPr lang="ru-RU"/>
          </a:p>
        </p:txBody>
      </p:sp>
    </p:spTree>
    <p:extLst>
      <p:ext uri="{BB962C8B-B14F-4D97-AF65-F5344CB8AC3E}">
        <p14:creationId xmlns:p14="http://schemas.microsoft.com/office/powerpoint/2010/main" val="59161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A) combination of a defect in the anterior section with a unilateral included defect;</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B) a combination of defects in the anterior section with bilateral included defects;</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B) combination of a defect in the anterior section with a unilateral end defect;</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D) a combination of defects in the anterior section with bilateral end defects;</a:t>
            </a:r>
          </a:p>
          <a:p>
            <a:pPr lvl="1" eaLnBrk="1" fontAlgn="auto" hangingPunct="1">
              <a:lnSpc>
                <a:spcPct val="80000"/>
              </a:lnSpc>
              <a:spcBef>
                <a:spcPts val="0"/>
              </a:spcBef>
              <a:spcAft>
                <a:spcPts val="0"/>
              </a:spcAft>
              <a:defRPr/>
            </a:pPr>
            <a:r>
              <a:rPr lang="en-US" sz="1600" i="1" dirty="0" smtClean="0">
                <a:effectLst>
                  <a:outerShdw blurRad="38100" dist="38100" dir="2700000" algn="tl">
                    <a:srgbClr val="C0C0C0"/>
                  </a:outerShdw>
                </a:effectLst>
              </a:rPr>
              <a:t>                     D) single standing tooth.</a:t>
            </a:r>
            <a:endParaRPr lang="ru-RU" dirty="0"/>
          </a:p>
        </p:txBody>
      </p:sp>
      <p:sp>
        <p:nvSpPr>
          <p:cNvPr id="819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4BE0F2-46C2-46BE-9F71-47854367A565}" type="slidenum">
              <a:rPr lang="ru-RU"/>
              <a:pPr fontAlgn="base">
                <a:spcBef>
                  <a:spcPct val="0"/>
                </a:spcBef>
                <a:spcAft>
                  <a:spcPct val="0"/>
                </a:spcAft>
                <a:defRPr/>
              </a:pPr>
              <a:t>51</a:t>
            </a:fld>
            <a:endParaRPr lang="ru-RU"/>
          </a:p>
        </p:txBody>
      </p:sp>
    </p:spTree>
    <p:extLst>
      <p:ext uri="{BB962C8B-B14F-4D97-AF65-F5344CB8AC3E}">
        <p14:creationId xmlns:p14="http://schemas.microsoft.com/office/powerpoint/2010/main" val="150700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Образ слайда 1"/>
          <p:cNvSpPr>
            <a:spLocks noGrp="1" noRot="1" noChangeAspect="1" noTextEdit="1"/>
          </p:cNvSpPr>
          <p:nvPr>
            <p:ph type="sldImg"/>
          </p:nvPr>
        </p:nvSpPr>
        <p:spPr bwMode="auto">
          <a:noFill/>
          <a:ln>
            <a:solidFill>
              <a:srgbClr val="000000"/>
            </a:solidFill>
            <a:miter lim="800000"/>
            <a:headEnd/>
            <a:tailEnd/>
          </a:ln>
        </p:spPr>
      </p:sp>
      <p:sp>
        <p:nvSpPr>
          <p:cNvPr id="1341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	</a:t>
            </a:r>
            <a:r>
              <a:rPr lang="en-US" dirty="0" smtClean="0"/>
              <a:t>The Popov-</a:t>
            </a:r>
            <a:r>
              <a:rPr lang="en-US" dirty="0" err="1" smtClean="0"/>
              <a:t>Godon</a:t>
            </a:r>
            <a:r>
              <a:rPr lang="en-US" dirty="0" smtClean="0"/>
              <a:t> phenomenon (</a:t>
            </a:r>
            <a:r>
              <a:rPr lang="en-US" dirty="0" err="1" smtClean="0"/>
              <a:t>dentoalveolar</a:t>
            </a:r>
            <a:r>
              <a:rPr lang="en-US" dirty="0" smtClean="0"/>
              <a:t> elongation) is the displacement of teeth as a result of the loss of an antagonist. Antagonists are called similar teeth on the upper and lower jaws. For example, fifth upper left – fifth lower left, etc.</a:t>
            </a:r>
            <a:endParaRPr lang="ru-RU" dirty="0" smtClean="0"/>
          </a:p>
        </p:txBody>
      </p:sp>
      <p:sp>
        <p:nvSpPr>
          <p:cNvPr id="849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6D7A7-27BD-44D6-8F68-07F5C6D34A61}" type="slidenum">
              <a:rPr lang="ru-RU"/>
              <a:pPr fontAlgn="base">
                <a:spcBef>
                  <a:spcPct val="0"/>
                </a:spcBef>
                <a:spcAft>
                  <a:spcPct val="0"/>
                </a:spcAft>
                <a:defRPr/>
              </a:pPr>
              <a:t>53</a:t>
            </a:fld>
            <a:endParaRPr lang="ru-RU"/>
          </a:p>
        </p:txBody>
      </p:sp>
    </p:spTree>
    <p:extLst>
      <p:ext uri="{BB962C8B-B14F-4D97-AF65-F5344CB8AC3E}">
        <p14:creationId xmlns:p14="http://schemas.microsoft.com/office/powerpoint/2010/main" val="349938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Образ слайда 1"/>
          <p:cNvSpPr>
            <a:spLocks noGrp="1" noRot="1" noChangeAspect="1" noTextEdit="1"/>
          </p:cNvSpPr>
          <p:nvPr>
            <p:ph type="sldImg"/>
          </p:nvPr>
        </p:nvSpPr>
        <p:spPr bwMode="auto">
          <a:noFill/>
          <a:ln>
            <a:solidFill>
              <a:srgbClr val="000000"/>
            </a:solidFill>
            <a:miter lim="800000"/>
            <a:headEnd/>
            <a:tailEnd/>
          </a:ln>
        </p:spPr>
      </p:sp>
      <p:sp>
        <p:nvSpPr>
          <p:cNvPr id="1351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	</a:t>
            </a:r>
            <a:r>
              <a:rPr lang="en-US" dirty="0" smtClean="0"/>
              <a:t>The removal of a tooth or several teeth causes a compensatory reaction on the part of the body, which is expressed in deformation of the dental arch and the jaw itself. Neighboring teeth begin to shift towards the missing one. As a result, the spaces between the remaining teeth increase. Not only the dentition in which the tooth is missing is deformed, but also the dentition of the opposite jaw. With the Popov-</a:t>
            </a:r>
            <a:r>
              <a:rPr lang="en-US" dirty="0" err="1" smtClean="0"/>
              <a:t>Godon</a:t>
            </a:r>
            <a:r>
              <a:rPr lang="en-US" dirty="0" smtClean="0"/>
              <a:t> phenomenon, a significant displacement of the tooth in the opposite jaw occurs. The tooth seems to “grow” from the dental arch and creates a “lock” when the jaws move</a:t>
            </a:r>
            <a:endParaRPr lang="ru-RU" dirty="0" smtClean="0"/>
          </a:p>
        </p:txBody>
      </p:sp>
      <p:sp>
        <p:nvSpPr>
          <p:cNvPr id="870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1ACC0-E189-457E-8F64-BE59745748A6}" type="slidenum">
              <a:rPr lang="ru-RU"/>
              <a:pPr fontAlgn="base">
                <a:spcBef>
                  <a:spcPct val="0"/>
                </a:spcBef>
                <a:spcAft>
                  <a:spcPct val="0"/>
                </a:spcAft>
                <a:defRPr/>
              </a:pPr>
              <a:t>54</a:t>
            </a:fld>
            <a:endParaRPr lang="ru-RU"/>
          </a:p>
        </p:txBody>
      </p:sp>
    </p:spTree>
    <p:extLst>
      <p:ext uri="{BB962C8B-B14F-4D97-AF65-F5344CB8AC3E}">
        <p14:creationId xmlns:p14="http://schemas.microsoft.com/office/powerpoint/2010/main" val="132885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bwMode="auto">
          <a:noFill/>
          <a:ln>
            <a:solidFill>
              <a:srgbClr val="000000"/>
            </a:solidFill>
            <a:miter lim="800000"/>
            <a:headEnd/>
            <a:tailEnd/>
          </a:ln>
        </p:spPr>
      </p:sp>
      <p:sp>
        <p:nvSpPr>
          <p:cNvPr id="1361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Одновременно со смещением зубов может наблюдаться увеличение альвеолярного отростка (дентоальвеолярное удлинение), что приводит к образованию десневого кармана и обнажению корня зуба. Дентоальвеолярное удлинение происходит из-за изменения строения пародонта вследствие потери привычной функциональной нагрузки (адаптационная перестройка), при которой происходит нарушение обменных процессов и микроциркуляции в пародонте, увеличение размеров альвеолярного отростка и объема костной ткани. В начале процесса адаптационной перестройки пародонта происходит увеличение объема образующихся тканей, при этом зуб смещается за окклюзионную плоскость, а в более позднем периоде преобладает атрофический процесс с явлениями резорбции пародонта («атрофия от бездействия»).</a:t>
            </a:r>
          </a:p>
        </p:txBody>
      </p:sp>
      <p:sp>
        <p:nvSpPr>
          <p:cNvPr id="890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EBC5F9-B333-4977-A822-33224B322AA1}" type="slidenum">
              <a:rPr lang="ru-RU"/>
              <a:pPr fontAlgn="base">
                <a:spcBef>
                  <a:spcPct val="0"/>
                </a:spcBef>
                <a:spcAft>
                  <a:spcPct val="0"/>
                </a:spcAft>
                <a:defRPr/>
              </a:pPr>
              <a:t>56</a:t>
            </a:fld>
            <a:endParaRPr lang="ru-RU"/>
          </a:p>
        </p:txBody>
      </p:sp>
    </p:spTree>
    <p:extLst>
      <p:ext uri="{BB962C8B-B14F-4D97-AF65-F5344CB8AC3E}">
        <p14:creationId xmlns:p14="http://schemas.microsoft.com/office/powerpoint/2010/main" val="409681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p:spPr>
      </p:sp>
      <p:sp>
        <p:nvSpPr>
          <p:cNvPr id="1372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	</a:t>
            </a:r>
            <a:r>
              <a:rPr lang="en-US" dirty="0" smtClean="0"/>
              <a:t>Another option for dentition disorder due to partial </a:t>
            </a:r>
            <a:r>
              <a:rPr lang="en-US" dirty="0" err="1" smtClean="0"/>
              <a:t>edentia</a:t>
            </a:r>
            <a:endParaRPr lang="ru-RU" dirty="0" smtClean="0"/>
          </a:p>
        </p:txBody>
      </p:sp>
      <p:sp>
        <p:nvSpPr>
          <p:cNvPr id="911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E13475-EB6F-4ACC-9934-506434156484}" type="slidenum">
              <a:rPr lang="ru-RU"/>
              <a:pPr fontAlgn="base">
                <a:spcBef>
                  <a:spcPct val="0"/>
                </a:spcBef>
                <a:spcAft>
                  <a:spcPct val="0"/>
                </a:spcAft>
                <a:defRPr/>
              </a:pPr>
              <a:t>57</a:t>
            </a:fld>
            <a:endParaRPr lang="ru-RU"/>
          </a:p>
        </p:txBody>
      </p:sp>
    </p:spTree>
    <p:extLst>
      <p:ext uri="{BB962C8B-B14F-4D97-AF65-F5344CB8AC3E}">
        <p14:creationId xmlns:p14="http://schemas.microsoft.com/office/powerpoint/2010/main" val="1851155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p:spPr>
      </p:sp>
      <p:sp>
        <p:nvSpPr>
          <p:cNvPr id="1382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52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171D40-69DA-47F8-BDBB-DA4D4B5FB9A3}" type="slidenum">
              <a:rPr lang="ru-RU"/>
              <a:pPr fontAlgn="base">
                <a:spcBef>
                  <a:spcPct val="0"/>
                </a:spcBef>
                <a:spcAft>
                  <a:spcPct val="0"/>
                </a:spcAft>
                <a:defRPr/>
              </a:pPr>
              <a:t>60</a:t>
            </a:fld>
            <a:endParaRPr lang="ru-RU"/>
          </a:p>
        </p:txBody>
      </p:sp>
    </p:spTree>
    <p:extLst>
      <p:ext uri="{BB962C8B-B14F-4D97-AF65-F5344CB8AC3E}">
        <p14:creationId xmlns:p14="http://schemas.microsoft.com/office/powerpoint/2010/main" val="248736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Образ слайда 1"/>
          <p:cNvSpPr>
            <a:spLocks noGrp="1" noRot="1" noChangeAspect="1" noTextEdit="1"/>
          </p:cNvSpPr>
          <p:nvPr>
            <p:ph type="sldImg"/>
          </p:nvPr>
        </p:nvSpPr>
        <p:spPr bwMode="auto">
          <a:noFill/>
          <a:ln>
            <a:solidFill>
              <a:srgbClr val="000000"/>
            </a:solidFill>
            <a:miter lim="800000"/>
            <a:headEnd/>
            <a:tailEnd/>
          </a:ln>
        </p:spPr>
      </p:sp>
      <p:sp>
        <p:nvSpPr>
          <p:cNvPr id="1392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solidFill>
                <a:srgbClr val="FF0000"/>
              </a:solidFill>
            </a:endParaRPr>
          </a:p>
        </p:txBody>
      </p:sp>
      <p:sp>
        <p:nvSpPr>
          <p:cNvPr id="972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583C8-2D21-4227-B894-A6635FC92B40}" type="slidenum">
              <a:rPr lang="ru-RU"/>
              <a:pPr fontAlgn="base">
                <a:spcBef>
                  <a:spcPct val="0"/>
                </a:spcBef>
                <a:spcAft>
                  <a:spcPct val="0"/>
                </a:spcAft>
                <a:defRPr/>
              </a:pPr>
              <a:t>61</a:t>
            </a:fld>
            <a:endParaRPr lang="ru-RU"/>
          </a:p>
        </p:txBody>
      </p:sp>
    </p:spTree>
    <p:extLst>
      <p:ext uri="{BB962C8B-B14F-4D97-AF65-F5344CB8AC3E}">
        <p14:creationId xmlns:p14="http://schemas.microsoft.com/office/powerpoint/2010/main" val="332461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Образ слайда 1"/>
          <p:cNvSpPr>
            <a:spLocks noGrp="1" noRot="1" noChangeAspect="1" noTextEdit="1"/>
          </p:cNvSpPr>
          <p:nvPr>
            <p:ph type="sldImg"/>
          </p:nvPr>
        </p:nvSpPr>
        <p:spPr bwMode="auto">
          <a:noFill/>
          <a:ln>
            <a:solidFill>
              <a:srgbClr val="000000"/>
            </a:solidFill>
            <a:miter lim="800000"/>
            <a:headEnd/>
            <a:tailEnd/>
          </a:ln>
        </p:spPr>
      </p:sp>
      <p:sp>
        <p:nvSpPr>
          <p:cNvPr id="141315" name="Заметки 2"/>
          <p:cNvSpPr>
            <a:spLocks noGrp="1"/>
          </p:cNvSpPr>
          <p:nvPr>
            <p:ph type="body" idx="1"/>
          </p:nvPr>
        </p:nvSpPr>
        <p:spPr bwMode="auto">
          <a:noFill/>
        </p:spPr>
        <p:txBody>
          <a:bodyPr wrap="square" numCol="1" anchor="t" anchorCtr="0" compatLnSpc="1">
            <a:prstTxWarp prst="textNoShape">
              <a:avLst/>
            </a:prstTxWarp>
          </a:bodyPr>
          <a:lstStyle/>
          <a:p>
            <a:r>
              <a:rPr lang="ru-RU" b="1" dirty="0" smtClean="0"/>
              <a:t>Субъективное обследование.</a:t>
            </a:r>
            <a:endParaRPr lang="ru-RU" dirty="0" smtClean="0"/>
          </a:p>
          <a:p>
            <a:r>
              <a:rPr lang="en-US" dirty="0" smtClean="0"/>
              <a:t>	</a:t>
            </a:r>
            <a:r>
              <a:rPr lang="ru-RU" dirty="0" smtClean="0"/>
              <a:t>Анамнез включает жалобы больного, изучение состояния всего организма, условия жизни, профессиональные вредности, </a:t>
            </a:r>
            <a:r>
              <a:rPr lang="ru-RU" dirty="0" err="1" smtClean="0"/>
              <a:t>аллергологический</a:t>
            </a:r>
            <a:r>
              <a:rPr lang="ru-RU" dirty="0" smtClean="0"/>
              <a:t> анамнез. </a:t>
            </a:r>
          </a:p>
          <a:p>
            <a:endParaRPr lang="ru-RU" dirty="0" smtClean="0"/>
          </a:p>
        </p:txBody>
      </p:sp>
      <p:sp>
        <p:nvSpPr>
          <p:cNvPr id="4" name="Номер слайда 3"/>
          <p:cNvSpPr>
            <a:spLocks noGrp="1"/>
          </p:cNvSpPr>
          <p:nvPr>
            <p:ph type="sldNum" sz="quarter" idx="5"/>
          </p:nvPr>
        </p:nvSpPr>
        <p:spPr/>
        <p:txBody>
          <a:bodyPr/>
          <a:lstStyle/>
          <a:p>
            <a:pPr>
              <a:defRPr/>
            </a:pPr>
            <a:fld id="{74D77471-A175-476D-B0AB-C297399EBD28}" type="slidenum">
              <a:rPr lang="ru-RU" smtClean="0"/>
              <a:pPr>
                <a:defRPr/>
              </a:pPr>
              <a:t>62</a:t>
            </a:fld>
            <a:endParaRPr lang="ru-RU"/>
          </a:p>
        </p:txBody>
      </p:sp>
    </p:spTree>
    <p:extLst>
      <p:ext uri="{BB962C8B-B14F-4D97-AF65-F5344CB8AC3E}">
        <p14:creationId xmlns:p14="http://schemas.microsoft.com/office/powerpoint/2010/main" val="178924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Образ слайда 1"/>
          <p:cNvSpPr>
            <a:spLocks noGrp="1" noRot="1" noChangeAspect="1" noTextEdit="1"/>
          </p:cNvSpPr>
          <p:nvPr>
            <p:ph type="sldImg"/>
          </p:nvPr>
        </p:nvSpPr>
        <p:spPr bwMode="auto">
          <a:noFill/>
          <a:ln>
            <a:solidFill>
              <a:srgbClr val="000000"/>
            </a:solidFill>
            <a:miter lim="800000"/>
            <a:headEnd/>
            <a:tailEnd/>
          </a:ln>
        </p:spPr>
      </p:sp>
      <p:sp>
        <p:nvSpPr>
          <p:cNvPr id="1525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b="1" dirty="0" smtClean="0"/>
              <a:t>The area of the sagittal suture is thin mucosa, has no </a:t>
            </a:r>
            <a:r>
              <a:rPr lang="en-US" b="1" dirty="0" err="1" smtClean="0"/>
              <a:t>submucosal</a:t>
            </a:r>
            <a:r>
              <a:rPr lang="en-US" b="1" dirty="0" smtClean="0"/>
              <a:t> layer - the medial fibrous zone.</a:t>
            </a:r>
          </a:p>
          <a:p>
            <a:pPr eaLnBrk="1" hangingPunct="1">
              <a:lnSpc>
                <a:spcPct val="80000"/>
              </a:lnSpc>
            </a:pPr>
            <a:r>
              <a:rPr lang="en-US" b="1" dirty="0" smtClean="0"/>
              <a:t>The posterior third of the hard palate has the greatest degree of pliability of the mucous membrane and has a </a:t>
            </a:r>
            <a:r>
              <a:rPr lang="en-US" b="1" dirty="0" err="1" smtClean="0"/>
              <a:t>submucosal</a:t>
            </a:r>
            <a:r>
              <a:rPr lang="en-US" b="1" dirty="0" smtClean="0"/>
              <a:t> layer - the glandular zone.</a:t>
            </a:r>
            <a:endParaRPr lang="ru-RU" dirty="0" smtClean="0"/>
          </a:p>
        </p:txBody>
      </p:sp>
      <p:sp>
        <p:nvSpPr>
          <p:cNvPr id="4" name="Номер слайда 3"/>
          <p:cNvSpPr>
            <a:spLocks noGrp="1"/>
          </p:cNvSpPr>
          <p:nvPr>
            <p:ph type="sldNum" sz="quarter" idx="5"/>
          </p:nvPr>
        </p:nvSpPr>
        <p:spPr/>
        <p:txBody>
          <a:bodyPr/>
          <a:lstStyle/>
          <a:p>
            <a:pPr>
              <a:defRPr/>
            </a:pPr>
            <a:fld id="{6A8A6757-7AB2-4FF8-B79A-F535A7A67A0B}" type="slidenum">
              <a:rPr lang="ru-RU" smtClean="0"/>
              <a:pPr>
                <a:defRPr/>
              </a:pPr>
              <a:t>63</a:t>
            </a:fld>
            <a:endParaRPr lang="ru-RU"/>
          </a:p>
        </p:txBody>
      </p:sp>
    </p:spTree>
    <p:extLst>
      <p:ext uri="{BB962C8B-B14F-4D97-AF65-F5344CB8AC3E}">
        <p14:creationId xmlns:p14="http://schemas.microsoft.com/office/powerpoint/2010/main" val="15785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ru-RU" smtClean="0"/>
          </a:p>
        </p:txBody>
      </p:sp>
      <p:sp>
        <p:nvSpPr>
          <p:cNvPr id="389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78B394-C282-4797-A6E9-BF13A297F4A9}" type="slidenum">
              <a:rPr lang="ru-RU"/>
              <a:pPr fontAlgn="base">
                <a:spcBef>
                  <a:spcPct val="0"/>
                </a:spcBef>
                <a:spcAft>
                  <a:spcPct val="0"/>
                </a:spcAft>
                <a:defRPr/>
              </a:pPr>
              <a:t>9</a:t>
            </a:fld>
            <a:endParaRPr lang="ru-RU"/>
          </a:p>
        </p:txBody>
      </p:sp>
    </p:spTree>
    <p:extLst>
      <p:ext uri="{BB962C8B-B14F-4D97-AF65-F5344CB8AC3E}">
        <p14:creationId xmlns:p14="http://schemas.microsoft.com/office/powerpoint/2010/main" val="337070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Образ слайда 1"/>
          <p:cNvSpPr>
            <a:spLocks noGrp="1" noRot="1" noChangeAspect="1" noTextEdit="1"/>
          </p:cNvSpPr>
          <p:nvPr>
            <p:ph type="sldImg"/>
          </p:nvPr>
        </p:nvSpPr>
        <p:spPr bwMode="auto">
          <a:noFill/>
          <a:ln>
            <a:solidFill>
              <a:srgbClr val="000000"/>
            </a:solidFill>
            <a:miter lim="800000"/>
            <a:headEnd/>
            <a:tailEnd/>
          </a:ln>
        </p:spPr>
      </p:sp>
      <p:sp>
        <p:nvSpPr>
          <p:cNvPr id="1536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ru-RU" b="1" smtClean="0"/>
              <a:t>Альвеолярный отросток</a:t>
            </a:r>
            <a:r>
              <a:rPr lang="ru-RU" smtClean="0"/>
              <a:t> – слизистая почти лишена– периферическая фиброзная зона.</a:t>
            </a:r>
          </a:p>
          <a:p>
            <a:pPr eaLnBrk="1" hangingPunct="1">
              <a:lnSpc>
                <a:spcPct val="80000"/>
              </a:lnSpc>
            </a:pPr>
            <a:r>
              <a:rPr lang="ru-RU" b="1" smtClean="0"/>
              <a:t>Область поперечной складок</a:t>
            </a:r>
            <a:r>
              <a:rPr lang="ru-RU" smtClean="0"/>
              <a:t> – слизистая оболочка средней степени податливости.</a:t>
            </a:r>
          </a:p>
          <a:p>
            <a:endParaRPr lang="ru-RU" smtClean="0"/>
          </a:p>
        </p:txBody>
      </p:sp>
      <p:sp>
        <p:nvSpPr>
          <p:cNvPr id="4" name="Номер слайда 3"/>
          <p:cNvSpPr>
            <a:spLocks noGrp="1"/>
          </p:cNvSpPr>
          <p:nvPr>
            <p:ph type="sldNum" sz="quarter" idx="5"/>
          </p:nvPr>
        </p:nvSpPr>
        <p:spPr/>
        <p:txBody>
          <a:bodyPr/>
          <a:lstStyle/>
          <a:p>
            <a:pPr>
              <a:defRPr/>
            </a:pPr>
            <a:fld id="{A1F35008-0238-4E3D-B461-851D032B1F65}" type="slidenum">
              <a:rPr lang="ru-RU" smtClean="0"/>
              <a:pPr>
                <a:defRPr/>
              </a:pPr>
              <a:t>64</a:t>
            </a:fld>
            <a:endParaRPr lang="ru-RU"/>
          </a:p>
        </p:txBody>
      </p:sp>
    </p:spTree>
    <p:extLst>
      <p:ext uri="{BB962C8B-B14F-4D97-AF65-F5344CB8AC3E}">
        <p14:creationId xmlns:p14="http://schemas.microsoft.com/office/powerpoint/2010/main" val="1434228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Образ слайда 1"/>
          <p:cNvSpPr>
            <a:spLocks noGrp="1" noRot="1" noChangeAspect="1" noTextEdit="1"/>
          </p:cNvSpPr>
          <p:nvPr>
            <p:ph type="sldImg"/>
          </p:nvPr>
        </p:nvSpPr>
        <p:spPr bwMode="auto">
          <a:noFill/>
          <a:ln>
            <a:solidFill>
              <a:srgbClr val="000000"/>
            </a:solidFill>
            <a:miter lim="800000"/>
            <a:headEnd/>
            <a:tailEnd/>
          </a:ln>
        </p:spPr>
      </p:sp>
      <p:sp>
        <p:nvSpPr>
          <p:cNvPr id="1546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13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ADBB7-86DC-42FD-A930-F8292A5940D3}" type="slidenum">
              <a:rPr lang="ru-RU"/>
              <a:pPr fontAlgn="base">
                <a:spcBef>
                  <a:spcPct val="0"/>
                </a:spcBef>
                <a:spcAft>
                  <a:spcPct val="0"/>
                </a:spcAft>
                <a:defRPr/>
              </a:pPr>
              <a:t>65</a:t>
            </a:fld>
            <a:endParaRPr lang="ru-RU"/>
          </a:p>
        </p:txBody>
      </p:sp>
    </p:spTree>
    <p:extLst>
      <p:ext uri="{BB962C8B-B14F-4D97-AF65-F5344CB8AC3E}">
        <p14:creationId xmlns:p14="http://schemas.microsoft.com/office/powerpoint/2010/main" val="3145020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Образ слайда 1"/>
          <p:cNvSpPr>
            <a:spLocks noGrp="1" noRot="1" noChangeAspect="1" noTextEdit="1"/>
          </p:cNvSpPr>
          <p:nvPr>
            <p:ph type="sldImg"/>
          </p:nvPr>
        </p:nvSpPr>
        <p:spPr bwMode="auto">
          <a:noFill/>
          <a:ln>
            <a:solidFill>
              <a:srgbClr val="000000"/>
            </a:solidFill>
            <a:miter lim="800000"/>
            <a:headEnd/>
            <a:tailEnd/>
          </a:ln>
        </p:spPr>
      </p:sp>
      <p:sp>
        <p:nvSpPr>
          <p:cNvPr id="156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75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1FC99B-67DB-44E1-9FFA-048F3FF427E9}" type="slidenum">
              <a:rPr lang="ru-RU"/>
              <a:pPr fontAlgn="base">
                <a:spcBef>
                  <a:spcPct val="0"/>
                </a:spcBef>
                <a:spcAft>
                  <a:spcPct val="0"/>
                </a:spcAft>
                <a:defRPr/>
              </a:pPr>
              <a:t>68</a:t>
            </a:fld>
            <a:endParaRPr lang="ru-RU"/>
          </a:p>
        </p:txBody>
      </p:sp>
    </p:spTree>
    <p:extLst>
      <p:ext uri="{BB962C8B-B14F-4D97-AF65-F5344CB8AC3E}">
        <p14:creationId xmlns:p14="http://schemas.microsoft.com/office/powerpoint/2010/main" val="548003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Образ слайда 1"/>
          <p:cNvSpPr>
            <a:spLocks noGrp="1" noRot="1" noChangeAspect="1" noTextEdit="1"/>
          </p:cNvSpPr>
          <p:nvPr>
            <p:ph type="sldImg"/>
          </p:nvPr>
        </p:nvSpPr>
        <p:spPr bwMode="auto">
          <a:noFill/>
          <a:ln>
            <a:solidFill>
              <a:srgbClr val="000000"/>
            </a:solidFill>
            <a:miter lim="800000"/>
            <a:headEnd/>
            <a:tailEnd/>
          </a:ln>
        </p:spPr>
      </p:sp>
      <p:sp>
        <p:nvSpPr>
          <p:cNvPr id="158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	</a:t>
            </a:r>
            <a:r>
              <a:rPr lang="en-US" dirty="0" smtClean="0"/>
              <a:t>A yoke prosthesis (from German </a:t>
            </a:r>
            <a:r>
              <a:rPr lang="en-US" dirty="0" err="1" smtClean="0"/>
              <a:t>bugel</a:t>
            </a:r>
            <a:r>
              <a:rPr lang="en-US" dirty="0" smtClean="0"/>
              <a:t> - arc) is a removable prosthesis consisting of two main elements: a metal frame (arch with support-retaining elements) and a plastic base (plate simulating gum) with artificial teeth.</a:t>
            </a:r>
            <a:endParaRPr lang="ru-RU" dirty="0" smtClean="0"/>
          </a:p>
        </p:txBody>
      </p:sp>
      <p:sp>
        <p:nvSpPr>
          <p:cNvPr id="1157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458C4-41AF-4625-B032-F8461F8FB49C}" type="slidenum">
              <a:rPr lang="ru-RU"/>
              <a:pPr fontAlgn="base">
                <a:spcBef>
                  <a:spcPct val="0"/>
                </a:spcBef>
                <a:spcAft>
                  <a:spcPct val="0"/>
                </a:spcAft>
                <a:defRPr/>
              </a:pPr>
              <a:t>69</a:t>
            </a:fld>
            <a:endParaRPr lang="ru-RU"/>
          </a:p>
        </p:txBody>
      </p:sp>
    </p:spTree>
    <p:extLst>
      <p:ext uri="{BB962C8B-B14F-4D97-AF65-F5344CB8AC3E}">
        <p14:creationId xmlns:p14="http://schemas.microsoft.com/office/powerpoint/2010/main" val="137356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p:spPr>
      </p:sp>
      <p:sp>
        <p:nvSpPr>
          <p:cNvPr id="1249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FB2DB5-38A7-44DC-BFDD-1C4A21B7006C}" type="slidenum">
              <a:rPr lang="ru-RU"/>
              <a:pPr fontAlgn="base">
                <a:spcBef>
                  <a:spcPct val="0"/>
                </a:spcBef>
                <a:spcAft>
                  <a:spcPct val="0"/>
                </a:spcAft>
                <a:defRPr/>
              </a:pPr>
              <a:t>11</a:t>
            </a:fld>
            <a:endParaRPr lang="ru-RU"/>
          </a:p>
        </p:txBody>
      </p:sp>
    </p:spTree>
    <p:extLst>
      <p:ext uri="{BB962C8B-B14F-4D97-AF65-F5344CB8AC3E}">
        <p14:creationId xmlns:p14="http://schemas.microsoft.com/office/powerpoint/2010/main" val="143557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p:spPr>
      </p:sp>
      <p:sp>
        <p:nvSpPr>
          <p:cNvPr id="125955"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Interdental contacts, ensuring continuity of the dentition, are also ways of distributing chewing pressure along the arch (a). The force P is decomposed into the force acting along the root, as well as into the forces /&gt;; and P2, acting along the arch through the interdental spaces. When a defect (b) appears, the force P is decomposed into two forces, one of which (P,) tilts the tooth towards the defect. Thus, a traumatic occlusion appears.</a:t>
            </a:r>
            <a:endParaRPr lang="ru-RU" dirty="0" smtClean="0"/>
          </a:p>
        </p:txBody>
      </p:sp>
      <p:sp>
        <p:nvSpPr>
          <p:cNvPr id="4" name="Номер слайда 3"/>
          <p:cNvSpPr>
            <a:spLocks noGrp="1"/>
          </p:cNvSpPr>
          <p:nvPr>
            <p:ph type="sldNum" sz="quarter" idx="5"/>
          </p:nvPr>
        </p:nvSpPr>
        <p:spPr/>
        <p:txBody>
          <a:bodyPr/>
          <a:lstStyle/>
          <a:p>
            <a:pPr>
              <a:defRPr/>
            </a:pPr>
            <a:fld id="{6BB48EE0-90A9-441D-8ED1-561B0877A755}" type="slidenum">
              <a:rPr lang="ru-RU" smtClean="0"/>
              <a:pPr>
                <a:defRPr/>
              </a:pPr>
              <a:t>14</a:t>
            </a:fld>
            <a:endParaRPr lang="ru-RU"/>
          </a:p>
        </p:txBody>
      </p:sp>
    </p:spTree>
    <p:extLst>
      <p:ext uri="{BB962C8B-B14F-4D97-AF65-F5344CB8AC3E}">
        <p14:creationId xmlns:p14="http://schemas.microsoft.com/office/powerpoint/2010/main" val="78510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p:spPr>
      </p:sp>
      <p:sp>
        <p:nvSpPr>
          <p:cNvPr id="1269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1. 2 — with generalized periodontal disease;</a:t>
            </a:r>
          </a:p>
          <a:p>
            <a:pPr eaLnBrk="1" hangingPunct="1"/>
            <a:r>
              <a:rPr lang="en-US" b="1" dirty="0" smtClean="0"/>
              <a:t>  3 — with focal periodontal disease</a:t>
            </a:r>
            <a:endParaRPr lang="ru-RU" dirty="0" smtClean="0"/>
          </a:p>
        </p:txBody>
      </p:sp>
      <p:sp>
        <p:nvSpPr>
          <p:cNvPr id="4" name="Номер слайда 3"/>
          <p:cNvSpPr>
            <a:spLocks noGrp="1"/>
          </p:cNvSpPr>
          <p:nvPr>
            <p:ph type="sldNum" sz="quarter" idx="5"/>
          </p:nvPr>
        </p:nvSpPr>
        <p:spPr/>
        <p:txBody>
          <a:bodyPr/>
          <a:lstStyle/>
          <a:p>
            <a:pPr>
              <a:defRPr/>
            </a:pPr>
            <a:fld id="{CA38CB92-18B4-4F65-9F9A-C9EEFC868D14}" type="slidenum">
              <a:rPr lang="ru-RU" smtClean="0"/>
              <a:pPr>
                <a:defRPr/>
              </a:pPr>
              <a:t>17</a:t>
            </a:fld>
            <a:endParaRPr lang="ru-RU"/>
          </a:p>
        </p:txBody>
      </p:sp>
    </p:spTree>
    <p:extLst>
      <p:ext uri="{BB962C8B-B14F-4D97-AF65-F5344CB8AC3E}">
        <p14:creationId xmlns:p14="http://schemas.microsoft.com/office/powerpoint/2010/main" val="273931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p:spPr>
      </p:sp>
      <p:sp>
        <p:nvSpPr>
          <p:cNvPr id="1280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ru-RU" smtClean="0"/>
              <a:t>/ — </a:t>
            </a:r>
            <a:r>
              <a:rPr lang="ru-RU" i="1" smtClean="0"/>
              <a:t>опорная часть (периодонт),</a:t>
            </a:r>
          </a:p>
          <a:p>
            <a:pPr eaLnBrk="1" hangingPunct="1">
              <a:lnSpc>
                <a:spcPct val="90000"/>
              </a:lnSpc>
            </a:pPr>
            <a:r>
              <a:rPr lang="ru-RU" i="1" smtClean="0"/>
              <a:t> 2 — моторная часть (мускулатура), </a:t>
            </a:r>
          </a:p>
          <a:p>
            <a:pPr eaLnBrk="1" hangingPunct="1">
              <a:lnSpc>
                <a:spcPct val="90000"/>
              </a:lnSpc>
            </a:pPr>
            <a:r>
              <a:rPr lang="ru-RU" i="1" smtClean="0"/>
              <a:t>3 — нервнорегулирующая часть,</a:t>
            </a:r>
          </a:p>
          <a:p>
            <a:pPr eaLnBrk="1" hangingPunct="1">
              <a:lnSpc>
                <a:spcPct val="90000"/>
              </a:lnSpc>
            </a:pPr>
            <a:r>
              <a:rPr lang="ru-RU" i="1" smtClean="0"/>
              <a:t> 4 — система кровеносных сосудов и трофической иннервации</a:t>
            </a:r>
            <a:endParaRPr lang="ru-RU" smtClean="0"/>
          </a:p>
        </p:txBody>
      </p:sp>
      <p:sp>
        <p:nvSpPr>
          <p:cNvPr id="4" name="Номер слайда 3"/>
          <p:cNvSpPr>
            <a:spLocks noGrp="1"/>
          </p:cNvSpPr>
          <p:nvPr>
            <p:ph type="sldNum" sz="quarter" idx="5"/>
          </p:nvPr>
        </p:nvSpPr>
        <p:spPr/>
        <p:txBody>
          <a:bodyPr/>
          <a:lstStyle/>
          <a:p>
            <a:pPr>
              <a:defRPr/>
            </a:pPr>
            <a:fld id="{F9E1BE2F-70D2-4FEE-ACEE-DF59EA8B0095}" type="slidenum">
              <a:rPr lang="ru-RU" smtClean="0"/>
              <a:pPr>
                <a:defRPr/>
              </a:pPr>
              <a:t>24</a:t>
            </a:fld>
            <a:endParaRPr lang="ru-RU"/>
          </a:p>
        </p:txBody>
      </p:sp>
    </p:spTree>
    <p:extLst>
      <p:ext uri="{BB962C8B-B14F-4D97-AF65-F5344CB8AC3E}">
        <p14:creationId xmlns:p14="http://schemas.microsoft.com/office/powerpoint/2010/main" val="67892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bwMode="auto">
          <a:noFill/>
          <a:ln>
            <a:solidFill>
              <a:srgbClr val="000000"/>
            </a:solidFill>
            <a:miter lim="800000"/>
            <a:headEnd/>
            <a:tailEnd/>
          </a:ln>
        </p:spPr>
      </p:sp>
      <p:sp>
        <p:nvSpPr>
          <p:cNvPr id="1290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Несвоевременное и/или некачественное лечение частичного отсутствия зубов ведет к развитию таких заболеваний зубочелюстной системы, как болезни пародонта, в отдаленной перспективе — к полной утрате зубов — полной адентии обеих челюстей.</a:t>
            </a:r>
          </a:p>
        </p:txBody>
      </p:sp>
      <p:sp>
        <p:nvSpPr>
          <p:cNvPr id="675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C6402C-12F2-469F-888D-690980C5571C}" type="slidenum">
              <a:rPr lang="ru-RU"/>
              <a:pPr fontAlgn="base">
                <a:spcBef>
                  <a:spcPct val="0"/>
                </a:spcBef>
                <a:spcAft>
                  <a:spcPct val="0"/>
                </a:spcAft>
                <a:defRPr/>
              </a:pPr>
              <a:t>42</a:t>
            </a:fld>
            <a:endParaRPr lang="ru-RU"/>
          </a:p>
        </p:txBody>
      </p:sp>
    </p:spTree>
    <p:extLst>
      <p:ext uri="{BB962C8B-B14F-4D97-AF65-F5344CB8AC3E}">
        <p14:creationId xmlns:p14="http://schemas.microsoft.com/office/powerpoint/2010/main" val="277810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p:spPr>
      </p:sp>
      <p:sp>
        <p:nvSpPr>
          <p:cNvPr id="1300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16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A57B6-7934-4DF0-8627-6EDA8C6808E9}" type="slidenum">
              <a:rPr lang="ru-RU"/>
              <a:pPr fontAlgn="base">
                <a:spcBef>
                  <a:spcPct val="0"/>
                </a:spcBef>
                <a:spcAft>
                  <a:spcPct val="0"/>
                </a:spcAft>
                <a:defRPr/>
              </a:pPr>
              <a:t>44</a:t>
            </a:fld>
            <a:endParaRPr lang="ru-RU"/>
          </a:p>
        </p:txBody>
      </p:sp>
    </p:spTree>
    <p:extLst>
      <p:ext uri="{BB962C8B-B14F-4D97-AF65-F5344CB8AC3E}">
        <p14:creationId xmlns:p14="http://schemas.microsoft.com/office/powerpoint/2010/main" val="236420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lvl="1" eaLnBrk="1" fontAlgn="auto" hangingPunct="1">
              <a:lnSpc>
                <a:spcPct val="80000"/>
              </a:lnSpc>
              <a:spcBef>
                <a:spcPts val="0"/>
              </a:spcBef>
              <a:spcAft>
                <a:spcPts val="0"/>
              </a:spcAft>
              <a:defRPr/>
            </a:pPr>
            <a:r>
              <a:rPr lang="ru-RU" sz="1600" i="1" dirty="0" smtClean="0">
                <a:effectLst>
                  <a:outerShdw blurRad="38100" dist="38100" dir="2700000" algn="tl">
                    <a:srgbClr val="C0C0C0"/>
                  </a:outerShdw>
                </a:effectLst>
              </a:rPr>
              <a:t> А) отсутствие одного зуба;</a:t>
            </a:r>
          </a:p>
          <a:p>
            <a:pPr lvl="1" eaLnBrk="1" fontAlgn="auto" hangingPunct="1">
              <a:lnSpc>
                <a:spcPct val="80000"/>
              </a:lnSpc>
              <a:spcBef>
                <a:spcPts val="0"/>
              </a:spcBef>
              <a:spcAft>
                <a:spcPts val="0"/>
              </a:spcAft>
              <a:defRPr/>
            </a:pPr>
            <a:r>
              <a:rPr lang="ru-RU" sz="1600" i="1" dirty="0" smtClean="0">
                <a:effectLst>
                  <a:outerShdw blurRad="38100" dist="38100" dir="2700000" algn="tl">
                    <a:srgbClr val="C0C0C0"/>
                  </a:outerShdw>
                </a:effectLst>
              </a:rPr>
              <a:t>                    Б) отсутствие нескольких зубов;</a:t>
            </a:r>
          </a:p>
          <a:p>
            <a:pPr lvl="1" eaLnBrk="1" fontAlgn="auto" hangingPunct="1">
              <a:lnSpc>
                <a:spcPct val="80000"/>
              </a:lnSpc>
              <a:spcBef>
                <a:spcPts val="0"/>
              </a:spcBef>
              <a:spcAft>
                <a:spcPts val="0"/>
              </a:spcAft>
              <a:defRPr/>
            </a:pPr>
            <a:r>
              <a:rPr lang="ru-RU" sz="1600" i="1" dirty="0" smtClean="0">
                <a:effectLst>
                  <a:outerShdw blurRad="38100" dist="38100" dir="2700000" algn="tl">
                    <a:srgbClr val="C0C0C0"/>
                  </a:outerShdw>
                </a:effectLst>
              </a:rPr>
              <a:t>                    В) отсутствие всей фронтальной группы зубов</a:t>
            </a:r>
            <a:r>
              <a:rPr lang="ru-RU" dirty="0" smtClean="0"/>
              <a:t>.</a:t>
            </a:r>
            <a:endParaRPr lang="ru-RU" dirty="0"/>
          </a:p>
        </p:txBody>
      </p:sp>
      <p:sp>
        <p:nvSpPr>
          <p:cNvPr id="778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D7F450-09BB-4939-9FC6-E0F2A22AE6D6}" type="slidenum">
              <a:rPr lang="ru-RU"/>
              <a:pPr fontAlgn="base">
                <a:spcBef>
                  <a:spcPct val="0"/>
                </a:spcBef>
                <a:spcAft>
                  <a:spcPct val="0"/>
                </a:spcAft>
                <a:defRPr/>
              </a:pPr>
              <a:t>49</a:t>
            </a:fld>
            <a:endParaRPr lang="ru-RU"/>
          </a:p>
        </p:txBody>
      </p:sp>
    </p:spTree>
    <p:extLst>
      <p:ext uri="{BB962C8B-B14F-4D97-AF65-F5344CB8AC3E}">
        <p14:creationId xmlns:p14="http://schemas.microsoft.com/office/powerpoint/2010/main" val="22108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558F371-E95B-4524-AECF-D938B50B12F9}" type="datetimeFigureOut">
              <a:rPr lang="ru-RU"/>
              <a:pPr>
                <a:defRPr/>
              </a:pPr>
              <a:t>08.11.2023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FDBC8C-72F6-4D27-B567-1084653D05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10736DD-644D-4BEA-8526-6E3DED326934}" type="datetimeFigureOut">
              <a:rPr lang="ru-RU"/>
              <a:pPr>
                <a:defRPr/>
              </a:pPr>
              <a:t>08.11.2023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6961AD-FA36-4B4C-A9F2-624148106F4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8FE5FA6-23B0-4D9E-A9B5-5FCD55329AAE}" type="datetimeFigureOut">
              <a:rPr lang="ru-RU"/>
              <a:pPr>
                <a:defRPr/>
              </a:pPr>
              <a:t>08.11.2023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AE0E44-8E70-4770-B9E2-71D40402B15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8" name="Номер слайда 7"/>
          <p:cNvSpPr>
            <a:spLocks noGrp="1"/>
          </p:cNvSpPr>
          <p:nvPr>
            <p:ph type="sldNum" sz="quarter" idx="11"/>
          </p:nvPr>
        </p:nvSpPr>
        <p:spPr>
          <a:xfrm>
            <a:off x="6553200" y="6248400"/>
            <a:ext cx="2133600" cy="476250"/>
          </a:xfrm>
        </p:spPr>
        <p:txBody>
          <a:bodyPr/>
          <a:lstStyle>
            <a:lvl1pPr>
              <a:defRPr/>
            </a:lvl1pPr>
          </a:lstStyle>
          <a:p>
            <a:pPr>
              <a:defRPr/>
            </a:pPr>
            <a:fld id="{97FD793F-A6BF-4E66-9DE7-D560DFEABFC9}" type="slidenum">
              <a:rPr lang="ru-RU"/>
              <a:pPr>
                <a:defRPr/>
              </a:pPr>
              <a:t>‹#›</a:t>
            </a:fld>
            <a:endParaRPr lang="ru-RU"/>
          </a:p>
        </p:txBody>
      </p:sp>
      <p:sp>
        <p:nvSpPr>
          <p:cNvPr id="9" name="Нижний колонтитул 8"/>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pPr>
              <a:defRPr/>
            </a:pPr>
            <a:fld id="{589522B0-CC50-4E57-AF76-C21049523B32}" type="slidenum">
              <a:rPr lang="ru-RU"/>
              <a:pPr>
                <a:defRPr/>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pPr>
              <a:defRPr/>
            </a:pPr>
            <a:fld id="{2AFF7A11-90E4-4DA2-B470-A78A66BDF339}" type="slidenum">
              <a:rPr lang="ru-RU"/>
              <a:pPr>
                <a:defRPr/>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E5934EB-F2CA-488E-AEE1-A5A49FBF7280}" type="datetimeFigureOut">
              <a:rPr lang="ru-RU"/>
              <a:pPr>
                <a:defRPr/>
              </a:pPr>
              <a:t>08.11.2023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71BD50-E548-434A-BA2B-BD09B8955AD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B1FD6D8-C551-4D24-A182-0031E0BCD320}" type="datetimeFigureOut">
              <a:rPr lang="ru-RU"/>
              <a:pPr>
                <a:defRPr/>
              </a:pPr>
              <a:t>08.11.2023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B7FEA3-D626-48C9-955F-4A85968C0F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5AC08AC-8C8A-4F40-92E5-10C9619ADB5F}" type="datetimeFigureOut">
              <a:rPr lang="ru-RU"/>
              <a:pPr>
                <a:defRPr/>
              </a:pPr>
              <a:t>08.11.2023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13F17B-4950-4D31-98AA-81D4B6E58E4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DA13C5D-18D1-4F69-AA7E-EA43B7BBEDE1}" type="datetimeFigureOut">
              <a:rPr lang="ru-RU"/>
              <a:pPr>
                <a:defRPr/>
              </a:pPr>
              <a:t>08.11.2023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0CBA03-6931-4E36-9FB8-7C77EB3ED35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F7183BE-94F8-4345-B0E7-ADD63BFF23E5}" type="datetimeFigureOut">
              <a:rPr lang="ru-RU"/>
              <a:pPr>
                <a:defRPr/>
              </a:pPr>
              <a:t>08.11.2023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D6315EE-9C67-4C4B-A414-6503644B749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6DB56CA-A3FF-4D4F-A549-A2F69AEAC80B}" type="datetimeFigureOut">
              <a:rPr lang="ru-RU"/>
              <a:pPr>
                <a:defRPr/>
              </a:pPr>
              <a:t>08.11.2023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2DBEB31-3669-4503-A1C5-B069BF39B03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817B471-0F73-4BE3-B7F5-D4590EE458DE}" type="datetimeFigureOut">
              <a:rPr lang="ru-RU"/>
              <a:pPr>
                <a:defRPr/>
              </a:pPr>
              <a:t>08.11.2023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B2A85D-8354-4312-AA34-68532DADC6F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A782F4-F970-4ACC-BF3D-CCC0A42E7EE5}" type="datetimeFigureOut">
              <a:rPr lang="ru-RU"/>
              <a:pPr>
                <a:defRPr/>
              </a:pPr>
              <a:t>08.11.2023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5E0A30-DF9D-420D-AA7E-54A7C578E4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9FB488-8B04-4FA3-94C1-E7AABBD24407}" type="datetimeFigureOut">
              <a:rPr lang="ru-RU"/>
              <a:pPr>
                <a:defRPr/>
              </a:pPr>
              <a:t>08.11.2023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D28B5F7-B27A-453B-A679-A3BC8B2D036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67.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2.xml"/><Relationship Id="rId5" Type="http://schemas.openxmlformats.org/officeDocument/2006/relationships/image" Target="../media/image88.jpeg"/><Relationship Id="rId4" Type="http://schemas.openxmlformats.org/officeDocument/2006/relationships/image" Target="../media/image87.jpeg"/></Relationships>
</file>

<file path=ppt/slides/_rels/slide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7.jpeg"/><Relationship Id="rId4" Type="http://schemas.openxmlformats.org/officeDocument/2006/relationships/image" Target="../media/image90.jpeg"/></Relationships>
</file>

<file path=ppt/slides/_rels/slide5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dentalstyle.ru/images/art/nevero12_b.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6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8625" y="1357313"/>
            <a:ext cx="7772400" cy="1584325"/>
          </a:xfrm>
        </p:spPr>
        <p:txBody>
          <a:bodyPr rtlCol="0">
            <a:normAutofit/>
          </a:bodyPr>
          <a:lstStyle/>
          <a:p>
            <a:pPr eaLnBrk="1" fontAlgn="auto" hangingPunct="1">
              <a:spcAft>
                <a:spcPts val="0"/>
              </a:spcAft>
              <a:defRPr/>
            </a:pPr>
            <a:r>
              <a:rPr lang="ru-RU" sz="2400" b="1" dirty="0">
                <a:solidFill>
                  <a:srgbClr val="66FF33"/>
                </a:solidFill>
                <a:latin typeface="Times New Roman" pitchFamily="18" charset="0"/>
              </a:rPr>
              <a:t/>
            </a:r>
            <a:br>
              <a:rPr lang="ru-RU" sz="2400" b="1" dirty="0">
                <a:solidFill>
                  <a:srgbClr val="66FF33"/>
                </a:solidFill>
                <a:latin typeface="Times New Roman" pitchFamily="18" charset="0"/>
              </a:rPr>
            </a:br>
            <a:endParaRPr lang="ru-RU" sz="2400" b="1" dirty="0">
              <a:solidFill>
                <a:srgbClr val="66FF33"/>
              </a:solidFill>
              <a:latin typeface="Times New Roman" pitchFamily="18" charset="0"/>
            </a:endParaRPr>
          </a:p>
        </p:txBody>
      </p:sp>
      <p:sp>
        <p:nvSpPr>
          <p:cNvPr id="8195" name="Rectangle 3"/>
          <p:cNvSpPr>
            <a:spLocks noGrp="1" noChangeArrowheads="1"/>
          </p:cNvSpPr>
          <p:nvPr>
            <p:ph type="subTitle" idx="1"/>
          </p:nvPr>
        </p:nvSpPr>
        <p:spPr>
          <a:xfrm>
            <a:off x="357188" y="2571750"/>
            <a:ext cx="8353425" cy="3857625"/>
          </a:xfrm>
        </p:spPr>
        <p:txBody>
          <a:bodyPr/>
          <a:lstStyle/>
          <a:p>
            <a:pPr eaLnBrk="1" hangingPunct="1">
              <a:lnSpc>
                <a:spcPct val="70000"/>
              </a:lnSpc>
            </a:pPr>
            <a:endParaRPr lang="ru-RU" sz="1500" dirty="0" smtClean="0">
              <a:solidFill>
                <a:srgbClr val="898989"/>
              </a:solidFill>
            </a:endParaRPr>
          </a:p>
          <a:p>
            <a:pPr eaLnBrk="1" hangingPunct="1">
              <a:lnSpc>
                <a:spcPct val="70000"/>
              </a:lnSpc>
            </a:pPr>
            <a:r>
              <a:rPr lang="en-US" sz="2400" b="1" dirty="0">
                <a:solidFill>
                  <a:schemeClr val="accent2"/>
                </a:solidFill>
                <a:latin typeface="Arial" charset="0"/>
              </a:rPr>
              <a:t>Partial absence of teeth (partial </a:t>
            </a:r>
            <a:r>
              <a:rPr lang="en-US" sz="2400" b="1" dirty="0" err="1">
                <a:solidFill>
                  <a:schemeClr val="accent2"/>
                </a:solidFill>
                <a:latin typeface="Arial" charset="0"/>
              </a:rPr>
              <a:t>edentia</a:t>
            </a:r>
            <a:r>
              <a:rPr lang="en-US" sz="2400" b="1" dirty="0">
                <a:solidFill>
                  <a:schemeClr val="accent2"/>
                </a:solidFill>
                <a:latin typeface="Arial" charset="0"/>
              </a:rPr>
              <a:t>).</a:t>
            </a:r>
          </a:p>
          <a:p>
            <a:pPr eaLnBrk="1" hangingPunct="1">
              <a:lnSpc>
                <a:spcPct val="70000"/>
              </a:lnSpc>
            </a:pPr>
            <a:r>
              <a:rPr lang="en-US" sz="2400" b="1" dirty="0">
                <a:solidFill>
                  <a:schemeClr val="accent2"/>
                </a:solidFill>
                <a:latin typeface="Arial" charset="0"/>
              </a:rPr>
              <a:t>Etiology, pathogenesis. Functional disorders. Diagnostics. Clinic. Classification of dentition defects. Examination of the patient. Establishing diagnosis. Types of removable denture designs.</a:t>
            </a:r>
            <a:endParaRPr lang="ru-RU" sz="2000" b="1" dirty="0" smtClean="0">
              <a:solidFill>
                <a:schemeClr val="accent2"/>
              </a:solidFill>
              <a:latin typeface="Arial" charset="0"/>
            </a:endParaRPr>
          </a:p>
          <a:p>
            <a:pPr eaLnBrk="1" hangingPunct="1">
              <a:lnSpc>
                <a:spcPct val="70000"/>
              </a:lnSpc>
            </a:pPr>
            <a:endParaRPr lang="ru-RU" sz="2000" b="1" dirty="0" smtClean="0">
              <a:solidFill>
                <a:srgbClr val="CC00FF"/>
              </a:solidFill>
              <a:latin typeface="Times New Roman" pitchFamily="18" charset="0"/>
            </a:endParaRPr>
          </a:p>
          <a:p>
            <a:pPr eaLnBrk="1" hangingPunct="1">
              <a:lnSpc>
                <a:spcPct val="70000"/>
              </a:lnSpc>
            </a:pPr>
            <a:endParaRPr lang="ru-RU" sz="2000" b="1" dirty="0" smtClean="0">
              <a:solidFill>
                <a:srgbClr val="CC00FF"/>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p:txBody>
          <a:bodyPr/>
          <a:lstStyle/>
          <a:p>
            <a:pPr eaLnBrk="1" hangingPunct="1"/>
            <a:r>
              <a:rPr lang="en-US" sz="3200" b="1" i="1" dirty="0">
                <a:solidFill>
                  <a:srgbClr val="00B0F0"/>
                </a:solidFill>
              </a:rPr>
              <a:t>Leading symptoms in an orthopedic dentistry clinic with partial absence of teeth.</a:t>
            </a:r>
            <a:endParaRPr lang="ru-RU" sz="3200" b="1" i="1" dirty="0" smtClean="0">
              <a:solidFill>
                <a:srgbClr val="00B0F0"/>
              </a:solidFill>
            </a:endParaRPr>
          </a:p>
        </p:txBody>
      </p:sp>
      <p:sp>
        <p:nvSpPr>
          <p:cNvPr id="20483" name="Rectangle 3"/>
          <p:cNvSpPr>
            <a:spLocks noGrp="1" noChangeArrowheads="1"/>
          </p:cNvSpPr>
          <p:nvPr>
            <p:ph type="body" idx="4294967295"/>
          </p:nvPr>
        </p:nvSpPr>
        <p:spPr/>
        <p:txBody>
          <a:bodyPr/>
          <a:lstStyle/>
          <a:p>
            <a:pPr marL="609600" indent="-609600" eaLnBrk="1" hangingPunct="1">
              <a:lnSpc>
                <a:spcPct val="80000"/>
              </a:lnSpc>
            </a:pPr>
            <a:r>
              <a:rPr lang="en-US" sz="2800" dirty="0"/>
              <a:t>Disruption of the continuity of the dentition.</a:t>
            </a:r>
          </a:p>
          <a:p>
            <a:pPr marL="609600" indent="-609600" eaLnBrk="1" hangingPunct="1">
              <a:lnSpc>
                <a:spcPct val="80000"/>
              </a:lnSpc>
            </a:pPr>
            <a:r>
              <a:rPr lang="en-US" sz="2800" dirty="0"/>
              <a:t>Disintegration of dental arches into functioning and non-functioning groups.</a:t>
            </a:r>
          </a:p>
          <a:p>
            <a:pPr marL="609600" indent="-609600" eaLnBrk="1" hangingPunct="1">
              <a:lnSpc>
                <a:spcPct val="80000"/>
              </a:lnSpc>
            </a:pPr>
            <a:r>
              <a:rPr lang="en-US" sz="2800" dirty="0"/>
              <a:t>Functional overload of the remaining teeth (separate groups of teeth).</a:t>
            </a:r>
          </a:p>
          <a:p>
            <a:pPr marL="609600" indent="-609600" eaLnBrk="1" hangingPunct="1">
              <a:lnSpc>
                <a:spcPct val="80000"/>
              </a:lnSpc>
            </a:pPr>
            <a:r>
              <a:rPr lang="en-US" sz="2800" dirty="0"/>
              <a:t>Secondary movement of teeth (secondary malocclusion).</a:t>
            </a:r>
          </a:p>
          <a:p>
            <a:pPr marL="609600" indent="-609600" eaLnBrk="1" hangingPunct="1">
              <a:lnSpc>
                <a:spcPct val="80000"/>
              </a:lnSpc>
            </a:pPr>
            <a:r>
              <a:rPr lang="en-US" sz="2800" dirty="0"/>
              <a:t>Impaired chewing and speech function.</a:t>
            </a:r>
          </a:p>
          <a:p>
            <a:pPr marL="609600" indent="-609600" eaLnBrk="1" hangingPunct="1">
              <a:lnSpc>
                <a:spcPct val="80000"/>
              </a:lnSpc>
            </a:pPr>
            <a:r>
              <a:rPr lang="en-US" sz="2800" dirty="0"/>
              <a:t>Violation of aesthetic norms.</a:t>
            </a:r>
          </a:p>
          <a:p>
            <a:pPr marL="609600" indent="-609600" eaLnBrk="1" hangingPunct="1">
              <a:lnSpc>
                <a:spcPct val="80000"/>
              </a:lnSpc>
            </a:pPr>
            <a:r>
              <a:rPr lang="en-US" sz="2800" dirty="0"/>
              <a:t>Dysfunction of the TMJ and masticatory muscles.</a:t>
            </a:r>
            <a:endParaRPr lang="ru-RU"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571500" y="2428875"/>
            <a:ext cx="8001000" cy="4429125"/>
          </a:xfrm>
          <a:prstGeom prst="rect">
            <a:avLst/>
          </a:prstGeom>
          <a:noFill/>
          <a:ln w="9525">
            <a:noFill/>
            <a:miter lim="800000"/>
            <a:headEnd/>
            <a:tailEnd/>
          </a:ln>
        </p:spPr>
      </p:pic>
      <p:sp>
        <p:nvSpPr>
          <p:cNvPr id="69634" name="Rectangle 2"/>
          <p:cNvSpPr>
            <a:spLocks noGrp="1" noRot="1" noChangeArrowheads="1"/>
          </p:cNvSpPr>
          <p:nvPr>
            <p:ph type="title"/>
          </p:nvPr>
        </p:nvSpPr>
        <p:spPr>
          <a:xfrm>
            <a:off x="914400" y="214313"/>
            <a:ext cx="8229600" cy="1143000"/>
          </a:xfrm>
        </p:spPr>
        <p:txBody>
          <a:bodyPr rtlCol="0">
            <a:normAutofit/>
          </a:bodyPr>
          <a:lstStyle/>
          <a:p>
            <a:pPr eaLnBrk="1" fontAlgn="auto" hangingPunct="1">
              <a:spcAft>
                <a:spcPts val="0"/>
              </a:spcAft>
              <a:defRPr/>
            </a:pPr>
            <a:r>
              <a:rPr lang="en-US" sz="3200" b="1" dirty="0"/>
              <a:t>Leading symptoms in an orthopedic dentistry clinic with partial absence of teeth.</a:t>
            </a:r>
            <a:endParaRPr lang="ru-RU" sz="3200" b="1" dirty="0"/>
          </a:p>
        </p:txBody>
      </p:sp>
      <p:sp>
        <p:nvSpPr>
          <p:cNvPr id="21508" name="Rectangle 3"/>
          <p:cNvSpPr>
            <a:spLocks noGrp="1" noChangeArrowheads="1"/>
          </p:cNvSpPr>
          <p:nvPr>
            <p:ph type="body" idx="1"/>
          </p:nvPr>
        </p:nvSpPr>
        <p:spPr/>
        <p:txBody>
          <a:bodyPr/>
          <a:lstStyle/>
          <a:p>
            <a:pPr marL="609600" indent="-609600" eaLnBrk="1" hangingPunct="1">
              <a:lnSpc>
                <a:spcPct val="80000"/>
              </a:lnSpc>
            </a:pPr>
            <a:r>
              <a:rPr lang="en-US" sz="2800" dirty="0"/>
              <a:t>Disruption of the continuity of the dentition.</a:t>
            </a:r>
            <a:endParaRPr lang="ru-RU" sz="2800" dirty="0" smtClean="0"/>
          </a:p>
        </p:txBody>
      </p:sp>
      <p:pic>
        <p:nvPicPr>
          <p:cNvPr id="21509"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endParaRPr lang="ru-RU" dirty="0" smtClean="0"/>
          </a:p>
        </p:txBody>
      </p:sp>
      <p:sp>
        <p:nvSpPr>
          <p:cNvPr id="3" name="Содержимое 2"/>
          <p:cNvSpPr>
            <a:spLocks noGrp="1"/>
          </p:cNvSpPr>
          <p:nvPr>
            <p:ph idx="1"/>
          </p:nvPr>
        </p:nvSpPr>
        <p:spPr/>
        <p:txBody>
          <a:bodyPr rtlCol="0">
            <a:normAutofit/>
          </a:bodyPr>
          <a:lstStyle/>
          <a:p>
            <a:pPr marL="609600" indent="-609600" eaLnBrk="1" fontAlgn="auto" hangingPunct="1">
              <a:lnSpc>
                <a:spcPct val="80000"/>
              </a:lnSpc>
              <a:spcAft>
                <a:spcPts val="0"/>
              </a:spcAft>
              <a:buFont typeface="Arial" pitchFamily="34" charset="0"/>
              <a:buChar char="•"/>
              <a:defRPr/>
            </a:pPr>
            <a:r>
              <a:rPr lang="en-US" dirty="0"/>
              <a:t>Disintegration of dental arches into functioning and non-functioning groups.</a:t>
            </a:r>
            <a:endParaRPr lang="ru-RU" dirty="0"/>
          </a:p>
        </p:txBody>
      </p:sp>
      <p:pic>
        <p:nvPicPr>
          <p:cNvPr id="22532" name="Picture 4"/>
          <p:cNvPicPr>
            <a:picLocks noChangeAspect="1" noChangeArrowheads="1"/>
          </p:cNvPicPr>
          <p:nvPr/>
        </p:nvPicPr>
        <p:blipFill>
          <a:blip r:embed="rId2"/>
          <a:srcRect/>
          <a:stretch>
            <a:fillRect/>
          </a:stretch>
        </p:blipFill>
        <p:spPr bwMode="auto">
          <a:xfrm>
            <a:off x="0" y="3143250"/>
            <a:ext cx="9202738" cy="3714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Rot="1" noChangeArrowheads="1"/>
          </p:cNvSpPr>
          <p:nvPr>
            <p:ph type="title"/>
          </p:nvPr>
        </p:nvSpPr>
        <p:spPr/>
        <p:txBody>
          <a:bodyPr/>
          <a:lstStyle/>
          <a:p>
            <a:pPr eaLnBrk="1" hangingPunct="1"/>
            <a:r>
              <a:rPr lang="en-US" sz="3200" dirty="0"/>
              <a:t>The nature of deformation of the walls of the alveoli under the influence of masticatory forces.</a:t>
            </a:r>
            <a:endParaRPr lang="ru-RU" sz="3200" dirty="0" smtClean="0"/>
          </a:p>
        </p:txBody>
      </p:sp>
      <p:pic>
        <p:nvPicPr>
          <p:cNvPr id="23555" name="Picture 6"/>
          <p:cNvPicPr>
            <a:picLocks noGrp="1" noChangeAspect="1" noChangeArrowheads="1"/>
          </p:cNvPicPr>
          <p:nvPr>
            <p:ph sz="half" idx="1"/>
          </p:nvPr>
        </p:nvPicPr>
        <p:blipFill>
          <a:blip r:embed="rId2"/>
          <a:srcRect/>
          <a:stretch>
            <a:fillRect/>
          </a:stretch>
        </p:blipFill>
        <p:spPr>
          <a:xfrm>
            <a:off x="1524000" y="1462088"/>
            <a:ext cx="6172200" cy="4330700"/>
          </a:xfrm>
        </p:spPr>
      </p:pic>
      <p:sp>
        <p:nvSpPr>
          <p:cNvPr id="23556" name="Rectangle 7"/>
          <p:cNvSpPr>
            <a:spLocks noGrp="1" noChangeArrowheads="1"/>
          </p:cNvSpPr>
          <p:nvPr>
            <p:ph type="body" sz="half" idx="2"/>
          </p:nvPr>
        </p:nvSpPr>
        <p:spPr>
          <a:xfrm>
            <a:off x="457200" y="6019800"/>
            <a:ext cx="8229600" cy="563563"/>
          </a:xfrm>
        </p:spPr>
        <p:txBody>
          <a:bodyPr/>
          <a:lstStyle/>
          <a:p>
            <a:pPr eaLnBrk="1" hangingPunct="1">
              <a:lnSpc>
                <a:spcPct val="80000"/>
              </a:lnSpc>
            </a:pPr>
            <a:r>
              <a:rPr lang="en-US" sz="1600" b="1" dirty="0" smtClean="0"/>
              <a:t>I</a:t>
            </a:r>
            <a:r>
              <a:rPr lang="ru-RU" sz="1600" b="1" dirty="0" smtClean="0"/>
              <a:t> </a:t>
            </a:r>
            <a:r>
              <a:rPr lang="en-US" sz="1600" b="1" dirty="0"/>
              <a:t>— under the influence of horizontally directed forces;</a:t>
            </a:r>
          </a:p>
          <a:p>
            <a:pPr eaLnBrk="1" hangingPunct="1">
              <a:lnSpc>
                <a:spcPct val="80000"/>
              </a:lnSpc>
            </a:pPr>
            <a:r>
              <a:rPr lang="en-US" sz="1600" b="1" dirty="0"/>
              <a:t>2 - when vertical forces act on an inclined tooth; + stretching, - compression.</a:t>
            </a:r>
            <a:endParaRPr lang="ru-RU" sz="16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en-US" sz="4000" dirty="0"/>
              <a:t>Chewing force distribution diagram.</a:t>
            </a:r>
            <a:endParaRPr lang="ru-RU" sz="4000" dirty="0" smtClean="0"/>
          </a:p>
        </p:txBody>
      </p:sp>
      <p:sp>
        <p:nvSpPr>
          <p:cNvPr id="24579" name="Rectangle 3"/>
          <p:cNvSpPr>
            <a:spLocks noGrp="1" noChangeArrowheads="1"/>
          </p:cNvSpPr>
          <p:nvPr>
            <p:ph type="body" sz="half" idx="2"/>
          </p:nvPr>
        </p:nvSpPr>
        <p:spPr>
          <a:xfrm>
            <a:off x="5105400" y="1600200"/>
            <a:ext cx="3581400" cy="4525963"/>
          </a:xfrm>
        </p:spPr>
        <p:txBody>
          <a:bodyPr/>
          <a:lstStyle/>
          <a:p>
            <a:pPr eaLnBrk="1" hangingPunct="1">
              <a:lnSpc>
                <a:spcPct val="80000"/>
              </a:lnSpc>
            </a:pPr>
            <a:endParaRPr lang="ru-RU" sz="1800" smtClean="0"/>
          </a:p>
        </p:txBody>
      </p:sp>
      <p:pic>
        <p:nvPicPr>
          <p:cNvPr id="24580" name="Picture 4"/>
          <p:cNvPicPr>
            <a:picLocks noGrp="1" noChangeAspect="1" noChangeArrowheads="1"/>
          </p:cNvPicPr>
          <p:nvPr>
            <p:ph sz="half" idx="1"/>
          </p:nvPr>
        </p:nvPicPr>
        <p:blipFill>
          <a:blip r:embed="rId3"/>
          <a:srcRect/>
          <a:stretch>
            <a:fillRect/>
          </a:stretch>
        </p:blipFill>
        <p:spPr>
          <a:xfrm>
            <a:off x="1285875" y="1428750"/>
            <a:ext cx="6929438" cy="51355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idx="4294967295"/>
          </p:nvPr>
        </p:nvSpPr>
        <p:spPr/>
        <p:txBody>
          <a:bodyPr/>
          <a:lstStyle/>
          <a:p>
            <a:pPr eaLnBrk="1" hangingPunct="1"/>
            <a:r>
              <a:rPr lang="en-US" sz="4000" dirty="0"/>
              <a:t>Closing the dentition in the sagittal direction</a:t>
            </a:r>
            <a:endParaRPr lang="ru-RU" sz="4000" dirty="0" smtClean="0"/>
          </a:p>
        </p:txBody>
      </p:sp>
      <p:pic>
        <p:nvPicPr>
          <p:cNvPr id="25603" name="Picture 3"/>
          <p:cNvPicPr>
            <a:picLocks noGrp="1" noChangeAspect="1" noChangeArrowheads="1"/>
          </p:cNvPicPr>
          <p:nvPr>
            <p:ph sz="half" idx="4294967295"/>
          </p:nvPr>
        </p:nvPicPr>
        <p:blipFill>
          <a:blip r:embed="rId2"/>
          <a:srcRect/>
          <a:stretch>
            <a:fillRect/>
          </a:stretch>
        </p:blipFill>
        <p:spPr>
          <a:xfrm>
            <a:off x="1295400" y="1600200"/>
            <a:ext cx="6019800" cy="4113213"/>
          </a:xfrm>
        </p:spPr>
      </p:pic>
      <p:sp>
        <p:nvSpPr>
          <p:cNvPr id="25604" name="Rectangle 4"/>
          <p:cNvSpPr>
            <a:spLocks noGrp="1" noChangeArrowheads="1"/>
          </p:cNvSpPr>
          <p:nvPr>
            <p:ph type="body" sz="half" idx="4294967295"/>
          </p:nvPr>
        </p:nvSpPr>
        <p:spPr>
          <a:xfrm>
            <a:off x="457200" y="5761038"/>
            <a:ext cx="8229600" cy="1096962"/>
          </a:xfrm>
        </p:spPr>
        <p:txBody>
          <a:bodyPr/>
          <a:lstStyle/>
          <a:p>
            <a:pPr eaLnBrk="1" hangingPunct="1">
              <a:lnSpc>
                <a:spcPct val="90000"/>
              </a:lnSpc>
            </a:pPr>
            <a:r>
              <a:rPr lang="en-US" sz="2000" i="1" dirty="0"/>
              <a:t>a - sagittal occlusal curve with </a:t>
            </a:r>
            <a:r>
              <a:rPr lang="en-US" sz="2000" i="1" dirty="0" err="1"/>
              <a:t>orthognathic</a:t>
            </a:r>
            <a:r>
              <a:rPr lang="en-US" sz="2000" i="1" dirty="0"/>
              <a:t> bite,</a:t>
            </a:r>
          </a:p>
          <a:p>
            <a:pPr eaLnBrk="1" hangingPunct="1">
              <a:lnSpc>
                <a:spcPct val="90000"/>
              </a:lnSpc>
            </a:pPr>
            <a:r>
              <a:rPr lang="en-US" sz="2000" i="1" dirty="0"/>
              <a:t>  b — cutting-tubercle contact;</a:t>
            </a:r>
          </a:p>
          <a:p>
            <a:pPr eaLnBrk="1" hangingPunct="1">
              <a:lnSpc>
                <a:spcPct val="90000"/>
              </a:lnSpc>
            </a:pPr>
            <a:r>
              <a:rPr lang="en-US" sz="2000" i="1" dirty="0"/>
              <a:t>c — </a:t>
            </a:r>
            <a:r>
              <a:rPr lang="en-US" sz="2000" i="1" dirty="0" err="1"/>
              <a:t>mesiodistal</a:t>
            </a:r>
            <a:r>
              <a:rPr lang="en-US" sz="2000" i="1" dirty="0"/>
              <a:t> relationship of the first permanent molars</a:t>
            </a:r>
            <a:endParaRPr lang="ru-RU" sz="2000"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idx="4294967295"/>
          </p:nvPr>
        </p:nvSpPr>
        <p:spPr/>
        <p:txBody>
          <a:bodyPr/>
          <a:lstStyle/>
          <a:p>
            <a:pPr eaLnBrk="1" hangingPunct="1"/>
            <a:r>
              <a:rPr lang="ru-RU" sz="4000" dirty="0" smtClean="0"/>
              <a:t> </a:t>
            </a:r>
            <a:r>
              <a:rPr lang="en-US" sz="4000" dirty="0"/>
              <a:t>Chewing pressure distribution diagram</a:t>
            </a:r>
            <a:endParaRPr lang="ru-RU" sz="4000" dirty="0" smtClean="0"/>
          </a:p>
        </p:txBody>
      </p:sp>
      <p:sp>
        <p:nvSpPr>
          <p:cNvPr id="26627" name="Rectangle 3"/>
          <p:cNvSpPr>
            <a:spLocks noGrp="1" noChangeArrowheads="1"/>
          </p:cNvSpPr>
          <p:nvPr>
            <p:ph type="body" sz="half" idx="4294967295"/>
          </p:nvPr>
        </p:nvSpPr>
        <p:spPr>
          <a:xfrm>
            <a:off x="533400" y="5638800"/>
            <a:ext cx="8229600" cy="1020763"/>
          </a:xfrm>
        </p:spPr>
        <p:txBody>
          <a:bodyPr/>
          <a:lstStyle/>
          <a:p>
            <a:pPr eaLnBrk="1" hangingPunct="1">
              <a:lnSpc>
                <a:spcPct val="80000"/>
              </a:lnSpc>
            </a:pPr>
            <a:r>
              <a:rPr lang="en-US" sz="2000" i="1" dirty="0"/>
              <a:t>a - chewing pressure is transmitted through the molars to the zygomatic buttress;</a:t>
            </a:r>
          </a:p>
          <a:p>
            <a:pPr eaLnBrk="1" hangingPunct="1">
              <a:lnSpc>
                <a:spcPct val="80000"/>
              </a:lnSpc>
            </a:pPr>
            <a:r>
              <a:rPr lang="en-US" sz="2000" i="1" dirty="0"/>
              <a:t>b - when molars are lost, the joint becomes overloaded.</a:t>
            </a:r>
            <a:endParaRPr lang="ru-RU" sz="2000" i="1" dirty="0" smtClean="0"/>
          </a:p>
        </p:txBody>
      </p:sp>
      <p:pic>
        <p:nvPicPr>
          <p:cNvPr id="26628" name="Picture 4"/>
          <p:cNvPicPr>
            <a:picLocks noGrp="1" noChangeAspect="1" noChangeArrowheads="1"/>
          </p:cNvPicPr>
          <p:nvPr>
            <p:ph sz="half" idx="4294967295"/>
          </p:nvPr>
        </p:nvPicPr>
        <p:blipFill>
          <a:blip r:embed="rId2"/>
          <a:srcRect/>
          <a:stretch>
            <a:fillRect/>
          </a:stretch>
        </p:blipFill>
        <p:spPr>
          <a:xfrm>
            <a:off x="0" y="1676400"/>
            <a:ext cx="9144000" cy="36734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sz="3200" dirty="0"/>
              <a:t>Dystrophic restructuring of the bone tissue of the jaws (x-ray).</a:t>
            </a:r>
            <a:endParaRPr lang="ru-RU" sz="4000" dirty="0" smtClean="0"/>
          </a:p>
        </p:txBody>
      </p:sp>
      <p:sp>
        <p:nvSpPr>
          <p:cNvPr id="27651" name="Rectangle 3"/>
          <p:cNvSpPr>
            <a:spLocks noGrp="1" noChangeArrowheads="1"/>
          </p:cNvSpPr>
          <p:nvPr>
            <p:ph type="body" sz="half" idx="2"/>
          </p:nvPr>
        </p:nvSpPr>
        <p:spPr>
          <a:xfrm>
            <a:off x="5334000" y="1600200"/>
            <a:ext cx="3352800" cy="4525963"/>
          </a:xfrm>
        </p:spPr>
        <p:txBody>
          <a:bodyPr/>
          <a:lstStyle/>
          <a:p>
            <a:pPr eaLnBrk="1" hangingPunct="1"/>
            <a:r>
              <a:rPr lang="ru-RU" sz="2800" b="1" smtClean="0"/>
              <a:t>.</a:t>
            </a:r>
          </a:p>
        </p:txBody>
      </p:sp>
      <p:pic>
        <p:nvPicPr>
          <p:cNvPr id="27652" name="Picture 4"/>
          <p:cNvPicPr>
            <a:picLocks noGrp="1" noChangeAspect="1" noChangeArrowheads="1"/>
          </p:cNvPicPr>
          <p:nvPr>
            <p:ph sz="half" idx="1"/>
          </p:nvPr>
        </p:nvPicPr>
        <p:blipFill>
          <a:blip r:embed="rId3"/>
          <a:srcRect/>
          <a:stretch>
            <a:fillRect/>
          </a:stretch>
        </p:blipFill>
        <p:spPr>
          <a:xfrm>
            <a:off x="1928813" y="1357313"/>
            <a:ext cx="5429250" cy="53975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a:bodyPr>
          <a:lstStyle/>
          <a:p>
            <a:pPr marL="609600" indent="-609600" eaLnBrk="1" fontAlgn="auto" hangingPunct="1">
              <a:lnSpc>
                <a:spcPct val="80000"/>
              </a:lnSpc>
              <a:spcAft>
                <a:spcPts val="0"/>
              </a:spcAft>
              <a:buFont typeface="Arial" pitchFamily="34" charset="0"/>
              <a:buChar char="•"/>
              <a:defRPr/>
            </a:pPr>
            <a:r>
              <a:rPr lang="en-US" dirty="0"/>
              <a:t>Functional overload of the remaining teeth (separate groups of teeth).</a:t>
            </a:r>
            <a:endParaRPr lang="ru-RU" dirty="0"/>
          </a:p>
        </p:txBody>
      </p:sp>
      <p:pic>
        <p:nvPicPr>
          <p:cNvPr id="28676" name="Picture 4"/>
          <p:cNvPicPr>
            <a:picLocks noChangeAspect="1" noChangeArrowheads="1"/>
          </p:cNvPicPr>
          <p:nvPr/>
        </p:nvPicPr>
        <p:blipFill>
          <a:blip r:embed="rId2"/>
          <a:srcRect/>
          <a:stretch>
            <a:fillRect/>
          </a:stretch>
        </p:blipFill>
        <p:spPr bwMode="auto">
          <a:xfrm>
            <a:off x="1643063" y="2401888"/>
            <a:ext cx="5481637" cy="44561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a:t>Secondary movement of teeth (secondary malocclusion).</a:t>
            </a:r>
            <a:endParaRPr lang="ru-RU" dirty="0"/>
          </a:p>
        </p:txBody>
      </p:sp>
      <p:sp>
        <p:nvSpPr>
          <p:cNvPr id="29699" name="Содержимое 2"/>
          <p:cNvSpPr>
            <a:spLocks noGrp="1"/>
          </p:cNvSpPr>
          <p:nvPr>
            <p:ph idx="1"/>
          </p:nvPr>
        </p:nvSpPr>
        <p:spPr/>
        <p:txBody>
          <a:bodyPr/>
          <a:lstStyle/>
          <a:p>
            <a:pPr eaLnBrk="1" hangingPunct="1"/>
            <a:endParaRPr lang="ru-RU" smtClean="0"/>
          </a:p>
        </p:txBody>
      </p:sp>
      <p:pic>
        <p:nvPicPr>
          <p:cNvPr id="29700" name="Picture 2"/>
          <p:cNvPicPr>
            <a:picLocks noChangeAspect="1" noChangeArrowheads="1"/>
          </p:cNvPicPr>
          <p:nvPr/>
        </p:nvPicPr>
        <p:blipFill>
          <a:blip r:embed="rId2"/>
          <a:srcRect/>
          <a:stretch>
            <a:fillRect/>
          </a:stretch>
        </p:blipFill>
        <p:spPr bwMode="auto">
          <a:xfrm>
            <a:off x="1285875" y="2428875"/>
            <a:ext cx="6008688"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908050"/>
            <a:ext cx="8675687" cy="4525963"/>
          </a:xfrm>
        </p:spPr>
        <p:txBody>
          <a:bodyPr rtlCol="0">
            <a:normAutofit fontScale="92500" lnSpcReduction="20000"/>
          </a:bodyPr>
          <a:lstStyle/>
          <a:p>
            <a:pPr algn="ctr" eaLnBrk="1" fontAlgn="auto" hangingPunct="1">
              <a:lnSpc>
                <a:spcPct val="90000"/>
              </a:lnSpc>
              <a:spcAft>
                <a:spcPts val="0"/>
              </a:spcAft>
              <a:buFont typeface="Arial" pitchFamily="34" charset="0"/>
              <a:buChar char="•"/>
              <a:defRPr/>
            </a:pPr>
            <a:r>
              <a:rPr lang="en-US" sz="4400" b="1" i="1" dirty="0" err="1">
                <a:solidFill>
                  <a:schemeClr val="hlink"/>
                </a:solidFill>
                <a:latin typeface="Times New Roman" charset="0"/>
              </a:rPr>
              <a:t>Edentia</a:t>
            </a:r>
            <a:r>
              <a:rPr lang="en-US" sz="4400" b="1" i="1" dirty="0">
                <a:solidFill>
                  <a:schemeClr val="hlink"/>
                </a:solidFill>
                <a:latin typeface="Times New Roman" charset="0"/>
              </a:rPr>
              <a:t> –</a:t>
            </a:r>
          </a:p>
          <a:p>
            <a:pPr algn="ctr" eaLnBrk="1" fontAlgn="auto" hangingPunct="1">
              <a:lnSpc>
                <a:spcPct val="90000"/>
              </a:lnSpc>
              <a:spcAft>
                <a:spcPts val="0"/>
              </a:spcAft>
              <a:buFont typeface="Arial" pitchFamily="34" charset="0"/>
              <a:buChar char="•"/>
              <a:defRPr/>
            </a:pPr>
            <a:r>
              <a:rPr lang="en-US" sz="4400" b="1" i="1" dirty="0">
                <a:solidFill>
                  <a:schemeClr val="hlink"/>
                </a:solidFill>
                <a:latin typeface="Times New Roman" charset="0"/>
              </a:rPr>
              <a:t>(“</a:t>
            </a:r>
            <a:r>
              <a:rPr lang="en-US" sz="4400" b="1" i="1" dirty="0" err="1">
                <a:solidFill>
                  <a:schemeClr val="hlink"/>
                </a:solidFill>
                <a:latin typeface="Times New Roman" charset="0"/>
              </a:rPr>
              <a:t>adentia</a:t>
            </a:r>
            <a:r>
              <a:rPr lang="en-US" sz="4400" b="1" i="1" dirty="0">
                <a:solidFill>
                  <a:schemeClr val="hlink"/>
                </a:solidFill>
                <a:latin typeface="Times New Roman" charset="0"/>
              </a:rPr>
              <a:t>”, a-prefix meaning the absence of a characteristic, corresponding to the Russian prefix “without” + dens-tooth) - the absence of several or all teeth.</a:t>
            </a:r>
          </a:p>
          <a:p>
            <a:pPr algn="ctr" eaLnBrk="1" fontAlgn="auto" hangingPunct="1">
              <a:lnSpc>
                <a:spcPct val="90000"/>
              </a:lnSpc>
              <a:spcAft>
                <a:spcPts val="0"/>
              </a:spcAft>
              <a:buFont typeface="Arial" pitchFamily="34" charset="0"/>
              <a:buChar char="•"/>
              <a:defRPr/>
            </a:pPr>
            <a:r>
              <a:rPr lang="en-US" sz="4400" b="1" i="1" dirty="0">
                <a:solidFill>
                  <a:schemeClr val="hlink"/>
                </a:solidFill>
                <a:latin typeface="Times New Roman" charset="0"/>
              </a:rPr>
              <a:t> </a:t>
            </a:r>
          </a:p>
          <a:p>
            <a:pPr algn="ctr" eaLnBrk="1" fontAlgn="auto" hangingPunct="1">
              <a:lnSpc>
                <a:spcPct val="90000"/>
              </a:lnSpc>
              <a:spcAft>
                <a:spcPts val="0"/>
              </a:spcAft>
              <a:buFont typeface="Arial" pitchFamily="34" charset="0"/>
              <a:buChar char="•"/>
              <a:defRPr/>
            </a:pPr>
            <a:r>
              <a:rPr lang="en-US" sz="4400" b="1" i="1" dirty="0" err="1">
                <a:solidFill>
                  <a:schemeClr val="hlink"/>
                </a:solidFill>
                <a:latin typeface="Times New Roman" charset="0"/>
              </a:rPr>
              <a:t>Edentia</a:t>
            </a:r>
            <a:r>
              <a:rPr lang="en-US" sz="4400" b="1" i="1" dirty="0">
                <a:solidFill>
                  <a:schemeClr val="hlink"/>
                </a:solidFill>
                <a:latin typeface="Times New Roman" charset="0"/>
              </a:rPr>
              <a:t> = dentition defect = absence of teeth = loss of teeth</a:t>
            </a:r>
            <a:r>
              <a:rPr lang="ru-RU" i="1" dirty="0" smtClean="0"/>
              <a:t>.</a:t>
            </a:r>
            <a:r>
              <a:rPr lang="ru-RU" dirty="0" smtClean="0"/>
              <a:t> </a:t>
            </a:r>
            <a:endParaRPr lang="ru-RU" dirty="0"/>
          </a:p>
        </p:txBody>
      </p:sp>
      <p:pic>
        <p:nvPicPr>
          <p:cNvPr id="11267"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2000"/>
                                        <p:tgtEl>
                                          <p:spTgt spid="51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fade">
                                      <p:cBhvr>
                                        <p:cTn id="16"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sz="quarter"/>
          </p:nvPr>
        </p:nvSpPr>
        <p:spPr>
          <a:effectLst>
            <a:outerShdw dist="35921" dir="2700000" algn="ctr" rotWithShape="0">
              <a:schemeClr val="bg2"/>
            </a:outerShdw>
          </a:effectLst>
        </p:spPr>
        <p:txBody>
          <a:bodyPr/>
          <a:lstStyle/>
          <a:p>
            <a:pPr eaLnBrk="1" hangingPunct="1">
              <a:defRPr/>
            </a:pPr>
            <a:r>
              <a:rPr lang="en-US" sz="3200" b="1" i="1" dirty="0">
                <a:solidFill>
                  <a:srgbClr val="00B0F0"/>
                </a:solidFill>
              </a:rPr>
              <a:t>Deformation of the dentition due to periodontitis</a:t>
            </a:r>
            <a:endParaRPr lang="ru-RU" sz="3200" b="1" i="1" dirty="0" smtClean="0">
              <a:solidFill>
                <a:srgbClr val="00B0F0"/>
              </a:solidFill>
            </a:endParaRPr>
          </a:p>
        </p:txBody>
      </p:sp>
      <p:pic>
        <p:nvPicPr>
          <p:cNvPr id="1026" name="Object 2"/>
          <p:cNvPicPr>
            <a:picLocks noGrp="1" noChangeAspect="1" noChangeArrowheads="1"/>
          </p:cNvPicPr>
          <p:nvPr>
            <p:ph sz="quarter" idx="1"/>
          </p:nvPr>
        </p:nvPicPr>
        <p:blipFill>
          <a:blip r:embed="rId2"/>
          <a:srcRect/>
          <a:stretch>
            <a:fillRect/>
          </a:stretch>
        </p:blipFill>
        <p:spPr>
          <a:xfrm>
            <a:off x="304800" y="1712913"/>
            <a:ext cx="4114800" cy="2411412"/>
          </a:xfrm>
          <a:noFill/>
        </p:spPr>
      </p:pic>
      <p:pic>
        <p:nvPicPr>
          <p:cNvPr id="1027" name="Object 3"/>
          <p:cNvPicPr>
            <a:picLocks noGrp="1" noChangeAspect="1" noChangeArrowheads="1"/>
          </p:cNvPicPr>
          <p:nvPr>
            <p:ph sz="quarter" idx="2"/>
          </p:nvPr>
        </p:nvPicPr>
        <p:blipFill>
          <a:blip r:embed="rId3"/>
          <a:srcRect/>
          <a:stretch>
            <a:fillRect/>
          </a:stretch>
        </p:blipFill>
        <p:spPr>
          <a:xfrm>
            <a:off x="4648200" y="1712913"/>
            <a:ext cx="3744913" cy="2395537"/>
          </a:xfrm>
          <a:noFill/>
        </p:spPr>
      </p:pic>
      <p:pic>
        <p:nvPicPr>
          <p:cNvPr id="1028" name="Object 4"/>
          <p:cNvPicPr>
            <a:picLocks noGrp="1" noChangeAspect="1" noChangeArrowheads="1"/>
          </p:cNvPicPr>
          <p:nvPr>
            <p:ph sz="quarter" idx="3"/>
          </p:nvPr>
        </p:nvPicPr>
        <p:blipFill>
          <a:blip r:embed="rId4"/>
          <a:srcRect/>
          <a:stretch>
            <a:fillRect/>
          </a:stretch>
        </p:blipFill>
        <p:spPr>
          <a:xfrm>
            <a:off x="304800" y="4149725"/>
            <a:ext cx="4114800" cy="2400300"/>
          </a:xfrm>
          <a:noFill/>
        </p:spPr>
      </p:pic>
      <p:pic>
        <p:nvPicPr>
          <p:cNvPr id="1030" name="Picture 6" descr="26965"/>
          <p:cNvPicPr>
            <a:picLocks noChangeAspect="1" noChangeArrowheads="1"/>
          </p:cNvPicPr>
          <p:nvPr/>
        </p:nvPicPr>
        <p:blipFill>
          <a:blip r:embed="rId5"/>
          <a:srcRect/>
          <a:stretch>
            <a:fillRect/>
          </a:stretch>
        </p:blipFill>
        <p:spPr bwMode="auto">
          <a:xfrm>
            <a:off x="4648200" y="4114800"/>
            <a:ext cx="3821113" cy="248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Grp="1" noChangeAspect="1" noChangeArrowheads="1"/>
          </p:cNvPicPr>
          <p:nvPr>
            <p:ph type="body" idx="1"/>
          </p:nvPr>
        </p:nvPicPr>
        <p:blipFill>
          <a:blip r:embed="rId2"/>
          <a:srcRect/>
          <a:stretch>
            <a:fillRect/>
          </a:stretch>
        </p:blipFill>
        <p:spPr>
          <a:xfrm>
            <a:off x="642938" y="1214438"/>
            <a:ext cx="7772400" cy="4876800"/>
          </a:xfrm>
        </p:spPr>
      </p:pic>
      <p:sp>
        <p:nvSpPr>
          <p:cNvPr id="30723" name="Rectangle 4"/>
          <p:cNvSpPr>
            <a:spLocks noGrp="1" noRot="1" noChangeArrowheads="1"/>
          </p:cNvSpPr>
          <p:nvPr>
            <p:ph type="title"/>
          </p:nvPr>
        </p:nvSpPr>
        <p:spPr>
          <a:xfrm>
            <a:off x="571500" y="214313"/>
            <a:ext cx="7772400" cy="1143000"/>
          </a:xfrm>
        </p:spPr>
        <p:txBody>
          <a:bodyPr/>
          <a:lstStyle/>
          <a:p>
            <a:pPr eaLnBrk="1" hangingPunct="1"/>
            <a:r>
              <a:rPr lang="en-US" i="1" dirty="0">
                <a:solidFill>
                  <a:srgbClr val="00B0F0"/>
                </a:solidFill>
              </a:rPr>
              <a:t>Pathological abrasion</a:t>
            </a:r>
            <a:endParaRPr lang="ru-RU" i="1" dirty="0" smtClean="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a:bodyPr>
          <a:lstStyle/>
          <a:p>
            <a:pPr marL="609600" indent="-609600" eaLnBrk="1" fontAlgn="auto" hangingPunct="1">
              <a:lnSpc>
                <a:spcPct val="80000"/>
              </a:lnSpc>
              <a:spcAft>
                <a:spcPts val="0"/>
              </a:spcAft>
              <a:buFont typeface="Arial" pitchFamily="34" charset="0"/>
              <a:buChar char="•"/>
              <a:defRPr/>
            </a:pPr>
            <a:r>
              <a:rPr lang="en-US" dirty="0"/>
              <a:t>Impaired chewing and speech function.</a:t>
            </a:r>
          </a:p>
          <a:p>
            <a:pPr marL="609600" indent="-609600" eaLnBrk="1" fontAlgn="auto" hangingPunct="1">
              <a:lnSpc>
                <a:spcPct val="80000"/>
              </a:lnSpc>
              <a:spcAft>
                <a:spcPts val="0"/>
              </a:spcAft>
              <a:buFont typeface="Arial" pitchFamily="34" charset="0"/>
              <a:buChar char="•"/>
              <a:defRPr/>
            </a:pPr>
            <a:r>
              <a:rPr lang="en-US" dirty="0"/>
              <a:t>Violation of aesthetic norms.</a:t>
            </a:r>
            <a:endParaRPr lang="ru-RU" dirty="0" smtClean="0"/>
          </a:p>
          <a:p>
            <a:pPr eaLnBrk="1" fontAlgn="auto" hangingPunct="1">
              <a:spcAft>
                <a:spcPts val="0"/>
              </a:spcAft>
              <a:buFont typeface="Arial" pitchFamily="34" charset="0"/>
              <a:buChar char="•"/>
              <a:defRPr/>
            </a:pPr>
            <a:endParaRPr lang="ru-RU" dirty="0"/>
          </a:p>
        </p:txBody>
      </p:sp>
      <p:pic>
        <p:nvPicPr>
          <p:cNvPr id="31748" name="Picture 4"/>
          <p:cNvPicPr>
            <a:picLocks noChangeAspect="1" noChangeArrowheads="1"/>
          </p:cNvPicPr>
          <p:nvPr/>
        </p:nvPicPr>
        <p:blipFill>
          <a:blip r:embed="rId2"/>
          <a:srcRect/>
          <a:stretch>
            <a:fillRect/>
          </a:stretch>
        </p:blipFill>
        <p:spPr bwMode="auto">
          <a:xfrm>
            <a:off x="0" y="2825750"/>
            <a:ext cx="5383213" cy="4032250"/>
          </a:xfrm>
          <a:prstGeom prst="rect">
            <a:avLst/>
          </a:prstGeom>
          <a:noFill/>
          <a:ln w="9525">
            <a:noFill/>
            <a:miter lim="800000"/>
            <a:headEnd/>
            <a:tailEnd/>
          </a:ln>
        </p:spPr>
      </p:pic>
      <p:pic>
        <p:nvPicPr>
          <p:cNvPr id="31749" name="Picture 5"/>
          <p:cNvPicPr>
            <a:picLocks noChangeAspect="1" noChangeArrowheads="1"/>
          </p:cNvPicPr>
          <p:nvPr/>
        </p:nvPicPr>
        <p:blipFill>
          <a:blip r:embed="rId3"/>
          <a:srcRect/>
          <a:stretch>
            <a:fillRect/>
          </a:stretch>
        </p:blipFill>
        <p:spPr bwMode="auto">
          <a:xfrm>
            <a:off x="5429250" y="2714625"/>
            <a:ext cx="371475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Admin\Рабочий стол\лек\внчс\501_0.jpg"/>
          <p:cNvPicPr>
            <a:picLocks noChangeAspect="1" noChangeArrowheads="1"/>
          </p:cNvPicPr>
          <p:nvPr/>
        </p:nvPicPr>
        <p:blipFill>
          <a:blip r:embed="rId2"/>
          <a:srcRect/>
          <a:stretch>
            <a:fillRect/>
          </a:stretch>
        </p:blipFill>
        <p:spPr bwMode="auto">
          <a:xfrm>
            <a:off x="428625" y="714375"/>
            <a:ext cx="8143875" cy="5572125"/>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a:t>Dysfunction of the TMJ and masticatory muscles.</a:t>
            </a:r>
            <a:endParaRPr lang="ru-RU" dirty="0"/>
          </a:p>
        </p:txBody>
      </p:sp>
      <p:sp>
        <p:nvSpPr>
          <p:cNvPr id="32772" name="Содержимое 2"/>
          <p:cNvSpPr>
            <a:spLocks noGrp="1"/>
          </p:cNvSpPr>
          <p:nvPr>
            <p:ph idx="1"/>
          </p:nvPr>
        </p:nvSpPr>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r>
              <a:rPr lang="en-US" sz="3200" dirty="0">
                <a:solidFill>
                  <a:srgbClr val="00B0F0"/>
                </a:solidFill>
              </a:rPr>
              <a:t>Scheme of the functional chewing link:</a:t>
            </a:r>
            <a:endParaRPr lang="ru-RU" sz="3200" dirty="0" smtClean="0">
              <a:solidFill>
                <a:srgbClr val="00B0F0"/>
              </a:solidFill>
            </a:endParaRPr>
          </a:p>
        </p:txBody>
      </p:sp>
      <p:pic>
        <p:nvPicPr>
          <p:cNvPr id="33795" name="Picture 3"/>
          <p:cNvPicPr>
            <a:picLocks noGrp="1" noChangeAspect="1" noChangeArrowheads="1"/>
          </p:cNvPicPr>
          <p:nvPr>
            <p:ph sz="half" idx="1"/>
          </p:nvPr>
        </p:nvPicPr>
        <p:blipFill>
          <a:blip r:embed="rId3"/>
          <a:srcRect/>
          <a:stretch>
            <a:fillRect/>
          </a:stretch>
        </p:blipFill>
        <p:spPr>
          <a:xfrm>
            <a:off x="2571750" y="1285875"/>
            <a:ext cx="4714875" cy="5410200"/>
          </a:xfrm>
        </p:spPr>
      </p:pic>
      <p:sp>
        <p:nvSpPr>
          <p:cNvPr id="33796" name="Rectangle 4"/>
          <p:cNvSpPr>
            <a:spLocks noGrp="1" noChangeArrowheads="1"/>
          </p:cNvSpPr>
          <p:nvPr>
            <p:ph type="body" sz="half" idx="2"/>
          </p:nvPr>
        </p:nvSpPr>
        <p:spPr>
          <a:xfrm flipV="1">
            <a:off x="8572500" y="6097588"/>
            <a:ext cx="180975" cy="117475"/>
          </a:xfrm>
        </p:spPr>
        <p:txBody>
          <a:bodyPr/>
          <a:lstStyle/>
          <a:p>
            <a:pPr eaLnBrk="1" hangingPunct="1">
              <a:lnSpc>
                <a:spcPct val="90000"/>
              </a:lnSpc>
              <a:buFont typeface="Arial" charset="0"/>
              <a:buNone/>
            </a:pPr>
            <a:endParaRPr lang="ru-RU" sz="2800" i="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50825" y="714375"/>
            <a:ext cx="8893175" cy="1062038"/>
          </a:xfrm>
          <a:prstGeom prst="rect">
            <a:avLst/>
          </a:prstGeom>
          <a:noFill/>
          <a:ln w="3175" algn="ctr">
            <a:solidFill>
              <a:schemeClr val="bg1"/>
            </a:solidFill>
            <a:miter lim="800000"/>
            <a:headEnd/>
            <a:tailEnd/>
          </a:ln>
          <a:effectLst/>
        </p:spPr>
        <p:txBody>
          <a:bodyPr>
            <a:spAutoFit/>
          </a:bodyPr>
          <a:lstStyle/>
          <a:p>
            <a:pPr fontAlgn="auto">
              <a:spcBef>
                <a:spcPct val="50000"/>
              </a:spcBef>
              <a:spcAft>
                <a:spcPts val="0"/>
              </a:spcAft>
              <a:defRPr/>
            </a:pPr>
            <a:r>
              <a:rPr lang="en-US" b="1" i="1" dirty="0">
                <a:effectLst>
                  <a:outerShdw blurRad="38100" dist="38100" dir="2700000" algn="tl">
                    <a:srgbClr val="C0C0C0"/>
                  </a:outerShdw>
                </a:effectLst>
              </a:rPr>
              <a:t>If there are several defects of different localization in the same dentition, then the dental arch is assigned to a lower class</a:t>
            </a:r>
          </a:p>
          <a:p>
            <a:pPr fontAlgn="auto">
              <a:spcBef>
                <a:spcPct val="50000"/>
              </a:spcBef>
              <a:spcAft>
                <a:spcPts val="0"/>
              </a:spcAft>
              <a:defRPr/>
            </a:pPr>
            <a:r>
              <a:rPr lang="en-US" b="1" i="1" dirty="0">
                <a:effectLst>
                  <a:outerShdw blurRad="38100" dist="38100" dir="2700000" algn="tl">
                    <a:srgbClr val="C0C0C0"/>
                  </a:outerShdw>
                </a:effectLst>
              </a:rPr>
              <a:t>Example:</a:t>
            </a:r>
            <a:endParaRPr lang="ru-RU" b="1" dirty="0"/>
          </a:p>
        </p:txBody>
      </p:sp>
      <p:sp>
        <p:nvSpPr>
          <p:cNvPr id="36867" name="Line 9"/>
          <p:cNvSpPr>
            <a:spLocks noChangeShapeType="1"/>
          </p:cNvSpPr>
          <p:nvPr/>
        </p:nvSpPr>
        <p:spPr bwMode="auto">
          <a:xfrm>
            <a:off x="928688" y="2214563"/>
            <a:ext cx="3024187" cy="0"/>
          </a:xfrm>
          <a:prstGeom prst="line">
            <a:avLst/>
          </a:prstGeom>
          <a:noFill/>
          <a:ln w="9525">
            <a:solidFill>
              <a:schemeClr val="tx1"/>
            </a:solidFill>
            <a:round/>
            <a:headEnd/>
            <a:tailEnd/>
          </a:ln>
        </p:spPr>
        <p:txBody>
          <a:bodyPr wrap="none" anchor="ctr"/>
          <a:lstStyle/>
          <a:p>
            <a:endParaRPr lang="ru-RU"/>
          </a:p>
        </p:txBody>
      </p:sp>
      <p:sp>
        <p:nvSpPr>
          <p:cNvPr id="36868" name="Line 10"/>
          <p:cNvSpPr>
            <a:spLocks noChangeShapeType="1"/>
          </p:cNvSpPr>
          <p:nvPr/>
        </p:nvSpPr>
        <p:spPr bwMode="auto">
          <a:xfrm>
            <a:off x="2357438" y="1714500"/>
            <a:ext cx="0" cy="863600"/>
          </a:xfrm>
          <a:prstGeom prst="line">
            <a:avLst/>
          </a:prstGeom>
          <a:noFill/>
          <a:ln w="9525">
            <a:solidFill>
              <a:schemeClr val="tx1"/>
            </a:solidFill>
            <a:round/>
            <a:headEnd/>
            <a:tailEnd/>
          </a:ln>
        </p:spPr>
        <p:txBody>
          <a:bodyPr wrap="none" anchor="ctr"/>
          <a:lstStyle/>
          <a:p>
            <a:endParaRPr lang="ru-RU"/>
          </a:p>
        </p:txBody>
      </p:sp>
      <p:sp>
        <p:nvSpPr>
          <p:cNvPr id="36869" name="Text Box 12"/>
          <p:cNvSpPr txBox="1">
            <a:spLocks noChangeArrowheads="1"/>
          </p:cNvSpPr>
          <p:nvPr/>
        </p:nvSpPr>
        <p:spPr bwMode="auto">
          <a:xfrm>
            <a:off x="928688" y="1857375"/>
            <a:ext cx="3240087" cy="369888"/>
          </a:xfrm>
          <a:prstGeom prst="rect">
            <a:avLst/>
          </a:prstGeom>
          <a:noFill/>
          <a:ln w="9525" algn="ctr">
            <a:noFill/>
            <a:miter lim="800000"/>
            <a:headEnd/>
            <a:tailEnd/>
          </a:ln>
        </p:spPr>
        <p:txBody>
          <a:bodyPr>
            <a:spAutoFit/>
          </a:bodyPr>
          <a:lstStyle/>
          <a:p>
            <a:pPr>
              <a:spcBef>
                <a:spcPct val="50000"/>
              </a:spcBef>
            </a:pPr>
            <a:r>
              <a:rPr lang="ru-RU" b="1"/>
              <a:t>7 6 5 4 3 2 1   1 2 3 4 5 6 7</a:t>
            </a:r>
          </a:p>
        </p:txBody>
      </p:sp>
      <p:sp>
        <p:nvSpPr>
          <p:cNvPr id="36870" name="Text Box 17"/>
          <p:cNvSpPr txBox="1">
            <a:spLocks noChangeArrowheads="1"/>
          </p:cNvSpPr>
          <p:nvPr/>
        </p:nvSpPr>
        <p:spPr bwMode="auto">
          <a:xfrm>
            <a:off x="928688" y="2214563"/>
            <a:ext cx="3024187" cy="366712"/>
          </a:xfrm>
          <a:prstGeom prst="rect">
            <a:avLst/>
          </a:prstGeom>
          <a:noFill/>
          <a:ln w="9525" algn="ctr">
            <a:noFill/>
            <a:miter lim="800000"/>
            <a:headEnd/>
            <a:tailEnd/>
          </a:ln>
        </p:spPr>
        <p:txBody>
          <a:bodyPr>
            <a:spAutoFit/>
          </a:bodyPr>
          <a:lstStyle/>
          <a:p>
            <a:pPr>
              <a:spcBef>
                <a:spcPct val="50000"/>
              </a:spcBef>
            </a:pPr>
            <a:r>
              <a:rPr lang="ru-RU" b="1"/>
              <a:t>0 0 </a:t>
            </a:r>
            <a:r>
              <a:rPr lang="en-US" b="1"/>
              <a:t>5</a:t>
            </a:r>
            <a:r>
              <a:rPr lang="ru-RU" b="1"/>
              <a:t> 4 3 </a:t>
            </a:r>
            <a:r>
              <a:rPr lang="en-US" b="1"/>
              <a:t>2</a:t>
            </a:r>
            <a:r>
              <a:rPr lang="ru-RU" b="1"/>
              <a:t> 0   0 0 3 4 </a:t>
            </a:r>
            <a:r>
              <a:rPr lang="en-US" b="1"/>
              <a:t>5 6</a:t>
            </a:r>
            <a:r>
              <a:rPr lang="ru-RU" b="1"/>
              <a:t> 0</a:t>
            </a:r>
            <a:r>
              <a:rPr lang="ru-RU" b="1" u="sng"/>
              <a:t> </a:t>
            </a:r>
          </a:p>
        </p:txBody>
      </p:sp>
      <p:sp>
        <p:nvSpPr>
          <p:cNvPr id="36871" name="Text Box 18"/>
          <p:cNvSpPr txBox="1">
            <a:spLocks noChangeArrowheads="1"/>
          </p:cNvSpPr>
          <p:nvPr/>
        </p:nvSpPr>
        <p:spPr bwMode="auto">
          <a:xfrm>
            <a:off x="250825" y="2714625"/>
            <a:ext cx="8893175" cy="584775"/>
          </a:xfrm>
          <a:prstGeom prst="rect">
            <a:avLst/>
          </a:prstGeom>
          <a:noFill/>
          <a:ln w="9525" algn="ctr">
            <a:noFill/>
            <a:miter lim="800000"/>
            <a:headEnd/>
            <a:tailEnd/>
          </a:ln>
        </p:spPr>
        <p:txBody>
          <a:bodyPr>
            <a:spAutoFit/>
          </a:bodyPr>
          <a:lstStyle/>
          <a:p>
            <a:pPr>
              <a:spcBef>
                <a:spcPct val="50000"/>
              </a:spcBef>
            </a:pPr>
            <a:r>
              <a:rPr lang="en-US" sz="1600" b="1" dirty="0"/>
              <a:t>There are class I and class IV defects on the lower jaw. the lower dentition belongs to class I</a:t>
            </a:r>
            <a:r>
              <a:rPr lang="ru-RU" sz="1600" b="1" dirty="0" smtClean="0"/>
              <a:t>.</a:t>
            </a:r>
            <a:endParaRPr lang="ru-RU" sz="1600" b="1" dirty="0"/>
          </a:p>
        </p:txBody>
      </p:sp>
      <p:sp>
        <p:nvSpPr>
          <p:cNvPr id="36872" name="Line 19"/>
          <p:cNvSpPr>
            <a:spLocks noChangeShapeType="1"/>
          </p:cNvSpPr>
          <p:nvPr/>
        </p:nvSpPr>
        <p:spPr bwMode="auto">
          <a:xfrm>
            <a:off x="1835150" y="5445125"/>
            <a:ext cx="0" cy="0"/>
          </a:xfrm>
          <a:prstGeom prst="line">
            <a:avLst/>
          </a:prstGeom>
          <a:noFill/>
          <a:ln w="9525">
            <a:solidFill>
              <a:schemeClr val="tx1"/>
            </a:solidFill>
            <a:round/>
            <a:headEnd/>
            <a:tailEnd/>
          </a:ln>
        </p:spPr>
        <p:txBody>
          <a:bodyPr wrap="none" anchor="ctr"/>
          <a:lstStyle/>
          <a:p>
            <a:endParaRPr lang="ru-RU"/>
          </a:p>
        </p:txBody>
      </p:sp>
      <p:pic>
        <p:nvPicPr>
          <p:cNvPr id="36873" name="Рисунок 9" descr="3843"/>
          <p:cNvPicPr>
            <a:picLocks noChangeAspect="1" noChangeArrowheads="1"/>
          </p:cNvPicPr>
          <p:nvPr/>
        </p:nvPicPr>
        <p:blipFill>
          <a:blip r:embed="rId2"/>
          <a:srcRect/>
          <a:stretch>
            <a:fillRect/>
          </a:stretch>
        </p:blipFill>
        <p:spPr bwMode="auto">
          <a:xfrm>
            <a:off x="0" y="0"/>
            <a:ext cx="1117600" cy="752475"/>
          </a:xfrm>
          <a:prstGeom prst="rect">
            <a:avLst/>
          </a:prstGeom>
          <a:noFill/>
          <a:ln w="9525">
            <a:noFill/>
            <a:miter lim="800000"/>
            <a:headEnd/>
            <a:tailEnd/>
          </a:ln>
        </p:spPr>
      </p:pic>
      <p:pic>
        <p:nvPicPr>
          <p:cNvPr id="36874" name="Picture 42" descr="P5100214"/>
          <p:cNvPicPr>
            <a:picLocks noChangeAspect="1" noChangeArrowheads="1"/>
          </p:cNvPicPr>
          <p:nvPr/>
        </p:nvPicPr>
        <p:blipFill>
          <a:blip r:embed="rId3"/>
          <a:srcRect/>
          <a:stretch>
            <a:fillRect/>
          </a:stretch>
        </p:blipFill>
        <p:spPr bwMode="auto">
          <a:xfrm>
            <a:off x="4284663" y="3203575"/>
            <a:ext cx="4608512" cy="3665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p:cNvPicPr>
            <a:picLocks noChangeAspect="1" noChangeArrowheads="1"/>
          </p:cNvPicPr>
          <p:nvPr/>
        </p:nvPicPr>
        <p:blipFill>
          <a:blip r:embed="rId2"/>
          <a:srcRect/>
          <a:stretch>
            <a:fillRect/>
          </a:stretch>
        </p:blipFill>
        <p:spPr bwMode="auto">
          <a:xfrm>
            <a:off x="5795963" y="620713"/>
            <a:ext cx="3348037" cy="2881312"/>
          </a:xfrm>
          <a:prstGeom prst="rect">
            <a:avLst/>
          </a:prstGeom>
          <a:noFill/>
          <a:ln w="9525">
            <a:noFill/>
            <a:miter lim="800000"/>
            <a:headEnd/>
            <a:tailEnd/>
          </a:ln>
        </p:spPr>
      </p:pic>
      <p:sp>
        <p:nvSpPr>
          <p:cNvPr id="37891" name="Rectangle 2"/>
          <p:cNvSpPr>
            <a:spLocks noGrp="1"/>
          </p:cNvSpPr>
          <p:nvPr>
            <p:ph type="title"/>
          </p:nvPr>
        </p:nvSpPr>
        <p:spPr/>
        <p:txBody>
          <a:bodyPr/>
          <a:lstStyle/>
          <a:p>
            <a:pPr eaLnBrk="1" hangingPunct="1"/>
            <a:endParaRPr lang="ru-RU" smtClean="0"/>
          </a:p>
        </p:txBody>
      </p:sp>
      <p:sp>
        <p:nvSpPr>
          <p:cNvPr id="37892" name="Rectangle 3"/>
          <p:cNvSpPr>
            <a:spLocks noGrp="1"/>
          </p:cNvSpPr>
          <p:nvPr>
            <p:ph type="body" idx="1"/>
          </p:nvPr>
        </p:nvSpPr>
        <p:spPr>
          <a:xfrm>
            <a:off x="468313" y="2420938"/>
            <a:ext cx="8218487" cy="3705225"/>
          </a:xfrm>
        </p:spPr>
        <p:txBody>
          <a:bodyPr/>
          <a:lstStyle/>
          <a:p>
            <a:pPr eaLnBrk="1" hangingPunct="1"/>
            <a:endParaRPr lang="ru-RU" smtClean="0"/>
          </a:p>
        </p:txBody>
      </p:sp>
      <p:sp>
        <p:nvSpPr>
          <p:cNvPr id="136197" name="Rectangle 5"/>
          <p:cNvSpPr>
            <a:spLocks noChangeArrowheads="1"/>
          </p:cNvSpPr>
          <p:nvPr/>
        </p:nvSpPr>
        <p:spPr bwMode="auto">
          <a:xfrm>
            <a:off x="323850" y="188913"/>
            <a:ext cx="8280400" cy="1190625"/>
          </a:xfrm>
          <a:prstGeom prst="rect">
            <a:avLst/>
          </a:prstGeom>
          <a:noFill/>
          <a:ln w="9525">
            <a:noFill/>
            <a:miter lim="800000"/>
            <a:headEnd/>
            <a:tailEnd/>
          </a:ln>
          <a:effectLst/>
        </p:spPr>
        <p:txBody>
          <a:bodyPr>
            <a:spAutoFit/>
          </a:bodyPr>
          <a:lstStyle/>
          <a:p>
            <a:pPr algn="ctr">
              <a:defRPr/>
            </a:pPr>
            <a:r>
              <a:rPr lang="en-US" b="1" i="1" dirty="0">
                <a:solidFill>
                  <a:srgbClr val="FF0000"/>
                </a:solidFill>
                <a:effectLst>
                  <a:outerShdw blurRad="38100" dist="38100" dir="2700000" algn="tl">
                    <a:srgbClr val="C0C0C0"/>
                  </a:outerShdw>
                </a:effectLst>
              </a:rPr>
              <a:t>Subclass in the Kennedy classification - the subclass number is determined by the number of additional dental deformations, excluding the main class.</a:t>
            </a:r>
          </a:p>
          <a:p>
            <a:pPr algn="ctr">
              <a:defRPr/>
            </a:pPr>
            <a:r>
              <a:rPr lang="en-US" b="1" i="1" dirty="0">
                <a:solidFill>
                  <a:srgbClr val="FF0000"/>
                </a:solidFill>
                <a:effectLst>
                  <a:outerShdw blurRad="38100" dist="38100" dir="2700000" algn="tl">
                    <a:srgbClr val="C0C0C0"/>
                  </a:outerShdw>
                </a:effectLst>
              </a:rPr>
              <a:t>Example:</a:t>
            </a:r>
            <a:endParaRPr lang="ru-RU" b="1" dirty="0"/>
          </a:p>
        </p:txBody>
      </p:sp>
      <p:sp>
        <p:nvSpPr>
          <p:cNvPr id="37894" name="Text Box 24"/>
          <p:cNvSpPr txBox="1">
            <a:spLocks noChangeArrowheads="1"/>
          </p:cNvSpPr>
          <p:nvPr/>
        </p:nvSpPr>
        <p:spPr bwMode="auto">
          <a:xfrm>
            <a:off x="0" y="2924175"/>
            <a:ext cx="9144000" cy="1192213"/>
          </a:xfrm>
          <a:prstGeom prst="rect">
            <a:avLst/>
          </a:prstGeom>
          <a:noFill/>
          <a:ln w="9525" algn="ctr">
            <a:noFill/>
            <a:miter lim="800000"/>
            <a:headEnd/>
            <a:tailEnd/>
          </a:ln>
        </p:spPr>
        <p:txBody>
          <a:bodyPr>
            <a:spAutoFit/>
          </a:bodyPr>
          <a:lstStyle/>
          <a:p>
            <a:pPr>
              <a:spcBef>
                <a:spcPct val="50000"/>
              </a:spcBef>
            </a:pPr>
            <a:r>
              <a:rPr lang="en-US" sz="1600" b="1" dirty="0"/>
              <a:t>There are class II and class IV defects on the upper jaw. The upper dentition belongs to the second class, the first subclass.</a:t>
            </a:r>
          </a:p>
          <a:p>
            <a:pPr>
              <a:spcBef>
                <a:spcPct val="50000"/>
              </a:spcBef>
            </a:pPr>
            <a:r>
              <a:rPr lang="en-US" sz="1600" b="1" dirty="0"/>
              <a:t>There are class I and class IV defects on the lower jaw. The lower dentition belongs to the first class, the first subclass.</a:t>
            </a:r>
            <a:endParaRPr lang="ru-RU" sz="1600" b="1" dirty="0"/>
          </a:p>
        </p:txBody>
      </p:sp>
      <p:sp>
        <p:nvSpPr>
          <p:cNvPr id="37895" name="Text Box 22"/>
          <p:cNvSpPr txBox="1">
            <a:spLocks noChangeArrowheads="1"/>
          </p:cNvSpPr>
          <p:nvPr/>
        </p:nvSpPr>
        <p:spPr bwMode="auto">
          <a:xfrm>
            <a:off x="1042988" y="4149725"/>
            <a:ext cx="3168650" cy="366713"/>
          </a:xfrm>
          <a:prstGeom prst="rect">
            <a:avLst/>
          </a:prstGeom>
          <a:noFill/>
          <a:ln w="9525" algn="ctr">
            <a:noFill/>
            <a:miter lim="800000"/>
            <a:headEnd/>
            <a:tailEnd/>
          </a:ln>
        </p:spPr>
        <p:txBody>
          <a:bodyPr>
            <a:spAutoFit/>
          </a:bodyPr>
          <a:lstStyle/>
          <a:p>
            <a:pPr>
              <a:spcBef>
                <a:spcPct val="50000"/>
              </a:spcBef>
            </a:pPr>
            <a:r>
              <a:rPr lang="ru-RU" b="1"/>
              <a:t>7 6 5 4 3 0 0   0 0 3 4 0 0 0</a:t>
            </a:r>
            <a:r>
              <a:rPr lang="ru-RU" b="1" u="sng"/>
              <a:t> </a:t>
            </a:r>
          </a:p>
        </p:txBody>
      </p:sp>
      <p:sp>
        <p:nvSpPr>
          <p:cNvPr id="37896" name="Text Box 23"/>
          <p:cNvSpPr txBox="1">
            <a:spLocks noChangeArrowheads="1"/>
          </p:cNvSpPr>
          <p:nvPr/>
        </p:nvSpPr>
        <p:spPr bwMode="auto">
          <a:xfrm>
            <a:off x="971550" y="4652963"/>
            <a:ext cx="3097213" cy="366712"/>
          </a:xfrm>
          <a:prstGeom prst="rect">
            <a:avLst/>
          </a:prstGeom>
          <a:noFill/>
          <a:ln w="9525" algn="ctr">
            <a:noFill/>
            <a:miter lim="800000"/>
            <a:headEnd/>
            <a:tailEnd/>
          </a:ln>
        </p:spPr>
        <p:txBody>
          <a:bodyPr>
            <a:spAutoFit/>
          </a:bodyPr>
          <a:lstStyle/>
          <a:p>
            <a:pPr>
              <a:spcBef>
                <a:spcPct val="50000"/>
              </a:spcBef>
            </a:pPr>
            <a:r>
              <a:rPr lang="ru-RU" b="1"/>
              <a:t>0 0 </a:t>
            </a:r>
            <a:r>
              <a:rPr lang="en-US" b="1"/>
              <a:t>5</a:t>
            </a:r>
            <a:r>
              <a:rPr lang="ru-RU" b="1"/>
              <a:t> 4 3 </a:t>
            </a:r>
            <a:r>
              <a:rPr lang="en-US" b="1"/>
              <a:t>2</a:t>
            </a:r>
            <a:r>
              <a:rPr lang="ru-RU" b="1"/>
              <a:t> 0   0 0 </a:t>
            </a:r>
            <a:r>
              <a:rPr lang="en-US" b="1"/>
              <a:t>3 </a:t>
            </a:r>
            <a:r>
              <a:rPr lang="ru-RU" b="1"/>
              <a:t>4 5 </a:t>
            </a:r>
            <a:r>
              <a:rPr lang="en-US" b="1"/>
              <a:t>6</a:t>
            </a:r>
            <a:r>
              <a:rPr lang="ru-RU" b="1"/>
              <a:t> 0</a:t>
            </a:r>
            <a:endParaRPr lang="ru-RU" b="1" u="sng"/>
          </a:p>
        </p:txBody>
      </p:sp>
      <p:sp>
        <p:nvSpPr>
          <p:cNvPr id="37897" name="Line 21"/>
          <p:cNvSpPr>
            <a:spLocks noChangeShapeType="1"/>
          </p:cNvSpPr>
          <p:nvPr/>
        </p:nvSpPr>
        <p:spPr bwMode="auto">
          <a:xfrm>
            <a:off x="2428875" y="4071938"/>
            <a:ext cx="0" cy="935037"/>
          </a:xfrm>
          <a:prstGeom prst="line">
            <a:avLst/>
          </a:prstGeom>
          <a:noFill/>
          <a:ln w="9525">
            <a:solidFill>
              <a:schemeClr val="tx1"/>
            </a:solidFill>
            <a:round/>
            <a:headEnd/>
            <a:tailEnd/>
          </a:ln>
        </p:spPr>
        <p:txBody>
          <a:bodyPr wrap="none" anchor="ctr"/>
          <a:lstStyle/>
          <a:p>
            <a:endParaRPr lang="ru-RU"/>
          </a:p>
        </p:txBody>
      </p:sp>
      <p:sp>
        <p:nvSpPr>
          <p:cNvPr id="37898" name="Line 20"/>
          <p:cNvSpPr>
            <a:spLocks noChangeShapeType="1"/>
          </p:cNvSpPr>
          <p:nvPr/>
        </p:nvSpPr>
        <p:spPr bwMode="auto">
          <a:xfrm>
            <a:off x="928688" y="4572000"/>
            <a:ext cx="2951162" cy="0"/>
          </a:xfrm>
          <a:prstGeom prst="line">
            <a:avLst/>
          </a:prstGeom>
          <a:noFill/>
          <a:ln w="9525">
            <a:solidFill>
              <a:schemeClr val="tx1"/>
            </a:solidFill>
            <a:round/>
            <a:headEnd/>
            <a:tailEnd/>
          </a:ln>
        </p:spPr>
        <p:txBody>
          <a:bodyPr wrap="none" anchor="ctr"/>
          <a:lstStyle/>
          <a:p>
            <a:endParaRPr lang="ru-RU"/>
          </a:p>
        </p:txBody>
      </p:sp>
      <p:pic>
        <p:nvPicPr>
          <p:cNvPr id="37899" name="Picture 41" descr="P5100214"/>
          <p:cNvPicPr>
            <a:picLocks noChangeAspect="1" noChangeArrowheads="1"/>
          </p:cNvPicPr>
          <p:nvPr/>
        </p:nvPicPr>
        <p:blipFill>
          <a:blip r:embed="rId3"/>
          <a:srcRect/>
          <a:stretch>
            <a:fillRect/>
          </a:stretch>
        </p:blipFill>
        <p:spPr bwMode="auto">
          <a:xfrm>
            <a:off x="5940425" y="4005263"/>
            <a:ext cx="3527425" cy="2805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grayscl/>
            <a:biLevel thresh="50000"/>
          </a:blip>
          <a:srcRect b="9"/>
          <a:stretch>
            <a:fillRect/>
          </a:stretch>
        </p:blipFill>
        <p:spPr bwMode="auto">
          <a:xfrm rot="60000">
            <a:off x="268288" y="701675"/>
            <a:ext cx="2165350" cy="6137275"/>
          </a:xfrm>
          <a:prstGeom prst="rect">
            <a:avLst/>
          </a:prstGeom>
          <a:solidFill>
            <a:schemeClr val="accent1"/>
          </a:solidFill>
          <a:ln w="9525" algn="ctr">
            <a:noFill/>
            <a:miter lim="800000"/>
            <a:headEnd/>
            <a:tailEnd/>
          </a:ln>
        </p:spPr>
      </p:pic>
      <p:sp>
        <p:nvSpPr>
          <p:cNvPr id="38915" name="Text Box 8"/>
          <p:cNvSpPr txBox="1">
            <a:spLocks noChangeArrowheads="1"/>
          </p:cNvSpPr>
          <p:nvPr/>
        </p:nvSpPr>
        <p:spPr bwMode="auto">
          <a:xfrm>
            <a:off x="3924300" y="908050"/>
            <a:ext cx="1296988" cy="369888"/>
          </a:xfrm>
          <a:prstGeom prst="rect">
            <a:avLst/>
          </a:prstGeom>
          <a:noFill/>
          <a:ln w="9525" algn="ctr">
            <a:noFill/>
            <a:miter lim="800000"/>
            <a:headEnd/>
            <a:tailEnd/>
          </a:ln>
        </p:spPr>
        <p:txBody>
          <a:bodyPr>
            <a:spAutoFit/>
          </a:bodyPr>
          <a:lstStyle/>
          <a:p>
            <a:pPr marL="457200" indent="-457200">
              <a:spcBef>
                <a:spcPct val="50000"/>
              </a:spcBef>
            </a:pPr>
            <a:r>
              <a:rPr lang="ru-RU" b="1" u="sng"/>
              <a:t>  </a:t>
            </a:r>
          </a:p>
        </p:txBody>
      </p:sp>
      <p:sp>
        <p:nvSpPr>
          <p:cNvPr id="23576" name="Text Box 24"/>
          <p:cNvSpPr txBox="1">
            <a:spLocks noChangeArrowheads="1"/>
          </p:cNvSpPr>
          <p:nvPr/>
        </p:nvSpPr>
        <p:spPr bwMode="auto">
          <a:xfrm>
            <a:off x="2124075" y="188913"/>
            <a:ext cx="7920038" cy="40005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b="1" dirty="0">
                <a:effectLst>
                  <a:outerShdw blurRad="38100" dist="38100" dir="2700000" algn="tl">
                    <a:srgbClr val="C0C0C0"/>
                  </a:outerShdw>
                </a:effectLst>
                <a:latin typeface="Georgia" pitchFamily="18" charset="0"/>
              </a:rPr>
              <a:t>CLASS I – double-sided end defect</a:t>
            </a:r>
            <a:endParaRPr lang="ru-RU" sz="2000" b="1" i="1" dirty="0">
              <a:effectLst>
                <a:outerShdw blurRad="38100" dist="38100" dir="2700000" algn="tl">
                  <a:srgbClr val="C0C0C0"/>
                </a:outerShdw>
              </a:effectLst>
            </a:endParaRPr>
          </a:p>
        </p:txBody>
      </p:sp>
      <p:sp>
        <p:nvSpPr>
          <p:cNvPr id="38917" name="Text Box 27"/>
          <p:cNvSpPr txBox="1">
            <a:spLocks noChangeArrowheads="1"/>
          </p:cNvSpPr>
          <p:nvPr/>
        </p:nvSpPr>
        <p:spPr bwMode="auto">
          <a:xfrm>
            <a:off x="3492500" y="1032833"/>
            <a:ext cx="1584325" cy="369888"/>
          </a:xfrm>
          <a:prstGeom prst="rect">
            <a:avLst/>
          </a:prstGeom>
          <a:noFill/>
          <a:ln w="9525" algn="ctr">
            <a:noFill/>
            <a:miter lim="800000"/>
            <a:headEnd/>
            <a:tailEnd/>
          </a:ln>
        </p:spPr>
        <p:txBody>
          <a:bodyPr>
            <a:spAutoFit/>
          </a:bodyPr>
          <a:lstStyle/>
          <a:p>
            <a:pPr>
              <a:spcBef>
                <a:spcPct val="50000"/>
              </a:spcBef>
            </a:pPr>
            <a:r>
              <a:rPr lang="en-US" b="1" u="sng" dirty="0"/>
              <a:t>I class</a:t>
            </a:r>
            <a:endParaRPr lang="ru-RU" b="1" u="sng" dirty="0"/>
          </a:p>
        </p:txBody>
      </p:sp>
      <p:sp>
        <p:nvSpPr>
          <p:cNvPr id="38918" name="Text Box 29"/>
          <p:cNvSpPr txBox="1">
            <a:spLocks noChangeArrowheads="1"/>
          </p:cNvSpPr>
          <p:nvPr/>
        </p:nvSpPr>
        <p:spPr bwMode="auto">
          <a:xfrm>
            <a:off x="3419475" y="1916113"/>
            <a:ext cx="2376488" cy="784225"/>
          </a:xfrm>
          <a:prstGeom prst="rect">
            <a:avLst/>
          </a:prstGeom>
          <a:noFill/>
          <a:ln w="9525" algn="ctr">
            <a:noFill/>
            <a:miter lim="800000"/>
            <a:headEnd/>
            <a:tailEnd/>
          </a:ln>
        </p:spPr>
        <p:txBody>
          <a:bodyPr>
            <a:spAutoFit/>
          </a:bodyPr>
          <a:lstStyle/>
          <a:p>
            <a:pPr>
              <a:spcBef>
                <a:spcPct val="50000"/>
              </a:spcBef>
            </a:pPr>
            <a:r>
              <a:rPr lang="ru-RU" b="1" u="sng" dirty="0"/>
              <a:t> </a:t>
            </a:r>
            <a:r>
              <a:rPr lang="en-US" b="1" u="sng" dirty="0"/>
              <a:t>I class,</a:t>
            </a:r>
          </a:p>
          <a:p>
            <a:pPr>
              <a:spcBef>
                <a:spcPct val="50000"/>
              </a:spcBef>
            </a:pPr>
            <a:r>
              <a:rPr lang="en-US" b="1" u="sng" dirty="0"/>
              <a:t>1 subclass</a:t>
            </a:r>
            <a:endParaRPr lang="ru-RU" b="1" i="1" u="sng" dirty="0"/>
          </a:p>
        </p:txBody>
      </p:sp>
      <p:sp>
        <p:nvSpPr>
          <p:cNvPr id="38919" name="Text Box 30"/>
          <p:cNvSpPr txBox="1">
            <a:spLocks noChangeArrowheads="1"/>
          </p:cNvSpPr>
          <p:nvPr/>
        </p:nvSpPr>
        <p:spPr bwMode="auto">
          <a:xfrm>
            <a:off x="3492500" y="3141663"/>
            <a:ext cx="1439863" cy="784830"/>
          </a:xfrm>
          <a:prstGeom prst="rect">
            <a:avLst/>
          </a:prstGeom>
          <a:noFill/>
          <a:ln w="9525" algn="ctr">
            <a:noFill/>
            <a:miter lim="800000"/>
            <a:headEnd/>
            <a:tailEnd/>
          </a:ln>
        </p:spPr>
        <p:txBody>
          <a:bodyPr>
            <a:spAutoFit/>
          </a:bodyPr>
          <a:lstStyle/>
          <a:p>
            <a:pPr>
              <a:spcBef>
                <a:spcPct val="50000"/>
              </a:spcBef>
            </a:pPr>
            <a:r>
              <a:rPr lang="en-US" b="1" u="sng" dirty="0"/>
              <a:t>I class,</a:t>
            </a:r>
          </a:p>
          <a:p>
            <a:pPr>
              <a:spcBef>
                <a:spcPct val="50000"/>
              </a:spcBef>
            </a:pPr>
            <a:r>
              <a:rPr lang="en-US" b="1" u="sng" dirty="0"/>
              <a:t>2 subclass</a:t>
            </a:r>
            <a:endParaRPr lang="ru-RU" b="1" i="1" u="sng" dirty="0"/>
          </a:p>
        </p:txBody>
      </p:sp>
      <p:sp>
        <p:nvSpPr>
          <p:cNvPr id="38920" name="Text Box 31"/>
          <p:cNvSpPr txBox="1">
            <a:spLocks noChangeArrowheads="1"/>
          </p:cNvSpPr>
          <p:nvPr/>
        </p:nvSpPr>
        <p:spPr bwMode="auto">
          <a:xfrm>
            <a:off x="3492500" y="4437063"/>
            <a:ext cx="1584325" cy="784225"/>
          </a:xfrm>
          <a:prstGeom prst="rect">
            <a:avLst/>
          </a:prstGeom>
          <a:noFill/>
          <a:ln w="9525" algn="ctr">
            <a:noFill/>
            <a:miter lim="800000"/>
            <a:headEnd/>
            <a:tailEnd/>
          </a:ln>
        </p:spPr>
        <p:txBody>
          <a:bodyPr>
            <a:spAutoFit/>
          </a:bodyPr>
          <a:lstStyle/>
          <a:p>
            <a:pPr>
              <a:spcBef>
                <a:spcPct val="50000"/>
              </a:spcBef>
            </a:pPr>
            <a:r>
              <a:rPr lang="en-US" b="1" u="sng" dirty="0"/>
              <a:t>I class,</a:t>
            </a:r>
          </a:p>
          <a:p>
            <a:pPr>
              <a:spcBef>
                <a:spcPct val="50000"/>
              </a:spcBef>
            </a:pPr>
            <a:r>
              <a:rPr lang="en-US" b="1" u="sng" dirty="0"/>
              <a:t>3 subclass</a:t>
            </a:r>
            <a:endParaRPr lang="ru-RU" b="1" i="1" u="sng" dirty="0"/>
          </a:p>
        </p:txBody>
      </p:sp>
      <p:sp>
        <p:nvSpPr>
          <p:cNvPr id="38921" name="Text Box 33"/>
          <p:cNvSpPr txBox="1">
            <a:spLocks noChangeArrowheads="1"/>
          </p:cNvSpPr>
          <p:nvPr/>
        </p:nvSpPr>
        <p:spPr bwMode="auto">
          <a:xfrm>
            <a:off x="3492500" y="5661025"/>
            <a:ext cx="1439863" cy="784830"/>
          </a:xfrm>
          <a:prstGeom prst="rect">
            <a:avLst/>
          </a:prstGeom>
          <a:noFill/>
          <a:ln w="9525" algn="ctr">
            <a:noFill/>
            <a:miter lim="800000"/>
            <a:headEnd/>
            <a:tailEnd/>
          </a:ln>
        </p:spPr>
        <p:txBody>
          <a:bodyPr>
            <a:spAutoFit/>
          </a:bodyPr>
          <a:lstStyle/>
          <a:p>
            <a:pPr>
              <a:spcBef>
                <a:spcPct val="50000"/>
              </a:spcBef>
            </a:pPr>
            <a:r>
              <a:rPr lang="en-US" b="1" u="sng" dirty="0"/>
              <a:t>I class,</a:t>
            </a:r>
          </a:p>
          <a:p>
            <a:pPr>
              <a:spcBef>
                <a:spcPct val="50000"/>
              </a:spcBef>
            </a:pPr>
            <a:r>
              <a:rPr lang="en-US" b="1" u="sng" dirty="0"/>
              <a:t>4 subclass</a:t>
            </a:r>
            <a:endParaRPr lang="ru-RU" b="1" i="1" u="sng" dirty="0"/>
          </a:p>
        </p:txBody>
      </p:sp>
      <p:pic>
        <p:nvPicPr>
          <p:cNvPr id="38922" name="Picture 37" descr="P5100213"/>
          <p:cNvPicPr>
            <a:picLocks noChangeAspect="1" noChangeArrowheads="1"/>
          </p:cNvPicPr>
          <p:nvPr/>
        </p:nvPicPr>
        <p:blipFill>
          <a:blip r:embed="rId3"/>
          <a:srcRect/>
          <a:stretch>
            <a:fillRect/>
          </a:stretch>
        </p:blipFill>
        <p:spPr bwMode="auto">
          <a:xfrm>
            <a:off x="6011863" y="620713"/>
            <a:ext cx="2808287" cy="2303462"/>
          </a:xfrm>
          <a:prstGeom prst="rect">
            <a:avLst/>
          </a:prstGeom>
          <a:solidFill>
            <a:schemeClr val="accent1"/>
          </a:solidFill>
          <a:ln w="9525">
            <a:noFill/>
            <a:miter lim="800000"/>
            <a:headEnd/>
            <a:tailEnd/>
          </a:ln>
        </p:spPr>
      </p:pic>
      <p:pic>
        <p:nvPicPr>
          <p:cNvPr id="38923" name="Picture 42" descr="P5100214"/>
          <p:cNvPicPr>
            <a:picLocks noChangeAspect="1" noChangeArrowheads="1"/>
          </p:cNvPicPr>
          <p:nvPr/>
        </p:nvPicPr>
        <p:blipFill>
          <a:blip r:embed="rId4"/>
          <a:srcRect/>
          <a:stretch>
            <a:fillRect/>
          </a:stretch>
        </p:blipFill>
        <p:spPr bwMode="auto">
          <a:xfrm>
            <a:off x="6011863" y="2781300"/>
            <a:ext cx="2808287" cy="2233613"/>
          </a:xfrm>
          <a:prstGeom prst="rect">
            <a:avLst/>
          </a:prstGeom>
          <a:noFill/>
          <a:ln w="9525">
            <a:noFill/>
            <a:miter lim="800000"/>
            <a:headEnd/>
            <a:tailEnd/>
          </a:ln>
        </p:spPr>
      </p:pic>
      <p:pic>
        <p:nvPicPr>
          <p:cNvPr id="38924" name="Рисунок 9" descr="3843"/>
          <p:cNvPicPr>
            <a:picLocks noChangeAspect="1" noChangeArrowheads="1"/>
          </p:cNvPicPr>
          <p:nvPr/>
        </p:nvPicPr>
        <p:blipFill>
          <a:blip r:embed="rId5"/>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44000" cy="1015663"/>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i="1" dirty="0">
                <a:effectLst>
                  <a:outerShdw blurRad="38100" dist="38100" dir="2700000" algn="tl">
                    <a:srgbClr val="C0C0C0"/>
                  </a:outerShdw>
                </a:effectLst>
                <a:latin typeface="Times New Roman" charset="0"/>
              </a:rPr>
              <a:t>I class</a:t>
            </a:r>
            <a:r>
              <a:rPr lang="en-US" sz="6000" b="1" i="1" dirty="0" smtClean="0">
                <a:effectLst>
                  <a:outerShdw blurRad="38100" dist="38100" dir="2700000" algn="tl">
                    <a:srgbClr val="C0C0C0"/>
                  </a:outerShdw>
                </a:effectLst>
                <a:latin typeface="Times New Roman" charset="0"/>
              </a:rPr>
              <a:t>,</a:t>
            </a:r>
            <a:endParaRPr lang="en-US" sz="6000" b="1" i="1" dirty="0">
              <a:effectLst>
                <a:outerShdw blurRad="38100" dist="38100" dir="2700000" algn="tl">
                  <a:srgbClr val="C0C0C0"/>
                </a:outerShdw>
              </a:effectLst>
              <a:latin typeface="Times New Roman" charset="0"/>
            </a:endParaRPr>
          </a:p>
        </p:txBody>
      </p:sp>
      <p:sp>
        <p:nvSpPr>
          <p:cNvPr id="39939" name="Text Box 10"/>
          <p:cNvSpPr txBox="1">
            <a:spLocks noChangeArrowheads="1"/>
          </p:cNvSpPr>
          <p:nvPr/>
        </p:nvSpPr>
        <p:spPr bwMode="auto">
          <a:xfrm>
            <a:off x="7572375" y="0"/>
            <a:ext cx="1571625" cy="400050"/>
          </a:xfrm>
          <a:prstGeom prst="rect">
            <a:avLst/>
          </a:prstGeom>
          <a:noFill/>
          <a:ln w="9525" algn="ctr">
            <a:noFill/>
            <a:miter lim="800000"/>
            <a:headEnd/>
            <a:tailEnd/>
          </a:ln>
        </p:spPr>
        <p:txBody>
          <a:bodyPr>
            <a:spAutoFit/>
          </a:bodyPr>
          <a:lstStyle/>
          <a:p>
            <a:r>
              <a:rPr lang="ru-RU" sz="2000">
                <a:latin typeface="Calibri" pitchFamily="34" charset="0"/>
              </a:rPr>
              <a:t>По Кеннеди</a:t>
            </a:r>
          </a:p>
        </p:txBody>
      </p:sp>
      <p:pic>
        <p:nvPicPr>
          <p:cNvPr id="39940" name="Picture 11" descr="P1010078"/>
          <p:cNvPicPr>
            <a:picLocks noChangeAspect="1" noChangeArrowheads="1"/>
          </p:cNvPicPr>
          <p:nvPr/>
        </p:nvPicPr>
        <p:blipFill>
          <a:blip r:embed="rId2"/>
          <a:srcRect r="18" b="24"/>
          <a:stretch>
            <a:fillRect/>
          </a:stretch>
        </p:blipFill>
        <p:spPr bwMode="auto">
          <a:xfrm>
            <a:off x="2124075" y="2420938"/>
            <a:ext cx="4824413" cy="3095625"/>
          </a:xfrm>
          <a:prstGeom prst="rect">
            <a:avLst/>
          </a:prstGeom>
          <a:noFill/>
          <a:ln w="9525">
            <a:noFill/>
            <a:miter lim="800000"/>
            <a:headEnd/>
            <a:tailEnd/>
          </a:ln>
        </p:spPr>
      </p:pic>
      <p:pic>
        <p:nvPicPr>
          <p:cNvPr id="39941"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сканирование0010"/>
          <p:cNvPicPr>
            <a:picLocks noChangeAspect="1" noChangeArrowheads="1"/>
          </p:cNvPicPr>
          <p:nvPr/>
        </p:nvPicPr>
        <p:blipFill>
          <a:blip r:embed="rId2">
            <a:grayscl/>
            <a:biLevel thresh="50000"/>
          </a:blip>
          <a:srcRect t="809" r="67329" b="3"/>
          <a:stretch>
            <a:fillRect/>
          </a:stretch>
        </p:blipFill>
        <p:spPr bwMode="auto">
          <a:xfrm rot="120000">
            <a:off x="538163" y="495300"/>
            <a:ext cx="2160587" cy="6326188"/>
          </a:xfrm>
          <a:prstGeom prst="rect">
            <a:avLst/>
          </a:prstGeom>
          <a:noFill/>
          <a:ln w="9525">
            <a:noFill/>
            <a:miter lim="800000"/>
            <a:headEnd/>
            <a:tailEnd/>
          </a:ln>
        </p:spPr>
      </p:pic>
      <p:sp>
        <p:nvSpPr>
          <p:cNvPr id="26633" name="Text Box 9"/>
          <p:cNvSpPr txBox="1">
            <a:spLocks noChangeArrowheads="1"/>
          </p:cNvSpPr>
          <p:nvPr/>
        </p:nvSpPr>
        <p:spPr bwMode="auto">
          <a:xfrm>
            <a:off x="2051050" y="0"/>
            <a:ext cx="7092950" cy="40005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b="1" u="sng" dirty="0">
                <a:latin typeface="Georgia" pitchFamily="18" charset="0"/>
              </a:rPr>
              <a:t>CLASS II - unilateral end defect</a:t>
            </a:r>
            <a:endParaRPr lang="ru-RU" sz="2000" b="1" i="1" dirty="0">
              <a:effectLst>
                <a:outerShdw blurRad="38100" dist="38100" dir="2700000" algn="tl">
                  <a:srgbClr val="C0C0C0"/>
                </a:outerShdw>
              </a:effectLst>
            </a:endParaRPr>
          </a:p>
        </p:txBody>
      </p:sp>
      <p:sp>
        <p:nvSpPr>
          <p:cNvPr id="40964" name="Text Box 11"/>
          <p:cNvSpPr txBox="1">
            <a:spLocks noChangeArrowheads="1"/>
          </p:cNvSpPr>
          <p:nvPr/>
        </p:nvSpPr>
        <p:spPr bwMode="auto">
          <a:xfrm>
            <a:off x="3492500" y="620713"/>
            <a:ext cx="1873250" cy="4108817"/>
          </a:xfrm>
          <a:prstGeom prst="rect">
            <a:avLst/>
          </a:prstGeom>
          <a:noFill/>
          <a:ln w="9525" algn="ctr">
            <a:noFill/>
            <a:miter lim="800000"/>
            <a:headEnd/>
            <a:tailEnd/>
          </a:ln>
        </p:spPr>
        <p:txBody>
          <a:bodyPr>
            <a:spAutoFit/>
          </a:bodyPr>
          <a:lstStyle/>
          <a:p>
            <a:pPr>
              <a:spcBef>
                <a:spcPct val="50000"/>
              </a:spcBef>
            </a:pPr>
            <a:r>
              <a:rPr lang="en-US" b="1" u="sng" dirty="0"/>
              <a:t>II class</a:t>
            </a:r>
            <a:endParaRPr lang="ru-RU" b="1" u="sng" dirty="0"/>
          </a:p>
          <a:p>
            <a:pPr>
              <a:spcBef>
                <a:spcPct val="50000"/>
              </a:spcBef>
            </a:pPr>
            <a:endParaRPr lang="ru-RU" b="1" u="sng" dirty="0"/>
          </a:p>
          <a:p>
            <a:pPr>
              <a:spcBef>
                <a:spcPct val="50000"/>
              </a:spcBef>
            </a:pPr>
            <a:r>
              <a:rPr lang="en-US" b="1" u="sng" dirty="0"/>
              <a:t>II class</a:t>
            </a:r>
          </a:p>
          <a:p>
            <a:pPr>
              <a:spcBef>
                <a:spcPct val="50000"/>
              </a:spcBef>
            </a:pPr>
            <a:r>
              <a:rPr lang="en-US" b="1" u="sng" dirty="0"/>
              <a:t>1 subclass</a:t>
            </a:r>
            <a:endParaRPr lang="ru-RU" b="1" i="1" u="sng" dirty="0"/>
          </a:p>
          <a:p>
            <a:pPr>
              <a:spcBef>
                <a:spcPct val="50000"/>
              </a:spcBef>
            </a:pPr>
            <a:r>
              <a:rPr lang="en-US" b="1" u="sng" dirty="0"/>
              <a:t>II class</a:t>
            </a:r>
          </a:p>
          <a:p>
            <a:pPr>
              <a:spcBef>
                <a:spcPct val="50000"/>
              </a:spcBef>
            </a:pPr>
            <a:r>
              <a:rPr lang="en-US" b="1" u="sng" dirty="0"/>
              <a:t>2 subclass</a:t>
            </a:r>
            <a:endParaRPr lang="ru-RU" b="1" u="sng" dirty="0"/>
          </a:p>
          <a:p>
            <a:pPr>
              <a:spcBef>
                <a:spcPct val="50000"/>
              </a:spcBef>
            </a:pPr>
            <a:r>
              <a:rPr lang="en-US" b="1" u="sng" dirty="0"/>
              <a:t>II class</a:t>
            </a:r>
          </a:p>
          <a:p>
            <a:pPr>
              <a:spcBef>
                <a:spcPct val="50000"/>
              </a:spcBef>
            </a:pPr>
            <a:r>
              <a:rPr lang="en-US" b="1" u="sng" dirty="0"/>
              <a:t>3 subclass</a:t>
            </a:r>
            <a:endParaRPr lang="ru-RU" b="1" u="sng" dirty="0"/>
          </a:p>
          <a:p>
            <a:pPr>
              <a:spcBef>
                <a:spcPct val="50000"/>
              </a:spcBef>
            </a:pPr>
            <a:r>
              <a:rPr lang="en-US" b="1" u="sng" dirty="0"/>
              <a:t>II class</a:t>
            </a:r>
          </a:p>
          <a:p>
            <a:pPr>
              <a:spcBef>
                <a:spcPct val="50000"/>
              </a:spcBef>
            </a:pPr>
            <a:r>
              <a:rPr lang="en-US" b="1" u="sng" dirty="0"/>
              <a:t>4 subclass</a:t>
            </a:r>
            <a:endParaRPr lang="ru-RU" b="1" i="1" u="sng" dirty="0"/>
          </a:p>
        </p:txBody>
      </p:sp>
      <p:pic>
        <p:nvPicPr>
          <p:cNvPr id="40965" name="Picture 16" descr="P5100194"/>
          <p:cNvPicPr>
            <a:picLocks noChangeAspect="1" noChangeArrowheads="1"/>
          </p:cNvPicPr>
          <p:nvPr/>
        </p:nvPicPr>
        <p:blipFill>
          <a:blip r:embed="rId3"/>
          <a:srcRect/>
          <a:stretch>
            <a:fillRect/>
          </a:stretch>
        </p:blipFill>
        <p:spPr bwMode="auto">
          <a:xfrm>
            <a:off x="6659563" y="549275"/>
            <a:ext cx="2016125" cy="1439863"/>
          </a:xfrm>
          <a:prstGeom prst="rect">
            <a:avLst/>
          </a:prstGeom>
          <a:solidFill>
            <a:srgbClr val="00FFFF"/>
          </a:solidFill>
          <a:ln w="9525">
            <a:noFill/>
            <a:miter lim="800000"/>
            <a:headEnd/>
            <a:tailEnd/>
          </a:ln>
        </p:spPr>
      </p:pic>
      <p:pic>
        <p:nvPicPr>
          <p:cNvPr id="40966" name="Picture 17" descr="P5100197"/>
          <p:cNvPicPr>
            <a:picLocks noChangeAspect="1" noChangeArrowheads="1"/>
          </p:cNvPicPr>
          <p:nvPr/>
        </p:nvPicPr>
        <p:blipFill>
          <a:blip r:embed="rId4"/>
          <a:srcRect r="24"/>
          <a:stretch>
            <a:fillRect/>
          </a:stretch>
        </p:blipFill>
        <p:spPr bwMode="auto">
          <a:xfrm>
            <a:off x="6659563" y="2205038"/>
            <a:ext cx="2016125" cy="1728787"/>
          </a:xfrm>
          <a:prstGeom prst="rect">
            <a:avLst/>
          </a:prstGeom>
          <a:noFill/>
          <a:ln w="9525">
            <a:noFill/>
            <a:miter lim="800000"/>
            <a:headEnd/>
            <a:tailEnd/>
          </a:ln>
        </p:spPr>
      </p:pic>
      <p:pic>
        <p:nvPicPr>
          <p:cNvPr id="40967" name="Picture 18" descr="P5100202"/>
          <p:cNvPicPr>
            <a:picLocks noChangeAspect="1" noChangeArrowheads="1"/>
          </p:cNvPicPr>
          <p:nvPr/>
        </p:nvPicPr>
        <p:blipFill>
          <a:blip r:embed="rId5"/>
          <a:srcRect/>
          <a:stretch>
            <a:fillRect/>
          </a:stretch>
        </p:blipFill>
        <p:spPr bwMode="auto">
          <a:xfrm>
            <a:off x="6659563" y="4076700"/>
            <a:ext cx="2016125" cy="1728788"/>
          </a:xfrm>
          <a:prstGeom prst="rect">
            <a:avLst/>
          </a:prstGeom>
          <a:noFill/>
          <a:ln w="9525">
            <a:noFill/>
            <a:miter lim="800000"/>
            <a:headEnd/>
            <a:tailEnd/>
          </a:ln>
        </p:spPr>
      </p:pic>
      <p:sp>
        <p:nvSpPr>
          <p:cNvPr id="40968" name="Rectangle 20"/>
          <p:cNvSpPr>
            <a:spLocks noChangeArrowheads="1"/>
          </p:cNvSpPr>
          <p:nvPr/>
        </p:nvSpPr>
        <p:spPr bwMode="auto">
          <a:xfrm>
            <a:off x="5292725" y="6237288"/>
            <a:ext cx="2735263" cy="360362"/>
          </a:xfrm>
          <a:prstGeom prst="rect">
            <a:avLst/>
          </a:prstGeom>
          <a:solidFill>
            <a:schemeClr val="bg1"/>
          </a:solidFill>
          <a:ln w="9525" algn="ctr">
            <a:solidFill>
              <a:srgbClr val="000080"/>
            </a:solidFill>
            <a:miter lim="800000"/>
            <a:headEnd/>
            <a:tailEnd/>
          </a:ln>
        </p:spPr>
        <p:txBody>
          <a:bodyPr wrap="none" anchor="ctr"/>
          <a:lstStyle/>
          <a:p>
            <a:pPr algn="ctr"/>
            <a:endParaRPr lang="ru-RU" sz="2000">
              <a:latin typeface="Calibri" pitchFamily="34" charset="0"/>
            </a:endParaRPr>
          </a:p>
        </p:txBody>
      </p:sp>
      <p:pic>
        <p:nvPicPr>
          <p:cNvPr id="40969" name="Рисунок 9" descr="3843"/>
          <p:cNvPicPr>
            <a:picLocks noChangeAspect="1" noChangeArrowheads="1"/>
          </p:cNvPicPr>
          <p:nvPr/>
        </p:nvPicPr>
        <p:blipFill>
          <a:blip r:embed="rId6"/>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755650" y="1557338"/>
            <a:ext cx="7777163" cy="3744912"/>
          </a:xfrm>
        </p:spPr>
        <p:txBody>
          <a:bodyPr rtlCol="0">
            <a:normAutofit lnSpcReduction="10000"/>
          </a:bodyPr>
          <a:lstStyle/>
          <a:p>
            <a:pPr marL="609600" indent="-609600" eaLnBrk="1" fontAlgn="auto" hangingPunct="1">
              <a:lnSpc>
                <a:spcPct val="90000"/>
              </a:lnSpc>
              <a:spcAft>
                <a:spcPts val="0"/>
              </a:spcAft>
              <a:buFontTx/>
              <a:buNone/>
              <a:defRPr/>
            </a:pPr>
            <a:r>
              <a:rPr lang="ru-RU" sz="2400" dirty="0">
                <a:solidFill>
                  <a:srgbClr val="FF0000"/>
                </a:solidFill>
              </a:rPr>
              <a:t>  </a:t>
            </a:r>
            <a:r>
              <a:rPr lang="en-US" sz="4000" b="1" i="1" dirty="0">
                <a:solidFill>
                  <a:srgbClr val="FF0000"/>
                </a:solidFill>
                <a:latin typeface="Times New Roman" charset="0"/>
              </a:rPr>
              <a:t>Acquired </a:t>
            </a:r>
            <a:r>
              <a:rPr lang="en-US" sz="4000" b="1" i="1" dirty="0" err="1">
                <a:solidFill>
                  <a:srgbClr val="FF0000"/>
                </a:solidFill>
                <a:latin typeface="Times New Roman" charset="0"/>
              </a:rPr>
              <a:t>adentia</a:t>
            </a:r>
            <a:r>
              <a:rPr lang="en-US" sz="4000" b="1" i="1" dirty="0">
                <a:solidFill>
                  <a:srgbClr val="FF0000"/>
                </a:solidFill>
                <a:latin typeface="Times New Roman" charset="0"/>
              </a:rPr>
              <a:t> –</a:t>
            </a:r>
          </a:p>
          <a:p>
            <a:pPr marL="609600" indent="-609600" eaLnBrk="1" fontAlgn="auto" hangingPunct="1">
              <a:lnSpc>
                <a:spcPct val="90000"/>
              </a:lnSpc>
              <a:spcAft>
                <a:spcPts val="0"/>
              </a:spcAft>
              <a:buFontTx/>
              <a:buNone/>
              <a:defRPr/>
            </a:pPr>
            <a:r>
              <a:rPr lang="en-US" sz="4000" b="1" i="1" dirty="0">
                <a:solidFill>
                  <a:srgbClr val="FF0000"/>
                </a:solidFill>
                <a:latin typeface="Times New Roman" charset="0"/>
              </a:rPr>
              <a:t>a disease characterized by a violation of the integrity of the dentition or dentition of the formed teeth in the absence of pathological changes in the remaining teeth.</a:t>
            </a:r>
            <a:r>
              <a:rPr lang="ru-RU" sz="2400" b="1" dirty="0" smtClean="0">
                <a:effectLst>
                  <a:outerShdw blurRad="38100" dist="38100" dir="2700000" algn="tl">
                    <a:srgbClr val="C0C0C0"/>
                  </a:outerShdw>
                </a:effectLst>
              </a:rPr>
              <a:t>  </a:t>
            </a:r>
            <a:endParaRPr lang="ru-RU" sz="2400" b="1" i="1" dirty="0">
              <a:effectLst>
                <a:outerShdw blurRad="38100" dist="38100" dir="2700000" algn="tl">
                  <a:srgbClr val="C0C0C0"/>
                </a:outerShdw>
              </a:effectLst>
            </a:endParaRPr>
          </a:p>
        </p:txBody>
      </p:sp>
      <p:pic>
        <p:nvPicPr>
          <p:cNvPr id="13315" name="Рисунок 9" descr="3843"/>
          <p:cNvPicPr>
            <a:picLocks noChangeAspect="1" noChangeArrowheads="1"/>
          </p:cNvPicPr>
          <p:nvPr/>
        </p:nvPicPr>
        <p:blipFill>
          <a:blip r:embed="rId2"/>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0" y="0"/>
            <a:ext cx="9144000" cy="1016000"/>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i="1" dirty="0">
                <a:effectLst>
                  <a:outerShdw blurRad="38100" dist="38100" dir="2700000" algn="tl">
                    <a:srgbClr val="C0C0C0"/>
                  </a:outerShdw>
                </a:effectLst>
                <a:latin typeface="Times New Roman" charset="0"/>
              </a:rPr>
              <a:t>II class</a:t>
            </a:r>
            <a:endParaRPr lang="ru-RU" sz="6000" b="1" i="1" dirty="0">
              <a:effectLst>
                <a:outerShdw blurRad="38100" dist="38100" dir="2700000" algn="tl">
                  <a:srgbClr val="C0C0C0"/>
                </a:outerShdw>
              </a:effectLst>
              <a:latin typeface="Times New Roman" charset="0"/>
            </a:endParaRPr>
          </a:p>
        </p:txBody>
      </p:sp>
      <p:sp>
        <p:nvSpPr>
          <p:cNvPr id="41987" name="Text Box 6"/>
          <p:cNvSpPr txBox="1">
            <a:spLocks noChangeArrowheads="1"/>
          </p:cNvSpPr>
          <p:nvPr/>
        </p:nvSpPr>
        <p:spPr bwMode="auto">
          <a:xfrm>
            <a:off x="250825" y="3068638"/>
            <a:ext cx="8569325" cy="369887"/>
          </a:xfrm>
          <a:prstGeom prst="rect">
            <a:avLst/>
          </a:prstGeom>
          <a:noFill/>
          <a:ln w="9525" algn="ctr">
            <a:noFill/>
            <a:miter lim="800000"/>
            <a:headEnd/>
            <a:tailEnd/>
          </a:ln>
        </p:spPr>
        <p:txBody>
          <a:bodyPr>
            <a:spAutoFit/>
          </a:bodyPr>
          <a:lstStyle/>
          <a:p>
            <a:pPr algn="ctr">
              <a:spcBef>
                <a:spcPct val="50000"/>
              </a:spcBef>
            </a:pPr>
            <a:r>
              <a:rPr lang="ru-RU"/>
              <a:t>Фото из полости рта</a:t>
            </a:r>
          </a:p>
        </p:txBody>
      </p:sp>
      <p:pic>
        <p:nvPicPr>
          <p:cNvPr id="41988" name="Picture 8" descr="P1010081"/>
          <p:cNvPicPr>
            <a:picLocks noChangeAspect="1" noChangeArrowheads="1"/>
          </p:cNvPicPr>
          <p:nvPr/>
        </p:nvPicPr>
        <p:blipFill>
          <a:blip r:embed="rId2"/>
          <a:srcRect/>
          <a:stretch>
            <a:fillRect/>
          </a:stretch>
        </p:blipFill>
        <p:spPr bwMode="auto">
          <a:xfrm>
            <a:off x="1547813" y="1628775"/>
            <a:ext cx="5905500" cy="4103688"/>
          </a:xfrm>
          <a:prstGeom prst="rect">
            <a:avLst/>
          </a:prstGeom>
          <a:noFill/>
          <a:ln w="9525">
            <a:noFill/>
            <a:miter lim="800000"/>
            <a:headEnd/>
            <a:tailEnd/>
          </a:ln>
        </p:spPr>
      </p:pic>
      <p:sp>
        <p:nvSpPr>
          <p:cNvPr id="41989" name="Text Box 9"/>
          <p:cNvSpPr txBox="1">
            <a:spLocks noChangeArrowheads="1"/>
          </p:cNvSpPr>
          <p:nvPr/>
        </p:nvSpPr>
        <p:spPr bwMode="auto">
          <a:xfrm>
            <a:off x="7662863" y="0"/>
            <a:ext cx="1481137" cy="400050"/>
          </a:xfrm>
          <a:prstGeom prst="rect">
            <a:avLst/>
          </a:prstGeom>
          <a:noFill/>
          <a:ln w="9525" algn="ctr">
            <a:noFill/>
            <a:miter lim="800000"/>
            <a:headEnd/>
            <a:tailEnd/>
          </a:ln>
        </p:spPr>
        <p:txBody>
          <a:bodyPr wrap="none">
            <a:spAutoFit/>
          </a:bodyPr>
          <a:lstStyle/>
          <a:p>
            <a:r>
              <a:rPr lang="ru-RU" sz="2000">
                <a:latin typeface="Calibri" pitchFamily="34" charset="0"/>
              </a:rPr>
              <a:t>По Кеннеди</a:t>
            </a:r>
          </a:p>
        </p:txBody>
      </p:sp>
      <p:pic>
        <p:nvPicPr>
          <p:cNvPr id="41990"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сканирование0010"/>
          <p:cNvPicPr>
            <a:picLocks noChangeAspect="1" noChangeArrowheads="1"/>
          </p:cNvPicPr>
          <p:nvPr/>
        </p:nvPicPr>
        <p:blipFill>
          <a:blip r:embed="rId2">
            <a:grayscl/>
            <a:biLevel thresh="50000"/>
          </a:blip>
          <a:srcRect l="33434" r="34937" b="3"/>
          <a:stretch>
            <a:fillRect/>
          </a:stretch>
        </p:blipFill>
        <p:spPr bwMode="auto">
          <a:xfrm rot="60000">
            <a:off x="625475" y="646113"/>
            <a:ext cx="2160588" cy="6192837"/>
          </a:xfrm>
          <a:prstGeom prst="rect">
            <a:avLst/>
          </a:prstGeom>
          <a:noFill/>
          <a:ln w="9525">
            <a:noFill/>
            <a:miter lim="800000"/>
            <a:headEnd/>
            <a:tailEnd/>
          </a:ln>
        </p:spPr>
      </p:pic>
      <p:sp>
        <p:nvSpPr>
          <p:cNvPr id="27654" name="Text Box 6"/>
          <p:cNvSpPr txBox="1">
            <a:spLocks noChangeArrowheads="1"/>
          </p:cNvSpPr>
          <p:nvPr/>
        </p:nvSpPr>
        <p:spPr bwMode="auto">
          <a:xfrm>
            <a:off x="1835150" y="115888"/>
            <a:ext cx="7524750" cy="400050"/>
          </a:xfrm>
          <a:prstGeom prst="rect">
            <a:avLst/>
          </a:prstGeom>
          <a:noFill/>
          <a:ln w="9525" algn="ctr">
            <a:noFill/>
            <a:miter lim="800000"/>
            <a:headEnd/>
            <a:tailEnd/>
          </a:ln>
          <a:effectLst/>
        </p:spPr>
        <p:txBody>
          <a:bodyPr>
            <a:spAutoFit/>
          </a:bodyPr>
          <a:lstStyle/>
          <a:p>
            <a:pPr fontAlgn="auto">
              <a:spcBef>
                <a:spcPct val="50000"/>
              </a:spcBef>
              <a:spcAft>
                <a:spcPts val="0"/>
              </a:spcAft>
              <a:defRPr/>
            </a:pPr>
            <a:r>
              <a:rPr lang="en-US" b="1" dirty="0">
                <a:latin typeface="Georgia" pitchFamily="18" charset="0"/>
              </a:rPr>
              <a:t>CLASS III – included defect in the lateral region</a:t>
            </a:r>
            <a:endParaRPr lang="ru-RU" sz="2000" b="1" i="1" dirty="0">
              <a:solidFill>
                <a:schemeClr val="tx2"/>
              </a:solidFill>
              <a:effectLst>
                <a:outerShdw blurRad="38100" dist="38100" dir="2700000" algn="tl">
                  <a:srgbClr val="C0C0C0"/>
                </a:outerShdw>
              </a:effectLst>
            </a:endParaRPr>
          </a:p>
        </p:txBody>
      </p:sp>
      <p:sp>
        <p:nvSpPr>
          <p:cNvPr id="43012" name="Text Box 7"/>
          <p:cNvSpPr txBox="1">
            <a:spLocks noChangeArrowheads="1"/>
          </p:cNvSpPr>
          <p:nvPr/>
        </p:nvSpPr>
        <p:spPr bwMode="auto">
          <a:xfrm>
            <a:off x="3132138" y="549275"/>
            <a:ext cx="2735262" cy="369888"/>
          </a:xfrm>
          <a:prstGeom prst="rect">
            <a:avLst/>
          </a:prstGeom>
          <a:noFill/>
          <a:ln w="9525" algn="ctr">
            <a:noFill/>
            <a:miter lim="800000"/>
            <a:headEnd/>
            <a:tailEnd/>
          </a:ln>
        </p:spPr>
        <p:txBody>
          <a:bodyPr>
            <a:spAutoFit/>
          </a:bodyPr>
          <a:lstStyle/>
          <a:p>
            <a:pPr>
              <a:spcBef>
                <a:spcPct val="50000"/>
              </a:spcBef>
            </a:pPr>
            <a:endParaRPr lang="ru-RU">
              <a:solidFill>
                <a:schemeClr val="tx2"/>
              </a:solidFill>
            </a:endParaRPr>
          </a:p>
        </p:txBody>
      </p:sp>
      <p:sp>
        <p:nvSpPr>
          <p:cNvPr id="43013" name="Text Box 8"/>
          <p:cNvSpPr txBox="1">
            <a:spLocks noChangeArrowheads="1"/>
          </p:cNvSpPr>
          <p:nvPr/>
        </p:nvSpPr>
        <p:spPr bwMode="auto">
          <a:xfrm>
            <a:off x="3059113" y="620713"/>
            <a:ext cx="2952750" cy="5355312"/>
          </a:xfrm>
          <a:prstGeom prst="rect">
            <a:avLst/>
          </a:prstGeom>
          <a:noFill/>
          <a:ln w="9525" algn="ctr">
            <a:noFill/>
            <a:miter lim="800000"/>
            <a:headEnd/>
            <a:tailEnd/>
          </a:ln>
        </p:spPr>
        <p:txBody>
          <a:bodyPr>
            <a:spAutoFit/>
          </a:bodyPr>
          <a:lstStyle/>
          <a:p>
            <a:pPr>
              <a:spcBef>
                <a:spcPct val="50000"/>
              </a:spcBef>
            </a:pPr>
            <a:r>
              <a:rPr lang="en-US" b="1" u="sng" dirty="0">
                <a:solidFill>
                  <a:schemeClr val="tx2"/>
                </a:solidFill>
              </a:rPr>
              <a:t>III </a:t>
            </a:r>
            <a:r>
              <a:rPr lang="en-US" b="1" u="sng" dirty="0" smtClean="0">
                <a:solidFill>
                  <a:schemeClr val="tx2"/>
                </a:solidFill>
              </a:rPr>
              <a:t>class</a:t>
            </a:r>
            <a:endParaRPr lang="ru-RU" b="1" u="sng" dirty="0" smtClean="0">
              <a:solidFill>
                <a:schemeClr val="tx2"/>
              </a:solidFill>
            </a:endParaRPr>
          </a:p>
          <a:p>
            <a:pPr>
              <a:spcBef>
                <a:spcPct val="50000"/>
              </a:spcBef>
            </a:pPr>
            <a:endParaRPr lang="ru-RU" b="1" u="sng" dirty="0" smtClean="0">
              <a:solidFill>
                <a:schemeClr val="tx2"/>
              </a:solidFill>
            </a:endParaRPr>
          </a:p>
          <a:p>
            <a:pPr>
              <a:spcBef>
                <a:spcPct val="50000"/>
              </a:spcBef>
            </a:pPr>
            <a:r>
              <a:rPr lang="en-US" b="1" u="sng" dirty="0">
                <a:solidFill>
                  <a:schemeClr val="tx2"/>
                </a:solidFill>
              </a:rPr>
              <a:t>III class</a:t>
            </a:r>
          </a:p>
          <a:p>
            <a:pPr>
              <a:spcBef>
                <a:spcPct val="50000"/>
              </a:spcBef>
            </a:pPr>
            <a:r>
              <a:rPr lang="en-US" b="1" u="sng" dirty="0">
                <a:solidFill>
                  <a:schemeClr val="tx2"/>
                </a:solidFill>
              </a:rPr>
              <a:t>1 subclass</a:t>
            </a:r>
            <a:endParaRPr lang="ru-RU" b="1" u="sng" dirty="0">
              <a:solidFill>
                <a:schemeClr val="tx2"/>
              </a:solidFill>
            </a:endParaRPr>
          </a:p>
          <a:p>
            <a:pPr>
              <a:spcBef>
                <a:spcPct val="50000"/>
              </a:spcBef>
            </a:pPr>
            <a:r>
              <a:rPr lang="en-US" b="1" u="sng" dirty="0">
                <a:solidFill>
                  <a:schemeClr val="tx2"/>
                </a:solidFill>
              </a:rPr>
              <a:t> </a:t>
            </a:r>
            <a:endParaRPr lang="ru-RU" b="1" u="sng" dirty="0" smtClean="0">
              <a:solidFill>
                <a:schemeClr val="tx2"/>
              </a:solidFill>
            </a:endParaRPr>
          </a:p>
          <a:p>
            <a:pPr>
              <a:spcBef>
                <a:spcPct val="50000"/>
              </a:spcBef>
            </a:pPr>
            <a:r>
              <a:rPr lang="en-US" b="1" u="sng" dirty="0" smtClean="0">
                <a:solidFill>
                  <a:schemeClr val="tx2"/>
                </a:solidFill>
              </a:rPr>
              <a:t>III </a:t>
            </a:r>
            <a:r>
              <a:rPr lang="en-US" b="1" u="sng" dirty="0">
                <a:solidFill>
                  <a:schemeClr val="tx2"/>
                </a:solidFill>
              </a:rPr>
              <a:t>class</a:t>
            </a:r>
          </a:p>
          <a:p>
            <a:pPr>
              <a:spcBef>
                <a:spcPct val="50000"/>
              </a:spcBef>
            </a:pPr>
            <a:r>
              <a:rPr lang="en-US" b="1" u="sng" dirty="0">
                <a:solidFill>
                  <a:schemeClr val="tx2"/>
                </a:solidFill>
              </a:rPr>
              <a:t>2 </a:t>
            </a:r>
            <a:r>
              <a:rPr lang="en-US" b="1" u="sng" dirty="0" smtClean="0">
                <a:solidFill>
                  <a:schemeClr val="tx2"/>
                </a:solidFill>
              </a:rPr>
              <a:t>subclass</a:t>
            </a:r>
            <a:endParaRPr lang="ru-RU" b="1" u="sng" dirty="0" smtClean="0">
              <a:solidFill>
                <a:schemeClr val="tx2"/>
              </a:solidFill>
            </a:endParaRPr>
          </a:p>
          <a:p>
            <a:pPr>
              <a:spcBef>
                <a:spcPct val="50000"/>
              </a:spcBef>
            </a:pPr>
            <a:r>
              <a:rPr lang="en-US" b="1" u="sng" dirty="0" smtClean="0">
                <a:solidFill>
                  <a:schemeClr val="tx2"/>
                </a:solidFill>
              </a:rPr>
              <a:t> </a:t>
            </a:r>
            <a:endParaRPr lang="ru-RU" b="1" u="sng" dirty="0" smtClean="0">
              <a:solidFill>
                <a:schemeClr val="tx2"/>
              </a:solidFill>
            </a:endParaRPr>
          </a:p>
          <a:p>
            <a:pPr>
              <a:spcBef>
                <a:spcPct val="50000"/>
              </a:spcBef>
            </a:pPr>
            <a:r>
              <a:rPr lang="en-US" b="1" u="sng" dirty="0" smtClean="0">
                <a:solidFill>
                  <a:schemeClr val="tx2"/>
                </a:solidFill>
              </a:rPr>
              <a:t>III </a:t>
            </a:r>
            <a:r>
              <a:rPr lang="en-US" b="1" u="sng" dirty="0">
                <a:solidFill>
                  <a:schemeClr val="tx2"/>
                </a:solidFill>
              </a:rPr>
              <a:t>class</a:t>
            </a:r>
          </a:p>
          <a:p>
            <a:pPr>
              <a:spcBef>
                <a:spcPct val="50000"/>
              </a:spcBef>
            </a:pPr>
            <a:r>
              <a:rPr lang="en-US" b="1" u="sng" dirty="0">
                <a:solidFill>
                  <a:schemeClr val="tx2"/>
                </a:solidFill>
              </a:rPr>
              <a:t>3 subclass</a:t>
            </a:r>
            <a:endParaRPr lang="ru-RU" b="1" i="1" u="sng" dirty="0">
              <a:solidFill>
                <a:schemeClr val="tx2"/>
              </a:solidFill>
            </a:endParaRPr>
          </a:p>
          <a:p>
            <a:pPr>
              <a:spcBef>
                <a:spcPct val="50000"/>
              </a:spcBef>
            </a:pPr>
            <a:r>
              <a:rPr lang="en-US" b="1" u="sng" dirty="0">
                <a:solidFill>
                  <a:schemeClr val="tx2"/>
                </a:solidFill>
              </a:rPr>
              <a:t> </a:t>
            </a:r>
            <a:endParaRPr lang="ru-RU" b="1" u="sng" dirty="0" smtClean="0">
              <a:solidFill>
                <a:schemeClr val="tx2"/>
              </a:solidFill>
            </a:endParaRPr>
          </a:p>
          <a:p>
            <a:pPr>
              <a:spcBef>
                <a:spcPct val="50000"/>
              </a:spcBef>
            </a:pPr>
            <a:r>
              <a:rPr lang="en-US" b="1" u="sng" dirty="0" smtClean="0">
                <a:solidFill>
                  <a:schemeClr val="tx2"/>
                </a:solidFill>
              </a:rPr>
              <a:t>III </a:t>
            </a:r>
            <a:r>
              <a:rPr lang="en-US" b="1" u="sng" dirty="0">
                <a:solidFill>
                  <a:schemeClr val="tx2"/>
                </a:solidFill>
              </a:rPr>
              <a:t>class</a:t>
            </a:r>
          </a:p>
          <a:p>
            <a:pPr>
              <a:spcBef>
                <a:spcPct val="50000"/>
              </a:spcBef>
            </a:pPr>
            <a:r>
              <a:rPr lang="en-US" b="1" u="sng" dirty="0">
                <a:solidFill>
                  <a:schemeClr val="tx2"/>
                </a:solidFill>
              </a:rPr>
              <a:t>4 subclass</a:t>
            </a:r>
            <a:endParaRPr lang="ru-RU" b="1" i="1" u="sng" dirty="0">
              <a:solidFill>
                <a:schemeClr val="tx2"/>
              </a:solidFill>
            </a:endParaRPr>
          </a:p>
        </p:txBody>
      </p:sp>
      <p:pic>
        <p:nvPicPr>
          <p:cNvPr id="43014" name="Picture 10" descr="P5100195"/>
          <p:cNvPicPr>
            <a:picLocks noChangeAspect="1" noChangeArrowheads="1"/>
          </p:cNvPicPr>
          <p:nvPr/>
        </p:nvPicPr>
        <p:blipFill>
          <a:blip r:embed="rId3"/>
          <a:srcRect b="27"/>
          <a:stretch>
            <a:fillRect/>
          </a:stretch>
        </p:blipFill>
        <p:spPr bwMode="auto">
          <a:xfrm>
            <a:off x="6300788" y="908050"/>
            <a:ext cx="2447925" cy="1873250"/>
          </a:xfrm>
          <a:prstGeom prst="rect">
            <a:avLst/>
          </a:prstGeom>
          <a:noFill/>
          <a:ln w="9525">
            <a:noFill/>
            <a:miter lim="800000"/>
            <a:headEnd/>
            <a:tailEnd/>
          </a:ln>
        </p:spPr>
      </p:pic>
      <p:pic>
        <p:nvPicPr>
          <p:cNvPr id="43015" name="Picture 12" descr="P5100209"/>
          <p:cNvPicPr>
            <a:picLocks noChangeAspect="1" noChangeArrowheads="1"/>
          </p:cNvPicPr>
          <p:nvPr/>
        </p:nvPicPr>
        <p:blipFill>
          <a:blip r:embed="rId4"/>
          <a:srcRect/>
          <a:stretch>
            <a:fillRect/>
          </a:stretch>
        </p:blipFill>
        <p:spPr bwMode="auto">
          <a:xfrm>
            <a:off x="6372225" y="3429000"/>
            <a:ext cx="2447925" cy="1873250"/>
          </a:xfrm>
          <a:prstGeom prst="rect">
            <a:avLst/>
          </a:prstGeom>
          <a:noFill/>
          <a:ln w="9525">
            <a:noFill/>
            <a:miter lim="800000"/>
            <a:headEnd/>
            <a:tailEnd/>
          </a:ln>
        </p:spPr>
      </p:pic>
      <p:sp>
        <p:nvSpPr>
          <p:cNvPr id="43016" name="Rectangle 13"/>
          <p:cNvSpPr>
            <a:spLocks noChangeArrowheads="1"/>
          </p:cNvSpPr>
          <p:nvPr/>
        </p:nvSpPr>
        <p:spPr bwMode="auto">
          <a:xfrm>
            <a:off x="5143500" y="6072188"/>
            <a:ext cx="2736850" cy="360362"/>
          </a:xfrm>
          <a:prstGeom prst="rect">
            <a:avLst/>
          </a:prstGeom>
          <a:solidFill>
            <a:schemeClr val="bg1"/>
          </a:solidFill>
          <a:ln w="9525" algn="ctr">
            <a:solidFill>
              <a:srgbClr val="333399"/>
            </a:solidFill>
            <a:miter lim="800000"/>
            <a:headEnd/>
            <a:tailEnd/>
          </a:ln>
        </p:spPr>
        <p:txBody>
          <a:bodyPr wrap="none" anchor="ctr"/>
          <a:lstStyle/>
          <a:p>
            <a:pPr algn="ctr"/>
            <a:endParaRPr lang="ru-RU" sz="2000">
              <a:latin typeface="Calibri" pitchFamily="34" charset="0"/>
            </a:endParaRPr>
          </a:p>
        </p:txBody>
      </p:sp>
      <p:pic>
        <p:nvPicPr>
          <p:cNvPr id="43017" name="Рисунок 9" descr="3843"/>
          <p:cNvPicPr>
            <a:picLocks noChangeAspect="1" noChangeArrowheads="1"/>
          </p:cNvPicPr>
          <p:nvPr/>
        </p:nvPicPr>
        <p:blipFill>
          <a:blip r:embed="rId5"/>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rtlCol="0">
            <a:normAutofit/>
          </a:bodyPr>
          <a:lstStyle/>
          <a:p>
            <a:pPr eaLnBrk="1" fontAlgn="auto" hangingPunct="1">
              <a:spcAft>
                <a:spcPts val="0"/>
              </a:spcAft>
              <a:defRPr/>
            </a:pPr>
            <a:r>
              <a:rPr lang="en-US" sz="6000" b="1" i="1" dirty="0">
                <a:solidFill>
                  <a:srgbClr val="000066"/>
                </a:solidFill>
                <a:effectLst>
                  <a:outerShdw blurRad="38100" dist="38100" dir="2700000" algn="tl">
                    <a:srgbClr val="C0C0C0"/>
                  </a:outerShdw>
                </a:effectLst>
                <a:latin typeface="Times New Roman" charset="0"/>
              </a:rPr>
              <a:t>III class</a:t>
            </a:r>
            <a:endParaRPr lang="ru-RU" sz="6000" b="1" i="1" dirty="0">
              <a:solidFill>
                <a:srgbClr val="000066"/>
              </a:solidFill>
              <a:effectLst>
                <a:outerShdw blurRad="38100" dist="38100" dir="2700000" algn="tl">
                  <a:srgbClr val="C0C0C0"/>
                </a:outerShdw>
              </a:effectLst>
              <a:latin typeface="Times New Roman" charset="0"/>
            </a:endParaRPr>
          </a:p>
        </p:txBody>
      </p:sp>
      <p:sp>
        <p:nvSpPr>
          <p:cNvPr id="410627" name="Rectangle 3"/>
          <p:cNvSpPr>
            <a:spLocks noGrp="1" noChangeArrowheads="1"/>
          </p:cNvSpPr>
          <p:nvPr>
            <p:ph type="body" idx="1"/>
          </p:nvPr>
        </p:nvSpPr>
        <p:spPr>
          <a:xfrm>
            <a:off x="468313" y="6805613"/>
            <a:ext cx="8229600" cy="104775"/>
          </a:xfrm>
        </p:spPr>
        <p:txBody>
          <a:bodyPr rtlCol="0">
            <a:normAutofit fontScale="25000" lnSpcReduction="20000"/>
          </a:bodyPr>
          <a:lstStyle/>
          <a:p>
            <a:pPr eaLnBrk="1" fontAlgn="auto" hangingPunct="1">
              <a:lnSpc>
                <a:spcPct val="80000"/>
              </a:lnSpc>
              <a:spcAft>
                <a:spcPts val="0"/>
              </a:spcAft>
              <a:buFont typeface="Arial" pitchFamily="34" charset="0"/>
              <a:buChar char="•"/>
              <a:defRPr/>
            </a:pPr>
            <a:endParaRPr lang="ru-RU" sz="800"/>
          </a:p>
        </p:txBody>
      </p:sp>
      <p:sp>
        <p:nvSpPr>
          <p:cNvPr id="44036" name="Text Box 4"/>
          <p:cNvSpPr txBox="1">
            <a:spLocks noChangeArrowheads="1"/>
          </p:cNvSpPr>
          <p:nvPr/>
        </p:nvSpPr>
        <p:spPr bwMode="auto">
          <a:xfrm>
            <a:off x="7662863" y="0"/>
            <a:ext cx="1481137" cy="400050"/>
          </a:xfrm>
          <a:prstGeom prst="rect">
            <a:avLst/>
          </a:prstGeom>
          <a:noFill/>
          <a:ln w="9525" algn="ctr">
            <a:noFill/>
            <a:miter lim="800000"/>
            <a:headEnd/>
            <a:tailEnd/>
          </a:ln>
        </p:spPr>
        <p:txBody>
          <a:bodyPr wrap="none">
            <a:spAutoFit/>
          </a:bodyPr>
          <a:lstStyle/>
          <a:p>
            <a:r>
              <a:rPr lang="ru-RU" sz="2000">
                <a:latin typeface="Calibri" pitchFamily="34" charset="0"/>
              </a:rPr>
              <a:t>По Кеннеди</a:t>
            </a:r>
          </a:p>
        </p:txBody>
      </p:sp>
      <p:pic>
        <p:nvPicPr>
          <p:cNvPr id="44037" name="Picture 5" descr="P5030188"/>
          <p:cNvPicPr>
            <a:picLocks noChangeAspect="1" noChangeArrowheads="1"/>
          </p:cNvPicPr>
          <p:nvPr/>
        </p:nvPicPr>
        <p:blipFill>
          <a:blip r:embed="rId2"/>
          <a:srcRect/>
          <a:stretch>
            <a:fillRect/>
          </a:stretch>
        </p:blipFill>
        <p:spPr bwMode="auto">
          <a:xfrm>
            <a:off x="2555875" y="2133600"/>
            <a:ext cx="4176713" cy="3311525"/>
          </a:xfrm>
          <a:prstGeom prst="rect">
            <a:avLst/>
          </a:prstGeom>
          <a:noFill/>
          <a:ln w="9525">
            <a:noFill/>
            <a:miter lim="800000"/>
            <a:headEnd/>
            <a:tailEnd/>
          </a:ln>
        </p:spPr>
      </p:pic>
      <p:pic>
        <p:nvPicPr>
          <p:cNvPr id="44038"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сканирование0010"/>
          <p:cNvPicPr>
            <a:picLocks noChangeAspect="1" noChangeArrowheads="1"/>
          </p:cNvPicPr>
          <p:nvPr/>
        </p:nvPicPr>
        <p:blipFill>
          <a:blip r:embed="rId2">
            <a:grayscl/>
            <a:biLevel thresh="50000"/>
          </a:blip>
          <a:srcRect l="65367" r="5" b="78989"/>
          <a:stretch>
            <a:fillRect/>
          </a:stretch>
        </p:blipFill>
        <p:spPr bwMode="auto">
          <a:xfrm rot="60000">
            <a:off x="179388" y="2565400"/>
            <a:ext cx="2663825" cy="1876425"/>
          </a:xfrm>
          <a:prstGeom prst="rect">
            <a:avLst/>
          </a:prstGeom>
          <a:noFill/>
          <a:ln w="9525">
            <a:noFill/>
            <a:miter lim="800000"/>
            <a:headEnd/>
            <a:tailEnd/>
          </a:ln>
        </p:spPr>
      </p:pic>
      <p:sp>
        <p:nvSpPr>
          <p:cNvPr id="28677" name="Text Box 5"/>
          <p:cNvSpPr txBox="1">
            <a:spLocks noChangeArrowheads="1"/>
          </p:cNvSpPr>
          <p:nvPr/>
        </p:nvSpPr>
        <p:spPr bwMode="auto">
          <a:xfrm>
            <a:off x="684213" y="549275"/>
            <a:ext cx="7704137" cy="954107"/>
          </a:xfrm>
          <a:prstGeom prst="rect">
            <a:avLst/>
          </a:prstGeom>
          <a:noFill/>
          <a:ln w="9525" algn="ctr">
            <a:noFill/>
            <a:miter lim="800000"/>
            <a:headEnd/>
            <a:tailEnd/>
          </a:ln>
          <a:effectLst/>
        </p:spPr>
        <p:txBody>
          <a:bodyPr>
            <a:spAutoFit/>
          </a:bodyPr>
          <a:lstStyle/>
          <a:p>
            <a:pPr lvl="1" fontAlgn="auto">
              <a:spcBef>
                <a:spcPct val="50000"/>
              </a:spcBef>
              <a:spcAft>
                <a:spcPts val="0"/>
              </a:spcAft>
              <a:defRPr/>
            </a:pPr>
            <a:r>
              <a:rPr lang="en-US" b="1" dirty="0">
                <a:latin typeface="Georgia" pitchFamily="18" charset="0"/>
              </a:rPr>
              <a:t>CLASS IV - included defect, in which the edentulous area is located in front of the remaining teeth and crosses the midline of the jaw</a:t>
            </a:r>
            <a:endParaRPr lang="ru-RU" sz="2000" b="1" i="1" dirty="0">
              <a:solidFill>
                <a:schemeClr val="tx2"/>
              </a:solidFill>
              <a:effectLst>
                <a:outerShdw blurRad="38100" dist="38100" dir="2700000" algn="tl">
                  <a:srgbClr val="C0C0C0"/>
                </a:outerShdw>
              </a:effectLst>
            </a:endParaRPr>
          </a:p>
        </p:txBody>
      </p:sp>
      <p:pic>
        <p:nvPicPr>
          <p:cNvPr id="45060" name="Picture 7" descr="P5100208"/>
          <p:cNvPicPr>
            <a:picLocks noChangeAspect="1" noChangeArrowheads="1"/>
          </p:cNvPicPr>
          <p:nvPr/>
        </p:nvPicPr>
        <p:blipFill>
          <a:blip r:embed="rId3"/>
          <a:srcRect r="15" b="40"/>
          <a:stretch>
            <a:fillRect/>
          </a:stretch>
        </p:blipFill>
        <p:spPr bwMode="auto">
          <a:xfrm>
            <a:off x="5867400" y="2565400"/>
            <a:ext cx="2305050" cy="1727200"/>
          </a:xfrm>
          <a:prstGeom prst="rect">
            <a:avLst/>
          </a:prstGeom>
          <a:noFill/>
          <a:ln w="9525">
            <a:noFill/>
            <a:miter lim="800000"/>
            <a:headEnd/>
            <a:tailEnd/>
          </a:ln>
        </p:spPr>
      </p:pic>
      <p:pic>
        <p:nvPicPr>
          <p:cNvPr id="45061"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0" y="0"/>
            <a:ext cx="9144000" cy="2400657"/>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I class –</a:t>
            </a:r>
          </a:p>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one-sided end defect</a:t>
            </a:r>
            <a:endParaRPr lang="ru-RU" sz="3200" i="1" dirty="0"/>
          </a:p>
        </p:txBody>
      </p:sp>
      <p:pic>
        <p:nvPicPr>
          <p:cNvPr id="47107" name="Picture 7" descr="про"/>
          <p:cNvPicPr>
            <a:picLocks noChangeAspect="1" noChangeArrowheads="1"/>
          </p:cNvPicPr>
          <p:nvPr/>
        </p:nvPicPr>
        <p:blipFill>
          <a:blip r:embed="rId2"/>
          <a:srcRect/>
          <a:stretch>
            <a:fillRect/>
          </a:stretch>
        </p:blipFill>
        <p:spPr bwMode="auto">
          <a:xfrm>
            <a:off x="323850" y="2924175"/>
            <a:ext cx="6096000" cy="3810000"/>
          </a:xfrm>
          <a:prstGeom prst="rect">
            <a:avLst/>
          </a:prstGeom>
          <a:noFill/>
          <a:ln w="9525">
            <a:noFill/>
            <a:miter lim="800000"/>
            <a:headEnd/>
            <a:tailEnd/>
          </a:ln>
        </p:spPr>
      </p:pic>
      <p:pic>
        <p:nvPicPr>
          <p:cNvPr id="47108" name="Picture 11" descr="P5100194"/>
          <p:cNvPicPr>
            <a:picLocks noChangeAspect="1" noChangeArrowheads="1"/>
          </p:cNvPicPr>
          <p:nvPr/>
        </p:nvPicPr>
        <p:blipFill>
          <a:blip r:embed="rId3"/>
          <a:srcRect r="72" b="32"/>
          <a:stretch>
            <a:fillRect/>
          </a:stretch>
        </p:blipFill>
        <p:spPr bwMode="auto">
          <a:xfrm>
            <a:off x="5580063" y="2997200"/>
            <a:ext cx="2665412" cy="1873250"/>
          </a:xfrm>
          <a:prstGeom prst="rect">
            <a:avLst/>
          </a:prstGeom>
          <a:noFill/>
          <a:ln w="9525">
            <a:noFill/>
            <a:miter lim="800000"/>
            <a:headEnd/>
            <a:tailEnd/>
          </a:ln>
        </p:spPr>
      </p:pic>
      <p:pic>
        <p:nvPicPr>
          <p:cNvPr id="47109"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7"/>
          <p:cNvSpPr txBox="1">
            <a:spLocks noChangeArrowheads="1"/>
          </p:cNvSpPr>
          <p:nvPr/>
        </p:nvSpPr>
        <p:spPr bwMode="auto">
          <a:xfrm>
            <a:off x="1671638" y="2944813"/>
            <a:ext cx="184150" cy="369887"/>
          </a:xfrm>
          <a:prstGeom prst="rect">
            <a:avLst/>
          </a:prstGeom>
          <a:noFill/>
          <a:ln w="9525" algn="ctr">
            <a:noFill/>
            <a:miter lim="800000"/>
            <a:headEnd/>
            <a:tailEnd/>
          </a:ln>
        </p:spPr>
        <p:txBody>
          <a:bodyPr wrap="none">
            <a:spAutoFit/>
          </a:bodyPr>
          <a:lstStyle/>
          <a:p>
            <a:endParaRPr lang="ru-RU">
              <a:solidFill>
                <a:schemeClr val="tx2"/>
              </a:solidFill>
            </a:endParaRPr>
          </a:p>
        </p:txBody>
      </p:sp>
      <p:sp>
        <p:nvSpPr>
          <p:cNvPr id="32779" name="Text Box 11"/>
          <p:cNvSpPr txBox="1">
            <a:spLocks noChangeArrowheads="1"/>
          </p:cNvSpPr>
          <p:nvPr/>
        </p:nvSpPr>
        <p:spPr bwMode="auto">
          <a:xfrm>
            <a:off x="0" y="0"/>
            <a:ext cx="9144000" cy="2400657"/>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II class –</a:t>
            </a:r>
          </a:p>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bilateral end defects</a:t>
            </a:r>
            <a:endParaRPr lang="ru-RU" sz="3200" i="1" dirty="0"/>
          </a:p>
        </p:txBody>
      </p:sp>
      <p:pic>
        <p:nvPicPr>
          <p:cNvPr id="48132" name="Picture 12" descr="пра"/>
          <p:cNvPicPr>
            <a:picLocks noChangeAspect="1" noChangeArrowheads="1"/>
          </p:cNvPicPr>
          <p:nvPr/>
        </p:nvPicPr>
        <p:blipFill>
          <a:blip r:embed="rId2"/>
          <a:srcRect/>
          <a:stretch>
            <a:fillRect/>
          </a:stretch>
        </p:blipFill>
        <p:spPr bwMode="auto">
          <a:xfrm rot="-60000">
            <a:off x="107950" y="2781300"/>
            <a:ext cx="6096000" cy="3810000"/>
          </a:xfrm>
          <a:prstGeom prst="rect">
            <a:avLst/>
          </a:prstGeom>
          <a:noFill/>
          <a:ln w="9525">
            <a:noFill/>
            <a:miter lim="800000"/>
            <a:headEnd/>
            <a:tailEnd/>
          </a:ln>
        </p:spPr>
      </p:pic>
      <p:pic>
        <p:nvPicPr>
          <p:cNvPr id="48133" name="Picture 15" descr="P5100213"/>
          <p:cNvPicPr>
            <a:picLocks noChangeAspect="1" noChangeArrowheads="1"/>
          </p:cNvPicPr>
          <p:nvPr/>
        </p:nvPicPr>
        <p:blipFill>
          <a:blip r:embed="rId3"/>
          <a:srcRect/>
          <a:stretch>
            <a:fillRect/>
          </a:stretch>
        </p:blipFill>
        <p:spPr bwMode="auto">
          <a:xfrm>
            <a:off x="5724525" y="2852738"/>
            <a:ext cx="2808288" cy="2089150"/>
          </a:xfrm>
          <a:prstGeom prst="rect">
            <a:avLst/>
          </a:prstGeom>
          <a:noFill/>
          <a:ln w="9525">
            <a:noFill/>
            <a:miter lim="800000"/>
            <a:headEnd/>
            <a:tailEnd/>
          </a:ln>
        </p:spPr>
      </p:pic>
      <p:pic>
        <p:nvPicPr>
          <p:cNvPr id="48134"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0" y="260350"/>
            <a:ext cx="9144000" cy="3000821"/>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5400" b="1" dirty="0">
                <a:effectLst>
                  <a:outerShdw blurRad="38100" dist="38100" dir="2700000" algn="tl">
                    <a:srgbClr val="C0C0C0"/>
                  </a:outerShdw>
                </a:effectLst>
                <a:latin typeface="Times New Roman" charset="0"/>
              </a:rPr>
              <a:t>III class –</a:t>
            </a:r>
          </a:p>
          <a:p>
            <a:pPr algn="ctr" fontAlgn="auto">
              <a:spcBef>
                <a:spcPct val="50000"/>
              </a:spcBef>
              <a:spcAft>
                <a:spcPts val="0"/>
              </a:spcAft>
              <a:defRPr/>
            </a:pPr>
            <a:r>
              <a:rPr lang="en-US" sz="5400" b="1" dirty="0">
                <a:effectLst>
                  <a:outerShdw blurRad="38100" dist="38100" dir="2700000" algn="tl">
                    <a:srgbClr val="C0C0C0"/>
                  </a:outerShdw>
                </a:effectLst>
                <a:latin typeface="Times New Roman" charset="0"/>
              </a:rPr>
              <a:t>  unilateral included defect of the lateral dentition</a:t>
            </a:r>
            <a:endParaRPr lang="ru-RU" sz="5400" i="1" dirty="0"/>
          </a:p>
        </p:txBody>
      </p:sp>
      <p:pic>
        <p:nvPicPr>
          <p:cNvPr id="49155" name="Picture 8" descr="ло"/>
          <p:cNvPicPr>
            <a:picLocks noChangeAspect="1" noChangeArrowheads="1"/>
          </p:cNvPicPr>
          <p:nvPr/>
        </p:nvPicPr>
        <p:blipFill>
          <a:blip r:embed="rId2"/>
          <a:srcRect/>
          <a:stretch>
            <a:fillRect/>
          </a:stretch>
        </p:blipFill>
        <p:spPr bwMode="auto">
          <a:xfrm rot="60000">
            <a:off x="395288" y="3048000"/>
            <a:ext cx="6096000" cy="3810000"/>
          </a:xfrm>
          <a:prstGeom prst="rect">
            <a:avLst/>
          </a:prstGeom>
          <a:noFill/>
          <a:ln w="9525">
            <a:noFill/>
            <a:miter lim="800000"/>
            <a:headEnd/>
            <a:tailEnd/>
          </a:ln>
        </p:spPr>
      </p:pic>
      <p:pic>
        <p:nvPicPr>
          <p:cNvPr id="49156" name="Picture 12" descr="P5100209"/>
          <p:cNvPicPr>
            <a:picLocks noChangeAspect="1" noChangeArrowheads="1"/>
          </p:cNvPicPr>
          <p:nvPr/>
        </p:nvPicPr>
        <p:blipFill>
          <a:blip r:embed="rId3"/>
          <a:srcRect/>
          <a:stretch>
            <a:fillRect/>
          </a:stretch>
        </p:blipFill>
        <p:spPr bwMode="auto">
          <a:xfrm>
            <a:off x="5795963" y="3213100"/>
            <a:ext cx="2455862" cy="1871663"/>
          </a:xfrm>
          <a:prstGeom prst="rect">
            <a:avLst/>
          </a:prstGeom>
          <a:noFill/>
          <a:ln w="9525">
            <a:noFill/>
            <a:miter lim="800000"/>
            <a:headEnd/>
            <a:tailEnd/>
          </a:ln>
        </p:spPr>
      </p:pic>
      <p:pic>
        <p:nvPicPr>
          <p:cNvPr id="49157"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6"/>
          <p:cNvSpPr>
            <a:spLocks noChangeArrowheads="1"/>
          </p:cNvSpPr>
          <p:nvPr/>
        </p:nvSpPr>
        <p:spPr bwMode="auto">
          <a:xfrm>
            <a:off x="1403350" y="4221163"/>
            <a:ext cx="360363" cy="360362"/>
          </a:xfrm>
          <a:prstGeom prst="ellipse">
            <a:avLst/>
          </a:prstGeom>
          <a:noFill/>
          <a:ln w="9525" algn="ctr">
            <a:noFill/>
            <a:round/>
            <a:headEnd/>
            <a:tailEnd/>
          </a:ln>
        </p:spPr>
        <p:txBody>
          <a:bodyPr wrap="none" anchor="ctr"/>
          <a:lstStyle/>
          <a:p>
            <a:endParaRPr lang="ru-RU">
              <a:latin typeface="Calibri" pitchFamily="34" charset="0"/>
            </a:endParaRPr>
          </a:p>
        </p:txBody>
      </p:sp>
      <p:sp>
        <p:nvSpPr>
          <p:cNvPr id="50179" name="Oval 7"/>
          <p:cNvSpPr>
            <a:spLocks noChangeArrowheads="1"/>
          </p:cNvSpPr>
          <p:nvPr/>
        </p:nvSpPr>
        <p:spPr bwMode="auto">
          <a:xfrm>
            <a:off x="1547813" y="4221163"/>
            <a:ext cx="144462" cy="360362"/>
          </a:xfrm>
          <a:prstGeom prst="ellipse">
            <a:avLst/>
          </a:prstGeom>
          <a:noFill/>
          <a:ln w="9525" algn="ctr">
            <a:noFill/>
            <a:round/>
            <a:headEnd/>
            <a:tailEnd/>
          </a:ln>
        </p:spPr>
        <p:txBody>
          <a:bodyPr wrap="none" anchor="ctr"/>
          <a:lstStyle/>
          <a:p>
            <a:endParaRPr lang="ru-RU">
              <a:latin typeface="Calibri" pitchFamily="34" charset="0"/>
            </a:endParaRPr>
          </a:p>
        </p:txBody>
      </p:sp>
      <p:pic>
        <p:nvPicPr>
          <p:cNvPr id="50180" name="Picture 11" descr="орпиыав"/>
          <p:cNvPicPr>
            <a:picLocks noChangeAspect="1" noChangeArrowheads="1"/>
          </p:cNvPicPr>
          <p:nvPr/>
        </p:nvPicPr>
        <p:blipFill>
          <a:blip r:embed="rId2"/>
          <a:srcRect/>
          <a:stretch>
            <a:fillRect/>
          </a:stretch>
        </p:blipFill>
        <p:spPr bwMode="auto">
          <a:xfrm>
            <a:off x="539750" y="2781300"/>
            <a:ext cx="6096000" cy="3810000"/>
          </a:xfrm>
          <a:prstGeom prst="rect">
            <a:avLst/>
          </a:prstGeom>
          <a:noFill/>
          <a:ln w="9525">
            <a:noFill/>
            <a:miter lim="800000"/>
            <a:headEnd/>
            <a:tailEnd/>
          </a:ln>
        </p:spPr>
      </p:pic>
      <p:sp>
        <p:nvSpPr>
          <p:cNvPr id="34828" name="Text Box 12"/>
          <p:cNvSpPr txBox="1">
            <a:spLocks noChangeArrowheads="1"/>
          </p:cNvSpPr>
          <p:nvPr/>
        </p:nvSpPr>
        <p:spPr bwMode="auto">
          <a:xfrm>
            <a:off x="0" y="0"/>
            <a:ext cx="9144000" cy="2400657"/>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IV class –</a:t>
            </a:r>
            <a:endParaRPr lang="en-US" sz="3600" b="1" dirty="0">
              <a:effectLst>
                <a:outerShdw blurRad="38100" dist="38100" dir="2700000" algn="tl">
                  <a:srgbClr val="C0C0C0"/>
                </a:outerShdw>
              </a:effectLst>
              <a:latin typeface="Times New Roman" charset="0"/>
            </a:endParaRPr>
          </a:p>
          <a:p>
            <a:pPr algn="ctr" fontAlgn="auto">
              <a:spcBef>
                <a:spcPct val="50000"/>
              </a:spcBef>
              <a:spcAft>
                <a:spcPts val="0"/>
              </a:spcAft>
              <a:defRPr/>
            </a:pPr>
            <a:r>
              <a:rPr lang="en-US" sz="3600" b="1" dirty="0">
                <a:effectLst>
                  <a:outerShdw blurRad="38100" dist="38100" dir="2700000" algn="tl">
                    <a:srgbClr val="C0C0C0"/>
                  </a:outerShdw>
                </a:effectLst>
                <a:latin typeface="Times New Roman" charset="0"/>
              </a:rPr>
              <a:t>bilateral included defects of the lateral parts of the dentition</a:t>
            </a:r>
            <a:endParaRPr lang="ru-RU" sz="3600" i="1" dirty="0"/>
          </a:p>
        </p:txBody>
      </p:sp>
      <p:pic>
        <p:nvPicPr>
          <p:cNvPr id="50182" name="Picture 15" descr="P5100195"/>
          <p:cNvPicPr>
            <a:picLocks noChangeAspect="1" noChangeArrowheads="1"/>
          </p:cNvPicPr>
          <p:nvPr/>
        </p:nvPicPr>
        <p:blipFill>
          <a:blip r:embed="rId3"/>
          <a:srcRect r="50" b="81"/>
          <a:stretch>
            <a:fillRect/>
          </a:stretch>
        </p:blipFill>
        <p:spPr bwMode="auto">
          <a:xfrm>
            <a:off x="5580063" y="2924175"/>
            <a:ext cx="2520950" cy="1873250"/>
          </a:xfrm>
          <a:prstGeom prst="rect">
            <a:avLst/>
          </a:prstGeom>
          <a:noFill/>
          <a:ln w="9525">
            <a:noFill/>
            <a:miter lim="800000"/>
            <a:headEnd/>
            <a:tailEnd/>
          </a:ln>
        </p:spPr>
      </p:pic>
      <p:pic>
        <p:nvPicPr>
          <p:cNvPr id="50183"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Безымянный"/>
          <p:cNvPicPr>
            <a:picLocks noChangeAspect="1" noChangeArrowheads="1"/>
          </p:cNvPicPr>
          <p:nvPr/>
        </p:nvPicPr>
        <p:blipFill>
          <a:blip r:embed="rId2"/>
          <a:srcRect/>
          <a:stretch>
            <a:fillRect/>
          </a:stretch>
        </p:blipFill>
        <p:spPr bwMode="auto">
          <a:xfrm rot="-60000">
            <a:off x="179388" y="2924175"/>
            <a:ext cx="6096000" cy="3810000"/>
          </a:xfrm>
          <a:prstGeom prst="rect">
            <a:avLst/>
          </a:prstGeom>
          <a:noFill/>
          <a:ln w="9525">
            <a:noFill/>
            <a:miter lim="800000"/>
            <a:headEnd/>
            <a:tailEnd/>
          </a:ln>
        </p:spPr>
      </p:pic>
      <p:sp>
        <p:nvSpPr>
          <p:cNvPr id="36870" name="Text Box 6"/>
          <p:cNvSpPr txBox="1">
            <a:spLocks noChangeArrowheads="1"/>
          </p:cNvSpPr>
          <p:nvPr/>
        </p:nvSpPr>
        <p:spPr bwMode="auto">
          <a:xfrm>
            <a:off x="0" y="0"/>
            <a:ext cx="9144000" cy="3323987"/>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V class –</a:t>
            </a:r>
          </a:p>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  included defect of the anterior dentition</a:t>
            </a:r>
            <a:endParaRPr lang="ru-RU" sz="3200" i="1" dirty="0"/>
          </a:p>
        </p:txBody>
      </p:sp>
      <p:pic>
        <p:nvPicPr>
          <p:cNvPr id="51204" name="Picture 9" descr="P5100208"/>
          <p:cNvPicPr>
            <a:picLocks noChangeAspect="1" noChangeArrowheads="1"/>
          </p:cNvPicPr>
          <p:nvPr/>
        </p:nvPicPr>
        <p:blipFill>
          <a:blip r:embed="rId3"/>
          <a:srcRect/>
          <a:stretch>
            <a:fillRect/>
          </a:stretch>
        </p:blipFill>
        <p:spPr bwMode="auto">
          <a:xfrm>
            <a:off x="5651500" y="3213100"/>
            <a:ext cx="2376488" cy="1728788"/>
          </a:xfrm>
          <a:prstGeom prst="rect">
            <a:avLst/>
          </a:prstGeom>
          <a:noFill/>
          <a:ln w="9525">
            <a:noFill/>
            <a:miter lim="800000"/>
            <a:headEnd/>
            <a:tailEnd/>
          </a:ln>
        </p:spPr>
      </p:pic>
      <p:pic>
        <p:nvPicPr>
          <p:cNvPr id="51205"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Безым"/>
          <p:cNvPicPr>
            <a:picLocks noChangeAspect="1" noChangeArrowheads="1"/>
          </p:cNvPicPr>
          <p:nvPr/>
        </p:nvPicPr>
        <p:blipFill>
          <a:blip r:embed="rId2">
            <a:grayscl/>
            <a:biLevel thresh="50000"/>
          </a:blip>
          <a:srcRect r="55"/>
          <a:stretch>
            <a:fillRect/>
          </a:stretch>
        </p:blipFill>
        <p:spPr bwMode="auto">
          <a:xfrm>
            <a:off x="250825" y="2420938"/>
            <a:ext cx="2903538" cy="3810000"/>
          </a:xfrm>
          <a:prstGeom prst="rect">
            <a:avLst/>
          </a:prstGeom>
          <a:noFill/>
          <a:ln w="9525">
            <a:noFill/>
            <a:miter lim="800000"/>
            <a:headEnd/>
            <a:tailEnd/>
          </a:ln>
        </p:spPr>
      </p:pic>
      <p:sp>
        <p:nvSpPr>
          <p:cNvPr id="37895" name="Text Box 7"/>
          <p:cNvSpPr txBox="1">
            <a:spLocks noChangeArrowheads="1"/>
          </p:cNvSpPr>
          <p:nvPr/>
        </p:nvSpPr>
        <p:spPr bwMode="auto">
          <a:xfrm>
            <a:off x="0" y="0"/>
            <a:ext cx="9144000" cy="2400657"/>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VI class –</a:t>
            </a:r>
          </a:p>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combined defects</a:t>
            </a:r>
            <a:endParaRPr lang="ru-RU" sz="3200" i="1" dirty="0"/>
          </a:p>
        </p:txBody>
      </p:sp>
      <p:pic>
        <p:nvPicPr>
          <p:cNvPr id="52228" name="Picture 10" descr="P5100203"/>
          <p:cNvPicPr>
            <a:picLocks noChangeAspect="1" noChangeArrowheads="1"/>
          </p:cNvPicPr>
          <p:nvPr/>
        </p:nvPicPr>
        <p:blipFill>
          <a:blip r:embed="rId3"/>
          <a:srcRect/>
          <a:stretch>
            <a:fillRect/>
          </a:stretch>
        </p:blipFill>
        <p:spPr bwMode="auto">
          <a:xfrm>
            <a:off x="5724525" y="2565400"/>
            <a:ext cx="2232025" cy="2016125"/>
          </a:xfrm>
          <a:prstGeom prst="rect">
            <a:avLst/>
          </a:prstGeom>
          <a:noFill/>
          <a:ln w="9525">
            <a:noFill/>
            <a:miter lim="800000"/>
            <a:headEnd/>
            <a:tailEnd/>
          </a:ln>
        </p:spPr>
      </p:pic>
      <p:sp>
        <p:nvSpPr>
          <p:cNvPr id="52229" name="Rectangle 11"/>
          <p:cNvSpPr>
            <a:spLocks noChangeArrowheads="1"/>
          </p:cNvSpPr>
          <p:nvPr/>
        </p:nvSpPr>
        <p:spPr bwMode="auto">
          <a:xfrm>
            <a:off x="4357688" y="6286500"/>
            <a:ext cx="2808287" cy="360363"/>
          </a:xfrm>
          <a:prstGeom prst="rect">
            <a:avLst/>
          </a:prstGeom>
          <a:solidFill>
            <a:schemeClr val="bg1"/>
          </a:solidFill>
          <a:ln w="9525" algn="ctr">
            <a:solidFill>
              <a:srgbClr val="000080"/>
            </a:solidFill>
            <a:miter lim="800000"/>
            <a:headEnd/>
            <a:tailEnd/>
          </a:ln>
        </p:spPr>
        <p:txBody>
          <a:bodyPr wrap="none" anchor="ctr"/>
          <a:lstStyle/>
          <a:p>
            <a:pPr algn="ctr"/>
            <a:endParaRPr lang="ru-RU" sz="2000">
              <a:latin typeface="Calibri" pitchFamily="34" charset="0"/>
            </a:endParaRPr>
          </a:p>
        </p:txBody>
      </p:sp>
      <p:pic>
        <p:nvPicPr>
          <p:cNvPr id="52230"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2" name="Rectangle 8"/>
          <p:cNvSpPr>
            <a:spLocks noChangeArrowheads="1"/>
          </p:cNvSpPr>
          <p:nvPr/>
        </p:nvSpPr>
        <p:spPr bwMode="auto">
          <a:xfrm>
            <a:off x="539750" y="188913"/>
            <a:ext cx="8064500" cy="3416320"/>
          </a:xfrm>
          <a:prstGeom prst="rect">
            <a:avLst/>
          </a:prstGeom>
          <a:noFill/>
          <a:ln w="9525" algn="ctr">
            <a:noFill/>
            <a:miter lim="800000"/>
            <a:headEnd/>
            <a:tailEnd/>
          </a:ln>
          <a:effectLst/>
        </p:spPr>
        <p:txBody>
          <a:bodyPr>
            <a:spAutoFit/>
          </a:bodyPr>
          <a:lstStyle/>
          <a:p>
            <a:pPr marL="342900" indent="-342900" algn="ctr">
              <a:defRPr/>
            </a:pPr>
            <a:r>
              <a:rPr lang="en-US" sz="3600" b="1" i="1" dirty="0">
                <a:solidFill>
                  <a:srgbClr val="FF0000"/>
                </a:solidFill>
                <a:effectLst>
                  <a:outerShdw blurRad="38100" dist="38100" dir="2700000" algn="tl">
                    <a:srgbClr val="C0C0C0"/>
                  </a:outerShdw>
                </a:effectLst>
                <a:latin typeface="Times New Roman" pitchFamily="18" charset="0"/>
              </a:rPr>
              <a:t>The most common causes of acquired </a:t>
            </a:r>
            <a:r>
              <a:rPr lang="en-US" sz="3600" b="1" i="1" dirty="0" err="1">
                <a:solidFill>
                  <a:srgbClr val="FF0000"/>
                </a:solidFill>
                <a:effectLst>
                  <a:outerShdw blurRad="38100" dist="38100" dir="2700000" algn="tl">
                    <a:srgbClr val="C0C0C0"/>
                  </a:outerShdw>
                </a:effectLst>
                <a:latin typeface="Times New Roman" pitchFamily="18" charset="0"/>
              </a:rPr>
              <a:t>adentia</a:t>
            </a:r>
            <a:r>
              <a:rPr lang="en-US" sz="3600" b="1" i="1" dirty="0">
                <a:solidFill>
                  <a:srgbClr val="FF0000"/>
                </a:solidFill>
                <a:effectLst>
                  <a:outerShdw blurRad="38100" dist="38100" dir="2700000" algn="tl">
                    <a:srgbClr val="C0C0C0"/>
                  </a:outerShdw>
                </a:effectLst>
                <a:latin typeface="Times New Roman" pitchFamily="18" charset="0"/>
              </a:rPr>
              <a:t>:</a:t>
            </a:r>
          </a:p>
          <a:p>
            <a:pPr marL="342900" indent="-342900" algn="ctr">
              <a:defRPr/>
            </a:pPr>
            <a:endParaRPr lang="en-US" sz="3600" b="1" i="1" dirty="0">
              <a:solidFill>
                <a:srgbClr val="FF0000"/>
              </a:solidFill>
              <a:effectLst>
                <a:outerShdw blurRad="38100" dist="38100" dir="2700000" algn="tl">
                  <a:srgbClr val="C0C0C0"/>
                </a:outerShdw>
              </a:effectLst>
              <a:latin typeface="Times New Roman" pitchFamily="18" charset="0"/>
            </a:endParaRPr>
          </a:p>
          <a:p>
            <a:pPr marL="342900" indent="-342900" algn="ctr">
              <a:defRPr/>
            </a:pPr>
            <a:r>
              <a:rPr lang="en-US" sz="3600" b="1" i="1" dirty="0">
                <a:solidFill>
                  <a:srgbClr val="FF0000"/>
                </a:solidFill>
                <a:effectLst>
                  <a:outerShdw blurRad="38100" dist="38100" dir="2700000" algn="tl">
                    <a:srgbClr val="C0C0C0"/>
                  </a:outerShdw>
                </a:effectLst>
                <a:latin typeface="Times New Roman" pitchFamily="18" charset="0"/>
              </a:rPr>
              <a:t>       Caries and its complications - pulpitis and periodontitis;</a:t>
            </a:r>
          </a:p>
          <a:p>
            <a:pPr marL="342900" indent="-342900" algn="ctr">
              <a:defRPr/>
            </a:pPr>
            <a:r>
              <a:rPr lang="en-US" sz="3600" b="1" i="1" dirty="0">
                <a:solidFill>
                  <a:srgbClr val="FF0000"/>
                </a:solidFill>
                <a:effectLst>
                  <a:outerShdw blurRad="38100" dist="38100" dir="2700000" algn="tl">
                    <a:srgbClr val="C0C0C0"/>
                  </a:outerShdw>
                </a:effectLst>
                <a:latin typeface="Times New Roman" pitchFamily="18" charset="0"/>
              </a:rPr>
              <a:t>      Diseases of periodontal tissues;</a:t>
            </a:r>
            <a:endParaRPr lang="ru-RU" i="1" dirty="0">
              <a:effectLst>
                <a:outerShdw blurRad="38100" dist="38100" dir="2700000" algn="tl">
                  <a:srgbClr val="C0C0C0"/>
                </a:outerShdw>
              </a:effectLst>
              <a:latin typeface="Calibri" pitchFamily="34" charset="0"/>
            </a:endParaRPr>
          </a:p>
        </p:txBody>
      </p:sp>
      <p:pic>
        <p:nvPicPr>
          <p:cNvPr id="14339" name="Picture 2"/>
          <p:cNvPicPr>
            <a:picLocks noChangeAspect="1" noChangeArrowheads="1"/>
          </p:cNvPicPr>
          <p:nvPr/>
        </p:nvPicPr>
        <p:blipFill>
          <a:blip r:embed="rId2"/>
          <a:srcRect/>
          <a:stretch>
            <a:fillRect/>
          </a:stretch>
        </p:blipFill>
        <p:spPr bwMode="auto">
          <a:xfrm>
            <a:off x="1000125" y="3779838"/>
            <a:ext cx="3500438" cy="3078162"/>
          </a:xfrm>
          <a:prstGeom prst="rect">
            <a:avLst/>
          </a:prstGeom>
          <a:noFill/>
          <a:ln w="9525">
            <a:noFill/>
            <a:miter lim="800000"/>
            <a:headEnd/>
            <a:tailEnd/>
          </a:ln>
        </p:spPr>
      </p:pic>
      <p:pic>
        <p:nvPicPr>
          <p:cNvPr id="14340" name="Picture 4"/>
          <p:cNvPicPr>
            <a:picLocks noChangeAspect="1" noChangeArrowheads="1"/>
          </p:cNvPicPr>
          <p:nvPr/>
        </p:nvPicPr>
        <p:blipFill>
          <a:blip r:embed="rId3"/>
          <a:srcRect/>
          <a:stretch>
            <a:fillRect/>
          </a:stretch>
        </p:blipFill>
        <p:spPr bwMode="auto">
          <a:xfrm>
            <a:off x="4429125" y="3786188"/>
            <a:ext cx="3571875" cy="3071812"/>
          </a:xfrm>
          <a:prstGeom prst="rect">
            <a:avLst/>
          </a:prstGeom>
          <a:noFill/>
          <a:ln w="9525">
            <a:noFill/>
            <a:miter lim="800000"/>
            <a:headEnd/>
            <a:tailEnd/>
          </a:ln>
        </p:spPr>
      </p:pic>
      <p:pic>
        <p:nvPicPr>
          <p:cNvPr id="14341"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rtlCol="0">
            <a:normAutofit/>
          </a:bodyPr>
          <a:lstStyle/>
          <a:p>
            <a:pPr eaLnBrk="1" fontAlgn="auto" hangingPunct="1">
              <a:spcAft>
                <a:spcPts val="0"/>
              </a:spcAft>
              <a:defRPr/>
            </a:pPr>
            <a:r>
              <a:rPr lang="en-US" sz="6000" b="1" i="1" dirty="0">
                <a:solidFill>
                  <a:srgbClr val="000066"/>
                </a:solidFill>
                <a:effectLst>
                  <a:outerShdw blurRad="38100" dist="38100" dir="2700000" algn="tl">
                    <a:srgbClr val="C0C0C0"/>
                  </a:outerShdw>
                </a:effectLst>
                <a:latin typeface="Times New Roman" charset="0"/>
              </a:rPr>
              <a:t>VI class</a:t>
            </a:r>
            <a:endParaRPr lang="ru-RU" dirty="0"/>
          </a:p>
        </p:txBody>
      </p:sp>
      <p:sp>
        <p:nvSpPr>
          <p:cNvPr id="412675" name="Rectangle 3"/>
          <p:cNvSpPr>
            <a:spLocks noGrp="1" noChangeArrowheads="1"/>
          </p:cNvSpPr>
          <p:nvPr>
            <p:ph type="body" idx="1"/>
          </p:nvPr>
        </p:nvSpPr>
        <p:spPr>
          <a:xfrm>
            <a:off x="539750" y="6858000"/>
            <a:ext cx="8229600" cy="104775"/>
          </a:xfrm>
        </p:spPr>
        <p:txBody>
          <a:bodyPr rtlCol="0">
            <a:normAutofit fontScale="25000" lnSpcReduction="20000"/>
          </a:bodyPr>
          <a:lstStyle/>
          <a:p>
            <a:pPr eaLnBrk="1" fontAlgn="auto" hangingPunct="1">
              <a:lnSpc>
                <a:spcPct val="80000"/>
              </a:lnSpc>
              <a:spcAft>
                <a:spcPts val="0"/>
              </a:spcAft>
              <a:buFont typeface="Arial" pitchFamily="34" charset="0"/>
              <a:buChar char="•"/>
              <a:defRPr/>
            </a:pPr>
            <a:endParaRPr lang="ru-RU" sz="800"/>
          </a:p>
        </p:txBody>
      </p:sp>
      <p:pic>
        <p:nvPicPr>
          <p:cNvPr id="53252" name="Picture 4" descr="P1010078"/>
          <p:cNvPicPr>
            <a:picLocks noChangeAspect="1" noChangeArrowheads="1"/>
          </p:cNvPicPr>
          <p:nvPr/>
        </p:nvPicPr>
        <p:blipFill>
          <a:blip r:embed="rId2"/>
          <a:srcRect r="24"/>
          <a:stretch>
            <a:fillRect/>
          </a:stretch>
        </p:blipFill>
        <p:spPr bwMode="auto">
          <a:xfrm>
            <a:off x="250825" y="3068638"/>
            <a:ext cx="2663825" cy="1800225"/>
          </a:xfrm>
          <a:prstGeom prst="rect">
            <a:avLst/>
          </a:prstGeom>
          <a:noFill/>
          <a:ln w="9525">
            <a:noFill/>
            <a:miter lim="800000"/>
            <a:headEnd/>
            <a:tailEnd/>
          </a:ln>
        </p:spPr>
      </p:pic>
      <p:pic>
        <p:nvPicPr>
          <p:cNvPr id="53253" name="Picture 5" descr="P1010081"/>
          <p:cNvPicPr>
            <a:picLocks noChangeAspect="1" noChangeArrowheads="1"/>
          </p:cNvPicPr>
          <p:nvPr/>
        </p:nvPicPr>
        <p:blipFill>
          <a:blip r:embed="rId3"/>
          <a:srcRect/>
          <a:stretch>
            <a:fillRect/>
          </a:stretch>
        </p:blipFill>
        <p:spPr bwMode="auto">
          <a:xfrm>
            <a:off x="3203575" y="3068638"/>
            <a:ext cx="2665413" cy="1798637"/>
          </a:xfrm>
          <a:prstGeom prst="rect">
            <a:avLst/>
          </a:prstGeom>
          <a:noFill/>
          <a:ln w="9525">
            <a:noFill/>
            <a:miter lim="800000"/>
            <a:headEnd/>
            <a:tailEnd/>
          </a:ln>
        </p:spPr>
      </p:pic>
      <p:pic>
        <p:nvPicPr>
          <p:cNvPr id="53254" name="Picture 6" descr="P5030188"/>
          <p:cNvPicPr>
            <a:picLocks noChangeAspect="1" noChangeArrowheads="1"/>
          </p:cNvPicPr>
          <p:nvPr/>
        </p:nvPicPr>
        <p:blipFill>
          <a:blip r:embed="rId4"/>
          <a:srcRect r="56"/>
          <a:stretch>
            <a:fillRect/>
          </a:stretch>
        </p:blipFill>
        <p:spPr bwMode="auto">
          <a:xfrm>
            <a:off x="6227763" y="3068638"/>
            <a:ext cx="2663825" cy="1800225"/>
          </a:xfrm>
          <a:prstGeom prst="rect">
            <a:avLst/>
          </a:prstGeom>
          <a:noFill/>
          <a:ln w="9525">
            <a:noFill/>
            <a:miter lim="800000"/>
            <a:headEnd/>
            <a:tailEnd/>
          </a:ln>
        </p:spPr>
      </p:pic>
      <p:sp>
        <p:nvSpPr>
          <p:cNvPr id="53255" name="Text Box 7"/>
          <p:cNvSpPr txBox="1">
            <a:spLocks noChangeArrowheads="1"/>
          </p:cNvSpPr>
          <p:nvPr/>
        </p:nvSpPr>
        <p:spPr bwMode="auto">
          <a:xfrm>
            <a:off x="7493000" y="0"/>
            <a:ext cx="1651000" cy="400050"/>
          </a:xfrm>
          <a:prstGeom prst="rect">
            <a:avLst/>
          </a:prstGeom>
          <a:noFill/>
          <a:ln w="9525" algn="ctr">
            <a:noFill/>
            <a:miter lim="800000"/>
            <a:headEnd/>
            <a:tailEnd/>
          </a:ln>
        </p:spPr>
        <p:txBody>
          <a:bodyPr wrap="none">
            <a:spAutoFit/>
          </a:bodyPr>
          <a:lstStyle/>
          <a:p>
            <a:r>
              <a:rPr lang="ru-RU" sz="2000">
                <a:latin typeface="Calibri" pitchFamily="34" charset="0"/>
              </a:rPr>
              <a:t>По Гаврилову</a:t>
            </a:r>
          </a:p>
        </p:txBody>
      </p:sp>
      <p:pic>
        <p:nvPicPr>
          <p:cNvPr id="53256" name="Рисунок 9" descr="3843"/>
          <p:cNvPicPr>
            <a:picLocks noChangeAspect="1" noChangeArrowheads="1"/>
          </p:cNvPicPr>
          <p:nvPr/>
        </p:nvPicPr>
        <p:blipFill>
          <a:blip r:embed="rId5"/>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ва"/>
          <p:cNvPicPr>
            <a:picLocks noChangeAspect="1" noChangeArrowheads="1"/>
          </p:cNvPicPr>
          <p:nvPr/>
        </p:nvPicPr>
        <p:blipFill>
          <a:blip r:embed="rId2"/>
          <a:srcRect/>
          <a:stretch>
            <a:fillRect/>
          </a:stretch>
        </p:blipFill>
        <p:spPr bwMode="auto">
          <a:xfrm rot="-60000">
            <a:off x="179388" y="2565400"/>
            <a:ext cx="6096000" cy="3810000"/>
          </a:xfrm>
          <a:prstGeom prst="rect">
            <a:avLst/>
          </a:prstGeom>
          <a:noFill/>
          <a:ln w="9525">
            <a:noFill/>
            <a:miter lim="800000"/>
            <a:headEnd/>
            <a:tailEnd/>
          </a:ln>
        </p:spPr>
      </p:pic>
      <p:sp>
        <p:nvSpPr>
          <p:cNvPr id="38918" name="Text Box 6"/>
          <p:cNvSpPr txBox="1">
            <a:spLocks noChangeArrowheads="1"/>
          </p:cNvSpPr>
          <p:nvPr/>
        </p:nvSpPr>
        <p:spPr bwMode="auto">
          <a:xfrm>
            <a:off x="0" y="0"/>
            <a:ext cx="9144000" cy="3323987"/>
          </a:xfrm>
          <a:prstGeom prst="rect">
            <a:avLst/>
          </a:prstGeom>
          <a:noFill/>
          <a:ln w="9525" algn="ctr">
            <a:noFill/>
            <a:miter lim="800000"/>
            <a:headEnd/>
            <a:tailEnd/>
          </a:ln>
          <a:effectLst/>
        </p:spPr>
        <p:txBody>
          <a:bodyPr>
            <a:spAutoFit/>
          </a:bodyPr>
          <a:lstStyle/>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VII class –</a:t>
            </a:r>
          </a:p>
          <a:p>
            <a:pPr algn="ctr" fontAlgn="auto">
              <a:spcBef>
                <a:spcPct val="50000"/>
              </a:spcBef>
              <a:spcAft>
                <a:spcPts val="0"/>
              </a:spcAft>
              <a:defRPr/>
            </a:pPr>
            <a:r>
              <a:rPr lang="en-US" sz="6000" b="1" dirty="0">
                <a:effectLst>
                  <a:outerShdw blurRad="38100" dist="38100" dir="2700000" algn="tl">
                    <a:srgbClr val="C0C0C0"/>
                  </a:outerShdw>
                </a:effectLst>
                <a:latin typeface="Times New Roman" charset="0"/>
              </a:rPr>
              <a:t>jaw with single preserved tooth</a:t>
            </a:r>
            <a:endParaRPr lang="ru-RU" sz="3200" i="1" dirty="0"/>
          </a:p>
        </p:txBody>
      </p:sp>
      <p:pic>
        <p:nvPicPr>
          <p:cNvPr id="54276" name="Picture 9" descr="P5100196"/>
          <p:cNvPicPr>
            <a:picLocks noChangeAspect="1" noChangeArrowheads="1"/>
          </p:cNvPicPr>
          <p:nvPr/>
        </p:nvPicPr>
        <p:blipFill>
          <a:blip r:embed="rId3"/>
          <a:srcRect b="84"/>
          <a:stretch>
            <a:fillRect/>
          </a:stretch>
        </p:blipFill>
        <p:spPr bwMode="auto">
          <a:xfrm>
            <a:off x="5435600" y="2997200"/>
            <a:ext cx="2449513" cy="1871663"/>
          </a:xfrm>
          <a:prstGeom prst="rect">
            <a:avLst/>
          </a:prstGeom>
          <a:noFill/>
          <a:ln w="9525">
            <a:noFill/>
            <a:miter lim="800000"/>
            <a:headEnd/>
            <a:tailEnd/>
          </a:ln>
        </p:spPr>
      </p:pic>
      <p:sp>
        <p:nvSpPr>
          <p:cNvPr id="54277" name="Rectangle 10"/>
          <p:cNvSpPr>
            <a:spLocks noChangeArrowheads="1"/>
          </p:cNvSpPr>
          <p:nvPr/>
        </p:nvSpPr>
        <p:spPr bwMode="auto">
          <a:xfrm>
            <a:off x="4787900" y="6308725"/>
            <a:ext cx="2808288" cy="358775"/>
          </a:xfrm>
          <a:prstGeom prst="rect">
            <a:avLst/>
          </a:prstGeom>
          <a:solidFill>
            <a:schemeClr val="bg1"/>
          </a:solidFill>
          <a:ln w="9525" algn="ctr">
            <a:solidFill>
              <a:srgbClr val="000080"/>
            </a:solidFill>
            <a:miter lim="800000"/>
            <a:headEnd/>
            <a:tailEnd/>
          </a:ln>
        </p:spPr>
        <p:txBody>
          <a:bodyPr wrap="none" anchor="ctr"/>
          <a:lstStyle/>
          <a:p>
            <a:pPr algn="ctr"/>
            <a:endParaRPr lang="ru-RU" sz="2000">
              <a:latin typeface="Calibri" pitchFamily="34" charset="0"/>
            </a:endParaRPr>
          </a:p>
        </p:txBody>
      </p:sp>
      <p:pic>
        <p:nvPicPr>
          <p:cNvPr id="54278"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3"/>
          <a:srcRect/>
          <a:stretch>
            <a:fillRect/>
          </a:stretch>
        </p:blipFill>
        <p:spPr bwMode="auto">
          <a:xfrm>
            <a:off x="4643438" y="0"/>
            <a:ext cx="4500562" cy="3402013"/>
          </a:xfrm>
          <a:prstGeom prst="rect">
            <a:avLst/>
          </a:prstGeom>
          <a:noFill/>
          <a:ln w="9525">
            <a:noFill/>
            <a:miter lim="800000"/>
            <a:headEnd/>
            <a:tailEnd/>
          </a:ln>
        </p:spPr>
      </p:pic>
      <p:pic>
        <p:nvPicPr>
          <p:cNvPr id="55299" name="Picture 4"/>
          <p:cNvPicPr>
            <a:picLocks noChangeAspect="1" noChangeArrowheads="1"/>
          </p:cNvPicPr>
          <p:nvPr/>
        </p:nvPicPr>
        <p:blipFill>
          <a:blip r:embed="rId4"/>
          <a:srcRect/>
          <a:stretch>
            <a:fillRect/>
          </a:stretch>
        </p:blipFill>
        <p:spPr bwMode="auto">
          <a:xfrm>
            <a:off x="4643438" y="3468688"/>
            <a:ext cx="4500562" cy="3389312"/>
          </a:xfrm>
          <a:prstGeom prst="rect">
            <a:avLst/>
          </a:prstGeom>
          <a:noFill/>
          <a:ln w="9525">
            <a:noFill/>
            <a:miter lim="800000"/>
            <a:headEnd/>
            <a:tailEnd/>
          </a:ln>
        </p:spPr>
      </p:pic>
      <p:pic>
        <p:nvPicPr>
          <p:cNvPr id="55300" name="Picture 5"/>
          <p:cNvPicPr>
            <a:picLocks noChangeAspect="1" noChangeArrowheads="1"/>
          </p:cNvPicPr>
          <p:nvPr/>
        </p:nvPicPr>
        <p:blipFill>
          <a:blip r:embed="rId5"/>
          <a:srcRect/>
          <a:stretch>
            <a:fillRect/>
          </a:stretch>
        </p:blipFill>
        <p:spPr bwMode="auto">
          <a:xfrm>
            <a:off x="0" y="3500438"/>
            <a:ext cx="4572000" cy="3357562"/>
          </a:xfrm>
          <a:prstGeom prst="rect">
            <a:avLst/>
          </a:prstGeom>
          <a:noFill/>
          <a:ln w="9525">
            <a:noFill/>
            <a:miter lim="800000"/>
            <a:headEnd/>
            <a:tailEnd/>
          </a:ln>
        </p:spPr>
      </p:pic>
      <p:pic>
        <p:nvPicPr>
          <p:cNvPr id="55301" name="Picture 6"/>
          <p:cNvPicPr>
            <a:picLocks noChangeAspect="1" noChangeArrowheads="1"/>
          </p:cNvPicPr>
          <p:nvPr/>
        </p:nvPicPr>
        <p:blipFill>
          <a:blip r:embed="rId6"/>
          <a:srcRect/>
          <a:stretch>
            <a:fillRect/>
          </a:stretch>
        </p:blipFill>
        <p:spPr bwMode="auto">
          <a:xfrm>
            <a:off x="0" y="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6" name="Rectangle 4"/>
          <p:cNvSpPr>
            <a:spLocks noGrp="1" noChangeArrowheads="1"/>
          </p:cNvSpPr>
          <p:nvPr>
            <p:ph type="title"/>
          </p:nvPr>
        </p:nvSpPr>
        <p:spPr>
          <a:xfrm>
            <a:off x="323850" y="765175"/>
            <a:ext cx="8229600" cy="1143000"/>
          </a:xfrm>
        </p:spPr>
        <p:txBody>
          <a:bodyPr rtlCol="0">
            <a:normAutofit fontScale="90000"/>
          </a:bodyPr>
          <a:lstStyle/>
          <a:p>
            <a:pPr eaLnBrk="1" fontAlgn="auto" hangingPunct="1">
              <a:spcAft>
                <a:spcPts val="0"/>
              </a:spcAft>
              <a:defRPr/>
            </a:pPr>
            <a:r>
              <a:rPr lang="en-US" sz="6000" b="1" dirty="0">
                <a:solidFill>
                  <a:srgbClr val="000066"/>
                </a:solidFill>
                <a:effectLst>
                  <a:outerShdw blurRad="38100" dist="38100" dir="2700000" algn="tl">
                    <a:srgbClr val="C0C0C0"/>
                  </a:outerShdw>
                </a:effectLst>
                <a:latin typeface="Times New Roman" charset="0"/>
              </a:rPr>
              <a:t>Class I - unilateral or bilateral terminal defect of the dentition</a:t>
            </a:r>
            <a:endParaRPr lang="ru-RU" sz="3200" i="1" dirty="0">
              <a:solidFill>
                <a:srgbClr val="000066"/>
              </a:solidFill>
            </a:endParaRPr>
          </a:p>
        </p:txBody>
      </p:sp>
      <p:pic>
        <p:nvPicPr>
          <p:cNvPr id="57347" name="Picture 6" descr="P5100213"/>
          <p:cNvPicPr>
            <a:picLocks noChangeAspect="1" noChangeArrowheads="1"/>
          </p:cNvPicPr>
          <p:nvPr/>
        </p:nvPicPr>
        <p:blipFill>
          <a:blip r:embed="rId2"/>
          <a:srcRect r="72"/>
          <a:stretch>
            <a:fillRect/>
          </a:stretch>
        </p:blipFill>
        <p:spPr bwMode="auto">
          <a:xfrm>
            <a:off x="5795963" y="3141663"/>
            <a:ext cx="2663825" cy="2087562"/>
          </a:xfrm>
          <a:prstGeom prst="rect">
            <a:avLst/>
          </a:prstGeom>
          <a:solidFill>
            <a:schemeClr val="accent1"/>
          </a:solidFill>
          <a:ln w="9525">
            <a:noFill/>
            <a:miter lim="800000"/>
            <a:headEnd/>
            <a:tailEnd/>
          </a:ln>
        </p:spPr>
      </p:pic>
      <p:pic>
        <p:nvPicPr>
          <p:cNvPr id="57348" name="Picture 7" descr="P5100194"/>
          <p:cNvPicPr>
            <a:picLocks noChangeAspect="1" noChangeArrowheads="1"/>
          </p:cNvPicPr>
          <p:nvPr/>
        </p:nvPicPr>
        <p:blipFill>
          <a:blip r:embed="rId3"/>
          <a:srcRect r="31"/>
          <a:stretch>
            <a:fillRect/>
          </a:stretch>
        </p:blipFill>
        <p:spPr bwMode="auto">
          <a:xfrm>
            <a:off x="1403350" y="3141663"/>
            <a:ext cx="2736850" cy="2087562"/>
          </a:xfrm>
          <a:prstGeom prst="rect">
            <a:avLst/>
          </a:prstGeom>
          <a:solidFill>
            <a:srgbClr val="00FFFF"/>
          </a:solidFill>
          <a:ln w="9525">
            <a:noFill/>
            <a:miter lim="800000"/>
            <a:headEnd/>
            <a:tailEnd/>
          </a:ln>
        </p:spPr>
      </p:pic>
      <p:sp>
        <p:nvSpPr>
          <p:cNvPr id="57349" name="Text Box 8"/>
          <p:cNvSpPr txBox="1">
            <a:spLocks noChangeArrowheads="1"/>
          </p:cNvSpPr>
          <p:nvPr/>
        </p:nvSpPr>
        <p:spPr bwMode="auto">
          <a:xfrm>
            <a:off x="7823200" y="0"/>
            <a:ext cx="1320800" cy="400050"/>
          </a:xfrm>
          <a:prstGeom prst="rect">
            <a:avLst/>
          </a:prstGeom>
          <a:noFill/>
          <a:ln w="9525" algn="ctr">
            <a:noFill/>
            <a:miter lim="800000"/>
            <a:headEnd/>
            <a:tailEnd/>
          </a:ln>
        </p:spPr>
        <p:txBody>
          <a:bodyPr wrap="none">
            <a:spAutoFit/>
          </a:bodyPr>
          <a:lstStyle/>
          <a:p>
            <a:r>
              <a:rPr lang="ru-RU" sz="2000">
                <a:latin typeface="Calibri" pitchFamily="34" charset="0"/>
              </a:rPr>
              <a:t>По Вильду</a:t>
            </a:r>
          </a:p>
        </p:txBody>
      </p:sp>
      <p:pic>
        <p:nvPicPr>
          <p:cNvPr id="57350"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a:xfrm>
            <a:off x="714375" y="476250"/>
            <a:ext cx="7983538" cy="1143000"/>
          </a:xfrm>
        </p:spPr>
        <p:txBody>
          <a:bodyPr rtlCol="0">
            <a:normAutofit fontScale="90000"/>
          </a:bodyPr>
          <a:lstStyle/>
          <a:p>
            <a:pPr eaLnBrk="1" fontAlgn="auto" hangingPunct="1">
              <a:spcAft>
                <a:spcPts val="0"/>
              </a:spcAft>
              <a:defRPr/>
            </a:pPr>
            <a:r>
              <a:rPr lang="en-US" b="1" dirty="0">
                <a:solidFill>
                  <a:srgbClr val="000066"/>
                </a:solidFill>
                <a:effectLst>
                  <a:outerShdw blurRad="38100" dist="38100" dir="2700000" algn="tl">
                    <a:srgbClr val="C0C0C0"/>
                  </a:outerShdw>
                </a:effectLst>
                <a:latin typeface="Times New Roman" charset="0"/>
              </a:rPr>
              <a:t>Class II - one or more included defects</a:t>
            </a:r>
            <a:endParaRPr lang="ru-RU" sz="3200" i="1" dirty="0">
              <a:solidFill>
                <a:srgbClr val="000066"/>
              </a:solidFill>
            </a:endParaRPr>
          </a:p>
        </p:txBody>
      </p:sp>
      <p:pic>
        <p:nvPicPr>
          <p:cNvPr id="58371" name="Picture 5" descr="P5100209"/>
          <p:cNvPicPr>
            <a:picLocks noChangeAspect="1" noChangeArrowheads="1"/>
          </p:cNvPicPr>
          <p:nvPr/>
        </p:nvPicPr>
        <p:blipFill>
          <a:blip r:embed="rId3"/>
          <a:srcRect b="63"/>
          <a:stretch>
            <a:fillRect/>
          </a:stretch>
        </p:blipFill>
        <p:spPr bwMode="auto">
          <a:xfrm>
            <a:off x="6372225" y="3213100"/>
            <a:ext cx="2447925" cy="1871663"/>
          </a:xfrm>
          <a:prstGeom prst="rect">
            <a:avLst/>
          </a:prstGeom>
          <a:noFill/>
          <a:ln w="9525">
            <a:noFill/>
            <a:miter lim="800000"/>
            <a:headEnd/>
            <a:tailEnd/>
          </a:ln>
        </p:spPr>
      </p:pic>
      <p:pic>
        <p:nvPicPr>
          <p:cNvPr id="58372" name="Picture 6" descr="P5100195"/>
          <p:cNvPicPr>
            <a:picLocks noChangeAspect="1" noChangeArrowheads="1"/>
          </p:cNvPicPr>
          <p:nvPr/>
        </p:nvPicPr>
        <p:blipFill>
          <a:blip r:embed="rId4"/>
          <a:srcRect b="27"/>
          <a:stretch>
            <a:fillRect/>
          </a:stretch>
        </p:blipFill>
        <p:spPr bwMode="auto">
          <a:xfrm>
            <a:off x="3348038" y="3213100"/>
            <a:ext cx="2447925" cy="1873250"/>
          </a:xfrm>
          <a:prstGeom prst="rect">
            <a:avLst/>
          </a:prstGeom>
          <a:noFill/>
          <a:ln w="9525">
            <a:noFill/>
            <a:miter lim="800000"/>
            <a:headEnd/>
            <a:tailEnd/>
          </a:ln>
        </p:spPr>
      </p:pic>
      <p:pic>
        <p:nvPicPr>
          <p:cNvPr id="58373" name="Picture 7" descr="P5100208"/>
          <p:cNvPicPr>
            <a:picLocks noChangeAspect="1" noChangeArrowheads="1"/>
          </p:cNvPicPr>
          <p:nvPr/>
        </p:nvPicPr>
        <p:blipFill>
          <a:blip r:embed="rId5"/>
          <a:srcRect b="108"/>
          <a:stretch>
            <a:fillRect/>
          </a:stretch>
        </p:blipFill>
        <p:spPr bwMode="auto">
          <a:xfrm>
            <a:off x="323850" y="3213100"/>
            <a:ext cx="2447925" cy="1871663"/>
          </a:xfrm>
          <a:prstGeom prst="rect">
            <a:avLst/>
          </a:prstGeom>
          <a:noFill/>
          <a:ln w="9525">
            <a:noFill/>
            <a:miter lim="800000"/>
            <a:headEnd/>
            <a:tailEnd/>
          </a:ln>
        </p:spPr>
      </p:pic>
      <p:sp>
        <p:nvSpPr>
          <p:cNvPr id="58374" name="Text Box 8"/>
          <p:cNvSpPr txBox="1">
            <a:spLocks noChangeArrowheads="1"/>
          </p:cNvSpPr>
          <p:nvPr/>
        </p:nvSpPr>
        <p:spPr bwMode="auto">
          <a:xfrm>
            <a:off x="7823200" y="0"/>
            <a:ext cx="1320800" cy="400050"/>
          </a:xfrm>
          <a:prstGeom prst="rect">
            <a:avLst/>
          </a:prstGeom>
          <a:noFill/>
          <a:ln w="9525" algn="ctr">
            <a:noFill/>
            <a:miter lim="800000"/>
            <a:headEnd/>
            <a:tailEnd/>
          </a:ln>
        </p:spPr>
        <p:txBody>
          <a:bodyPr wrap="none">
            <a:spAutoFit/>
          </a:bodyPr>
          <a:lstStyle/>
          <a:p>
            <a:r>
              <a:rPr lang="ru-RU" sz="2000">
                <a:latin typeface="Calibri" pitchFamily="34" charset="0"/>
              </a:rPr>
              <a:t>По Вильду</a:t>
            </a:r>
          </a:p>
        </p:txBody>
      </p:sp>
      <p:pic>
        <p:nvPicPr>
          <p:cNvPr id="58375" name="Рисунок 9" descr="3843"/>
          <p:cNvPicPr>
            <a:picLocks noChangeAspect="1" noChangeArrowheads="1"/>
          </p:cNvPicPr>
          <p:nvPr/>
        </p:nvPicPr>
        <p:blipFill>
          <a:blip r:embed="rId6"/>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2" name="Rectangle 4"/>
          <p:cNvSpPr>
            <a:spLocks noGrp="1" noChangeArrowheads="1"/>
          </p:cNvSpPr>
          <p:nvPr>
            <p:ph type="title"/>
          </p:nvPr>
        </p:nvSpPr>
        <p:spPr>
          <a:xfrm>
            <a:off x="468313" y="765175"/>
            <a:ext cx="8229600" cy="1143000"/>
          </a:xfrm>
        </p:spPr>
        <p:txBody>
          <a:bodyPr rtlCol="0">
            <a:noAutofit/>
          </a:bodyPr>
          <a:lstStyle/>
          <a:p>
            <a:pPr eaLnBrk="1" fontAlgn="auto" hangingPunct="1">
              <a:spcAft>
                <a:spcPts val="0"/>
              </a:spcAft>
              <a:defRPr/>
            </a:pPr>
            <a:r>
              <a:rPr lang="en-US" sz="4800" b="1" dirty="0">
                <a:solidFill>
                  <a:srgbClr val="000066"/>
                </a:solidFill>
                <a:effectLst>
                  <a:outerShdw blurRad="38100" dist="38100" dir="2700000" algn="tl">
                    <a:srgbClr val="C0C0C0"/>
                  </a:outerShdw>
                </a:effectLst>
                <a:latin typeface="Times New Roman" charset="0"/>
              </a:rPr>
              <a:t>Class III - combination of terminal(terminal) and included(included) defects of the dentition</a:t>
            </a:r>
            <a:endParaRPr lang="ru-RU" sz="4800" i="1" dirty="0">
              <a:solidFill>
                <a:srgbClr val="000066"/>
              </a:solidFill>
            </a:endParaRPr>
          </a:p>
        </p:txBody>
      </p:sp>
      <p:pic>
        <p:nvPicPr>
          <p:cNvPr id="59395" name="Picture 7" descr="P5100214"/>
          <p:cNvPicPr>
            <a:picLocks noChangeAspect="1" noChangeArrowheads="1"/>
          </p:cNvPicPr>
          <p:nvPr/>
        </p:nvPicPr>
        <p:blipFill>
          <a:blip r:embed="rId2"/>
          <a:srcRect r="31"/>
          <a:stretch>
            <a:fillRect/>
          </a:stretch>
        </p:blipFill>
        <p:spPr bwMode="auto">
          <a:xfrm>
            <a:off x="6659563" y="3933825"/>
            <a:ext cx="2159000" cy="1582738"/>
          </a:xfrm>
          <a:prstGeom prst="rect">
            <a:avLst/>
          </a:prstGeom>
          <a:noFill/>
          <a:ln w="9525">
            <a:noFill/>
            <a:miter lim="800000"/>
            <a:headEnd/>
            <a:tailEnd/>
          </a:ln>
        </p:spPr>
      </p:pic>
      <p:pic>
        <p:nvPicPr>
          <p:cNvPr id="59396" name="Picture 10" descr="P5100203"/>
          <p:cNvPicPr>
            <a:picLocks noChangeAspect="1" noChangeArrowheads="1"/>
          </p:cNvPicPr>
          <p:nvPr/>
        </p:nvPicPr>
        <p:blipFill>
          <a:blip r:embed="rId3"/>
          <a:srcRect/>
          <a:stretch>
            <a:fillRect/>
          </a:stretch>
        </p:blipFill>
        <p:spPr bwMode="auto">
          <a:xfrm>
            <a:off x="3851275" y="3860800"/>
            <a:ext cx="2016125" cy="1657350"/>
          </a:xfrm>
          <a:prstGeom prst="rect">
            <a:avLst/>
          </a:prstGeom>
          <a:noFill/>
          <a:ln w="9525">
            <a:noFill/>
            <a:miter lim="800000"/>
            <a:headEnd/>
            <a:tailEnd/>
          </a:ln>
        </p:spPr>
      </p:pic>
      <p:pic>
        <p:nvPicPr>
          <p:cNvPr id="59397" name="Picture 11" descr="P5100204"/>
          <p:cNvPicPr>
            <a:picLocks noChangeAspect="1" noChangeArrowheads="1"/>
          </p:cNvPicPr>
          <p:nvPr/>
        </p:nvPicPr>
        <p:blipFill>
          <a:blip r:embed="rId4"/>
          <a:srcRect r="95" b="69"/>
          <a:stretch>
            <a:fillRect/>
          </a:stretch>
        </p:blipFill>
        <p:spPr bwMode="auto">
          <a:xfrm>
            <a:off x="900113" y="3860800"/>
            <a:ext cx="2089150" cy="1655763"/>
          </a:xfrm>
          <a:prstGeom prst="rect">
            <a:avLst/>
          </a:prstGeom>
          <a:noFill/>
          <a:ln w="9525">
            <a:noFill/>
            <a:miter lim="800000"/>
            <a:headEnd/>
            <a:tailEnd/>
          </a:ln>
        </p:spPr>
      </p:pic>
      <p:sp>
        <p:nvSpPr>
          <p:cNvPr id="59398" name="Text Box 12"/>
          <p:cNvSpPr txBox="1">
            <a:spLocks noChangeArrowheads="1"/>
          </p:cNvSpPr>
          <p:nvPr/>
        </p:nvSpPr>
        <p:spPr bwMode="auto">
          <a:xfrm>
            <a:off x="7823200" y="0"/>
            <a:ext cx="1320800" cy="400050"/>
          </a:xfrm>
          <a:prstGeom prst="rect">
            <a:avLst/>
          </a:prstGeom>
          <a:noFill/>
          <a:ln w="9525" algn="ctr">
            <a:noFill/>
            <a:miter lim="800000"/>
            <a:headEnd/>
            <a:tailEnd/>
          </a:ln>
        </p:spPr>
        <p:txBody>
          <a:bodyPr wrap="none">
            <a:spAutoFit/>
          </a:bodyPr>
          <a:lstStyle/>
          <a:p>
            <a:r>
              <a:rPr lang="ru-RU" sz="2000">
                <a:latin typeface="Calibri" pitchFamily="34" charset="0"/>
              </a:rPr>
              <a:t>По Вильду</a:t>
            </a:r>
          </a:p>
        </p:txBody>
      </p:sp>
      <p:pic>
        <p:nvPicPr>
          <p:cNvPr id="59399" name="Рисунок 9" descr="3843"/>
          <p:cNvPicPr>
            <a:picLocks noChangeAspect="1" noChangeArrowheads="1"/>
          </p:cNvPicPr>
          <p:nvPr/>
        </p:nvPicPr>
        <p:blipFill>
          <a:blip r:embed="rId5"/>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Admin\Рабочий стол\IMG_4783.JPG"/>
          <p:cNvPicPr>
            <a:picLocks noChangeAspect="1" noChangeArrowheads="1"/>
          </p:cNvPicPr>
          <p:nvPr/>
        </p:nvPicPr>
        <p:blipFill>
          <a:blip r:embed="rId2"/>
          <a:srcRect/>
          <a:stretch>
            <a:fillRect/>
          </a:stretch>
        </p:blipFill>
        <p:spPr bwMode="auto">
          <a:xfrm>
            <a:off x="285750" y="-1714500"/>
            <a:ext cx="8405813" cy="6143625"/>
          </a:xfrm>
          <a:prstGeom prst="rect">
            <a:avLst/>
          </a:prstGeom>
          <a:noFill/>
          <a:ln w="9525">
            <a:noFill/>
            <a:miter lim="800000"/>
            <a:headEnd/>
            <a:tailEnd/>
          </a:ln>
        </p:spPr>
      </p:pic>
      <p:sp>
        <p:nvSpPr>
          <p:cNvPr id="60419" name="Заголовок 1"/>
          <p:cNvSpPr>
            <a:spLocks noGrp="1"/>
          </p:cNvSpPr>
          <p:nvPr>
            <p:ph type="title"/>
          </p:nvPr>
        </p:nvSpPr>
        <p:spPr>
          <a:xfrm>
            <a:off x="285750" y="274638"/>
            <a:ext cx="8401050" cy="1143000"/>
          </a:xfrm>
        </p:spPr>
        <p:txBody>
          <a:bodyPr/>
          <a:lstStyle/>
          <a:p>
            <a:endParaRPr lang="ru-RU" smtClean="0"/>
          </a:p>
        </p:txBody>
      </p:sp>
      <p:pic>
        <p:nvPicPr>
          <p:cNvPr id="60420" name="Picture 3" descr="C:\Documents and Settings\Admin\Рабочий стол\IMG_4785.JPG"/>
          <p:cNvPicPr>
            <a:picLocks noChangeAspect="1" noChangeArrowheads="1"/>
          </p:cNvPicPr>
          <p:nvPr/>
        </p:nvPicPr>
        <p:blipFill>
          <a:blip r:embed="rId3"/>
          <a:srcRect/>
          <a:stretch>
            <a:fillRect/>
          </a:stretch>
        </p:blipFill>
        <p:spPr bwMode="auto">
          <a:xfrm>
            <a:off x="214313" y="1643063"/>
            <a:ext cx="8572500" cy="597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914400" y="285750"/>
            <a:ext cx="8229600" cy="790575"/>
          </a:xfrm>
        </p:spPr>
        <p:txBody>
          <a:bodyPr rtlCol="0">
            <a:normAutofit fontScale="90000"/>
          </a:bodyPr>
          <a:lstStyle/>
          <a:p>
            <a:pPr eaLnBrk="1" fontAlgn="auto" hangingPunct="1">
              <a:spcAft>
                <a:spcPts val="0"/>
              </a:spcAft>
              <a:defRPr/>
            </a:pPr>
            <a:r>
              <a:rPr lang="en-US" sz="2800" b="1" dirty="0">
                <a:solidFill>
                  <a:srgbClr val="009900"/>
                </a:solidFill>
                <a:effectLst>
                  <a:outerShdw blurRad="38100" dist="38100" dir="2700000" algn="tl">
                    <a:srgbClr val="C0C0C0"/>
                  </a:outerShdw>
                </a:effectLst>
                <a:latin typeface="Georgia" pitchFamily="18" charset="0"/>
              </a:rPr>
              <a:t>Classification of dentition defects according to V.A. </a:t>
            </a:r>
            <a:r>
              <a:rPr lang="en-US" sz="2800" b="1" dirty="0" err="1">
                <a:solidFill>
                  <a:srgbClr val="009900"/>
                </a:solidFill>
                <a:effectLst>
                  <a:outerShdw blurRad="38100" dist="38100" dir="2700000" algn="tl">
                    <a:srgbClr val="C0C0C0"/>
                  </a:outerShdw>
                </a:effectLst>
                <a:latin typeface="Georgia" pitchFamily="18" charset="0"/>
              </a:rPr>
              <a:t>Ponomareva</a:t>
            </a:r>
            <a:r>
              <a:rPr lang="en-US" sz="2800" b="1" dirty="0">
                <a:solidFill>
                  <a:srgbClr val="009900"/>
                </a:solidFill>
                <a:effectLst>
                  <a:outerShdw blurRad="38100" dist="38100" dir="2700000" algn="tl">
                    <a:srgbClr val="C0C0C0"/>
                  </a:outerShdw>
                </a:effectLst>
                <a:latin typeface="Georgia" pitchFamily="18" charset="0"/>
              </a:rPr>
              <a:t>:</a:t>
            </a:r>
            <a:endParaRPr lang="ru-RU" sz="2800" dirty="0"/>
          </a:p>
        </p:txBody>
      </p:sp>
      <p:sp>
        <p:nvSpPr>
          <p:cNvPr id="359427" name="Rectangle 3"/>
          <p:cNvSpPr>
            <a:spLocks noGrp="1" noChangeArrowheads="1"/>
          </p:cNvSpPr>
          <p:nvPr>
            <p:ph type="body" idx="1"/>
          </p:nvPr>
        </p:nvSpPr>
        <p:spPr>
          <a:xfrm>
            <a:off x="468313" y="1196975"/>
            <a:ext cx="8207375" cy="5876925"/>
          </a:xfrm>
        </p:spPr>
        <p:txBody>
          <a:bodyPr rtlCol="0">
            <a:normAutofit/>
          </a:bodyPr>
          <a:lstStyle/>
          <a:p>
            <a:pPr eaLnBrk="1" fontAlgn="auto" hangingPunct="1">
              <a:lnSpc>
                <a:spcPct val="90000"/>
              </a:lnSpc>
              <a:spcAft>
                <a:spcPts val="0"/>
              </a:spcAft>
              <a:buFontTx/>
              <a:buNone/>
              <a:defRPr/>
            </a:pPr>
            <a:r>
              <a:rPr lang="en-US" sz="2400" b="1" dirty="0">
                <a:solidFill>
                  <a:srgbClr val="000066"/>
                </a:solidFill>
                <a:effectLst>
                  <a:outerShdw blurRad="38100" dist="38100" dir="2700000" algn="tl">
                    <a:srgbClr val="C0C0C0"/>
                  </a:outerShdw>
                </a:effectLst>
                <a:latin typeface="Times New Roman" charset="0"/>
              </a:rPr>
              <a:t>Class I: Defects of the dentition with preservation of contact between antagonists in the position of central occlusion in three functionally oriented groups;</a:t>
            </a:r>
          </a:p>
          <a:p>
            <a:pPr eaLnBrk="1" fontAlgn="auto" hangingPunct="1">
              <a:lnSpc>
                <a:spcPct val="90000"/>
              </a:lnSpc>
              <a:spcAft>
                <a:spcPts val="0"/>
              </a:spcAft>
              <a:buFontTx/>
              <a:buNone/>
              <a:defRPr/>
            </a:pPr>
            <a:endParaRPr lang="en-US" sz="2400" b="1" dirty="0">
              <a:solidFill>
                <a:srgbClr val="000066"/>
              </a:solidFill>
              <a:effectLst>
                <a:outerShdw blurRad="38100" dist="38100" dir="2700000" algn="tl">
                  <a:srgbClr val="C0C0C0"/>
                </a:outerShdw>
              </a:effectLst>
              <a:latin typeface="Times New Roman" charset="0"/>
            </a:endParaRPr>
          </a:p>
          <a:p>
            <a:pPr eaLnBrk="1" fontAlgn="auto" hangingPunct="1">
              <a:lnSpc>
                <a:spcPct val="90000"/>
              </a:lnSpc>
              <a:spcAft>
                <a:spcPts val="0"/>
              </a:spcAft>
              <a:buFontTx/>
              <a:buNone/>
              <a:defRPr/>
            </a:pPr>
            <a:r>
              <a:rPr lang="en-US" sz="2400" b="1" dirty="0">
                <a:solidFill>
                  <a:srgbClr val="000066"/>
                </a:solidFill>
                <a:effectLst>
                  <a:outerShdw blurRad="38100" dist="38100" dir="2700000" algn="tl">
                    <a:srgbClr val="C0C0C0"/>
                  </a:outerShdw>
                </a:effectLst>
                <a:latin typeface="Times New Roman" charset="0"/>
              </a:rPr>
              <a:t>Class II: Presence of contact in two functionally oriented groups;</a:t>
            </a:r>
          </a:p>
          <a:p>
            <a:pPr eaLnBrk="1" fontAlgn="auto" hangingPunct="1">
              <a:lnSpc>
                <a:spcPct val="90000"/>
              </a:lnSpc>
              <a:spcAft>
                <a:spcPts val="0"/>
              </a:spcAft>
              <a:buFontTx/>
              <a:buNone/>
              <a:defRPr/>
            </a:pPr>
            <a:endParaRPr lang="en-US" sz="2400" b="1" dirty="0">
              <a:solidFill>
                <a:srgbClr val="000066"/>
              </a:solidFill>
              <a:effectLst>
                <a:outerShdw blurRad="38100" dist="38100" dir="2700000" algn="tl">
                  <a:srgbClr val="C0C0C0"/>
                </a:outerShdw>
              </a:effectLst>
              <a:latin typeface="Times New Roman" charset="0"/>
            </a:endParaRPr>
          </a:p>
          <a:p>
            <a:pPr eaLnBrk="1" fontAlgn="auto" hangingPunct="1">
              <a:lnSpc>
                <a:spcPct val="90000"/>
              </a:lnSpc>
              <a:spcAft>
                <a:spcPts val="0"/>
              </a:spcAft>
              <a:buFontTx/>
              <a:buNone/>
              <a:defRPr/>
            </a:pPr>
            <a:r>
              <a:rPr lang="en-US" sz="2400" b="1" dirty="0">
                <a:solidFill>
                  <a:srgbClr val="000066"/>
                </a:solidFill>
                <a:effectLst>
                  <a:outerShdw blurRad="38100" dist="38100" dir="2700000" algn="tl">
                    <a:srgbClr val="C0C0C0"/>
                  </a:outerShdw>
                </a:effectLst>
                <a:latin typeface="Times New Roman" charset="0"/>
              </a:rPr>
              <a:t>Class III: Contact preserved in only one functionally oriented group;</a:t>
            </a:r>
          </a:p>
          <a:p>
            <a:pPr eaLnBrk="1" fontAlgn="auto" hangingPunct="1">
              <a:lnSpc>
                <a:spcPct val="90000"/>
              </a:lnSpc>
              <a:spcAft>
                <a:spcPts val="0"/>
              </a:spcAft>
              <a:buFontTx/>
              <a:buNone/>
              <a:defRPr/>
            </a:pPr>
            <a:endParaRPr lang="en-US" sz="2400" b="1" dirty="0">
              <a:solidFill>
                <a:srgbClr val="000066"/>
              </a:solidFill>
              <a:effectLst>
                <a:outerShdw blurRad="38100" dist="38100" dir="2700000" algn="tl">
                  <a:srgbClr val="C0C0C0"/>
                </a:outerShdw>
              </a:effectLst>
              <a:latin typeface="Times New Roman" charset="0"/>
            </a:endParaRPr>
          </a:p>
          <a:p>
            <a:pPr eaLnBrk="1" fontAlgn="auto" hangingPunct="1">
              <a:lnSpc>
                <a:spcPct val="90000"/>
              </a:lnSpc>
              <a:spcAft>
                <a:spcPts val="0"/>
              </a:spcAft>
              <a:buFontTx/>
              <a:buNone/>
              <a:defRPr/>
            </a:pPr>
            <a:r>
              <a:rPr lang="en-US" sz="2400" b="1" dirty="0">
                <a:solidFill>
                  <a:srgbClr val="000066"/>
                </a:solidFill>
                <a:effectLst>
                  <a:outerShdw blurRad="38100" dist="38100" dir="2700000" algn="tl">
                    <a:srgbClr val="C0C0C0"/>
                  </a:outerShdw>
                </a:effectLst>
                <a:latin typeface="Times New Roman" charset="0"/>
              </a:rPr>
              <a:t>Class IV: Lack of contact between the remaining antagonists.</a:t>
            </a:r>
            <a:endParaRPr lang="ru-RU" sz="2400" b="1" i="1" dirty="0"/>
          </a:p>
        </p:txBody>
      </p:sp>
      <p:pic>
        <p:nvPicPr>
          <p:cNvPr id="61444" name="Рисунок 9" descr="3843"/>
          <p:cNvPicPr>
            <a:picLocks noChangeAspect="1" noChangeArrowheads="1"/>
          </p:cNvPicPr>
          <p:nvPr/>
        </p:nvPicPr>
        <p:blipFill>
          <a:blip r:embed="rId2"/>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9427">
                                            <p:txEl>
                                              <p:pRg st="2" end="2"/>
                                            </p:txEl>
                                          </p:spTgt>
                                        </p:tgtEl>
                                        <p:attrNameLst>
                                          <p:attrName>style.visibility</p:attrName>
                                        </p:attrNameLst>
                                      </p:cBhvr>
                                      <p:to>
                                        <p:strVal val="visible"/>
                                      </p:to>
                                    </p:set>
                                    <p:anim calcmode="lin" valueType="num">
                                      <p:cBhvr additive="base">
                                        <p:cTn id="13" dur="500" fill="hold"/>
                                        <p:tgtEl>
                                          <p:spTgt spid="3594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9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9427">
                                            <p:txEl>
                                              <p:pRg st="4" end="4"/>
                                            </p:txEl>
                                          </p:spTgt>
                                        </p:tgtEl>
                                        <p:attrNameLst>
                                          <p:attrName>style.visibility</p:attrName>
                                        </p:attrNameLst>
                                      </p:cBhvr>
                                      <p:to>
                                        <p:strVal val="visible"/>
                                      </p:to>
                                    </p:set>
                                    <p:anim calcmode="lin" valueType="num">
                                      <p:cBhvr additive="base">
                                        <p:cTn id="19" dur="500" fill="hold"/>
                                        <p:tgtEl>
                                          <p:spTgt spid="3594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9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9427">
                                            <p:txEl>
                                              <p:pRg st="6" end="6"/>
                                            </p:txEl>
                                          </p:spTgt>
                                        </p:tgtEl>
                                        <p:attrNameLst>
                                          <p:attrName>style.visibility</p:attrName>
                                        </p:attrNameLst>
                                      </p:cBhvr>
                                      <p:to>
                                        <p:strVal val="visible"/>
                                      </p:to>
                                    </p:set>
                                    <p:anim calcmode="lin" valueType="num">
                                      <p:cBhvr additive="base">
                                        <p:cTn id="25" dur="500" fill="hold"/>
                                        <p:tgtEl>
                                          <p:spTgt spid="3594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9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4" name="Rectangle 6"/>
          <p:cNvSpPr>
            <a:spLocks noGrp="1" noChangeArrowheads="1"/>
          </p:cNvSpPr>
          <p:nvPr>
            <p:ph type="title"/>
          </p:nvPr>
        </p:nvSpPr>
        <p:spPr/>
        <p:txBody>
          <a:bodyPr rtlCol="0">
            <a:normAutofit/>
          </a:bodyPr>
          <a:lstStyle/>
          <a:p>
            <a:pPr eaLnBrk="1" fontAlgn="auto" hangingPunct="1">
              <a:spcAft>
                <a:spcPts val="0"/>
              </a:spcAft>
              <a:defRPr/>
            </a:pPr>
            <a:r>
              <a:rPr lang="en-US" sz="2800" b="1" dirty="0">
                <a:solidFill>
                  <a:srgbClr val="009900"/>
                </a:solidFill>
                <a:effectLst>
                  <a:outerShdw blurRad="38100" dist="38100" dir="2700000" algn="tl">
                    <a:srgbClr val="C0C0C0"/>
                  </a:outerShdw>
                </a:effectLst>
                <a:latin typeface="Georgia" pitchFamily="18" charset="0"/>
              </a:rPr>
              <a:t>Classification of dentition defects according to A.I. </a:t>
            </a:r>
            <a:r>
              <a:rPr lang="en-US" sz="2800" b="1" dirty="0" err="1">
                <a:solidFill>
                  <a:srgbClr val="009900"/>
                </a:solidFill>
                <a:effectLst>
                  <a:outerShdw blurRad="38100" dist="38100" dir="2700000" algn="tl">
                    <a:srgbClr val="C0C0C0"/>
                  </a:outerShdw>
                </a:effectLst>
                <a:latin typeface="Georgia" pitchFamily="18" charset="0"/>
              </a:rPr>
              <a:t>Betelman</a:t>
            </a:r>
            <a:r>
              <a:rPr lang="en-US" sz="2800" b="1" dirty="0">
                <a:solidFill>
                  <a:srgbClr val="009900"/>
                </a:solidFill>
                <a:effectLst>
                  <a:outerShdw blurRad="38100" dist="38100" dir="2700000" algn="tl">
                    <a:srgbClr val="C0C0C0"/>
                  </a:outerShdw>
                </a:effectLst>
                <a:latin typeface="Georgia" pitchFamily="18" charset="0"/>
              </a:rPr>
              <a:t> (1956):</a:t>
            </a:r>
            <a:endParaRPr lang="ru-RU" sz="2800" b="1" dirty="0">
              <a:solidFill>
                <a:srgbClr val="009900"/>
              </a:solidFill>
              <a:effectLst>
                <a:outerShdw blurRad="38100" dist="38100" dir="2700000" algn="tl">
                  <a:srgbClr val="C0C0C0"/>
                </a:outerShdw>
              </a:effectLst>
              <a:latin typeface="Georgia" pitchFamily="18" charset="0"/>
            </a:endParaRPr>
          </a:p>
        </p:txBody>
      </p:sp>
      <p:sp>
        <p:nvSpPr>
          <p:cNvPr id="62467" name="Rectangle 11"/>
          <p:cNvSpPr>
            <a:spLocks noGrp="1" noChangeArrowheads="1"/>
          </p:cNvSpPr>
          <p:nvPr>
            <p:ph type="body" sz="half" idx="4294967295"/>
          </p:nvPr>
        </p:nvSpPr>
        <p:spPr>
          <a:xfrm>
            <a:off x="0" y="765175"/>
            <a:ext cx="4038600" cy="4525963"/>
          </a:xfrm>
        </p:spPr>
        <p:txBody>
          <a:bodyPr/>
          <a:lstStyle/>
          <a:p>
            <a:pPr eaLnBrk="1" hangingPunct="1"/>
            <a:endParaRPr lang="ru-RU" sz="2800" dirty="0" smtClean="0"/>
          </a:p>
          <a:p>
            <a:pPr eaLnBrk="1" hangingPunct="1"/>
            <a:endParaRPr lang="ru-RU" sz="2800" dirty="0" smtClean="0"/>
          </a:p>
          <a:p>
            <a:pPr eaLnBrk="1" hangingPunct="1"/>
            <a:endParaRPr lang="ru-RU" sz="2800" dirty="0" smtClean="0"/>
          </a:p>
          <a:p>
            <a:pPr eaLnBrk="1" hangingPunct="1"/>
            <a:endParaRPr lang="ru-RU" sz="2800" dirty="0" smtClean="0"/>
          </a:p>
        </p:txBody>
      </p:sp>
      <p:sp>
        <p:nvSpPr>
          <p:cNvPr id="355340" name="Rectangle 12"/>
          <p:cNvSpPr>
            <a:spLocks noGrp="1" noChangeArrowheads="1"/>
          </p:cNvSpPr>
          <p:nvPr>
            <p:ph type="body" sz="half" idx="4294967295"/>
          </p:nvPr>
        </p:nvSpPr>
        <p:spPr>
          <a:xfrm>
            <a:off x="395288" y="1557338"/>
            <a:ext cx="8064500" cy="5040312"/>
          </a:xfrm>
        </p:spPr>
        <p:txBody>
          <a:bodyPr rtlCol="0">
            <a:normAutofit lnSpcReduction="10000"/>
          </a:bodyPr>
          <a:lstStyle/>
          <a:p>
            <a:pPr marL="533400" indent="-533400" algn="ctr" eaLnBrk="1" fontAlgn="auto" hangingPunct="1">
              <a:lnSpc>
                <a:spcPct val="80000"/>
              </a:lnSpc>
              <a:spcAft>
                <a:spcPts val="0"/>
              </a:spcAft>
              <a:buFontTx/>
              <a:buNone/>
              <a:defRPr/>
            </a:pPr>
            <a:r>
              <a:rPr lang="en-US" sz="2400" b="1" dirty="0">
                <a:solidFill>
                  <a:srgbClr val="000099"/>
                </a:solidFill>
                <a:effectLst>
                  <a:outerShdw blurRad="38100" dist="38100" dir="2700000" algn="tl">
                    <a:srgbClr val="C0C0C0"/>
                  </a:outerShdw>
                </a:effectLst>
                <a:latin typeface="Times New Roman" charset="0"/>
              </a:rPr>
              <a:t>Class I: dentition in which there are one or more flaws, but at least one of them is limited by the teeth on only one side:</a:t>
            </a:r>
          </a:p>
          <a:p>
            <a:pPr marL="533400" indent="-533400" algn="ctr" eaLnBrk="1" fontAlgn="auto" hangingPunct="1">
              <a:lnSpc>
                <a:spcPct val="80000"/>
              </a:lnSpc>
              <a:spcAft>
                <a:spcPts val="0"/>
              </a:spcAft>
              <a:buFontTx/>
              <a:buNone/>
              <a:defRPr/>
            </a:pPr>
            <a:endParaRPr lang="en-US" sz="2400" b="1" dirty="0">
              <a:solidFill>
                <a:srgbClr val="000099"/>
              </a:solidFill>
              <a:effectLst>
                <a:outerShdw blurRad="38100" dist="38100" dir="2700000" algn="tl">
                  <a:srgbClr val="C0C0C0"/>
                </a:outerShdw>
              </a:effectLst>
              <a:latin typeface="Times New Roman" charset="0"/>
            </a:endParaRPr>
          </a:p>
          <a:p>
            <a:pPr marL="533400" indent="-533400" algn="ctr" eaLnBrk="1" fontAlgn="auto" hangingPunct="1">
              <a:lnSpc>
                <a:spcPct val="80000"/>
              </a:lnSpc>
              <a:spcAft>
                <a:spcPts val="0"/>
              </a:spcAft>
              <a:buFontTx/>
              <a:buNone/>
              <a:defRPr/>
            </a:pPr>
            <a:r>
              <a:rPr lang="en-US" sz="2400" b="1" dirty="0">
                <a:solidFill>
                  <a:srgbClr val="000099"/>
                </a:solidFill>
                <a:effectLst>
                  <a:outerShdw blurRad="38100" dist="38100" dir="2700000" algn="tl">
                    <a:srgbClr val="C0C0C0"/>
                  </a:outerShdw>
                </a:effectLst>
                <a:latin typeface="Times New Roman" charset="0"/>
              </a:rPr>
              <a:t>1st subclass: dentition with one terminal flaw;</a:t>
            </a:r>
          </a:p>
          <a:p>
            <a:pPr marL="533400" indent="-533400" algn="ctr" eaLnBrk="1" fontAlgn="auto" hangingPunct="1">
              <a:lnSpc>
                <a:spcPct val="80000"/>
              </a:lnSpc>
              <a:spcAft>
                <a:spcPts val="0"/>
              </a:spcAft>
              <a:buFontTx/>
              <a:buNone/>
              <a:defRPr/>
            </a:pPr>
            <a:r>
              <a:rPr lang="en-US" sz="2400" b="1" dirty="0">
                <a:solidFill>
                  <a:srgbClr val="000099"/>
                </a:solidFill>
                <a:effectLst>
                  <a:outerShdw blurRad="38100" dist="38100" dir="2700000" algn="tl">
                    <a:srgbClr val="C0C0C0"/>
                  </a:outerShdw>
                </a:effectLst>
                <a:latin typeface="Times New Roman" charset="0"/>
              </a:rPr>
              <a:t>Subclass 2: dentition with two terminal flaws.</a:t>
            </a:r>
          </a:p>
          <a:p>
            <a:pPr marL="533400" indent="-533400" algn="ctr" eaLnBrk="1" fontAlgn="auto" hangingPunct="1">
              <a:lnSpc>
                <a:spcPct val="80000"/>
              </a:lnSpc>
              <a:spcAft>
                <a:spcPts val="0"/>
              </a:spcAft>
              <a:buFontTx/>
              <a:buNone/>
              <a:defRPr/>
            </a:pPr>
            <a:endParaRPr lang="en-US" sz="2400" b="1" dirty="0">
              <a:solidFill>
                <a:srgbClr val="000099"/>
              </a:solidFill>
              <a:effectLst>
                <a:outerShdw blurRad="38100" dist="38100" dir="2700000" algn="tl">
                  <a:srgbClr val="C0C0C0"/>
                </a:outerShdw>
              </a:effectLst>
              <a:latin typeface="Times New Roman" charset="0"/>
            </a:endParaRPr>
          </a:p>
          <a:p>
            <a:pPr marL="533400" indent="-533400" algn="ctr" eaLnBrk="1" fontAlgn="auto" hangingPunct="1">
              <a:lnSpc>
                <a:spcPct val="80000"/>
              </a:lnSpc>
              <a:spcAft>
                <a:spcPts val="0"/>
              </a:spcAft>
              <a:buFontTx/>
              <a:buNone/>
              <a:defRPr/>
            </a:pPr>
            <a:r>
              <a:rPr lang="en-US" sz="2400" b="1" dirty="0">
                <a:solidFill>
                  <a:srgbClr val="000099"/>
                </a:solidFill>
                <a:effectLst>
                  <a:outerShdw blurRad="38100" dist="38100" dir="2700000" algn="tl">
                    <a:srgbClr val="C0C0C0"/>
                  </a:outerShdw>
                </a:effectLst>
                <a:latin typeface="Times New Roman" charset="0"/>
              </a:rPr>
              <a:t>Class II: dentition in which there is one or more flaws, but all of them are limited to the teeth on both sides:</a:t>
            </a:r>
          </a:p>
          <a:p>
            <a:pPr marL="533400" indent="-533400" algn="ctr" eaLnBrk="1" fontAlgn="auto" hangingPunct="1">
              <a:lnSpc>
                <a:spcPct val="80000"/>
              </a:lnSpc>
              <a:spcAft>
                <a:spcPts val="0"/>
              </a:spcAft>
              <a:buFontTx/>
              <a:buNone/>
              <a:defRPr/>
            </a:pPr>
            <a:endParaRPr lang="en-US" sz="2400" b="1" dirty="0">
              <a:solidFill>
                <a:srgbClr val="000099"/>
              </a:solidFill>
              <a:effectLst>
                <a:outerShdw blurRad="38100" dist="38100" dir="2700000" algn="tl">
                  <a:srgbClr val="C0C0C0"/>
                </a:outerShdw>
              </a:effectLst>
              <a:latin typeface="Times New Roman" charset="0"/>
            </a:endParaRPr>
          </a:p>
          <a:p>
            <a:pPr marL="533400" indent="-533400" algn="ctr" eaLnBrk="1" fontAlgn="auto" hangingPunct="1">
              <a:lnSpc>
                <a:spcPct val="80000"/>
              </a:lnSpc>
              <a:spcAft>
                <a:spcPts val="0"/>
              </a:spcAft>
              <a:buFontTx/>
              <a:buNone/>
              <a:defRPr/>
            </a:pPr>
            <a:r>
              <a:rPr lang="en-US" sz="2400" b="1" dirty="0">
                <a:solidFill>
                  <a:srgbClr val="000099"/>
                </a:solidFill>
                <a:effectLst>
                  <a:outerShdw blurRad="38100" dist="38100" dir="2700000" algn="tl">
                    <a:srgbClr val="C0C0C0"/>
                  </a:outerShdw>
                </a:effectLst>
                <a:latin typeface="Times New Roman" charset="0"/>
              </a:rPr>
              <a:t>1 subclass: dentition with one or more flaws that arose after the removal of no more than three teeth;</a:t>
            </a:r>
          </a:p>
          <a:p>
            <a:pPr marL="533400" indent="-533400" algn="ctr" eaLnBrk="1" fontAlgn="auto" hangingPunct="1">
              <a:lnSpc>
                <a:spcPct val="80000"/>
              </a:lnSpc>
              <a:spcAft>
                <a:spcPts val="0"/>
              </a:spcAft>
              <a:buFontTx/>
              <a:buNone/>
              <a:defRPr/>
            </a:pPr>
            <a:r>
              <a:rPr lang="en-US" sz="2400" b="1" dirty="0">
                <a:solidFill>
                  <a:srgbClr val="000099"/>
                </a:solidFill>
                <a:effectLst>
                  <a:outerShdw blurRad="38100" dist="38100" dir="2700000" algn="tl">
                    <a:srgbClr val="C0C0C0"/>
                  </a:outerShdw>
                </a:effectLst>
                <a:latin typeface="Times New Roman" charset="0"/>
              </a:rPr>
              <a:t>Subclass 2: dentition with one or more flaws, which (all or only one) were formed as a result of the removal of more than three teeth.</a:t>
            </a:r>
            <a:endParaRPr lang="ru-RU" sz="1600" dirty="0"/>
          </a:p>
        </p:txBody>
      </p:sp>
      <p:sp>
        <p:nvSpPr>
          <p:cNvPr id="62469" name="Text Box 26"/>
          <p:cNvSpPr txBox="1">
            <a:spLocks noChangeArrowheads="1"/>
          </p:cNvSpPr>
          <p:nvPr/>
        </p:nvSpPr>
        <p:spPr bwMode="auto">
          <a:xfrm>
            <a:off x="592138" y="2092325"/>
            <a:ext cx="8012112" cy="369888"/>
          </a:xfrm>
          <a:prstGeom prst="rect">
            <a:avLst/>
          </a:prstGeom>
          <a:noFill/>
          <a:ln w="9525" algn="ctr">
            <a:noFill/>
            <a:miter lim="800000"/>
            <a:headEnd/>
            <a:tailEnd/>
          </a:ln>
        </p:spPr>
        <p:txBody>
          <a:bodyPr>
            <a:spAutoFit/>
          </a:bodyPr>
          <a:lstStyle/>
          <a:p>
            <a:endParaRPr lang="ru-RU">
              <a:latin typeface="Calibri" pitchFamily="34" charset="0"/>
            </a:endParaRPr>
          </a:p>
        </p:txBody>
      </p:sp>
      <p:pic>
        <p:nvPicPr>
          <p:cNvPr id="62470" name="Рисунок 9" descr="3843"/>
          <p:cNvPicPr>
            <a:picLocks noChangeAspect="1" noChangeArrowheads="1"/>
          </p:cNvPicPr>
          <p:nvPr/>
        </p:nvPicPr>
        <p:blipFill>
          <a:blip r:embed="rId2"/>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5340">
                                            <p:txEl>
                                              <p:pRg st="0" end="0"/>
                                            </p:txEl>
                                          </p:spTgt>
                                        </p:tgtEl>
                                        <p:attrNameLst>
                                          <p:attrName>style.visibility</p:attrName>
                                        </p:attrNameLst>
                                      </p:cBhvr>
                                      <p:to>
                                        <p:strVal val="visible"/>
                                      </p:to>
                                    </p:set>
                                    <p:anim calcmode="lin" valueType="num">
                                      <p:cBhvr additive="base">
                                        <p:cTn id="7" dur="500" fill="hold"/>
                                        <p:tgtEl>
                                          <p:spTgt spid="355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5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5340">
                                            <p:txEl>
                                              <p:pRg st="2" end="2"/>
                                            </p:txEl>
                                          </p:spTgt>
                                        </p:tgtEl>
                                        <p:attrNameLst>
                                          <p:attrName>style.visibility</p:attrName>
                                        </p:attrNameLst>
                                      </p:cBhvr>
                                      <p:to>
                                        <p:strVal val="visible"/>
                                      </p:to>
                                    </p:set>
                                    <p:anim calcmode="lin" valueType="num">
                                      <p:cBhvr additive="base">
                                        <p:cTn id="13" dur="500" fill="hold"/>
                                        <p:tgtEl>
                                          <p:spTgt spid="3553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5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5340">
                                            <p:txEl>
                                              <p:pRg st="3" end="3"/>
                                            </p:txEl>
                                          </p:spTgt>
                                        </p:tgtEl>
                                        <p:attrNameLst>
                                          <p:attrName>style.visibility</p:attrName>
                                        </p:attrNameLst>
                                      </p:cBhvr>
                                      <p:to>
                                        <p:strVal val="visible"/>
                                      </p:to>
                                    </p:set>
                                    <p:anim calcmode="lin" valueType="num">
                                      <p:cBhvr additive="base">
                                        <p:cTn id="19" dur="500" fill="hold"/>
                                        <p:tgtEl>
                                          <p:spTgt spid="3553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53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5340">
                                            <p:txEl>
                                              <p:pRg st="5" end="5"/>
                                            </p:txEl>
                                          </p:spTgt>
                                        </p:tgtEl>
                                        <p:attrNameLst>
                                          <p:attrName>style.visibility</p:attrName>
                                        </p:attrNameLst>
                                      </p:cBhvr>
                                      <p:to>
                                        <p:strVal val="visible"/>
                                      </p:to>
                                    </p:set>
                                    <p:anim calcmode="lin" valueType="num">
                                      <p:cBhvr additive="base">
                                        <p:cTn id="25" dur="500" fill="hold"/>
                                        <p:tgtEl>
                                          <p:spTgt spid="35534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53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5340">
                                            <p:txEl>
                                              <p:pRg st="7" end="7"/>
                                            </p:txEl>
                                          </p:spTgt>
                                        </p:tgtEl>
                                        <p:attrNameLst>
                                          <p:attrName>style.visibility</p:attrName>
                                        </p:attrNameLst>
                                      </p:cBhvr>
                                      <p:to>
                                        <p:strVal val="visible"/>
                                      </p:to>
                                    </p:set>
                                    <p:anim calcmode="lin" valueType="num">
                                      <p:cBhvr additive="base">
                                        <p:cTn id="31" dur="500" fill="hold"/>
                                        <p:tgtEl>
                                          <p:spTgt spid="35534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534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5340">
                                            <p:txEl>
                                              <p:pRg st="8" end="8"/>
                                            </p:txEl>
                                          </p:spTgt>
                                        </p:tgtEl>
                                        <p:attrNameLst>
                                          <p:attrName>style.visibility</p:attrName>
                                        </p:attrNameLst>
                                      </p:cBhvr>
                                      <p:to>
                                        <p:strVal val="visible"/>
                                      </p:to>
                                    </p:set>
                                    <p:anim calcmode="lin" valueType="num">
                                      <p:cBhvr additive="base">
                                        <p:cTn id="37" dur="500" fill="hold"/>
                                        <p:tgtEl>
                                          <p:spTgt spid="35534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534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68313" y="549275"/>
            <a:ext cx="8229600" cy="1143000"/>
          </a:xfrm>
        </p:spPr>
        <p:txBody>
          <a:bodyPr rtlCol="0">
            <a:normAutofit fontScale="90000"/>
          </a:bodyPr>
          <a:lstStyle/>
          <a:p>
            <a:pPr eaLnBrk="1" fontAlgn="auto" hangingPunct="1">
              <a:spcAft>
                <a:spcPts val="0"/>
              </a:spcAft>
              <a:defRPr/>
            </a:pPr>
            <a:r>
              <a:rPr lang="en-US" sz="6000" b="1" dirty="0">
                <a:solidFill>
                  <a:srgbClr val="000066"/>
                </a:solidFill>
                <a:effectLst>
                  <a:outerShdw blurRad="38100" dist="38100" dir="2700000" algn="tl">
                    <a:srgbClr val="C0C0C0"/>
                  </a:outerShdw>
                </a:effectLst>
                <a:latin typeface="Times New Roman" charset="0"/>
              </a:rPr>
              <a:t>Class I: defects of the anterior dental arch:</a:t>
            </a:r>
            <a:endParaRPr lang="ru-RU" sz="3200" i="1" dirty="0">
              <a:solidFill>
                <a:srgbClr val="000066"/>
              </a:solidFill>
            </a:endParaRPr>
          </a:p>
        </p:txBody>
      </p:sp>
      <p:sp>
        <p:nvSpPr>
          <p:cNvPr id="64515" name="Text Box 5"/>
          <p:cNvSpPr txBox="1">
            <a:spLocks noChangeArrowheads="1"/>
          </p:cNvSpPr>
          <p:nvPr/>
        </p:nvSpPr>
        <p:spPr bwMode="auto">
          <a:xfrm>
            <a:off x="7194550" y="0"/>
            <a:ext cx="1949450" cy="400050"/>
          </a:xfrm>
          <a:prstGeom prst="rect">
            <a:avLst/>
          </a:prstGeom>
          <a:noFill/>
          <a:ln w="9525" algn="ctr">
            <a:noFill/>
            <a:miter lim="800000"/>
            <a:headEnd/>
            <a:tailEnd/>
          </a:ln>
        </p:spPr>
        <p:txBody>
          <a:bodyPr>
            <a:spAutoFit/>
          </a:bodyPr>
          <a:lstStyle/>
          <a:p>
            <a:r>
              <a:rPr lang="ru-RU" sz="2000">
                <a:latin typeface="Calibri" pitchFamily="34" charset="0"/>
              </a:rPr>
              <a:t>По Е.Н.Жулеву</a:t>
            </a:r>
          </a:p>
        </p:txBody>
      </p:sp>
      <p:pic>
        <p:nvPicPr>
          <p:cNvPr id="64516" name="Picture 6"/>
          <p:cNvPicPr>
            <a:picLocks noGrp="1" noChangeAspect="1" noChangeArrowheads="1"/>
          </p:cNvPicPr>
          <p:nvPr>
            <p:ph type="body" idx="1"/>
          </p:nvPr>
        </p:nvPicPr>
        <p:blipFill>
          <a:blip r:embed="rId3">
            <a:grayscl/>
            <a:biLevel thresh="50000"/>
          </a:blip>
          <a:srcRect l="36620" t="2605" r="45833" b="72920"/>
          <a:stretch>
            <a:fillRect/>
          </a:stretch>
        </p:blipFill>
        <p:spPr>
          <a:xfrm rot="240000">
            <a:off x="3779838" y="2565400"/>
            <a:ext cx="1517650" cy="1296988"/>
          </a:xfrm>
        </p:spPr>
      </p:pic>
      <p:pic>
        <p:nvPicPr>
          <p:cNvPr id="64517" name="Picture 7"/>
          <p:cNvPicPr>
            <a:picLocks noChangeAspect="1" noChangeArrowheads="1"/>
          </p:cNvPicPr>
          <p:nvPr/>
        </p:nvPicPr>
        <p:blipFill>
          <a:blip r:embed="rId3">
            <a:grayscl/>
            <a:biLevel thresh="50000"/>
          </a:blip>
          <a:srcRect l="19090" t="4764" r="63380" b="69473"/>
          <a:stretch>
            <a:fillRect/>
          </a:stretch>
        </p:blipFill>
        <p:spPr bwMode="auto">
          <a:xfrm rot="240000">
            <a:off x="1908175" y="2565400"/>
            <a:ext cx="1516063" cy="1365250"/>
          </a:xfrm>
          <a:prstGeom prst="rect">
            <a:avLst/>
          </a:prstGeom>
          <a:noFill/>
          <a:ln w="9525" algn="ctr">
            <a:noFill/>
            <a:miter lim="800000"/>
            <a:headEnd/>
            <a:tailEnd/>
          </a:ln>
        </p:spPr>
      </p:pic>
      <p:pic>
        <p:nvPicPr>
          <p:cNvPr id="64518" name="Picture 8"/>
          <p:cNvPicPr>
            <a:picLocks noChangeAspect="1" noChangeArrowheads="1"/>
          </p:cNvPicPr>
          <p:nvPr/>
        </p:nvPicPr>
        <p:blipFill>
          <a:blip r:embed="rId3">
            <a:lum contrast="6000"/>
            <a:grayscl/>
            <a:biLevel thresh="50000"/>
          </a:blip>
          <a:srcRect t="8208" r="80855" b="69473"/>
          <a:stretch>
            <a:fillRect/>
          </a:stretch>
        </p:blipFill>
        <p:spPr bwMode="auto">
          <a:xfrm rot="240000">
            <a:off x="0" y="2636838"/>
            <a:ext cx="1655763" cy="1182687"/>
          </a:xfrm>
          <a:prstGeom prst="rect">
            <a:avLst/>
          </a:prstGeom>
          <a:noFill/>
          <a:ln w="9525" algn="ctr">
            <a:noFill/>
            <a:miter lim="800000"/>
            <a:headEnd/>
            <a:tailEnd/>
          </a:ln>
        </p:spPr>
      </p:pic>
      <p:pic>
        <p:nvPicPr>
          <p:cNvPr id="64519" name="Picture 9"/>
          <p:cNvPicPr>
            <a:picLocks noChangeAspect="1" noChangeArrowheads="1"/>
          </p:cNvPicPr>
          <p:nvPr/>
        </p:nvPicPr>
        <p:blipFill>
          <a:blip r:embed="rId3">
            <a:grayscl/>
            <a:biLevel thresh="50000"/>
          </a:blip>
          <a:srcRect l="54955" r="27480" b="74837"/>
          <a:stretch>
            <a:fillRect/>
          </a:stretch>
        </p:blipFill>
        <p:spPr bwMode="auto">
          <a:xfrm rot="240000">
            <a:off x="7451725" y="2492375"/>
            <a:ext cx="1519238" cy="1333500"/>
          </a:xfrm>
          <a:prstGeom prst="rect">
            <a:avLst/>
          </a:prstGeom>
          <a:noFill/>
          <a:ln w="9525" algn="ctr">
            <a:noFill/>
            <a:miter lim="800000"/>
            <a:headEnd/>
            <a:tailEnd/>
          </a:ln>
        </p:spPr>
      </p:pic>
      <p:pic>
        <p:nvPicPr>
          <p:cNvPr id="64520" name="Picture 10"/>
          <p:cNvPicPr>
            <a:picLocks noChangeAspect="1" noChangeArrowheads="1"/>
          </p:cNvPicPr>
          <p:nvPr/>
        </p:nvPicPr>
        <p:blipFill>
          <a:blip r:embed="rId3">
            <a:grayscl/>
            <a:biLevel thresh="50000"/>
          </a:blip>
          <a:srcRect l="72430" r="8334" b="76933"/>
          <a:stretch>
            <a:fillRect/>
          </a:stretch>
        </p:blipFill>
        <p:spPr bwMode="auto">
          <a:xfrm rot="240000">
            <a:off x="5580063" y="2636838"/>
            <a:ext cx="1663700" cy="1222375"/>
          </a:xfrm>
          <a:prstGeom prst="rect">
            <a:avLst/>
          </a:prstGeom>
          <a:noFill/>
          <a:ln w="9525" algn="ctr">
            <a:noFill/>
            <a:miter lim="800000"/>
            <a:headEnd/>
            <a:tailEnd/>
          </a:ln>
        </p:spPr>
      </p:pic>
      <p:pic>
        <p:nvPicPr>
          <p:cNvPr id="64521" name="Picture 11" descr="P5100208"/>
          <p:cNvPicPr>
            <a:picLocks noChangeAspect="1" noChangeArrowheads="1"/>
          </p:cNvPicPr>
          <p:nvPr/>
        </p:nvPicPr>
        <p:blipFill>
          <a:blip r:embed="rId4"/>
          <a:srcRect/>
          <a:stretch>
            <a:fillRect/>
          </a:stretch>
        </p:blipFill>
        <p:spPr bwMode="auto">
          <a:xfrm>
            <a:off x="3348038" y="4508500"/>
            <a:ext cx="2376487" cy="1728788"/>
          </a:xfrm>
          <a:prstGeom prst="rect">
            <a:avLst/>
          </a:prstGeom>
          <a:noFill/>
          <a:ln w="9525">
            <a:noFill/>
            <a:miter lim="800000"/>
            <a:headEnd/>
            <a:tailEnd/>
          </a:ln>
        </p:spPr>
      </p:pic>
      <p:pic>
        <p:nvPicPr>
          <p:cNvPr id="64522" name="Рисунок 9" descr="3843"/>
          <p:cNvPicPr>
            <a:picLocks noChangeAspect="1" noChangeArrowheads="1"/>
          </p:cNvPicPr>
          <p:nvPr/>
        </p:nvPicPr>
        <p:blipFill>
          <a:blip r:embed="rId5"/>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en-US" dirty="0"/>
              <a:t>Etiology</a:t>
            </a:r>
            <a:endParaRPr lang="ru-RU" dirty="0" smtClean="0"/>
          </a:p>
        </p:txBody>
      </p:sp>
      <p:pic>
        <p:nvPicPr>
          <p:cNvPr id="15363" name="Picture 2" descr="H:\лекция номерп 4\bef.jpg"/>
          <p:cNvPicPr>
            <a:picLocks noGrp="1" noChangeAspect="1" noChangeArrowheads="1"/>
          </p:cNvPicPr>
          <p:nvPr>
            <p:ph sz="half" idx="1"/>
          </p:nvPr>
        </p:nvPicPr>
        <p:blipFill>
          <a:blip r:embed="rId2"/>
          <a:srcRect/>
          <a:stretch>
            <a:fillRect/>
          </a:stretch>
        </p:blipFill>
        <p:spPr>
          <a:xfrm>
            <a:off x="9525" y="1571625"/>
            <a:ext cx="4595813" cy="3714750"/>
          </a:xfrm>
        </p:spPr>
      </p:pic>
      <p:pic>
        <p:nvPicPr>
          <p:cNvPr id="15364" name="Picture 4" descr="H:\лекция номерп 4\2215-05.jpg"/>
          <p:cNvPicPr>
            <a:picLocks noGrp="1" noChangeAspect="1" noChangeArrowheads="1"/>
          </p:cNvPicPr>
          <p:nvPr>
            <p:ph sz="half" idx="2"/>
          </p:nvPr>
        </p:nvPicPr>
        <p:blipFill>
          <a:blip r:embed="rId3"/>
          <a:srcRect/>
          <a:stretch>
            <a:fillRect/>
          </a:stretch>
        </p:blipFill>
        <p:spPr>
          <a:xfrm>
            <a:off x="4648200" y="1571625"/>
            <a:ext cx="4495800" cy="3714750"/>
          </a:xfrm>
        </p:spPr>
      </p:pic>
      <p:pic>
        <p:nvPicPr>
          <p:cNvPr id="15365"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rtlCol="0">
            <a:noAutofit/>
          </a:bodyPr>
          <a:lstStyle/>
          <a:p>
            <a:pPr eaLnBrk="1" fontAlgn="auto" hangingPunct="1">
              <a:spcAft>
                <a:spcPts val="0"/>
              </a:spcAft>
              <a:defRPr/>
            </a:pPr>
            <a:r>
              <a:rPr lang="en-US" sz="4000" b="1" dirty="0">
                <a:solidFill>
                  <a:srgbClr val="000066"/>
                </a:solidFill>
                <a:effectLst>
                  <a:outerShdw blurRad="38100" dist="38100" dir="2700000" algn="tl">
                    <a:srgbClr val="C0C0C0"/>
                  </a:outerShdw>
                </a:effectLst>
                <a:latin typeface="Times New Roman" charset="0"/>
              </a:rPr>
              <a:t>Class II: defects of the lateral calving of the dental arch:</a:t>
            </a:r>
            <a:endParaRPr lang="ru-RU" sz="4000" dirty="0"/>
          </a:p>
        </p:txBody>
      </p:sp>
      <p:sp>
        <p:nvSpPr>
          <p:cNvPr id="65539" name="Text Box 4"/>
          <p:cNvSpPr txBox="1">
            <a:spLocks noChangeArrowheads="1"/>
          </p:cNvSpPr>
          <p:nvPr/>
        </p:nvSpPr>
        <p:spPr bwMode="auto">
          <a:xfrm>
            <a:off x="7391400" y="0"/>
            <a:ext cx="1752600" cy="400050"/>
          </a:xfrm>
          <a:prstGeom prst="rect">
            <a:avLst/>
          </a:prstGeom>
          <a:noFill/>
          <a:ln w="9525" algn="ctr">
            <a:noFill/>
            <a:miter lim="800000"/>
            <a:headEnd/>
            <a:tailEnd/>
          </a:ln>
        </p:spPr>
        <p:txBody>
          <a:bodyPr wrap="none">
            <a:spAutoFit/>
          </a:bodyPr>
          <a:lstStyle/>
          <a:p>
            <a:r>
              <a:rPr lang="ru-RU" sz="2000">
                <a:latin typeface="Calibri" pitchFamily="34" charset="0"/>
              </a:rPr>
              <a:t>По Е.Н.Жулеву</a:t>
            </a:r>
          </a:p>
        </p:txBody>
      </p:sp>
      <p:pic>
        <p:nvPicPr>
          <p:cNvPr id="65540" name="Picture 5"/>
          <p:cNvPicPr>
            <a:picLocks noChangeAspect="1" noChangeArrowheads="1"/>
          </p:cNvPicPr>
          <p:nvPr/>
        </p:nvPicPr>
        <p:blipFill>
          <a:blip r:embed="rId3">
            <a:grayscl/>
            <a:biLevel thresh="50000"/>
          </a:blip>
          <a:srcRect t="40654" r="80737" b="37920"/>
          <a:stretch>
            <a:fillRect/>
          </a:stretch>
        </p:blipFill>
        <p:spPr bwMode="auto">
          <a:xfrm>
            <a:off x="179388" y="2565400"/>
            <a:ext cx="1549400" cy="1079500"/>
          </a:xfrm>
          <a:prstGeom prst="rect">
            <a:avLst/>
          </a:prstGeom>
          <a:noFill/>
          <a:ln w="9525" algn="ctr">
            <a:noFill/>
            <a:miter lim="800000"/>
            <a:headEnd/>
            <a:tailEnd/>
          </a:ln>
        </p:spPr>
      </p:pic>
      <p:pic>
        <p:nvPicPr>
          <p:cNvPr id="65541" name="Picture 11"/>
          <p:cNvPicPr>
            <a:picLocks noChangeAspect="1" noChangeArrowheads="1"/>
          </p:cNvPicPr>
          <p:nvPr/>
        </p:nvPicPr>
        <p:blipFill>
          <a:blip r:embed="rId3">
            <a:grayscl/>
            <a:biLevel thresh="50000"/>
          </a:blip>
          <a:srcRect l="20152" t="37787" r="61037" b="39336"/>
          <a:stretch>
            <a:fillRect/>
          </a:stretch>
        </p:blipFill>
        <p:spPr bwMode="auto">
          <a:xfrm>
            <a:off x="1979613" y="2492375"/>
            <a:ext cx="1512887" cy="1152525"/>
          </a:xfrm>
          <a:prstGeom prst="rect">
            <a:avLst/>
          </a:prstGeom>
          <a:noFill/>
          <a:ln w="9525" algn="ctr">
            <a:noFill/>
            <a:miter lim="800000"/>
            <a:headEnd/>
            <a:tailEnd/>
          </a:ln>
        </p:spPr>
      </p:pic>
      <p:sp>
        <p:nvSpPr>
          <p:cNvPr id="408590" name="Rectangle 14"/>
          <p:cNvSpPr>
            <a:spLocks noGrp="1" noChangeArrowheads="1"/>
          </p:cNvSpPr>
          <p:nvPr>
            <p:ph type="body" idx="1"/>
          </p:nvPr>
        </p:nvSpPr>
        <p:spPr>
          <a:xfrm flipV="1">
            <a:off x="1116013" y="6858000"/>
            <a:ext cx="8229600" cy="71438"/>
          </a:xfrm>
        </p:spPr>
        <p:txBody>
          <a:bodyPr rtlCol="0">
            <a:normAutofit fontScale="25000" lnSpcReduction="20000"/>
          </a:bodyPr>
          <a:lstStyle/>
          <a:p>
            <a:pPr eaLnBrk="1" fontAlgn="auto" hangingPunct="1">
              <a:lnSpc>
                <a:spcPct val="80000"/>
              </a:lnSpc>
              <a:spcAft>
                <a:spcPts val="0"/>
              </a:spcAft>
              <a:buFont typeface="Arial" pitchFamily="34" charset="0"/>
              <a:buChar char="•"/>
              <a:defRPr/>
            </a:pPr>
            <a:endParaRPr lang="ru-RU" sz="800"/>
          </a:p>
        </p:txBody>
      </p:sp>
      <p:pic>
        <p:nvPicPr>
          <p:cNvPr id="65543" name="Picture 15"/>
          <p:cNvPicPr>
            <a:picLocks noChangeAspect="1" noChangeArrowheads="1"/>
          </p:cNvPicPr>
          <p:nvPr/>
        </p:nvPicPr>
        <p:blipFill>
          <a:blip r:embed="rId3">
            <a:grayscl/>
            <a:biLevel thresh="50000"/>
          </a:blip>
          <a:srcRect l="38490" t="36369" r="41812" b="42204"/>
          <a:stretch>
            <a:fillRect/>
          </a:stretch>
        </p:blipFill>
        <p:spPr bwMode="auto">
          <a:xfrm>
            <a:off x="3635375" y="2492375"/>
            <a:ext cx="1584325" cy="1079500"/>
          </a:xfrm>
          <a:prstGeom prst="rect">
            <a:avLst/>
          </a:prstGeom>
          <a:noFill/>
          <a:ln w="9525" algn="ctr">
            <a:noFill/>
            <a:miter lim="800000"/>
            <a:headEnd/>
            <a:tailEnd/>
          </a:ln>
        </p:spPr>
      </p:pic>
      <p:pic>
        <p:nvPicPr>
          <p:cNvPr id="65544" name="Picture 16"/>
          <p:cNvPicPr>
            <a:picLocks noChangeAspect="1" noChangeArrowheads="1"/>
          </p:cNvPicPr>
          <p:nvPr/>
        </p:nvPicPr>
        <p:blipFill>
          <a:blip r:embed="rId3">
            <a:grayscl/>
            <a:biLevel thresh="50000"/>
          </a:blip>
          <a:srcRect l="57300" t="34920" r="24797" b="43651"/>
          <a:stretch>
            <a:fillRect/>
          </a:stretch>
        </p:blipFill>
        <p:spPr bwMode="auto">
          <a:xfrm>
            <a:off x="5508625" y="2492375"/>
            <a:ext cx="1511300" cy="1152525"/>
          </a:xfrm>
          <a:prstGeom prst="rect">
            <a:avLst/>
          </a:prstGeom>
          <a:noFill/>
          <a:ln w="9525" algn="ctr">
            <a:noFill/>
            <a:miter lim="800000"/>
            <a:headEnd/>
            <a:tailEnd/>
          </a:ln>
        </p:spPr>
      </p:pic>
      <p:pic>
        <p:nvPicPr>
          <p:cNvPr id="65545" name="Picture 17"/>
          <p:cNvPicPr>
            <a:picLocks noChangeAspect="1" noChangeArrowheads="1"/>
          </p:cNvPicPr>
          <p:nvPr/>
        </p:nvPicPr>
        <p:blipFill>
          <a:blip r:embed="rId3">
            <a:grayscl/>
            <a:biLevel thresh="50000"/>
          </a:blip>
          <a:srcRect l="76997" t="30634" r="5099" b="45071"/>
          <a:stretch>
            <a:fillRect/>
          </a:stretch>
        </p:blipFill>
        <p:spPr bwMode="auto">
          <a:xfrm>
            <a:off x="7380288" y="2492375"/>
            <a:ext cx="1512887" cy="1223963"/>
          </a:xfrm>
          <a:prstGeom prst="rect">
            <a:avLst/>
          </a:prstGeom>
          <a:noFill/>
          <a:ln w="9525" algn="ctr">
            <a:noFill/>
            <a:miter lim="800000"/>
            <a:headEnd/>
            <a:tailEnd/>
          </a:ln>
        </p:spPr>
      </p:pic>
      <p:pic>
        <p:nvPicPr>
          <p:cNvPr id="65546" name="Picture 18" descr="P5100213"/>
          <p:cNvPicPr>
            <a:picLocks noChangeAspect="1" noChangeArrowheads="1"/>
          </p:cNvPicPr>
          <p:nvPr/>
        </p:nvPicPr>
        <p:blipFill>
          <a:blip r:embed="rId4"/>
          <a:srcRect/>
          <a:stretch>
            <a:fillRect/>
          </a:stretch>
        </p:blipFill>
        <p:spPr bwMode="auto">
          <a:xfrm>
            <a:off x="5651500" y="4508500"/>
            <a:ext cx="1584325" cy="1150938"/>
          </a:xfrm>
          <a:prstGeom prst="rect">
            <a:avLst/>
          </a:prstGeom>
          <a:solidFill>
            <a:schemeClr val="accent1"/>
          </a:solidFill>
          <a:ln w="9525">
            <a:noFill/>
            <a:miter lim="800000"/>
            <a:headEnd/>
            <a:tailEnd/>
          </a:ln>
        </p:spPr>
      </p:pic>
      <p:pic>
        <p:nvPicPr>
          <p:cNvPr id="65547" name="Picture 19" descr="P5100194"/>
          <p:cNvPicPr>
            <a:picLocks noChangeAspect="1" noChangeArrowheads="1"/>
          </p:cNvPicPr>
          <p:nvPr/>
        </p:nvPicPr>
        <p:blipFill>
          <a:blip r:embed="rId5"/>
          <a:srcRect b="114"/>
          <a:stretch>
            <a:fillRect/>
          </a:stretch>
        </p:blipFill>
        <p:spPr bwMode="auto">
          <a:xfrm>
            <a:off x="3851275" y="4508500"/>
            <a:ext cx="1584325" cy="1150938"/>
          </a:xfrm>
          <a:prstGeom prst="rect">
            <a:avLst/>
          </a:prstGeom>
          <a:solidFill>
            <a:srgbClr val="00FFFF"/>
          </a:solidFill>
          <a:ln w="9525">
            <a:noFill/>
            <a:miter lim="800000"/>
            <a:headEnd/>
            <a:tailEnd/>
          </a:ln>
        </p:spPr>
      </p:pic>
      <p:pic>
        <p:nvPicPr>
          <p:cNvPr id="65548" name="Picture 20" descr="P5100202"/>
          <p:cNvPicPr>
            <a:picLocks noChangeAspect="1" noChangeArrowheads="1"/>
          </p:cNvPicPr>
          <p:nvPr/>
        </p:nvPicPr>
        <p:blipFill>
          <a:blip r:embed="rId6"/>
          <a:srcRect r="50"/>
          <a:stretch>
            <a:fillRect/>
          </a:stretch>
        </p:blipFill>
        <p:spPr bwMode="auto">
          <a:xfrm>
            <a:off x="7451725" y="4508500"/>
            <a:ext cx="1511300" cy="1152525"/>
          </a:xfrm>
          <a:prstGeom prst="rect">
            <a:avLst/>
          </a:prstGeom>
          <a:noFill/>
          <a:ln w="9525">
            <a:noFill/>
            <a:miter lim="800000"/>
            <a:headEnd/>
            <a:tailEnd/>
          </a:ln>
        </p:spPr>
      </p:pic>
      <p:pic>
        <p:nvPicPr>
          <p:cNvPr id="65549" name="Picture 21" descr="P5100195"/>
          <p:cNvPicPr>
            <a:picLocks noChangeAspect="1" noChangeArrowheads="1"/>
          </p:cNvPicPr>
          <p:nvPr/>
        </p:nvPicPr>
        <p:blipFill>
          <a:blip r:embed="rId7"/>
          <a:srcRect b="43"/>
          <a:stretch>
            <a:fillRect/>
          </a:stretch>
        </p:blipFill>
        <p:spPr bwMode="auto">
          <a:xfrm>
            <a:off x="2000250" y="4429125"/>
            <a:ext cx="1619250" cy="1152525"/>
          </a:xfrm>
          <a:prstGeom prst="rect">
            <a:avLst/>
          </a:prstGeom>
          <a:noFill/>
          <a:ln w="9525">
            <a:noFill/>
            <a:miter lim="800000"/>
            <a:headEnd/>
            <a:tailEnd/>
          </a:ln>
        </p:spPr>
      </p:pic>
      <p:pic>
        <p:nvPicPr>
          <p:cNvPr id="65550" name="Picture 22" descr="P5100209"/>
          <p:cNvPicPr>
            <a:picLocks noChangeAspect="1" noChangeArrowheads="1"/>
          </p:cNvPicPr>
          <p:nvPr/>
        </p:nvPicPr>
        <p:blipFill>
          <a:blip r:embed="rId8"/>
          <a:srcRect/>
          <a:stretch>
            <a:fillRect/>
          </a:stretch>
        </p:blipFill>
        <p:spPr bwMode="auto">
          <a:xfrm>
            <a:off x="142875" y="4429125"/>
            <a:ext cx="1584325" cy="1152525"/>
          </a:xfrm>
          <a:prstGeom prst="rect">
            <a:avLst/>
          </a:prstGeom>
          <a:noFill/>
          <a:ln w="9525">
            <a:noFill/>
            <a:miter lim="800000"/>
            <a:headEnd/>
            <a:tailEnd/>
          </a:ln>
        </p:spPr>
      </p:pic>
      <p:sp>
        <p:nvSpPr>
          <p:cNvPr id="65551" name="Text Box 24"/>
          <p:cNvSpPr txBox="1">
            <a:spLocks noChangeArrowheads="1"/>
          </p:cNvSpPr>
          <p:nvPr/>
        </p:nvSpPr>
        <p:spPr bwMode="auto">
          <a:xfrm>
            <a:off x="755650" y="3644900"/>
            <a:ext cx="333375" cy="400050"/>
          </a:xfrm>
          <a:prstGeom prst="rect">
            <a:avLst/>
          </a:prstGeom>
          <a:noFill/>
          <a:ln w="9525" algn="ctr">
            <a:noFill/>
            <a:miter lim="800000"/>
            <a:headEnd/>
            <a:tailEnd/>
          </a:ln>
        </p:spPr>
        <p:txBody>
          <a:bodyPr wrap="none">
            <a:spAutoFit/>
          </a:bodyPr>
          <a:lstStyle/>
          <a:p>
            <a:r>
              <a:rPr lang="ru-RU" sz="2000">
                <a:latin typeface="Calibri" pitchFamily="34" charset="0"/>
              </a:rPr>
              <a:t>А</a:t>
            </a:r>
          </a:p>
        </p:txBody>
      </p:sp>
      <p:sp>
        <p:nvSpPr>
          <p:cNvPr id="65552" name="Text Box 25"/>
          <p:cNvSpPr txBox="1">
            <a:spLocks noChangeArrowheads="1"/>
          </p:cNvSpPr>
          <p:nvPr/>
        </p:nvSpPr>
        <p:spPr bwMode="auto">
          <a:xfrm>
            <a:off x="2484438" y="3644900"/>
            <a:ext cx="322262" cy="400050"/>
          </a:xfrm>
          <a:prstGeom prst="rect">
            <a:avLst/>
          </a:prstGeom>
          <a:noFill/>
          <a:ln w="9525" algn="ctr">
            <a:noFill/>
            <a:miter lim="800000"/>
            <a:headEnd/>
            <a:tailEnd/>
          </a:ln>
        </p:spPr>
        <p:txBody>
          <a:bodyPr wrap="none">
            <a:spAutoFit/>
          </a:bodyPr>
          <a:lstStyle/>
          <a:p>
            <a:r>
              <a:rPr lang="ru-RU" sz="2000">
                <a:latin typeface="Calibri" pitchFamily="34" charset="0"/>
              </a:rPr>
              <a:t>Б</a:t>
            </a:r>
          </a:p>
        </p:txBody>
      </p:sp>
      <p:sp>
        <p:nvSpPr>
          <p:cNvPr id="65553" name="Text Box 26"/>
          <p:cNvSpPr txBox="1">
            <a:spLocks noChangeArrowheads="1"/>
          </p:cNvSpPr>
          <p:nvPr/>
        </p:nvSpPr>
        <p:spPr bwMode="auto">
          <a:xfrm>
            <a:off x="4211638" y="3644900"/>
            <a:ext cx="323850" cy="400050"/>
          </a:xfrm>
          <a:prstGeom prst="rect">
            <a:avLst/>
          </a:prstGeom>
          <a:noFill/>
          <a:ln w="9525" algn="ctr">
            <a:noFill/>
            <a:miter lim="800000"/>
            <a:headEnd/>
            <a:tailEnd/>
          </a:ln>
        </p:spPr>
        <p:txBody>
          <a:bodyPr wrap="none">
            <a:spAutoFit/>
          </a:bodyPr>
          <a:lstStyle/>
          <a:p>
            <a:r>
              <a:rPr lang="ru-RU" sz="2000">
                <a:latin typeface="Calibri" pitchFamily="34" charset="0"/>
              </a:rPr>
              <a:t>В</a:t>
            </a:r>
          </a:p>
        </p:txBody>
      </p:sp>
      <p:sp>
        <p:nvSpPr>
          <p:cNvPr id="65554" name="Text Box 27"/>
          <p:cNvSpPr txBox="1">
            <a:spLocks noChangeArrowheads="1"/>
          </p:cNvSpPr>
          <p:nvPr/>
        </p:nvSpPr>
        <p:spPr bwMode="auto">
          <a:xfrm>
            <a:off x="6156325" y="3644900"/>
            <a:ext cx="295275" cy="400050"/>
          </a:xfrm>
          <a:prstGeom prst="rect">
            <a:avLst/>
          </a:prstGeom>
          <a:noFill/>
          <a:ln w="9525" algn="ctr">
            <a:noFill/>
            <a:miter lim="800000"/>
            <a:headEnd/>
            <a:tailEnd/>
          </a:ln>
        </p:spPr>
        <p:txBody>
          <a:bodyPr wrap="none">
            <a:spAutoFit/>
          </a:bodyPr>
          <a:lstStyle/>
          <a:p>
            <a:r>
              <a:rPr lang="ru-RU" sz="2000">
                <a:latin typeface="Calibri" pitchFamily="34" charset="0"/>
              </a:rPr>
              <a:t>Г</a:t>
            </a:r>
          </a:p>
        </p:txBody>
      </p:sp>
      <p:sp>
        <p:nvSpPr>
          <p:cNvPr id="65555" name="Text Box 28"/>
          <p:cNvSpPr txBox="1">
            <a:spLocks noChangeArrowheads="1"/>
          </p:cNvSpPr>
          <p:nvPr/>
        </p:nvSpPr>
        <p:spPr bwMode="auto">
          <a:xfrm>
            <a:off x="8101013" y="3644900"/>
            <a:ext cx="349250" cy="400050"/>
          </a:xfrm>
          <a:prstGeom prst="rect">
            <a:avLst/>
          </a:prstGeom>
          <a:noFill/>
          <a:ln w="9525" algn="ctr">
            <a:noFill/>
            <a:miter lim="800000"/>
            <a:headEnd/>
            <a:tailEnd/>
          </a:ln>
        </p:spPr>
        <p:txBody>
          <a:bodyPr wrap="none">
            <a:spAutoFit/>
          </a:bodyPr>
          <a:lstStyle/>
          <a:p>
            <a:r>
              <a:rPr lang="ru-RU" sz="2000">
                <a:latin typeface="Calibri" pitchFamily="34" charset="0"/>
              </a:rPr>
              <a:t>Д</a:t>
            </a:r>
          </a:p>
        </p:txBody>
      </p:sp>
      <p:pic>
        <p:nvPicPr>
          <p:cNvPr id="65556" name="Рисунок 9" descr="3843"/>
          <p:cNvPicPr>
            <a:picLocks noChangeAspect="1" noChangeArrowheads="1"/>
          </p:cNvPicPr>
          <p:nvPr/>
        </p:nvPicPr>
        <p:blipFill>
          <a:blip r:embed="rId9"/>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468313" y="476250"/>
            <a:ext cx="8229600" cy="1143000"/>
          </a:xfrm>
        </p:spPr>
        <p:txBody>
          <a:bodyPr rtlCol="0">
            <a:normAutofit fontScale="90000"/>
          </a:bodyPr>
          <a:lstStyle/>
          <a:p>
            <a:pPr eaLnBrk="1" fontAlgn="auto" hangingPunct="1">
              <a:spcAft>
                <a:spcPts val="0"/>
              </a:spcAft>
              <a:defRPr/>
            </a:pPr>
            <a:r>
              <a:rPr lang="en-US" sz="6000" b="1" dirty="0">
                <a:solidFill>
                  <a:srgbClr val="000066"/>
                </a:solidFill>
                <a:effectLst>
                  <a:outerShdw blurRad="38100" dist="38100" dir="2700000" algn="tl">
                    <a:srgbClr val="C0C0C0"/>
                  </a:outerShdw>
                </a:effectLst>
                <a:latin typeface="Times New Roman" charset="0"/>
              </a:rPr>
              <a:t>Class III: anterolateral defects</a:t>
            </a:r>
            <a:r>
              <a:rPr lang="en-US" sz="3200" i="1" dirty="0" smtClean="0">
                <a:solidFill>
                  <a:srgbClr val="000066"/>
                </a:solidFill>
              </a:rPr>
              <a:t>:</a:t>
            </a:r>
            <a:endParaRPr lang="ru-RU" sz="3200" i="1" dirty="0">
              <a:solidFill>
                <a:srgbClr val="000066"/>
              </a:solidFill>
            </a:endParaRPr>
          </a:p>
        </p:txBody>
      </p:sp>
      <p:sp>
        <p:nvSpPr>
          <p:cNvPr id="66563" name="Text Box 4"/>
          <p:cNvSpPr txBox="1">
            <a:spLocks noChangeArrowheads="1"/>
          </p:cNvSpPr>
          <p:nvPr/>
        </p:nvSpPr>
        <p:spPr bwMode="auto">
          <a:xfrm>
            <a:off x="7391400" y="0"/>
            <a:ext cx="1752600" cy="400050"/>
          </a:xfrm>
          <a:prstGeom prst="rect">
            <a:avLst/>
          </a:prstGeom>
          <a:noFill/>
          <a:ln w="9525" algn="ctr">
            <a:noFill/>
            <a:miter lim="800000"/>
            <a:headEnd/>
            <a:tailEnd/>
          </a:ln>
        </p:spPr>
        <p:txBody>
          <a:bodyPr wrap="none">
            <a:spAutoFit/>
          </a:bodyPr>
          <a:lstStyle/>
          <a:p>
            <a:r>
              <a:rPr lang="ru-RU" sz="2000">
                <a:latin typeface="Calibri" pitchFamily="34" charset="0"/>
              </a:rPr>
              <a:t>По Е.Н.Жулеву</a:t>
            </a:r>
          </a:p>
        </p:txBody>
      </p:sp>
      <p:pic>
        <p:nvPicPr>
          <p:cNvPr id="66564" name="Picture 5"/>
          <p:cNvPicPr>
            <a:picLocks noChangeAspect="1" noChangeArrowheads="1"/>
          </p:cNvPicPr>
          <p:nvPr/>
        </p:nvPicPr>
        <p:blipFill>
          <a:blip r:embed="rId3">
            <a:grayscl/>
            <a:biLevel thresh="50000"/>
          </a:blip>
          <a:srcRect l="957" t="79008" r="80121"/>
          <a:stretch>
            <a:fillRect/>
          </a:stretch>
        </p:blipFill>
        <p:spPr bwMode="auto">
          <a:xfrm rot="240000">
            <a:off x="174625" y="2492375"/>
            <a:ext cx="1516063" cy="1081088"/>
          </a:xfrm>
          <a:prstGeom prst="rect">
            <a:avLst/>
          </a:prstGeom>
          <a:noFill/>
          <a:ln w="9525" algn="ctr">
            <a:noFill/>
            <a:miter lim="800000"/>
            <a:headEnd/>
            <a:tailEnd/>
          </a:ln>
        </p:spPr>
      </p:pic>
      <p:sp>
        <p:nvSpPr>
          <p:cNvPr id="409607" name="Rectangle 7"/>
          <p:cNvSpPr>
            <a:spLocks noGrp="1" noChangeArrowheads="1"/>
          </p:cNvSpPr>
          <p:nvPr>
            <p:ph type="body" idx="1"/>
          </p:nvPr>
        </p:nvSpPr>
        <p:spPr>
          <a:xfrm flipV="1">
            <a:off x="611188" y="6858000"/>
            <a:ext cx="8229600" cy="82550"/>
          </a:xfrm>
        </p:spPr>
        <p:txBody>
          <a:bodyPr rtlCol="0">
            <a:normAutofit fontScale="25000" lnSpcReduction="20000"/>
          </a:bodyPr>
          <a:lstStyle/>
          <a:p>
            <a:pPr eaLnBrk="1" fontAlgn="auto" hangingPunct="1">
              <a:lnSpc>
                <a:spcPct val="80000"/>
              </a:lnSpc>
              <a:spcAft>
                <a:spcPts val="0"/>
              </a:spcAft>
              <a:buFont typeface="Arial" pitchFamily="34" charset="0"/>
              <a:buChar char="•"/>
              <a:defRPr/>
            </a:pPr>
            <a:endParaRPr lang="ru-RU" sz="800"/>
          </a:p>
        </p:txBody>
      </p:sp>
      <p:pic>
        <p:nvPicPr>
          <p:cNvPr id="66566" name="Picture 8"/>
          <p:cNvPicPr>
            <a:picLocks noChangeAspect="1" noChangeArrowheads="1"/>
          </p:cNvPicPr>
          <p:nvPr/>
        </p:nvPicPr>
        <p:blipFill>
          <a:blip r:embed="rId3">
            <a:grayscl/>
            <a:biLevel thresh="50000"/>
          </a:blip>
          <a:srcRect l="81035" t="68556" r="18" b="8990"/>
          <a:stretch>
            <a:fillRect/>
          </a:stretch>
        </p:blipFill>
        <p:spPr bwMode="auto">
          <a:xfrm rot="240000">
            <a:off x="7380288" y="2420938"/>
            <a:ext cx="1589087" cy="1222375"/>
          </a:xfrm>
          <a:prstGeom prst="rect">
            <a:avLst/>
          </a:prstGeom>
          <a:noFill/>
          <a:ln w="9525" algn="ctr">
            <a:noFill/>
            <a:miter lim="800000"/>
            <a:headEnd/>
            <a:tailEnd/>
          </a:ln>
        </p:spPr>
      </p:pic>
      <p:pic>
        <p:nvPicPr>
          <p:cNvPr id="66567" name="Picture 9"/>
          <p:cNvPicPr>
            <a:picLocks noChangeAspect="1" noChangeArrowheads="1"/>
          </p:cNvPicPr>
          <p:nvPr/>
        </p:nvPicPr>
        <p:blipFill>
          <a:blip r:embed="rId3">
            <a:grayscl/>
            <a:biLevel thresh="50000"/>
          </a:blip>
          <a:srcRect l="20335" t="75218" r="59845" b="2332"/>
          <a:stretch>
            <a:fillRect/>
          </a:stretch>
        </p:blipFill>
        <p:spPr bwMode="auto">
          <a:xfrm rot="240000">
            <a:off x="1830388" y="2420938"/>
            <a:ext cx="1660525" cy="1152525"/>
          </a:xfrm>
          <a:prstGeom prst="rect">
            <a:avLst/>
          </a:prstGeom>
          <a:noFill/>
          <a:ln w="9525" algn="ctr">
            <a:noFill/>
            <a:miter lim="800000"/>
            <a:headEnd/>
            <a:tailEnd/>
          </a:ln>
        </p:spPr>
      </p:pic>
      <p:pic>
        <p:nvPicPr>
          <p:cNvPr id="66568" name="Picture 10"/>
          <p:cNvPicPr>
            <a:picLocks noChangeAspect="1" noChangeArrowheads="1"/>
          </p:cNvPicPr>
          <p:nvPr/>
        </p:nvPicPr>
        <p:blipFill>
          <a:blip r:embed="rId3">
            <a:grayscl/>
            <a:biLevel thresh="50000"/>
          </a:blip>
          <a:srcRect l="41463" t="74426" r="39632" b="4605"/>
          <a:stretch>
            <a:fillRect/>
          </a:stretch>
        </p:blipFill>
        <p:spPr bwMode="auto">
          <a:xfrm rot="240000">
            <a:off x="3708400" y="2492375"/>
            <a:ext cx="1657350" cy="1079500"/>
          </a:xfrm>
          <a:prstGeom prst="rect">
            <a:avLst/>
          </a:prstGeom>
          <a:noFill/>
          <a:ln w="9525" algn="ctr">
            <a:noFill/>
            <a:miter lim="800000"/>
            <a:headEnd/>
            <a:tailEnd/>
          </a:ln>
        </p:spPr>
      </p:pic>
      <p:pic>
        <p:nvPicPr>
          <p:cNvPr id="66569" name="Picture 11"/>
          <p:cNvPicPr>
            <a:picLocks noChangeAspect="1" noChangeArrowheads="1"/>
          </p:cNvPicPr>
          <p:nvPr/>
        </p:nvPicPr>
        <p:blipFill>
          <a:blip r:embed="rId3">
            <a:grayscl/>
            <a:biLevel thresh="50000"/>
          </a:blip>
          <a:srcRect l="60844" t="73734" r="20210" b="5298"/>
          <a:stretch>
            <a:fillRect/>
          </a:stretch>
        </p:blipFill>
        <p:spPr bwMode="auto">
          <a:xfrm rot="240000">
            <a:off x="5580063" y="2492375"/>
            <a:ext cx="1590675" cy="1152525"/>
          </a:xfrm>
          <a:prstGeom prst="rect">
            <a:avLst/>
          </a:prstGeom>
          <a:noFill/>
          <a:ln w="9525" algn="ctr">
            <a:noFill/>
            <a:miter lim="800000"/>
            <a:headEnd/>
            <a:tailEnd/>
          </a:ln>
        </p:spPr>
      </p:pic>
      <p:sp>
        <p:nvSpPr>
          <p:cNvPr id="66570" name="Text Box 12"/>
          <p:cNvSpPr txBox="1">
            <a:spLocks noChangeArrowheads="1"/>
          </p:cNvSpPr>
          <p:nvPr/>
        </p:nvSpPr>
        <p:spPr bwMode="auto">
          <a:xfrm>
            <a:off x="0" y="3644900"/>
            <a:ext cx="8964613" cy="400050"/>
          </a:xfrm>
          <a:prstGeom prst="rect">
            <a:avLst/>
          </a:prstGeom>
          <a:noFill/>
          <a:ln w="9525" algn="ctr">
            <a:noFill/>
            <a:miter lim="800000"/>
            <a:headEnd/>
            <a:tailEnd/>
          </a:ln>
        </p:spPr>
        <p:txBody>
          <a:bodyPr>
            <a:spAutoFit/>
          </a:bodyPr>
          <a:lstStyle/>
          <a:p>
            <a:pPr>
              <a:spcBef>
                <a:spcPct val="50000"/>
              </a:spcBef>
            </a:pPr>
            <a:r>
              <a:rPr lang="ru-RU" sz="2000">
                <a:latin typeface="Calibri" pitchFamily="34" charset="0"/>
              </a:rPr>
              <a:t>        А                   Б                   В                   Г                  Д</a:t>
            </a:r>
          </a:p>
        </p:txBody>
      </p:sp>
      <p:pic>
        <p:nvPicPr>
          <p:cNvPr id="66571" name="Picture 13" descr="P5100196"/>
          <p:cNvPicPr>
            <a:picLocks noChangeAspect="1" noChangeArrowheads="1"/>
          </p:cNvPicPr>
          <p:nvPr/>
        </p:nvPicPr>
        <p:blipFill>
          <a:blip r:embed="rId4"/>
          <a:srcRect r="3"/>
          <a:stretch>
            <a:fillRect/>
          </a:stretch>
        </p:blipFill>
        <p:spPr bwMode="auto">
          <a:xfrm>
            <a:off x="6215063" y="4786313"/>
            <a:ext cx="1728787" cy="1511300"/>
          </a:xfrm>
          <a:prstGeom prst="rect">
            <a:avLst/>
          </a:prstGeom>
          <a:noFill/>
          <a:ln w="9525">
            <a:noFill/>
            <a:miter lim="800000"/>
            <a:headEnd/>
            <a:tailEnd/>
          </a:ln>
        </p:spPr>
      </p:pic>
      <p:pic>
        <p:nvPicPr>
          <p:cNvPr id="66572" name="Picture 14" descr="P5100214"/>
          <p:cNvPicPr>
            <a:picLocks noChangeAspect="1" noChangeArrowheads="1"/>
          </p:cNvPicPr>
          <p:nvPr/>
        </p:nvPicPr>
        <p:blipFill>
          <a:blip r:embed="rId5"/>
          <a:srcRect b="8"/>
          <a:stretch>
            <a:fillRect/>
          </a:stretch>
        </p:blipFill>
        <p:spPr bwMode="auto">
          <a:xfrm>
            <a:off x="4000500" y="4786313"/>
            <a:ext cx="1728788" cy="1512887"/>
          </a:xfrm>
          <a:prstGeom prst="rect">
            <a:avLst/>
          </a:prstGeom>
          <a:noFill/>
          <a:ln w="9525">
            <a:noFill/>
            <a:miter lim="800000"/>
            <a:headEnd/>
            <a:tailEnd/>
          </a:ln>
        </p:spPr>
      </p:pic>
      <p:pic>
        <p:nvPicPr>
          <p:cNvPr id="66573" name="Picture 15" descr="P5100199"/>
          <p:cNvPicPr>
            <a:picLocks noChangeAspect="1" noChangeArrowheads="1"/>
          </p:cNvPicPr>
          <p:nvPr/>
        </p:nvPicPr>
        <p:blipFill>
          <a:blip r:embed="rId6"/>
          <a:srcRect r="40" b="108"/>
          <a:stretch>
            <a:fillRect/>
          </a:stretch>
        </p:blipFill>
        <p:spPr bwMode="auto">
          <a:xfrm>
            <a:off x="1571625" y="4857750"/>
            <a:ext cx="1727200" cy="1511300"/>
          </a:xfrm>
          <a:prstGeom prst="rect">
            <a:avLst/>
          </a:prstGeom>
          <a:noFill/>
          <a:ln w="9525">
            <a:noFill/>
            <a:miter lim="800000"/>
            <a:headEnd/>
            <a:tailEnd/>
          </a:ln>
        </p:spPr>
      </p:pic>
      <p:pic>
        <p:nvPicPr>
          <p:cNvPr id="66574" name="Рисунок 9" descr="3843"/>
          <p:cNvPicPr>
            <a:picLocks noChangeAspect="1" noChangeArrowheads="1"/>
          </p:cNvPicPr>
          <p:nvPr/>
        </p:nvPicPr>
        <p:blipFill>
          <a:blip r:embed="rId7"/>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28688" y="274638"/>
            <a:ext cx="7758112" cy="1143000"/>
          </a:xfrm>
        </p:spPr>
        <p:txBody>
          <a:bodyPr rtlCol="0">
            <a:normAutofit/>
          </a:bodyPr>
          <a:lstStyle/>
          <a:p>
            <a:pPr eaLnBrk="1" fontAlgn="auto" hangingPunct="1">
              <a:spcAft>
                <a:spcPts val="0"/>
              </a:spcAft>
              <a:defRPr/>
            </a:pPr>
            <a:r>
              <a:rPr lang="en-US" dirty="0"/>
              <a:t>Consequences of partial </a:t>
            </a:r>
            <a:r>
              <a:rPr lang="en-US" dirty="0" err="1"/>
              <a:t>edentia</a:t>
            </a:r>
            <a:endParaRPr lang="ru-RU" dirty="0"/>
          </a:p>
        </p:txBody>
      </p:sp>
      <p:pic>
        <p:nvPicPr>
          <p:cNvPr id="67587" name="Picture 4"/>
          <p:cNvPicPr>
            <a:picLocks noGrp="1" noChangeAspect="1" noChangeArrowheads="1"/>
          </p:cNvPicPr>
          <p:nvPr>
            <p:ph type="body" idx="1"/>
          </p:nvPr>
        </p:nvPicPr>
        <p:blipFill>
          <a:blip r:embed="rId2"/>
          <a:srcRect/>
          <a:stretch>
            <a:fillRect/>
          </a:stretch>
        </p:blipFill>
        <p:spPr>
          <a:xfrm>
            <a:off x="1657350" y="1981200"/>
            <a:ext cx="5829300" cy="4114800"/>
          </a:xfrm>
        </p:spPr>
      </p:pic>
      <p:pic>
        <p:nvPicPr>
          <p:cNvPr id="67588"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p:txBody>
          <a:bodyPr/>
          <a:lstStyle/>
          <a:p>
            <a:pPr eaLnBrk="1" hangingPunct="1"/>
            <a:r>
              <a:rPr lang="en-US" dirty="0"/>
              <a:t>Popov-</a:t>
            </a:r>
            <a:r>
              <a:rPr lang="en-US" dirty="0" err="1"/>
              <a:t>Godon</a:t>
            </a:r>
            <a:r>
              <a:rPr lang="en-US" dirty="0"/>
              <a:t> phenomenon</a:t>
            </a:r>
            <a:endParaRPr lang="ru-RU" dirty="0" smtClean="0"/>
          </a:p>
        </p:txBody>
      </p:sp>
      <p:pic>
        <p:nvPicPr>
          <p:cNvPr id="68611" name="Picture 2"/>
          <p:cNvPicPr>
            <a:picLocks noGrp="1" noChangeAspect="1" noChangeArrowheads="1"/>
          </p:cNvPicPr>
          <p:nvPr>
            <p:ph idx="1"/>
          </p:nvPr>
        </p:nvPicPr>
        <p:blipFill>
          <a:blip r:embed="rId3"/>
          <a:srcRect/>
          <a:stretch>
            <a:fillRect/>
          </a:stretch>
        </p:blipFill>
        <p:spPr>
          <a:xfrm>
            <a:off x="1554163" y="1600200"/>
            <a:ext cx="6035675" cy="4525963"/>
          </a:xfrm>
        </p:spPr>
      </p:pic>
      <p:pic>
        <p:nvPicPr>
          <p:cNvPr id="68612"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pPr eaLnBrk="1" hangingPunct="1"/>
            <a:r>
              <a:rPr lang="en-US" dirty="0"/>
              <a:t>Popov-</a:t>
            </a:r>
            <a:r>
              <a:rPr lang="en-US" dirty="0" err="1"/>
              <a:t>Godon</a:t>
            </a:r>
            <a:r>
              <a:rPr lang="en-US" dirty="0"/>
              <a:t> phenomenon</a:t>
            </a:r>
            <a:endParaRPr lang="ru-RU" dirty="0" smtClean="0"/>
          </a:p>
        </p:txBody>
      </p:sp>
      <p:pic>
        <p:nvPicPr>
          <p:cNvPr id="69635" name="Picture 2"/>
          <p:cNvPicPr>
            <a:picLocks noGrp="1" noChangeAspect="1" noChangeArrowheads="1"/>
          </p:cNvPicPr>
          <p:nvPr>
            <p:ph idx="1"/>
          </p:nvPr>
        </p:nvPicPr>
        <p:blipFill>
          <a:blip r:embed="rId3"/>
          <a:srcRect/>
          <a:stretch>
            <a:fillRect/>
          </a:stretch>
        </p:blipFill>
        <p:spPr>
          <a:xfrm>
            <a:off x="1044575" y="1714500"/>
            <a:ext cx="7031038" cy="3786188"/>
          </a:xfrm>
        </p:spPr>
      </p:pic>
      <p:pic>
        <p:nvPicPr>
          <p:cNvPr id="69636"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sz="quarter"/>
          </p:nvPr>
        </p:nvSpPr>
        <p:spPr/>
        <p:txBody>
          <a:bodyPr/>
          <a:lstStyle/>
          <a:p>
            <a:pPr eaLnBrk="1" hangingPunct="1"/>
            <a:r>
              <a:rPr lang="ru-RU" dirty="0" smtClean="0"/>
              <a:t> </a:t>
            </a:r>
            <a:r>
              <a:rPr lang="en-US" dirty="0"/>
              <a:t>Popov-</a:t>
            </a:r>
            <a:r>
              <a:rPr lang="en-US" dirty="0" err="1"/>
              <a:t>Godon</a:t>
            </a:r>
            <a:r>
              <a:rPr lang="en-US" dirty="0"/>
              <a:t> phenomenon</a:t>
            </a:r>
            <a:endParaRPr lang="ru-RU" dirty="0" smtClean="0"/>
          </a:p>
        </p:txBody>
      </p:sp>
      <p:pic>
        <p:nvPicPr>
          <p:cNvPr id="70659" name="Picture 3"/>
          <p:cNvPicPr>
            <a:picLocks noGrp="1" noChangeAspect="1" noChangeArrowheads="1"/>
          </p:cNvPicPr>
          <p:nvPr>
            <p:ph sz="quarter" idx="1"/>
          </p:nvPr>
        </p:nvPicPr>
        <p:blipFill>
          <a:blip r:embed="rId2"/>
          <a:srcRect/>
          <a:stretch>
            <a:fillRect/>
          </a:stretch>
        </p:blipFill>
        <p:spPr>
          <a:xfrm>
            <a:off x="684213" y="1268413"/>
            <a:ext cx="3671887" cy="1584325"/>
          </a:xfrm>
        </p:spPr>
      </p:pic>
      <p:pic>
        <p:nvPicPr>
          <p:cNvPr id="70660" name="Picture 4"/>
          <p:cNvPicPr>
            <a:picLocks noGrp="1" noChangeAspect="1" noChangeArrowheads="1"/>
          </p:cNvPicPr>
          <p:nvPr>
            <p:ph sz="quarter" idx="2"/>
          </p:nvPr>
        </p:nvPicPr>
        <p:blipFill>
          <a:blip r:embed="rId3"/>
          <a:srcRect/>
          <a:stretch>
            <a:fillRect/>
          </a:stretch>
        </p:blipFill>
        <p:spPr>
          <a:xfrm>
            <a:off x="4572000" y="1268413"/>
            <a:ext cx="4032250" cy="1584325"/>
          </a:xfrm>
        </p:spPr>
      </p:pic>
      <p:pic>
        <p:nvPicPr>
          <p:cNvPr id="70661" name="Picture 5"/>
          <p:cNvPicPr>
            <a:picLocks noGrp="1" noChangeAspect="1" noChangeArrowheads="1"/>
          </p:cNvPicPr>
          <p:nvPr>
            <p:ph sz="quarter" idx="3"/>
          </p:nvPr>
        </p:nvPicPr>
        <p:blipFill>
          <a:blip r:embed="rId4"/>
          <a:srcRect/>
          <a:stretch>
            <a:fillRect/>
          </a:stretch>
        </p:blipFill>
        <p:spPr>
          <a:xfrm>
            <a:off x="755650" y="3141663"/>
            <a:ext cx="3600450" cy="1582737"/>
          </a:xfrm>
        </p:spPr>
      </p:pic>
      <p:pic>
        <p:nvPicPr>
          <p:cNvPr id="70662" name="Picture 6"/>
          <p:cNvPicPr>
            <a:picLocks noGrp="1" noChangeAspect="1" noChangeArrowheads="1"/>
          </p:cNvPicPr>
          <p:nvPr>
            <p:ph sz="quarter" idx="4"/>
          </p:nvPr>
        </p:nvPicPr>
        <p:blipFill>
          <a:blip r:embed="rId5"/>
          <a:srcRect/>
          <a:stretch>
            <a:fillRect/>
          </a:stretch>
        </p:blipFill>
        <p:spPr>
          <a:xfrm>
            <a:off x="4572000" y="3213100"/>
            <a:ext cx="3960813" cy="1511300"/>
          </a:xfrm>
        </p:spPr>
      </p:pic>
      <p:sp>
        <p:nvSpPr>
          <p:cNvPr id="70663" name="Rectangle 7"/>
          <p:cNvSpPr>
            <a:spLocks noChangeArrowheads="1"/>
          </p:cNvSpPr>
          <p:nvPr/>
        </p:nvSpPr>
        <p:spPr bwMode="auto">
          <a:xfrm>
            <a:off x="971550" y="2779991"/>
            <a:ext cx="2249334" cy="369332"/>
          </a:xfrm>
          <a:prstGeom prst="rect">
            <a:avLst/>
          </a:prstGeom>
          <a:noFill/>
          <a:ln w="9525">
            <a:noFill/>
            <a:miter lim="800000"/>
            <a:headEnd/>
            <a:tailEnd/>
          </a:ln>
        </p:spPr>
        <p:txBody>
          <a:bodyPr wrap="none" anchor="ctr">
            <a:spAutoFit/>
          </a:bodyPr>
          <a:lstStyle/>
          <a:p>
            <a:r>
              <a:rPr lang="ru-RU" i="1" dirty="0"/>
              <a:t>1 </a:t>
            </a:r>
            <a:r>
              <a:rPr lang="ru-RU" dirty="0"/>
              <a:t>— </a:t>
            </a:r>
            <a:r>
              <a:rPr lang="en-US" dirty="0"/>
              <a:t>unilateral</a:t>
            </a:r>
            <a:r>
              <a:rPr lang="ru-RU" dirty="0" smtClean="0"/>
              <a:t>;         </a:t>
            </a:r>
            <a:endParaRPr lang="ru-RU" dirty="0"/>
          </a:p>
        </p:txBody>
      </p:sp>
      <p:sp>
        <p:nvSpPr>
          <p:cNvPr id="70664" name="Rectangle 8"/>
          <p:cNvSpPr>
            <a:spLocks noChangeArrowheads="1"/>
          </p:cNvSpPr>
          <p:nvPr/>
        </p:nvSpPr>
        <p:spPr bwMode="auto">
          <a:xfrm>
            <a:off x="5219700" y="2779991"/>
            <a:ext cx="1544012" cy="369332"/>
          </a:xfrm>
          <a:prstGeom prst="rect">
            <a:avLst/>
          </a:prstGeom>
          <a:noFill/>
          <a:ln w="9525">
            <a:noFill/>
            <a:miter lim="800000"/>
            <a:headEnd/>
            <a:tailEnd/>
          </a:ln>
        </p:spPr>
        <p:txBody>
          <a:bodyPr wrap="none" anchor="ctr">
            <a:spAutoFit/>
          </a:bodyPr>
          <a:lstStyle/>
          <a:p>
            <a:r>
              <a:rPr lang="ru-RU" dirty="0"/>
              <a:t>2 — </a:t>
            </a:r>
            <a:r>
              <a:rPr lang="en-US" dirty="0"/>
              <a:t>bilateral;</a:t>
            </a:r>
            <a:endParaRPr lang="ru-RU" dirty="0"/>
          </a:p>
        </p:txBody>
      </p:sp>
      <p:sp>
        <p:nvSpPr>
          <p:cNvPr id="70665" name="Rectangle 9"/>
          <p:cNvSpPr>
            <a:spLocks noChangeArrowheads="1"/>
          </p:cNvSpPr>
          <p:nvPr/>
        </p:nvSpPr>
        <p:spPr bwMode="auto">
          <a:xfrm>
            <a:off x="1116013" y="4723091"/>
            <a:ext cx="1351652" cy="369332"/>
          </a:xfrm>
          <a:prstGeom prst="rect">
            <a:avLst/>
          </a:prstGeom>
          <a:noFill/>
          <a:ln w="9525">
            <a:noFill/>
            <a:miter lim="800000"/>
            <a:headEnd/>
            <a:tailEnd/>
          </a:ln>
        </p:spPr>
        <p:txBody>
          <a:bodyPr wrap="none" anchor="ctr">
            <a:spAutoFit/>
          </a:bodyPr>
          <a:lstStyle/>
          <a:p>
            <a:r>
              <a:rPr lang="ru-RU" i="1" dirty="0"/>
              <a:t>3 </a:t>
            </a:r>
            <a:r>
              <a:rPr lang="ru-RU" dirty="0"/>
              <a:t>— </a:t>
            </a:r>
            <a:r>
              <a:rPr lang="en-US" dirty="0"/>
              <a:t>cross; </a:t>
            </a:r>
            <a:endParaRPr lang="en-US" dirty="0"/>
          </a:p>
        </p:txBody>
      </p:sp>
      <p:sp>
        <p:nvSpPr>
          <p:cNvPr id="70666" name="Rectangle 10"/>
          <p:cNvSpPr>
            <a:spLocks noChangeArrowheads="1"/>
          </p:cNvSpPr>
          <p:nvPr/>
        </p:nvSpPr>
        <p:spPr bwMode="auto">
          <a:xfrm>
            <a:off x="4859338" y="4796116"/>
            <a:ext cx="2903359" cy="369332"/>
          </a:xfrm>
          <a:prstGeom prst="rect">
            <a:avLst/>
          </a:prstGeom>
          <a:noFill/>
          <a:ln w="9525">
            <a:noFill/>
            <a:miter lim="800000"/>
            <a:headEnd/>
            <a:tailEnd/>
          </a:ln>
        </p:spPr>
        <p:txBody>
          <a:bodyPr wrap="none" anchor="ctr">
            <a:spAutoFit/>
          </a:bodyPr>
          <a:lstStyle/>
          <a:p>
            <a:r>
              <a:rPr lang="en-US" i="1" dirty="0"/>
              <a:t>4 </a:t>
            </a:r>
            <a:r>
              <a:rPr lang="en-US" dirty="0"/>
              <a:t>— </a:t>
            </a:r>
            <a:r>
              <a:rPr lang="en-US" dirty="0"/>
              <a:t>general malocclusion.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pPr eaLnBrk="1" hangingPunct="1"/>
            <a:endParaRPr lang="ru-RU" smtClean="0"/>
          </a:p>
        </p:txBody>
      </p:sp>
      <p:pic>
        <p:nvPicPr>
          <p:cNvPr id="71683" name="Picture 2"/>
          <p:cNvPicPr>
            <a:picLocks noGrp="1" noChangeAspect="1" noChangeArrowheads="1"/>
          </p:cNvPicPr>
          <p:nvPr>
            <p:ph idx="1"/>
          </p:nvPr>
        </p:nvPicPr>
        <p:blipFill>
          <a:blip r:embed="rId3"/>
          <a:srcRect/>
          <a:stretch>
            <a:fillRect/>
          </a:stretch>
        </p:blipFill>
        <p:spPr>
          <a:xfrm>
            <a:off x="3214688" y="2071688"/>
            <a:ext cx="2643187" cy="2357437"/>
          </a:xfrm>
        </p:spPr>
      </p:pic>
      <p:pic>
        <p:nvPicPr>
          <p:cNvPr id="71684" name="Picture 3"/>
          <p:cNvPicPr>
            <a:picLocks noChangeAspect="1" noChangeArrowheads="1"/>
          </p:cNvPicPr>
          <p:nvPr/>
        </p:nvPicPr>
        <p:blipFill>
          <a:blip r:embed="rId4"/>
          <a:srcRect/>
          <a:stretch>
            <a:fillRect/>
          </a:stretch>
        </p:blipFill>
        <p:spPr bwMode="auto">
          <a:xfrm>
            <a:off x="0" y="2071688"/>
            <a:ext cx="2857500" cy="2357437"/>
          </a:xfrm>
          <a:prstGeom prst="rect">
            <a:avLst/>
          </a:prstGeom>
          <a:noFill/>
          <a:ln w="9525">
            <a:noFill/>
            <a:miter lim="800000"/>
            <a:headEnd/>
            <a:tailEnd/>
          </a:ln>
        </p:spPr>
      </p:pic>
      <p:pic>
        <p:nvPicPr>
          <p:cNvPr id="71685" name="Picture 4"/>
          <p:cNvPicPr>
            <a:picLocks noChangeAspect="1" noChangeArrowheads="1"/>
          </p:cNvPicPr>
          <p:nvPr/>
        </p:nvPicPr>
        <p:blipFill>
          <a:blip r:embed="rId5"/>
          <a:srcRect/>
          <a:stretch>
            <a:fillRect/>
          </a:stretch>
        </p:blipFill>
        <p:spPr bwMode="auto">
          <a:xfrm>
            <a:off x="6215063" y="2071688"/>
            <a:ext cx="2928937" cy="2381250"/>
          </a:xfrm>
          <a:prstGeom prst="rect">
            <a:avLst/>
          </a:prstGeom>
          <a:noFill/>
          <a:ln w="9525">
            <a:noFill/>
            <a:miter lim="800000"/>
            <a:headEnd/>
            <a:tailEnd/>
          </a:ln>
        </p:spPr>
      </p:pic>
      <p:pic>
        <p:nvPicPr>
          <p:cNvPr id="71686" name="Рисунок 9" descr="3843"/>
          <p:cNvPicPr>
            <a:picLocks noChangeAspect="1" noChangeArrowheads="1"/>
          </p:cNvPicPr>
          <p:nvPr/>
        </p:nvPicPr>
        <p:blipFill>
          <a:blip r:embed="rId6"/>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Rot="1" noChangeArrowheads="1"/>
          </p:cNvSpPr>
          <p:nvPr>
            <p:ph type="title"/>
          </p:nvPr>
        </p:nvSpPr>
        <p:spPr>
          <a:xfrm>
            <a:off x="914400" y="357188"/>
            <a:ext cx="8229600" cy="1143000"/>
          </a:xfrm>
        </p:spPr>
        <p:txBody>
          <a:bodyPr rtlCol="0">
            <a:normAutofit/>
          </a:bodyPr>
          <a:lstStyle/>
          <a:p>
            <a:pPr eaLnBrk="1" fontAlgn="auto" hangingPunct="1">
              <a:spcAft>
                <a:spcPts val="0"/>
              </a:spcAft>
              <a:defRPr/>
            </a:pPr>
            <a:r>
              <a:rPr lang="en-US" sz="3200" dirty="0"/>
              <a:t>Violation of the occlusal surface of the dentition, preventing free movements of the lower jaw</a:t>
            </a:r>
            <a:r>
              <a:rPr lang="ru-RU" sz="3200" dirty="0" err="1" smtClean="0"/>
              <a:t>ти</a:t>
            </a:r>
            <a:r>
              <a:rPr lang="ru-RU" sz="3200" dirty="0"/>
              <a:t>.</a:t>
            </a:r>
          </a:p>
        </p:txBody>
      </p:sp>
      <p:pic>
        <p:nvPicPr>
          <p:cNvPr id="72707" name="Picture 6"/>
          <p:cNvPicPr>
            <a:picLocks noGrp="1" noChangeAspect="1" noChangeArrowheads="1"/>
          </p:cNvPicPr>
          <p:nvPr>
            <p:ph idx="1"/>
          </p:nvPr>
        </p:nvPicPr>
        <p:blipFill>
          <a:blip r:embed="rId3"/>
          <a:srcRect/>
          <a:stretch>
            <a:fillRect/>
          </a:stretch>
        </p:blipFill>
        <p:spPr>
          <a:xfrm>
            <a:off x="0" y="2554288"/>
            <a:ext cx="5140325" cy="4303712"/>
          </a:xfrm>
        </p:spPr>
      </p:pic>
      <p:pic>
        <p:nvPicPr>
          <p:cNvPr id="72708"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pic>
        <p:nvPicPr>
          <p:cNvPr id="72709" name="Picture 1"/>
          <p:cNvPicPr>
            <a:picLocks noChangeAspect="1" noChangeArrowheads="1"/>
          </p:cNvPicPr>
          <p:nvPr/>
        </p:nvPicPr>
        <p:blipFill>
          <a:blip r:embed="rId5"/>
          <a:srcRect/>
          <a:stretch>
            <a:fillRect/>
          </a:stretch>
        </p:blipFill>
        <p:spPr bwMode="auto">
          <a:xfrm>
            <a:off x="4892675" y="4286250"/>
            <a:ext cx="425132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US" sz="3200" u="sng" dirty="0"/>
              <a:t>Classification of secondary tooth movements according to E.I. </a:t>
            </a:r>
            <a:r>
              <a:rPr lang="en-US" sz="3200" u="sng" dirty="0" err="1"/>
              <a:t>Gavrilov</a:t>
            </a:r>
            <a:r>
              <a:rPr lang="en-US" sz="3200" u="sng" dirty="0"/>
              <a:t>:</a:t>
            </a:r>
            <a:endParaRPr lang="ru-RU" sz="3200" u="sng" dirty="0" smtClean="0"/>
          </a:p>
        </p:txBody>
      </p:sp>
      <p:sp>
        <p:nvSpPr>
          <p:cNvPr id="73731" name="Rectangle 3"/>
          <p:cNvSpPr>
            <a:spLocks noGrp="1" noChangeArrowheads="1"/>
          </p:cNvSpPr>
          <p:nvPr>
            <p:ph type="body" idx="1"/>
          </p:nvPr>
        </p:nvSpPr>
        <p:spPr/>
        <p:txBody>
          <a:bodyPr/>
          <a:lstStyle/>
          <a:p>
            <a:pPr marL="609600" indent="-609600">
              <a:lnSpc>
                <a:spcPct val="90000"/>
              </a:lnSpc>
            </a:pPr>
            <a:r>
              <a:rPr lang="en-US" sz="2800" dirty="0"/>
              <a:t>Vertical movement of the upper teeth</a:t>
            </a:r>
          </a:p>
          <a:p>
            <a:pPr marL="609600" indent="-609600">
              <a:lnSpc>
                <a:spcPct val="90000"/>
              </a:lnSpc>
            </a:pPr>
            <a:r>
              <a:rPr lang="en-US" sz="2800" dirty="0"/>
              <a:t>Vertical movement of the lower teeth.</a:t>
            </a:r>
          </a:p>
          <a:p>
            <a:pPr marL="609600" indent="-609600">
              <a:lnSpc>
                <a:spcPct val="90000"/>
              </a:lnSpc>
            </a:pPr>
            <a:r>
              <a:rPr lang="en-US" sz="2800" dirty="0"/>
              <a:t>Mutual vertical movement of the upper and lower teeth.</a:t>
            </a:r>
          </a:p>
          <a:p>
            <a:pPr marL="609600" indent="-609600">
              <a:lnSpc>
                <a:spcPct val="90000"/>
              </a:lnSpc>
            </a:pPr>
            <a:r>
              <a:rPr lang="en-US" sz="2800" dirty="0"/>
              <a:t>Distal and medial movement of the upper and lower teeth.</a:t>
            </a:r>
          </a:p>
          <a:p>
            <a:pPr marL="609600" indent="-609600">
              <a:lnSpc>
                <a:spcPct val="90000"/>
              </a:lnSpc>
            </a:pPr>
            <a:r>
              <a:rPr lang="en-US" sz="2800" dirty="0"/>
              <a:t>The inclination of the teeth in the lingual-palatal or buccal direction.</a:t>
            </a:r>
          </a:p>
          <a:p>
            <a:pPr marL="609600" indent="-609600">
              <a:lnSpc>
                <a:spcPct val="90000"/>
              </a:lnSpc>
            </a:pPr>
            <a:r>
              <a:rPr lang="en-US" sz="2800" dirty="0"/>
              <a:t>Combined movements.</a:t>
            </a:r>
          </a:p>
          <a:p>
            <a:pPr marL="609600" indent="-609600">
              <a:lnSpc>
                <a:spcPct val="90000"/>
              </a:lnSpc>
            </a:pPr>
            <a:r>
              <a:rPr lang="en-US" sz="2800" dirty="0"/>
              <a:t>(Rotation of the tooth around its axis).</a:t>
            </a:r>
            <a:endParaRPr lang="ru-RU"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a:t>Establishing diagnosis</a:t>
            </a:r>
            <a:endParaRPr lang="ru-RU" dirty="0" smtClean="0"/>
          </a:p>
        </p:txBody>
      </p:sp>
      <p:pic>
        <p:nvPicPr>
          <p:cNvPr id="31748" name="Object 2"/>
          <p:cNvPicPr>
            <a:picLocks noGrp="1" noChangeAspect="1" noChangeArrowheads="1"/>
          </p:cNvPicPr>
          <p:nvPr>
            <p:ph type="body" idx="1"/>
          </p:nvPr>
        </p:nvPicPr>
        <p:blipFill>
          <a:blip r:embed="rId2"/>
          <a:srcRect/>
          <a:stretch>
            <a:fillRect/>
          </a:stretch>
        </p:blipFill>
        <p:spPr>
          <a:xfrm>
            <a:off x="1828800" y="1981200"/>
            <a:ext cx="5486400" cy="4114800"/>
          </a:xfrm>
          <a:noFill/>
        </p:spPr>
      </p:pic>
      <p:pic>
        <p:nvPicPr>
          <p:cNvPr id="2052"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214938" y="3171825"/>
            <a:ext cx="4762500" cy="3686175"/>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1428750" y="3144838"/>
            <a:ext cx="2500313" cy="3713162"/>
          </a:xfrm>
          <a:prstGeom prst="rect">
            <a:avLst/>
          </a:prstGeom>
          <a:noFill/>
          <a:ln w="9525">
            <a:noFill/>
            <a:miter lim="800000"/>
            <a:headEnd/>
            <a:tailEnd/>
          </a:ln>
        </p:spPr>
      </p:pic>
      <p:sp>
        <p:nvSpPr>
          <p:cNvPr id="4" name="Прямоугольник 3"/>
          <p:cNvSpPr/>
          <p:nvPr/>
        </p:nvSpPr>
        <p:spPr>
          <a:xfrm>
            <a:off x="2000250" y="1143000"/>
            <a:ext cx="5357813" cy="1200329"/>
          </a:xfrm>
          <a:prstGeom prst="rect">
            <a:avLst/>
          </a:prstGeom>
        </p:spPr>
        <p:txBody>
          <a:bodyPr>
            <a:spAutoFit/>
          </a:bodyPr>
          <a:lstStyle/>
          <a:p>
            <a:pPr marL="342900" indent="-342900" fontAlgn="auto">
              <a:spcBef>
                <a:spcPts val="0"/>
              </a:spcBef>
              <a:spcAft>
                <a:spcPts val="0"/>
              </a:spcAft>
              <a:buFontTx/>
              <a:buChar char="•"/>
              <a:defRPr/>
            </a:pPr>
            <a:r>
              <a:rPr lang="ru-RU" sz="2400" i="1" dirty="0">
                <a:effectLst>
                  <a:outerShdw blurRad="38100" dist="38100" dir="2700000" algn="tl">
                    <a:srgbClr val="C0C0C0"/>
                  </a:outerShdw>
                </a:effectLst>
                <a:latin typeface="+mn-lt"/>
              </a:rPr>
              <a:t> </a:t>
            </a:r>
            <a:r>
              <a:rPr lang="en-US" sz="2400" i="1" dirty="0">
                <a:effectLst>
                  <a:outerShdw blurRad="38100" dist="38100" dir="2700000" algn="tl">
                    <a:srgbClr val="C0C0C0"/>
                  </a:outerShdw>
                </a:effectLst>
                <a:latin typeface="+mn-lt"/>
              </a:rPr>
              <a:t>Injuries;</a:t>
            </a:r>
          </a:p>
          <a:p>
            <a:pPr marL="342900" indent="-342900" fontAlgn="auto">
              <a:spcBef>
                <a:spcPts val="0"/>
              </a:spcBef>
              <a:spcAft>
                <a:spcPts val="0"/>
              </a:spcAft>
              <a:buFontTx/>
              <a:buChar char="•"/>
              <a:defRPr/>
            </a:pPr>
            <a:r>
              <a:rPr lang="en-US" sz="2400" i="1" dirty="0">
                <a:effectLst>
                  <a:outerShdw blurRad="38100" dist="38100" dir="2700000" algn="tl">
                    <a:srgbClr val="C0C0C0"/>
                  </a:outerShdw>
                </a:effectLst>
                <a:latin typeface="+mn-lt"/>
              </a:rPr>
              <a:t>      Operations for inflammatory processes and neoplasms.</a:t>
            </a:r>
            <a:endParaRPr lang="ru-RU" sz="2400" dirty="0">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The concept of “tooth loss due to an accident, tooth extraction or localized periodontitis” (K 08.1 according to ICD-C - International Classification of Dental Diseases based on ICD-10) and terms such as “partial secondary </a:t>
            </a:r>
            <a:r>
              <a:rPr lang="en-US" dirty="0" err="1"/>
              <a:t>edentia</a:t>
            </a:r>
            <a:r>
              <a:rPr lang="en-US" dirty="0"/>
              <a:t>” and “partial absence of teeth” (in unlike </a:t>
            </a:r>
            <a:r>
              <a:rPr lang="en-US" dirty="0" err="1"/>
              <a:t>edentia</a:t>
            </a:r>
            <a:r>
              <a:rPr lang="en-US" dirty="0"/>
              <a:t> - disturbances in the development and eruption of teeth - K 00.0), are essentially synonymous and apply both to each of the jaws and to both jaws. A synonym for the terms “partial absence of teeth” and “partial secondary </a:t>
            </a:r>
            <a:r>
              <a:rPr lang="en-US" dirty="0" err="1"/>
              <a:t>edentia</a:t>
            </a:r>
            <a:r>
              <a:rPr lang="en-US" dirty="0"/>
              <a:t>” is also the concept of a dentition defect, meaning the absence of one or more teeth.</a:t>
            </a:r>
            <a:endParaRPr lang="ru-RU" dirty="0"/>
          </a:p>
        </p:txBody>
      </p:sp>
      <p:pic>
        <p:nvPicPr>
          <p:cNvPr id="74756"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pPr eaLnBrk="1" hangingPunct="1"/>
            <a:r>
              <a:rPr lang="en-US" dirty="0">
                <a:solidFill>
                  <a:srgbClr val="FF0000"/>
                </a:solidFill>
              </a:rPr>
              <a:t>CORRECT ICD 10</a:t>
            </a:r>
            <a:endParaRPr lang="ru-RU" dirty="0" smtClean="0">
              <a:solidFill>
                <a:srgbClr val="FF0000"/>
              </a:solidFill>
            </a:endParaRPr>
          </a:p>
        </p:txBody>
      </p:sp>
      <p:sp>
        <p:nvSpPr>
          <p:cNvPr id="75779" name="Содержимое 2"/>
          <p:cNvSpPr>
            <a:spLocks noGrp="1"/>
          </p:cNvSpPr>
          <p:nvPr>
            <p:ph idx="1"/>
          </p:nvPr>
        </p:nvSpPr>
        <p:spPr>
          <a:xfrm>
            <a:off x="500063" y="1571625"/>
            <a:ext cx="8229600" cy="4525963"/>
          </a:xfrm>
        </p:spPr>
        <p:txBody>
          <a:bodyPr/>
          <a:lstStyle/>
          <a:p>
            <a:pPr eaLnBrk="1" hangingPunct="1"/>
            <a:r>
              <a:rPr lang="en-US" dirty="0">
                <a:solidFill>
                  <a:srgbClr val="FF0000"/>
                </a:solidFill>
              </a:rPr>
              <a:t>K00-K93 DISEASES OF THE DIGESTIVE ORGANS</a:t>
            </a:r>
          </a:p>
          <a:p>
            <a:pPr eaLnBrk="1" hangingPunct="1"/>
            <a:r>
              <a:rPr lang="en-US" dirty="0">
                <a:solidFill>
                  <a:srgbClr val="FF0000"/>
                </a:solidFill>
              </a:rPr>
              <a:t>K00-K14 DISEASES OF THE ORAL CAVITY, SALIVARY GLANDS AND JAWS</a:t>
            </a:r>
          </a:p>
          <a:p>
            <a:pPr eaLnBrk="1" hangingPunct="1"/>
            <a:r>
              <a:rPr lang="en-US" dirty="0">
                <a:solidFill>
                  <a:srgbClr val="FF0000"/>
                </a:solidFill>
              </a:rPr>
              <a:t>K08.1 Loss of teeth due to accident, extraction or localized periodontal disease</a:t>
            </a:r>
            <a:endParaRPr lang="ru-RU" dirty="0" smtClean="0"/>
          </a:p>
        </p:txBody>
      </p:sp>
      <p:pic>
        <p:nvPicPr>
          <p:cNvPr id="75780"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0" y="0"/>
            <a:ext cx="9144000" cy="1333500"/>
          </a:xfrm>
        </p:spPr>
        <p:txBody>
          <a:bodyPr/>
          <a:lstStyle/>
          <a:p>
            <a:r>
              <a:rPr lang="en-US" dirty="0"/>
              <a:t>Subjective examination</a:t>
            </a:r>
            <a:endParaRPr lang="ru-RU" dirty="0" smtClean="0"/>
          </a:p>
        </p:txBody>
      </p:sp>
      <p:grpSp>
        <p:nvGrpSpPr>
          <p:cNvPr id="2" name="Группа 3"/>
          <p:cNvGrpSpPr>
            <a:grpSpLocks/>
          </p:cNvGrpSpPr>
          <p:nvPr/>
        </p:nvGrpSpPr>
        <p:grpSpPr bwMode="auto">
          <a:xfrm>
            <a:off x="3000375" y="1214438"/>
            <a:ext cx="2928938" cy="890587"/>
            <a:chOff x="2500332" y="8"/>
            <a:chExt cx="2928489" cy="890167"/>
          </a:xfrm>
        </p:grpSpPr>
        <p:sp>
          <p:nvSpPr>
            <p:cNvPr id="5" name="Скругленный прямоугольник 4"/>
            <p:cNvSpPr/>
            <p:nvPr/>
          </p:nvSpPr>
          <p:spPr>
            <a:xfrm>
              <a:off x="2500332" y="8"/>
              <a:ext cx="2928489" cy="890167"/>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Скругленный прямоугольник 4"/>
            <p:cNvSpPr/>
            <p:nvPr/>
          </p:nvSpPr>
          <p:spPr>
            <a:xfrm>
              <a:off x="2525728" y="25396"/>
              <a:ext cx="2877697" cy="83939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400" b="1" dirty="0"/>
                <a:t>Patient's complaints</a:t>
              </a:r>
              <a:endParaRPr lang="ru-RU" sz="2400" b="1" dirty="0"/>
            </a:p>
          </p:txBody>
        </p:sp>
      </p:grpSp>
      <p:grpSp>
        <p:nvGrpSpPr>
          <p:cNvPr id="3" name="Группа 15"/>
          <p:cNvGrpSpPr>
            <a:grpSpLocks/>
          </p:cNvGrpSpPr>
          <p:nvPr/>
        </p:nvGrpSpPr>
        <p:grpSpPr bwMode="auto">
          <a:xfrm>
            <a:off x="7143750" y="4357688"/>
            <a:ext cx="311150" cy="663575"/>
            <a:chOff x="6085938" y="3056536"/>
            <a:chExt cx="311558" cy="664002"/>
          </a:xfrm>
        </p:grpSpPr>
        <p:sp>
          <p:nvSpPr>
            <p:cNvPr id="17" name="Двойная стрелка влево/вправо 16"/>
            <p:cNvSpPr/>
            <p:nvPr/>
          </p:nvSpPr>
          <p:spPr>
            <a:xfrm rot="5608785">
              <a:off x="5909715" y="3232759"/>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8" name="Двойная стрелка влево/вправо 4"/>
            <p:cNvSpPr/>
            <p:nvPr/>
          </p:nvSpPr>
          <p:spPr>
            <a:xfrm rot="16408785">
              <a:off x="6003440" y="3294751"/>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4" name="Группа 18"/>
          <p:cNvGrpSpPr>
            <a:grpSpLocks/>
          </p:cNvGrpSpPr>
          <p:nvPr/>
        </p:nvGrpSpPr>
        <p:grpSpPr bwMode="auto">
          <a:xfrm>
            <a:off x="6215063" y="2357438"/>
            <a:ext cx="663575" cy="311150"/>
            <a:chOff x="4713060" y="1056563"/>
            <a:chExt cx="664002" cy="311558"/>
          </a:xfrm>
        </p:grpSpPr>
        <p:sp>
          <p:nvSpPr>
            <p:cNvPr id="20" name="Двойная стрелка влево/вправо 19"/>
            <p:cNvSpPr/>
            <p:nvPr/>
          </p:nvSpPr>
          <p:spPr>
            <a:xfrm rot="2122711">
              <a:off x="4713060" y="1056563"/>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1" name="Двойная стрелка влево/вправо 4"/>
            <p:cNvSpPr/>
            <p:nvPr/>
          </p:nvSpPr>
          <p:spPr>
            <a:xfrm rot="2122711">
              <a:off x="4806782" y="1118556"/>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7" name="Группа 21"/>
          <p:cNvGrpSpPr>
            <a:grpSpLocks/>
          </p:cNvGrpSpPr>
          <p:nvPr/>
        </p:nvGrpSpPr>
        <p:grpSpPr bwMode="auto">
          <a:xfrm>
            <a:off x="5214938" y="5143500"/>
            <a:ext cx="2955925" cy="1122363"/>
            <a:chOff x="4687567" y="4077602"/>
            <a:chExt cx="2956298" cy="1121583"/>
          </a:xfrm>
        </p:grpSpPr>
        <p:sp>
          <p:nvSpPr>
            <p:cNvPr id="23" name="Скругленный прямоугольник 22"/>
            <p:cNvSpPr/>
            <p:nvPr/>
          </p:nvSpPr>
          <p:spPr>
            <a:xfrm>
              <a:off x="4687567" y="4077602"/>
              <a:ext cx="2956298" cy="1121583"/>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Скругленный прямоугольник 4"/>
            <p:cNvSpPr/>
            <p:nvPr/>
          </p:nvSpPr>
          <p:spPr>
            <a:xfrm>
              <a:off x="4720908" y="4110917"/>
              <a:ext cx="2889615" cy="1054953"/>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en-US" sz="2300" b="1" dirty="0"/>
                <a:t>Living conditions</a:t>
              </a:r>
              <a:endParaRPr lang="ru-RU" sz="2300" b="1" dirty="0"/>
            </a:p>
          </p:txBody>
        </p:sp>
      </p:grpSp>
      <p:grpSp>
        <p:nvGrpSpPr>
          <p:cNvPr id="8" name="Группа 24"/>
          <p:cNvGrpSpPr>
            <a:grpSpLocks/>
          </p:cNvGrpSpPr>
          <p:nvPr/>
        </p:nvGrpSpPr>
        <p:grpSpPr bwMode="auto">
          <a:xfrm>
            <a:off x="4286250" y="5643563"/>
            <a:ext cx="663575" cy="311150"/>
            <a:chOff x="3940608" y="4510189"/>
            <a:chExt cx="664002" cy="311558"/>
          </a:xfrm>
        </p:grpSpPr>
        <p:sp>
          <p:nvSpPr>
            <p:cNvPr id="26" name="Двойная стрелка влево/вправо 25"/>
            <p:cNvSpPr/>
            <p:nvPr/>
          </p:nvSpPr>
          <p:spPr>
            <a:xfrm rot="10749931">
              <a:off x="3940608" y="4510189"/>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7" name="Двойная стрелка влево/вправо 4"/>
            <p:cNvSpPr/>
            <p:nvPr/>
          </p:nvSpPr>
          <p:spPr>
            <a:xfrm rot="21549931">
              <a:off x="4034331" y="4572182"/>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9" name="Группа 30"/>
          <p:cNvGrpSpPr>
            <a:grpSpLocks/>
          </p:cNvGrpSpPr>
          <p:nvPr/>
        </p:nvGrpSpPr>
        <p:grpSpPr bwMode="auto">
          <a:xfrm>
            <a:off x="500063" y="5214938"/>
            <a:ext cx="3484562" cy="1058862"/>
            <a:chOff x="373147" y="4168359"/>
            <a:chExt cx="3484505" cy="1058061"/>
          </a:xfrm>
        </p:grpSpPr>
        <p:sp>
          <p:nvSpPr>
            <p:cNvPr id="32" name="Скругленный прямоугольник 31"/>
            <p:cNvSpPr/>
            <p:nvPr/>
          </p:nvSpPr>
          <p:spPr>
            <a:xfrm>
              <a:off x="373147" y="4168359"/>
              <a:ext cx="3484505" cy="105806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3" name="Скругленный прямоугольник 4"/>
            <p:cNvSpPr/>
            <p:nvPr/>
          </p:nvSpPr>
          <p:spPr>
            <a:xfrm>
              <a:off x="404896" y="4200085"/>
              <a:ext cx="3421006" cy="994609"/>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400" b="1" dirty="0"/>
                <a:t>Occupational hazards</a:t>
              </a:r>
              <a:endParaRPr lang="ru-RU" sz="2400" b="1" dirty="0"/>
            </a:p>
          </p:txBody>
        </p:sp>
      </p:grpSp>
      <p:grpSp>
        <p:nvGrpSpPr>
          <p:cNvPr id="10" name="Группа 33"/>
          <p:cNvGrpSpPr>
            <a:grpSpLocks/>
          </p:cNvGrpSpPr>
          <p:nvPr/>
        </p:nvGrpSpPr>
        <p:grpSpPr bwMode="auto">
          <a:xfrm>
            <a:off x="1714500" y="4357688"/>
            <a:ext cx="311150" cy="663575"/>
            <a:chOff x="1689861" y="3101914"/>
            <a:chExt cx="311558" cy="664002"/>
          </a:xfrm>
        </p:grpSpPr>
        <p:sp>
          <p:nvSpPr>
            <p:cNvPr id="35" name="Двойная стрелка влево/вправо 34"/>
            <p:cNvSpPr/>
            <p:nvPr/>
          </p:nvSpPr>
          <p:spPr>
            <a:xfrm rot="15476878">
              <a:off x="1513638" y="3278137"/>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6" name="Двойная стрелка влево/вправо 4"/>
            <p:cNvSpPr/>
            <p:nvPr/>
          </p:nvSpPr>
          <p:spPr>
            <a:xfrm rot="26276878">
              <a:off x="1607363" y="3340129"/>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11" name="Группа 36"/>
          <p:cNvGrpSpPr>
            <a:grpSpLocks/>
          </p:cNvGrpSpPr>
          <p:nvPr/>
        </p:nvGrpSpPr>
        <p:grpSpPr bwMode="auto">
          <a:xfrm>
            <a:off x="285750" y="3000375"/>
            <a:ext cx="3392488" cy="1165225"/>
            <a:chOff x="-132001" y="1534510"/>
            <a:chExt cx="3392942" cy="1164961"/>
          </a:xfrm>
        </p:grpSpPr>
        <p:sp>
          <p:nvSpPr>
            <p:cNvPr id="38" name="Скругленный прямоугольник 37"/>
            <p:cNvSpPr/>
            <p:nvPr/>
          </p:nvSpPr>
          <p:spPr>
            <a:xfrm>
              <a:off x="-132001" y="1534510"/>
              <a:ext cx="3392942" cy="116496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Скругленный прямоугольник 4"/>
            <p:cNvSpPr/>
            <p:nvPr/>
          </p:nvSpPr>
          <p:spPr>
            <a:xfrm>
              <a:off x="-98659" y="1567840"/>
              <a:ext cx="3326257" cy="1098301"/>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dirty="0"/>
                <a:t>Allergy history</a:t>
              </a:r>
              <a:endParaRPr lang="ru-RU" sz="2000" b="1" dirty="0"/>
            </a:p>
          </p:txBody>
        </p:sp>
      </p:grpSp>
      <p:grpSp>
        <p:nvGrpSpPr>
          <p:cNvPr id="12" name="Группа 39"/>
          <p:cNvGrpSpPr>
            <a:grpSpLocks/>
          </p:cNvGrpSpPr>
          <p:nvPr/>
        </p:nvGrpSpPr>
        <p:grpSpPr bwMode="auto">
          <a:xfrm>
            <a:off x="2214563" y="2286000"/>
            <a:ext cx="663575" cy="311150"/>
            <a:chOff x="2531142" y="1056563"/>
            <a:chExt cx="664002" cy="311558"/>
          </a:xfrm>
        </p:grpSpPr>
        <p:sp>
          <p:nvSpPr>
            <p:cNvPr id="41" name="Двойная стрелка влево/вправо 40"/>
            <p:cNvSpPr/>
            <p:nvPr/>
          </p:nvSpPr>
          <p:spPr>
            <a:xfrm rot="19508350">
              <a:off x="2531142" y="1056563"/>
              <a:ext cx="664002" cy="311558"/>
            </a:xfrm>
            <a:prstGeom prst="lef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42" name="Двойная стрелка влево/вправо 4"/>
            <p:cNvSpPr/>
            <p:nvPr/>
          </p:nvSpPr>
          <p:spPr>
            <a:xfrm rot="19508350">
              <a:off x="2624864" y="1118557"/>
              <a:ext cx="476556" cy="18757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ru-RU" sz="1300"/>
            </a:p>
          </p:txBody>
        </p:sp>
      </p:grpSp>
      <p:grpSp>
        <p:nvGrpSpPr>
          <p:cNvPr id="13" name="Группа 42"/>
          <p:cNvGrpSpPr>
            <a:grpSpLocks/>
          </p:cNvGrpSpPr>
          <p:nvPr/>
        </p:nvGrpSpPr>
        <p:grpSpPr bwMode="auto">
          <a:xfrm>
            <a:off x="5572125" y="3000375"/>
            <a:ext cx="2913063" cy="1165225"/>
            <a:chOff x="4862208" y="1534510"/>
            <a:chExt cx="2913659" cy="1164961"/>
          </a:xfrm>
        </p:grpSpPr>
        <p:sp>
          <p:nvSpPr>
            <p:cNvPr id="44" name="Скругленный прямоугольник 43"/>
            <p:cNvSpPr/>
            <p:nvPr/>
          </p:nvSpPr>
          <p:spPr>
            <a:xfrm>
              <a:off x="4862208" y="1534510"/>
              <a:ext cx="2913659" cy="116496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5" name="Скругленный прямоугольник 4"/>
            <p:cNvSpPr/>
            <p:nvPr/>
          </p:nvSpPr>
          <p:spPr>
            <a:xfrm>
              <a:off x="4895553" y="1567840"/>
              <a:ext cx="2846969" cy="1098301"/>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en-US" sz="2300" b="1" dirty="0"/>
                <a:t>General condition of the body</a:t>
              </a:r>
              <a:endParaRPr lang="ru-RU" sz="23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0-#ppt_w/2"/>
                                          </p:val>
                                        </p:tav>
                                        <p:tav tm="100000">
                                          <p:val>
                                            <p:strVal val="#ppt_x"/>
                                          </p:val>
                                        </p:tav>
                                      </p:tavLst>
                                    </p:anim>
                                    <p:anim calcmode="lin" valueType="num">
                                      <p:cBhvr additive="base">
                                        <p:cTn id="19" dur="10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1+#ppt_w/2"/>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1+#ppt_w/2"/>
                                          </p:val>
                                        </p:tav>
                                        <p:tav tm="100000">
                                          <p:val>
                                            <p:strVal val="#ppt_x"/>
                                          </p:val>
                                        </p:tav>
                                      </p:tavLst>
                                    </p:anim>
                                    <p:anim calcmode="lin" valueType="num">
                                      <p:cBhvr additive="base">
                                        <p:cTn id="3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0-#ppt_w/2"/>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000" fill="hold"/>
                                        <p:tgtEl>
                                          <p:spTgt spid="10"/>
                                        </p:tgtEl>
                                        <p:attrNameLst>
                                          <p:attrName>ppt_x</p:attrName>
                                        </p:attrNameLst>
                                      </p:cBhvr>
                                      <p:tavLst>
                                        <p:tav tm="0">
                                          <p:val>
                                            <p:strVal val="1+#ppt_w/2"/>
                                          </p:val>
                                        </p:tav>
                                        <p:tav tm="100000">
                                          <p:val>
                                            <p:strVal val="#ppt_x"/>
                                          </p:val>
                                        </p:tav>
                                      </p:tavLst>
                                    </p:anim>
                                    <p:anim calcmode="lin" valueType="num">
                                      <p:cBhvr additive="base">
                                        <p:cTn id="4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000" fill="hold"/>
                                        <p:tgtEl>
                                          <p:spTgt spid="11"/>
                                        </p:tgtEl>
                                        <p:attrNameLst>
                                          <p:attrName>ppt_x</p:attrName>
                                        </p:attrNameLst>
                                      </p:cBhvr>
                                      <p:tavLst>
                                        <p:tav tm="0">
                                          <p:val>
                                            <p:strVal val="0-#ppt_w/2"/>
                                          </p:val>
                                        </p:tav>
                                        <p:tav tm="100000">
                                          <p:val>
                                            <p:strVal val="#ppt_x"/>
                                          </p:val>
                                        </p:tav>
                                      </p:tavLst>
                                    </p:anim>
                                    <p:anim calcmode="lin" valueType="num">
                                      <p:cBhvr additive="base">
                                        <p:cTn id="52" dur="100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6"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1000" fill="hold"/>
                                        <p:tgtEl>
                                          <p:spTgt spid="12"/>
                                        </p:tgtEl>
                                        <p:attrNameLst>
                                          <p:attrName>ppt_x</p:attrName>
                                        </p:attrNameLst>
                                      </p:cBhvr>
                                      <p:tavLst>
                                        <p:tav tm="0">
                                          <p:val>
                                            <p:strVal val="1+#ppt_w/2"/>
                                          </p:val>
                                        </p:tav>
                                        <p:tav tm="100000">
                                          <p:val>
                                            <p:strVal val="#ppt_x"/>
                                          </p:val>
                                        </p:tav>
                                      </p:tavLst>
                                    </p:anim>
                                    <p:anim calcmode="lin" valueType="num">
                                      <p:cBhvr additive="base">
                                        <p:cTn id="5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609600"/>
            <a:ext cx="7702550" cy="1019175"/>
          </a:xfrm>
        </p:spPr>
        <p:txBody>
          <a:bodyPr/>
          <a:lstStyle/>
          <a:p>
            <a:pPr eaLnBrk="1" hangingPunct="1"/>
            <a:r>
              <a:rPr lang="en-US" sz="3200" i="1" dirty="0">
                <a:solidFill>
                  <a:schemeClr val="accent2"/>
                </a:solidFill>
              </a:rPr>
              <a:t>Scheme: “Biophysical characteristics of the mucous membrane of the alveolar process and palate.”</a:t>
            </a:r>
            <a:r>
              <a:rPr lang="ru-RU" sz="3200" i="1" u="sng" dirty="0" smtClean="0">
                <a:solidFill>
                  <a:schemeClr val="accent2"/>
                </a:solidFill>
              </a:rPr>
              <a:t/>
            </a:r>
            <a:br>
              <a:rPr lang="ru-RU" sz="3200" i="1" u="sng" dirty="0" smtClean="0">
                <a:solidFill>
                  <a:schemeClr val="accent2"/>
                </a:solidFill>
              </a:rPr>
            </a:br>
            <a:endParaRPr lang="ru-RU" sz="3200" i="1" u="sng" dirty="0" smtClean="0">
              <a:solidFill>
                <a:schemeClr val="accent2"/>
              </a:solidFill>
            </a:endParaRPr>
          </a:p>
        </p:txBody>
      </p:sp>
      <p:sp>
        <p:nvSpPr>
          <p:cNvPr id="93187" name="Rectangle 3"/>
          <p:cNvSpPr>
            <a:spLocks noGrp="1" noChangeArrowheads="1"/>
          </p:cNvSpPr>
          <p:nvPr>
            <p:ph type="body" idx="1"/>
          </p:nvPr>
        </p:nvSpPr>
        <p:spPr>
          <a:xfrm>
            <a:off x="714375" y="1571625"/>
            <a:ext cx="7772400" cy="714375"/>
          </a:xfrm>
        </p:spPr>
        <p:txBody>
          <a:bodyPr/>
          <a:lstStyle/>
          <a:p>
            <a:pPr eaLnBrk="1" hangingPunct="1">
              <a:lnSpc>
                <a:spcPct val="80000"/>
              </a:lnSpc>
              <a:buFontTx/>
              <a:buNone/>
            </a:pPr>
            <a:r>
              <a:rPr lang="en-US" sz="2400" b="1" u="sng" dirty="0"/>
              <a:t>Zone of compliance of the mucous membrane of the hard palate according to LUNDE:</a:t>
            </a:r>
            <a:endParaRPr lang="ru-RU" sz="2400" b="1" dirty="0" smtClean="0"/>
          </a:p>
        </p:txBody>
      </p:sp>
      <p:pic>
        <p:nvPicPr>
          <p:cNvPr id="93188" name="Picture 2" descr="http://www.dialdent.ru/nstomatol/pages/s283/file.files/image001.jpg"/>
          <p:cNvPicPr>
            <a:picLocks noChangeAspect="1" noChangeArrowheads="1"/>
          </p:cNvPicPr>
          <p:nvPr/>
        </p:nvPicPr>
        <p:blipFill>
          <a:blip r:embed="rId3"/>
          <a:srcRect/>
          <a:stretch>
            <a:fillRect/>
          </a:stretch>
        </p:blipFill>
        <p:spPr bwMode="auto">
          <a:xfrm>
            <a:off x="1214438" y="2214563"/>
            <a:ext cx="5572125" cy="432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1"/>
          <p:cNvSpPr>
            <a:spLocks noGrp="1"/>
          </p:cNvSpPr>
          <p:nvPr>
            <p:ph type="title"/>
          </p:nvPr>
        </p:nvSpPr>
        <p:spPr/>
        <p:txBody>
          <a:bodyPr/>
          <a:lstStyle/>
          <a:p>
            <a:endParaRPr lang="ru-RU" smtClean="0"/>
          </a:p>
        </p:txBody>
      </p:sp>
      <p:sp>
        <p:nvSpPr>
          <p:cNvPr id="94211" name="Содержимое 2"/>
          <p:cNvSpPr>
            <a:spLocks noGrp="1"/>
          </p:cNvSpPr>
          <p:nvPr>
            <p:ph idx="1"/>
          </p:nvPr>
        </p:nvSpPr>
        <p:spPr/>
        <p:txBody>
          <a:bodyPr/>
          <a:lstStyle/>
          <a:p>
            <a:endParaRPr lang="ru-RU" smtClean="0"/>
          </a:p>
        </p:txBody>
      </p:sp>
      <p:pic>
        <p:nvPicPr>
          <p:cNvPr id="94212" name="Picture 2" descr="Картинка 14 из 5512">
            <a:hlinkClick r:id="rId3"/>
          </p:cNvPr>
          <p:cNvPicPr>
            <a:picLocks noChangeAspect="1" noChangeArrowheads="1"/>
          </p:cNvPicPr>
          <p:nvPr/>
        </p:nvPicPr>
        <p:blipFill>
          <a:blip r:embed="rId4"/>
          <a:srcRect/>
          <a:stretch>
            <a:fillRect/>
          </a:stretch>
        </p:blipFill>
        <p:spPr bwMode="auto">
          <a:xfrm>
            <a:off x="571500" y="1357313"/>
            <a:ext cx="8143875" cy="50387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a:t>This is what you NEED to KNOW to plan a prosthesis</a:t>
            </a:r>
            <a:endParaRPr lang="ru-RU" dirty="0"/>
          </a:p>
        </p:txBody>
      </p:sp>
      <p:sp>
        <p:nvSpPr>
          <p:cNvPr id="3" name="Содержимое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t>Number and position of teeth (inclination, height, rotation) of teeth</a:t>
            </a:r>
          </a:p>
          <a:p>
            <a:pPr eaLnBrk="1" fontAlgn="auto" hangingPunct="1">
              <a:spcAft>
                <a:spcPts val="0"/>
              </a:spcAft>
              <a:buFont typeface="Arial" pitchFamily="34" charset="0"/>
              <a:buChar char="•"/>
              <a:defRPr/>
            </a:pPr>
            <a:r>
              <a:rPr lang="en-US" dirty="0"/>
              <a:t>Examination of each tooth: condition of the pulp, defects in hard dental tissues, fillings, crowns, marginal fit of crowns, etc.</a:t>
            </a:r>
          </a:p>
          <a:p>
            <a:pPr eaLnBrk="1" fontAlgn="auto" hangingPunct="1">
              <a:spcAft>
                <a:spcPts val="0"/>
              </a:spcAft>
              <a:buFont typeface="Arial" pitchFamily="34" charset="0"/>
              <a:buChar char="•"/>
              <a:defRPr/>
            </a:pPr>
            <a:r>
              <a:rPr lang="en-US" dirty="0"/>
              <a:t>Examination of the periodontal condition: inflammation, gum retraction, depth of gingival pockets, periodontal grooves;</a:t>
            </a:r>
            <a:endParaRPr lang="ru-RU" dirty="0"/>
          </a:p>
        </p:txBody>
      </p:sp>
      <p:pic>
        <p:nvPicPr>
          <p:cNvPr id="97284" name="Picture 2"/>
          <p:cNvPicPr>
            <a:picLocks noChangeAspect="1" noChangeArrowheads="1"/>
          </p:cNvPicPr>
          <p:nvPr/>
        </p:nvPicPr>
        <p:blipFill>
          <a:blip r:embed="rId3"/>
          <a:srcRect/>
          <a:stretch>
            <a:fillRect/>
          </a:stretch>
        </p:blipFill>
        <p:spPr bwMode="auto">
          <a:xfrm>
            <a:off x="7500938" y="142875"/>
            <a:ext cx="1190625" cy="1428750"/>
          </a:xfrm>
          <a:prstGeom prst="rect">
            <a:avLst/>
          </a:prstGeom>
          <a:noFill/>
          <a:ln w="9525">
            <a:noFill/>
            <a:miter lim="800000"/>
            <a:headEnd/>
            <a:tailEnd/>
          </a:ln>
        </p:spPr>
      </p:pic>
      <p:pic>
        <p:nvPicPr>
          <p:cNvPr id="97285"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Заголовок 1"/>
          <p:cNvSpPr>
            <a:spLocks noGrp="1"/>
          </p:cNvSpPr>
          <p:nvPr>
            <p:ph type="title"/>
          </p:nvPr>
        </p:nvSpPr>
        <p:spPr/>
        <p:txBody>
          <a:bodyPr/>
          <a:lstStyle/>
          <a:p>
            <a:pPr eaLnBrk="1" hangingPunct="1"/>
            <a:r>
              <a:rPr lang="en-US" dirty="0"/>
              <a:t>You need to know this too</a:t>
            </a:r>
            <a:r>
              <a:rPr lang="ru-RU" dirty="0" smtClean="0"/>
              <a:t>!</a:t>
            </a:r>
            <a:endParaRPr lang="ru-RU" dirty="0" smtClean="0"/>
          </a:p>
        </p:txBody>
      </p:sp>
      <p:sp>
        <p:nvSpPr>
          <p:cNvPr id="98307" name="Содержимое 2"/>
          <p:cNvSpPr>
            <a:spLocks noGrp="1"/>
          </p:cNvSpPr>
          <p:nvPr>
            <p:ph idx="1"/>
          </p:nvPr>
        </p:nvSpPr>
        <p:spPr/>
        <p:txBody>
          <a:bodyPr/>
          <a:lstStyle/>
          <a:p>
            <a:pPr eaLnBrk="1" hangingPunct="1"/>
            <a:r>
              <a:rPr lang="en-US" dirty="0"/>
              <a:t>Prosthesis bed: mobility of the oral mucosa, border of the bone protrusion, loss of substance;</a:t>
            </a:r>
          </a:p>
          <a:p>
            <a:pPr eaLnBrk="1" hangingPunct="1"/>
            <a:r>
              <a:rPr lang="en-US" dirty="0"/>
              <a:t>Shape of alveolar processes: low and well defined;</a:t>
            </a:r>
          </a:p>
          <a:p>
            <a:pPr eaLnBrk="1" hangingPunct="1"/>
            <a:r>
              <a:rPr lang="en-US" dirty="0"/>
              <a:t>Shape of the palate, depth of the bottom (for the hyoid arch);</a:t>
            </a:r>
            <a:endParaRPr lang="ru-RU" dirty="0" smtClean="0"/>
          </a:p>
        </p:txBody>
      </p:sp>
      <p:pic>
        <p:nvPicPr>
          <p:cNvPr id="98308" name="Picture 2"/>
          <p:cNvPicPr>
            <a:picLocks noChangeAspect="1" noChangeArrowheads="1"/>
          </p:cNvPicPr>
          <p:nvPr/>
        </p:nvPicPr>
        <p:blipFill>
          <a:blip r:embed="rId2"/>
          <a:srcRect/>
          <a:stretch>
            <a:fillRect/>
          </a:stretch>
        </p:blipFill>
        <p:spPr bwMode="auto">
          <a:xfrm>
            <a:off x="6929438" y="214313"/>
            <a:ext cx="1190625" cy="1428750"/>
          </a:xfrm>
          <a:prstGeom prst="rect">
            <a:avLst/>
          </a:prstGeom>
          <a:noFill/>
          <a:ln w="9525">
            <a:noFill/>
            <a:miter lim="800000"/>
            <a:headEnd/>
            <a:tailEnd/>
          </a:ln>
        </p:spPr>
      </p:pic>
      <p:pic>
        <p:nvPicPr>
          <p:cNvPr id="98309"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Заголовок 1"/>
          <p:cNvSpPr>
            <a:spLocks noGrp="1"/>
          </p:cNvSpPr>
          <p:nvPr>
            <p:ph type="title"/>
          </p:nvPr>
        </p:nvSpPr>
        <p:spPr>
          <a:xfrm>
            <a:off x="500063" y="214313"/>
            <a:ext cx="8229600" cy="1143000"/>
          </a:xfrm>
        </p:spPr>
        <p:txBody>
          <a:bodyPr/>
          <a:lstStyle/>
          <a:p>
            <a:pPr eaLnBrk="1" hangingPunct="1"/>
            <a:r>
              <a:rPr lang="en-US" sz="3200" b="1" dirty="0"/>
              <a:t>Manufacturing of a prosthesis for partial secondary </a:t>
            </a:r>
            <a:r>
              <a:rPr lang="en-US" sz="3200" b="1" dirty="0" err="1"/>
              <a:t>adentia</a:t>
            </a:r>
            <a:r>
              <a:rPr lang="en-US" sz="3200" b="1" dirty="0"/>
              <a:t> includes:</a:t>
            </a:r>
            <a:endParaRPr lang="ru-RU" sz="3600" b="1" dirty="0" smtClean="0"/>
          </a:p>
        </p:txBody>
      </p:sp>
      <p:sp>
        <p:nvSpPr>
          <p:cNvPr id="100355" name="Содержимое 2"/>
          <p:cNvSpPr>
            <a:spLocks noGrp="1"/>
          </p:cNvSpPr>
          <p:nvPr>
            <p:ph idx="1"/>
          </p:nvPr>
        </p:nvSpPr>
        <p:spPr/>
        <p:txBody>
          <a:bodyPr/>
          <a:lstStyle/>
          <a:p>
            <a:pPr eaLnBrk="1" hangingPunct="1">
              <a:lnSpc>
                <a:spcPct val="90000"/>
              </a:lnSpc>
              <a:buNone/>
            </a:pPr>
            <a:r>
              <a:rPr lang="ru-RU" sz="3000" dirty="0" smtClean="0"/>
              <a:t> </a:t>
            </a:r>
            <a:r>
              <a:rPr lang="en-US" sz="3000" dirty="0"/>
              <a:t>impressions from both jaws, production of diagnostic and working models,</a:t>
            </a:r>
          </a:p>
          <a:p>
            <a:pPr eaLnBrk="1" hangingPunct="1">
              <a:lnSpc>
                <a:spcPct val="90000"/>
              </a:lnSpc>
              <a:buNone/>
            </a:pPr>
            <a:r>
              <a:rPr lang="en-US" sz="3000" dirty="0"/>
              <a:t>determination of the central relationship of the jaws,</a:t>
            </a:r>
          </a:p>
          <a:p>
            <a:pPr eaLnBrk="1" hangingPunct="1">
              <a:lnSpc>
                <a:spcPct val="90000"/>
              </a:lnSpc>
              <a:buNone/>
            </a:pPr>
            <a:r>
              <a:rPr lang="en-US" sz="3000" dirty="0"/>
              <a:t>checking the design of the prosthesis, application, fitting, fitting,</a:t>
            </a:r>
          </a:p>
          <a:p>
            <a:pPr eaLnBrk="1" hangingPunct="1">
              <a:lnSpc>
                <a:spcPct val="90000"/>
              </a:lnSpc>
              <a:buNone/>
            </a:pPr>
            <a:endParaRPr lang="en-US" sz="3000" dirty="0"/>
          </a:p>
          <a:p>
            <a:pPr eaLnBrk="1" hangingPunct="1">
              <a:lnSpc>
                <a:spcPct val="90000"/>
              </a:lnSpc>
              <a:buNone/>
            </a:pPr>
            <a:r>
              <a:rPr lang="en-US" sz="3000" dirty="0"/>
              <a:t>  remote control and corrections.</a:t>
            </a:r>
            <a:endParaRPr lang="ru-RU" sz="3000" dirty="0" smtClean="0"/>
          </a:p>
        </p:txBody>
      </p:sp>
      <p:pic>
        <p:nvPicPr>
          <p:cNvPr id="100356" name="Рисунок 9" descr="3843"/>
          <p:cNvPicPr>
            <a:picLocks noChangeAspect="1" noChangeArrowheads="1"/>
          </p:cNvPicPr>
          <p:nvPr/>
        </p:nvPicPr>
        <p:blipFill>
          <a:blip r:embed="rId2"/>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a:t>Goal of treatment for partially edentulous patients</a:t>
            </a:r>
            <a:endParaRPr lang="ru-RU" dirty="0"/>
          </a:p>
        </p:txBody>
      </p:sp>
      <p:sp>
        <p:nvSpPr>
          <p:cNvPr id="101379" name="Содержимое 2"/>
          <p:cNvSpPr>
            <a:spLocks noGrp="1"/>
          </p:cNvSpPr>
          <p:nvPr>
            <p:ph idx="1"/>
          </p:nvPr>
        </p:nvSpPr>
        <p:spPr>
          <a:xfrm>
            <a:off x="500063" y="1928813"/>
            <a:ext cx="8229600" cy="4525962"/>
          </a:xfrm>
        </p:spPr>
        <p:txBody>
          <a:bodyPr/>
          <a:lstStyle/>
          <a:p>
            <a:pPr eaLnBrk="1" hangingPunct="1"/>
            <a:r>
              <a:rPr lang="en-US" sz="2800" dirty="0"/>
              <a:t>Restoring sufficient functional capacity of the dental system;</a:t>
            </a:r>
          </a:p>
          <a:p>
            <a:pPr eaLnBrk="1" hangingPunct="1"/>
            <a:r>
              <a:rPr lang="en-US" sz="2800" dirty="0"/>
              <a:t>Prevention of the development of pathological processes and complications;</a:t>
            </a:r>
          </a:p>
          <a:p>
            <a:pPr eaLnBrk="1" hangingPunct="1"/>
            <a:r>
              <a:rPr lang="en-US" sz="2800" dirty="0"/>
              <a:t>Improving the quality of life of patients;</a:t>
            </a:r>
          </a:p>
          <a:p>
            <a:pPr eaLnBrk="1" hangingPunct="1"/>
            <a:r>
              <a:rPr lang="en-US" sz="2800" dirty="0"/>
              <a:t>Prevention and elimination of negative psycho-emotional consequences associated with missing teeth</a:t>
            </a:r>
            <a:r>
              <a:rPr lang="ru-RU" sz="2800" dirty="0" smtClean="0"/>
              <a:t>.</a:t>
            </a:r>
            <a:endParaRPr lang="ru-RU" sz="2800" dirty="0" smtClean="0"/>
          </a:p>
        </p:txBody>
      </p:sp>
      <p:pic>
        <p:nvPicPr>
          <p:cNvPr id="101380"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Заголовок 1"/>
          <p:cNvSpPr>
            <a:spLocks noGrp="1"/>
          </p:cNvSpPr>
          <p:nvPr>
            <p:ph type="title"/>
          </p:nvPr>
        </p:nvSpPr>
        <p:spPr/>
        <p:txBody>
          <a:bodyPr/>
          <a:lstStyle/>
          <a:p>
            <a:pPr eaLnBrk="1" hangingPunct="1"/>
            <a:r>
              <a:rPr lang="en-US" dirty="0"/>
              <a:t>Yoke prosthetics</a:t>
            </a:r>
            <a:endParaRPr lang="ru-RU" dirty="0" smtClean="0"/>
          </a:p>
        </p:txBody>
      </p:sp>
      <p:pic>
        <p:nvPicPr>
          <p:cNvPr id="105475" name="Picture 3"/>
          <p:cNvPicPr>
            <a:picLocks noGrp="1" noChangeAspect="1" noChangeArrowheads="1"/>
          </p:cNvPicPr>
          <p:nvPr>
            <p:ph idx="1"/>
          </p:nvPr>
        </p:nvPicPr>
        <p:blipFill>
          <a:blip r:embed="rId3"/>
          <a:srcRect/>
          <a:stretch>
            <a:fillRect/>
          </a:stretch>
        </p:blipFill>
        <p:spPr>
          <a:xfrm>
            <a:off x="1571625" y="1604963"/>
            <a:ext cx="6143625" cy="4622800"/>
          </a:xfrm>
        </p:spPr>
      </p:pic>
      <p:pic>
        <p:nvPicPr>
          <p:cNvPr id="105476"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250825" y="836613"/>
            <a:ext cx="8642350" cy="4525962"/>
          </a:xfrm>
        </p:spPr>
        <p:txBody>
          <a:bodyPr rtlCol="0">
            <a:normAutofit fontScale="92500" lnSpcReduction="20000"/>
          </a:bodyPr>
          <a:lstStyle/>
          <a:p>
            <a:pPr marL="609600" indent="-609600" eaLnBrk="1" fontAlgn="auto" hangingPunct="1">
              <a:lnSpc>
                <a:spcPct val="80000"/>
              </a:lnSpc>
              <a:spcAft>
                <a:spcPts val="0"/>
              </a:spcAft>
              <a:buFontTx/>
              <a:buNone/>
              <a:defRPr/>
            </a:pPr>
            <a:r>
              <a:rPr lang="en-US" sz="3600" b="1" i="1" dirty="0">
                <a:solidFill>
                  <a:srgbClr val="FF0000"/>
                </a:solidFill>
                <a:latin typeface="Times New Roman" charset="0"/>
              </a:rPr>
              <a:t>Congenital (hereditary) </a:t>
            </a:r>
            <a:r>
              <a:rPr lang="en-US" sz="3600" b="1" i="1" dirty="0" err="1">
                <a:solidFill>
                  <a:srgbClr val="FF0000"/>
                </a:solidFill>
                <a:latin typeface="Times New Roman" charset="0"/>
              </a:rPr>
              <a:t>adentia</a:t>
            </a:r>
            <a:r>
              <a:rPr lang="en-US" sz="3600" b="1" i="1" dirty="0">
                <a:solidFill>
                  <a:srgbClr val="FF0000"/>
                </a:solidFill>
                <a:latin typeface="Times New Roman" charset="0"/>
              </a:rPr>
              <a:t>-</a:t>
            </a:r>
          </a:p>
          <a:p>
            <a:pPr marL="609600" indent="-609600" eaLnBrk="1" fontAlgn="auto" hangingPunct="1">
              <a:lnSpc>
                <a:spcPct val="80000"/>
              </a:lnSpc>
              <a:spcAft>
                <a:spcPts val="0"/>
              </a:spcAft>
              <a:buFontTx/>
              <a:buNone/>
              <a:defRPr/>
            </a:pPr>
            <a:r>
              <a:rPr lang="en-US" sz="3600" b="1" i="1" dirty="0">
                <a:solidFill>
                  <a:srgbClr val="FF0000"/>
                </a:solidFill>
                <a:latin typeface="Times New Roman" charset="0"/>
              </a:rPr>
              <a:t>       a disease characterized by a violation of the integrity of the dentition or dentition as a result of:</a:t>
            </a:r>
          </a:p>
          <a:p>
            <a:pPr marL="609600" indent="-609600" eaLnBrk="1" fontAlgn="auto" hangingPunct="1">
              <a:lnSpc>
                <a:spcPct val="80000"/>
              </a:lnSpc>
              <a:spcAft>
                <a:spcPts val="0"/>
              </a:spcAft>
              <a:buFontTx/>
              <a:buNone/>
              <a:defRPr/>
            </a:pPr>
            <a:endParaRPr lang="en-US" sz="3600" b="1" i="1" dirty="0">
              <a:solidFill>
                <a:srgbClr val="FF0000"/>
              </a:solidFill>
              <a:latin typeface="Times New Roman" charset="0"/>
            </a:endParaRPr>
          </a:p>
          <a:p>
            <a:pPr marL="609600" indent="-609600" eaLnBrk="1" fontAlgn="auto" hangingPunct="1">
              <a:lnSpc>
                <a:spcPct val="80000"/>
              </a:lnSpc>
              <a:spcAft>
                <a:spcPts val="0"/>
              </a:spcAft>
              <a:buFontTx/>
              <a:buNone/>
              <a:defRPr/>
            </a:pPr>
            <a:r>
              <a:rPr lang="en-US" sz="3600" b="1" i="1" dirty="0">
                <a:solidFill>
                  <a:srgbClr val="FF0000"/>
                </a:solidFill>
                <a:latin typeface="Times New Roman" charset="0"/>
              </a:rPr>
              <a:t>Disturbances in the embryogenesis of dental tissue, as a result of which there are no rudiments of permanent teeth - “true </a:t>
            </a:r>
            <a:r>
              <a:rPr lang="en-US" sz="3600" b="1" i="1" dirty="0" err="1">
                <a:solidFill>
                  <a:srgbClr val="FF0000"/>
                </a:solidFill>
                <a:latin typeface="Times New Roman" charset="0"/>
              </a:rPr>
              <a:t>adentia</a:t>
            </a:r>
            <a:r>
              <a:rPr lang="en-US" sz="3600" b="1" i="1" dirty="0">
                <a:solidFill>
                  <a:srgbClr val="FF0000"/>
                </a:solidFill>
                <a:latin typeface="Times New Roman" charset="0"/>
              </a:rPr>
              <a:t>”;</a:t>
            </a:r>
          </a:p>
          <a:p>
            <a:pPr marL="609600" indent="-609600" eaLnBrk="1" fontAlgn="auto" hangingPunct="1">
              <a:lnSpc>
                <a:spcPct val="80000"/>
              </a:lnSpc>
              <a:spcAft>
                <a:spcPts val="0"/>
              </a:spcAft>
              <a:buFontTx/>
              <a:buNone/>
              <a:defRPr/>
            </a:pPr>
            <a:endParaRPr lang="en-US" sz="3600" b="1" i="1" dirty="0">
              <a:solidFill>
                <a:srgbClr val="FF0000"/>
              </a:solidFill>
              <a:latin typeface="Times New Roman" charset="0"/>
            </a:endParaRPr>
          </a:p>
          <a:p>
            <a:pPr marL="609600" indent="-609600" eaLnBrk="1" fontAlgn="auto" hangingPunct="1">
              <a:lnSpc>
                <a:spcPct val="80000"/>
              </a:lnSpc>
              <a:spcAft>
                <a:spcPts val="0"/>
              </a:spcAft>
              <a:buFontTx/>
              <a:buNone/>
              <a:defRPr/>
            </a:pPr>
            <a:r>
              <a:rPr lang="en-US" sz="3600" b="1" i="1" dirty="0">
                <a:solidFill>
                  <a:srgbClr val="FF0000"/>
                </a:solidFill>
                <a:latin typeface="Times New Roman" charset="0"/>
              </a:rPr>
              <a:t>Disturbances in the eruption process, resulting in the formation of impacted teeth - “false </a:t>
            </a:r>
            <a:r>
              <a:rPr lang="en-US" sz="3600" b="1" i="1" dirty="0" err="1">
                <a:solidFill>
                  <a:srgbClr val="FF0000"/>
                </a:solidFill>
                <a:latin typeface="Times New Roman" charset="0"/>
              </a:rPr>
              <a:t>adentia</a:t>
            </a:r>
            <a:r>
              <a:rPr lang="en-US" sz="3600" b="1" i="1" dirty="0">
                <a:solidFill>
                  <a:srgbClr val="FF0000"/>
                </a:solidFill>
                <a:latin typeface="Times New Roman" charset="0"/>
              </a:rPr>
              <a:t>”.</a:t>
            </a:r>
            <a:endParaRPr lang="ru-RU" sz="2000" dirty="0"/>
          </a:p>
          <a:p>
            <a:pPr marL="609600" indent="-609600" eaLnBrk="1" fontAlgn="auto" hangingPunct="1">
              <a:lnSpc>
                <a:spcPct val="80000"/>
              </a:lnSpc>
              <a:spcAft>
                <a:spcPts val="0"/>
              </a:spcAft>
              <a:buFontTx/>
              <a:buNone/>
              <a:defRPr/>
            </a:pPr>
            <a:endParaRPr lang="ru-RU" sz="14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a:p>
            <a:pPr marL="609600" indent="-609600" eaLnBrk="1" fontAlgn="auto" hangingPunct="1">
              <a:lnSpc>
                <a:spcPct val="80000"/>
              </a:lnSpc>
              <a:spcAft>
                <a:spcPts val="0"/>
              </a:spcAft>
              <a:buFontTx/>
              <a:buNone/>
              <a:defRPr/>
            </a:pPr>
            <a:endParaRPr lang="ru-RU" sz="800" dirty="0"/>
          </a:p>
        </p:txBody>
      </p:sp>
      <p:pic>
        <p:nvPicPr>
          <p:cNvPr id="17411" name="Рисунок 9" descr="3843"/>
          <p:cNvPicPr>
            <a:picLocks noChangeAspect="1" noChangeArrowheads="1"/>
          </p:cNvPicPr>
          <p:nvPr/>
        </p:nvPicPr>
        <p:blipFill>
          <a:blip r:embed="rId2"/>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a:t>The sequence of stages of prosthetics with clasp dentures</a:t>
            </a:r>
            <a:endParaRPr lang="ru-RU" dirty="0"/>
          </a:p>
        </p:txBody>
      </p:sp>
      <p:pic>
        <p:nvPicPr>
          <p:cNvPr id="108547" name="Picture 2"/>
          <p:cNvPicPr>
            <a:picLocks noGrp="1" noChangeAspect="1" noChangeArrowheads="1"/>
          </p:cNvPicPr>
          <p:nvPr>
            <p:ph idx="1"/>
          </p:nvPr>
        </p:nvPicPr>
        <p:blipFill>
          <a:blip r:embed="rId2"/>
          <a:srcRect/>
          <a:stretch>
            <a:fillRect/>
          </a:stretch>
        </p:blipFill>
        <p:spPr>
          <a:xfrm>
            <a:off x="2428875" y="2357438"/>
            <a:ext cx="4362450" cy="4000500"/>
          </a:xfrm>
        </p:spPr>
      </p:pic>
      <p:pic>
        <p:nvPicPr>
          <p:cNvPr id="108548"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Заголовок 1"/>
          <p:cNvSpPr>
            <a:spLocks noGrp="1"/>
          </p:cNvSpPr>
          <p:nvPr>
            <p:ph type="title"/>
          </p:nvPr>
        </p:nvSpPr>
        <p:spPr/>
        <p:txBody>
          <a:bodyPr/>
          <a:lstStyle/>
          <a:p>
            <a:pPr eaLnBrk="1" hangingPunct="1"/>
            <a:r>
              <a:rPr lang="en-US" dirty="0"/>
              <a:t>1st stage of prosthetics</a:t>
            </a:r>
            <a:endParaRPr lang="ru-RU" dirty="0" smtClean="0"/>
          </a:p>
        </p:txBody>
      </p:sp>
      <p:pic>
        <p:nvPicPr>
          <p:cNvPr id="109571" name="Picture 3"/>
          <p:cNvPicPr>
            <a:picLocks noGrp="1" noChangeAspect="1" noChangeArrowheads="1"/>
          </p:cNvPicPr>
          <p:nvPr>
            <p:ph idx="1"/>
          </p:nvPr>
        </p:nvPicPr>
        <p:blipFill>
          <a:blip r:embed="rId2"/>
          <a:srcRect/>
          <a:stretch>
            <a:fillRect/>
          </a:stretch>
        </p:blipFill>
        <p:spPr>
          <a:xfrm>
            <a:off x="2409825" y="1763713"/>
            <a:ext cx="4324350" cy="4200525"/>
          </a:xfrm>
        </p:spPr>
      </p:pic>
      <p:pic>
        <p:nvPicPr>
          <p:cNvPr id="109572"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Заголовок 1"/>
          <p:cNvSpPr>
            <a:spLocks noGrp="1"/>
          </p:cNvSpPr>
          <p:nvPr>
            <p:ph type="title"/>
          </p:nvPr>
        </p:nvSpPr>
        <p:spPr/>
        <p:txBody>
          <a:bodyPr/>
          <a:lstStyle/>
          <a:p>
            <a:pPr eaLnBrk="1" hangingPunct="1"/>
            <a:r>
              <a:rPr lang="en-US" dirty="0"/>
              <a:t>2nd stage of prosthetics</a:t>
            </a:r>
            <a:endParaRPr lang="ru-RU" dirty="0" smtClean="0"/>
          </a:p>
        </p:txBody>
      </p:sp>
      <p:pic>
        <p:nvPicPr>
          <p:cNvPr id="110595" name="Picture 3"/>
          <p:cNvPicPr>
            <a:picLocks noGrp="1" noChangeAspect="1" noChangeArrowheads="1"/>
          </p:cNvPicPr>
          <p:nvPr>
            <p:ph idx="1"/>
          </p:nvPr>
        </p:nvPicPr>
        <p:blipFill>
          <a:blip r:embed="rId2"/>
          <a:srcRect/>
          <a:stretch>
            <a:fillRect/>
          </a:stretch>
        </p:blipFill>
        <p:spPr>
          <a:xfrm>
            <a:off x="2471738" y="1966913"/>
            <a:ext cx="4200525" cy="3790950"/>
          </a:xfrm>
        </p:spPr>
      </p:pic>
      <p:pic>
        <p:nvPicPr>
          <p:cNvPr id="110596"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Заголовок 1"/>
          <p:cNvSpPr>
            <a:spLocks noGrp="1"/>
          </p:cNvSpPr>
          <p:nvPr>
            <p:ph type="title"/>
          </p:nvPr>
        </p:nvSpPr>
        <p:spPr/>
        <p:txBody>
          <a:bodyPr/>
          <a:lstStyle/>
          <a:p>
            <a:pPr eaLnBrk="1" hangingPunct="1"/>
            <a:r>
              <a:rPr lang="en-US" dirty="0"/>
              <a:t>3rd stage of prosthetics</a:t>
            </a:r>
            <a:endParaRPr lang="ru-RU" dirty="0" smtClean="0"/>
          </a:p>
        </p:txBody>
      </p:sp>
      <p:sp>
        <p:nvSpPr>
          <p:cNvPr id="111619" name="Содержимое 2"/>
          <p:cNvSpPr>
            <a:spLocks noGrp="1"/>
          </p:cNvSpPr>
          <p:nvPr>
            <p:ph idx="1"/>
          </p:nvPr>
        </p:nvSpPr>
        <p:spPr/>
        <p:txBody>
          <a:bodyPr/>
          <a:lstStyle/>
          <a:p>
            <a:pPr eaLnBrk="1" hangingPunct="1"/>
            <a:endParaRPr lang="ru-RU" smtClean="0"/>
          </a:p>
        </p:txBody>
      </p:sp>
      <p:pic>
        <p:nvPicPr>
          <p:cNvPr id="111620" name="Picture 2"/>
          <p:cNvPicPr>
            <a:picLocks noChangeAspect="1" noChangeArrowheads="1"/>
          </p:cNvPicPr>
          <p:nvPr/>
        </p:nvPicPr>
        <p:blipFill>
          <a:blip r:embed="rId2"/>
          <a:srcRect/>
          <a:stretch>
            <a:fillRect/>
          </a:stretch>
        </p:blipFill>
        <p:spPr bwMode="auto">
          <a:xfrm>
            <a:off x="2500313" y="1643063"/>
            <a:ext cx="4191000" cy="2952750"/>
          </a:xfrm>
          <a:prstGeom prst="rect">
            <a:avLst/>
          </a:prstGeom>
          <a:noFill/>
          <a:ln w="9525">
            <a:noFill/>
            <a:miter lim="800000"/>
            <a:headEnd/>
            <a:tailEnd/>
          </a:ln>
        </p:spPr>
      </p:pic>
      <p:pic>
        <p:nvPicPr>
          <p:cNvPr id="111621"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Заголовок 1"/>
          <p:cNvSpPr>
            <a:spLocks noGrp="1"/>
          </p:cNvSpPr>
          <p:nvPr>
            <p:ph type="title"/>
          </p:nvPr>
        </p:nvSpPr>
        <p:spPr/>
        <p:txBody>
          <a:bodyPr/>
          <a:lstStyle/>
          <a:p>
            <a:pPr eaLnBrk="1" hangingPunct="1"/>
            <a:r>
              <a:rPr lang="en-US" dirty="0"/>
              <a:t>4th stage of prosthetics</a:t>
            </a:r>
            <a:endParaRPr lang="ru-RU" dirty="0" smtClean="0"/>
          </a:p>
        </p:txBody>
      </p:sp>
      <p:pic>
        <p:nvPicPr>
          <p:cNvPr id="112643" name="Picture 2"/>
          <p:cNvPicPr>
            <a:picLocks noGrp="1" noChangeAspect="1" noChangeArrowheads="1"/>
          </p:cNvPicPr>
          <p:nvPr>
            <p:ph idx="1"/>
          </p:nvPr>
        </p:nvPicPr>
        <p:blipFill>
          <a:blip r:embed="rId2"/>
          <a:srcRect/>
          <a:stretch>
            <a:fillRect/>
          </a:stretch>
        </p:blipFill>
        <p:spPr>
          <a:xfrm>
            <a:off x="2357438" y="2357438"/>
            <a:ext cx="4343400" cy="2028825"/>
          </a:xfrm>
        </p:spPr>
      </p:pic>
      <p:pic>
        <p:nvPicPr>
          <p:cNvPr id="112644"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Заголовок 1"/>
          <p:cNvSpPr>
            <a:spLocks noGrp="1"/>
          </p:cNvSpPr>
          <p:nvPr>
            <p:ph type="title"/>
          </p:nvPr>
        </p:nvSpPr>
        <p:spPr/>
        <p:txBody>
          <a:bodyPr/>
          <a:lstStyle/>
          <a:p>
            <a:pPr eaLnBrk="1" hangingPunct="1"/>
            <a:r>
              <a:rPr lang="en-US" dirty="0"/>
              <a:t>5th stage of prosthetics</a:t>
            </a:r>
            <a:endParaRPr lang="ru-RU" dirty="0" smtClean="0"/>
          </a:p>
        </p:txBody>
      </p:sp>
      <p:pic>
        <p:nvPicPr>
          <p:cNvPr id="113667" name="Picture 2"/>
          <p:cNvPicPr>
            <a:picLocks noGrp="1" noChangeAspect="1" noChangeArrowheads="1"/>
          </p:cNvPicPr>
          <p:nvPr>
            <p:ph idx="1"/>
          </p:nvPr>
        </p:nvPicPr>
        <p:blipFill>
          <a:blip r:embed="rId2"/>
          <a:srcRect/>
          <a:stretch>
            <a:fillRect/>
          </a:stretch>
        </p:blipFill>
        <p:spPr>
          <a:xfrm>
            <a:off x="2214563" y="1785938"/>
            <a:ext cx="4314825" cy="781050"/>
          </a:xfrm>
        </p:spPr>
      </p:pic>
      <p:pic>
        <p:nvPicPr>
          <p:cNvPr id="113668"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lstStyle/>
          <a:p>
            <a:pPr eaLnBrk="1" hangingPunct="1"/>
            <a:r>
              <a:rPr lang="en-US" sz="2800" dirty="0"/>
              <a:t>Contraindications to prosthetics with removable dentures</a:t>
            </a:r>
            <a:endParaRPr lang="ru-RU" sz="2800" dirty="0" smtClean="0"/>
          </a:p>
        </p:txBody>
      </p:sp>
      <p:sp>
        <p:nvSpPr>
          <p:cNvPr id="119811" name="Rectangle 3"/>
          <p:cNvSpPr>
            <a:spLocks noGrp="1" noChangeArrowheads="1"/>
          </p:cNvSpPr>
          <p:nvPr>
            <p:ph type="body" idx="4294967295"/>
          </p:nvPr>
        </p:nvSpPr>
        <p:spPr/>
        <p:txBody>
          <a:bodyPr/>
          <a:lstStyle/>
          <a:p>
            <a:pPr eaLnBrk="1" hangingPunct="1"/>
            <a:r>
              <a:rPr lang="en-US" dirty="0"/>
              <a:t>1. </a:t>
            </a:r>
            <a:r>
              <a:rPr lang="en-US" dirty="0" err="1"/>
              <a:t>unsanitized</a:t>
            </a:r>
            <a:r>
              <a:rPr lang="en-US" dirty="0"/>
              <a:t> oral cavity</a:t>
            </a:r>
          </a:p>
          <a:p>
            <a:pPr eaLnBrk="1" hangingPunct="1"/>
            <a:r>
              <a:rPr lang="en-US" dirty="0"/>
              <a:t>2. diseases of the oral mucosa</a:t>
            </a:r>
          </a:p>
          <a:p>
            <a:pPr eaLnBrk="1" hangingPunct="1"/>
            <a:r>
              <a:rPr lang="en-US" dirty="0"/>
              <a:t>3. intolerance (plastic, metal)</a:t>
            </a: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6" name="Rectangle 4"/>
          <p:cNvSpPr>
            <a:spLocks noChangeArrowheads="1"/>
          </p:cNvSpPr>
          <p:nvPr/>
        </p:nvSpPr>
        <p:spPr bwMode="auto">
          <a:xfrm>
            <a:off x="1000125" y="0"/>
            <a:ext cx="8280400" cy="4031873"/>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n-US" sz="3200" b="1" i="1" dirty="0">
                <a:solidFill>
                  <a:srgbClr val="A50021"/>
                </a:solidFill>
                <a:effectLst>
                  <a:outerShdw blurRad="38100" dist="38100" dir="2700000" algn="tl">
                    <a:srgbClr val="C0C0C0"/>
                  </a:outerShdw>
                </a:effectLst>
                <a:latin typeface="Times New Roman" charset="0"/>
              </a:rPr>
              <a:t>The most common causes of congenital (hereditary) </a:t>
            </a:r>
            <a:r>
              <a:rPr lang="en-US" sz="3200" b="1" i="1" dirty="0" err="1">
                <a:solidFill>
                  <a:srgbClr val="A50021"/>
                </a:solidFill>
                <a:effectLst>
                  <a:outerShdw blurRad="38100" dist="38100" dir="2700000" algn="tl">
                    <a:srgbClr val="C0C0C0"/>
                  </a:outerShdw>
                </a:effectLst>
                <a:latin typeface="Times New Roman" charset="0"/>
              </a:rPr>
              <a:t>adentia</a:t>
            </a:r>
            <a:r>
              <a:rPr lang="en-US" sz="3200" b="1" i="1" dirty="0">
                <a:solidFill>
                  <a:srgbClr val="A50021"/>
                </a:solidFill>
                <a:effectLst>
                  <a:outerShdw blurRad="38100" dist="38100" dir="2700000" algn="tl">
                    <a:srgbClr val="C0C0C0"/>
                  </a:outerShdw>
                </a:effectLst>
                <a:latin typeface="Times New Roman" charset="0"/>
              </a:rPr>
              <a:t>:</a:t>
            </a:r>
          </a:p>
          <a:p>
            <a:pPr algn="ctr" fontAlgn="auto">
              <a:spcBef>
                <a:spcPts val="0"/>
              </a:spcBef>
              <a:spcAft>
                <a:spcPts val="0"/>
              </a:spcAft>
              <a:defRPr/>
            </a:pPr>
            <a:endParaRPr lang="en-US" sz="3200" b="1" i="1" dirty="0">
              <a:solidFill>
                <a:srgbClr val="A50021"/>
              </a:solidFill>
              <a:effectLst>
                <a:outerShdw blurRad="38100" dist="38100" dir="2700000" algn="tl">
                  <a:srgbClr val="C0C0C0"/>
                </a:outerShdw>
              </a:effectLst>
              <a:latin typeface="Times New Roman" charset="0"/>
            </a:endParaRPr>
          </a:p>
          <a:p>
            <a:pPr algn="ctr" fontAlgn="auto">
              <a:spcBef>
                <a:spcPts val="0"/>
              </a:spcBef>
              <a:spcAft>
                <a:spcPts val="0"/>
              </a:spcAft>
              <a:defRPr/>
            </a:pPr>
            <a:r>
              <a:rPr lang="en-US" sz="3200" b="1" i="1" dirty="0">
                <a:solidFill>
                  <a:srgbClr val="A50021"/>
                </a:solidFill>
                <a:effectLst>
                  <a:outerShdw blurRad="38100" dist="38100" dir="2700000" algn="tl">
                    <a:srgbClr val="C0C0C0"/>
                  </a:outerShdw>
                </a:effectLst>
                <a:latin typeface="Times New Roman" charset="0"/>
              </a:rPr>
              <a:t>        Acute inflammatory processes developing during the period of mixed dentition;</a:t>
            </a:r>
          </a:p>
          <a:p>
            <a:pPr algn="ctr" fontAlgn="auto">
              <a:spcBef>
                <a:spcPts val="0"/>
              </a:spcBef>
              <a:spcAft>
                <a:spcPts val="0"/>
              </a:spcAft>
              <a:defRPr/>
            </a:pPr>
            <a:endParaRPr lang="en-US" sz="3200" b="1" i="1" dirty="0">
              <a:solidFill>
                <a:srgbClr val="A50021"/>
              </a:solidFill>
              <a:effectLst>
                <a:outerShdw blurRad="38100" dist="38100" dir="2700000" algn="tl">
                  <a:srgbClr val="C0C0C0"/>
                </a:outerShdw>
              </a:effectLst>
              <a:latin typeface="Times New Roman" charset="0"/>
            </a:endParaRPr>
          </a:p>
          <a:p>
            <a:pPr algn="ctr" fontAlgn="auto">
              <a:spcBef>
                <a:spcPts val="0"/>
              </a:spcBef>
              <a:spcAft>
                <a:spcPts val="0"/>
              </a:spcAft>
              <a:defRPr/>
            </a:pPr>
            <a:r>
              <a:rPr lang="en-US" sz="3200" b="1" i="1" dirty="0">
                <a:solidFill>
                  <a:srgbClr val="A50021"/>
                </a:solidFill>
                <a:effectLst>
                  <a:outerShdw blurRad="38100" dist="38100" dir="2700000" algn="tl">
                    <a:srgbClr val="C0C0C0"/>
                  </a:outerShdw>
                </a:effectLst>
                <a:latin typeface="Times New Roman" charset="0"/>
              </a:rPr>
              <a:t>        Underdevelopment of the bones of the upper and lower jaw;</a:t>
            </a:r>
            <a:r>
              <a:rPr lang="ru-RU" sz="2400" i="1" dirty="0" smtClean="0">
                <a:effectLst>
                  <a:outerShdw blurRad="38100" dist="38100" dir="2700000" algn="tl">
                    <a:srgbClr val="C0C0C0"/>
                  </a:outerShdw>
                </a:effectLst>
                <a:latin typeface="+mn-lt"/>
              </a:rPr>
              <a:t>     </a:t>
            </a:r>
            <a:endParaRPr lang="ru-RU" sz="1400" dirty="0"/>
          </a:p>
        </p:txBody>
      </p:sp>
      <p:pic>
        <p:nvPicPr>
          <p:cNvPr id="18435" name="Picture 2"/>
          <p:cNvPicPr>
            <a:picLocks noChangeAspect="1" noChangeArrowheads="1"/>
          </p:cNvPicPr>
          <p:nvPr/>
        </p:nvPicPr>
        <p:blipFill>
          <a:blip r:embed="rId2"/>
          <a:srcRect/>
          <a:stretch>
            <a:fillRect/>
          </a:stretch>
        </p:blipFill>
        <p:spPr bwMode="auto">
          <a:xfrm>
            <a:off x="1785939" y="4031872"/>
            <a:ext cx="3290118" cy="2826127"/>
          </a:xfrm>
          <a:prstGeom prst="rect">
            <a:avLst/>
          </a:prstGeom>
          <a:noFill/>
          <a:ln w="9525">
            <a:noFill/>
            <a:miter lim="800000"/>
            <a:headEnd/>
            <a:tailEnd/>
          </a:ln>
        </p:spPr>
      </p:pic>
      <p:pic>
        <p:nvPicPr>
          <p:cNvPr id="18436" name="Рисунок 9" descr="3843"/>
          <p:cNvPicPr>
            <a:picLocks noChangeAspect="1" noChangeArrowheads="1"/>
          </p:cNvPicPr>
          <p:nvPr/>
        </p:nvPicPr>
        <p:blipFill>
          <a:blip r:embed="rId3"/>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rtlCol="0">
            <a:normAutofit fontScale="90000"/>
          </a:bodyPr>
          <a:lstStyle/>
          <a:p>
            <a:pPr eaLnBrk="1" fontAlgn="auto" hangingPunct="1">
              <a:spcAft>
                <a:spcPts val="0"/>
              </a:spcAft>
              <a:defRPr/>
            </a:pPr>
            <a:r>
              <a:rPr lang="ru-RU" i="1" dirty="0" smtClean="0">
                <a:effectLst>
                  <a:outerShdw blurRad="38100" dist="38100" dir="2700000" algn="tl">
                    <a:srgbClr val="C0C0C0"/>
                  </a:outerShdw>
                </a:effectLst>
              </a:rPr>
              <a:t/>
            </a:r>
            <a:br>
              <a:rPr lang="ru-RU" i="1" dirty="0" smtClean="0">
                <a:effectLst>
                  <a:outerShdw blurRad="38100" dist="38100" dir="2700000" algn="tl">
                    <a:srgbClr val="C0C0C0"/>
                  </a:outerShdw>
                </a:effectLst>
              </a:rPr>
            </a:br>
            <a:r>
              <a:rPr lang="ru-RU" i="1" dirty="0" smtClean="0">
                <a:effectLst>
                  <a:outerShdw blurRad="38100" dist="38100" dir="2700000" algn="tl">
                    <a:srgbClr val="C0C0C0"/>
                  </a:outerShdw>
                </a:effectLst>
              </a:rPr>
              <a:t/>
            </a:r>
            <a:br>
              <a:rPr lang="ru-RU" i="1" dirty="0" smtClean="0">
                <a:effectLst>
                  <a:outerShdw blurRad="38100" dist="38100" dir="2700000" algn="tl">
                    <a:srgbClr val="C0C0C0"/>
                  </a:outerShdw>
                </a:effectLst>
              </a:rPr>
            </a:br>
            <a:r>
              <a:rPr lang="ru-RU" sz="1200" i="1" dirty="0" smtClean="0">
                <a:effectLst>
                  <a:outerShdw blurRad="38100" dist="38100" dir="2700000" algn="tl">
                    <a:srgbClr val="C0C0C0"/>
                  </a:outerShdw>
                </a:effectLst>
              </a:rPr>
              <a:t>       </a:t>
            </a:r>
            <a:r>
              <a:rPr lang="en-US" sz="2700" b="1" i="1" dirty="0">
                <a:effectLst>
                  <a:outerShdw blurRad="38100" dist="38100" dir="2700000" algn="tl">
                    <a:srgbClr val="C0C0C0"/>
                  </a:outerShdw>
                </a:effectLst>
              </a:rPr>
              <a:t>Early removal of baby teeth and displacement in this direction of the erupting adjacent permanent tooth.</a:t>
            </a:r>
            <a:endParaRPr lang="ru-RU" sz="2700" b="1" dirty="0"/>
          </a:p>
        </p:txBody>
      </p:sp>
      <p:pic>
        <p:nvPicPr>
          <p:cNvPr id="19459" name="Picture 3"/>
          <p:cNvPicPr>
            <a:picLocks noGrp="1" noChangeAspect="1" noChangeArrowheads="1"/>
          </p:cNvPicPr>
          <p:nvPr>
            <p:ph sz="half" idx="2"/>
          </p:nvPr>
        </p:nvPicPr>
        <p:blipFill>
          <a:blip r:embed="rId3"/>
          <a:srcRect/>
          <a:stretch>
            <a:fillRect/>
          </a:stretch>
        </p:blipFill>
        <p:spPr>
          <a:xfrm>
            <a:off x="4929188" y="2571750"/>
            <a:ext cx="4038600" cy="2692400"/>
          </a:xfrm>
        </p:spPr>
      </p:pic>
      <p:sp>
        <p:nvSpPr>
          <p:cNvPr id="5" name="Содержимое 4"/>
          <p:cNvSpPr>
            <a:spLocks noGrp="1"/>
          </p:cNvSpPr>
          <p:nvPr>
            <p:ph sz="half" idx="1"/>
          </p:nvPr>
        </p:nvSpPr>
        <p:spPr/>
        <p:txBody>
          <a:bodyPr rtlCol="0">
            <a:normAutofit/>
          </a:bodyPr>
          <a:lstStyle/>
          <a:p>
            <a:pPr eaLnBrk="1" fontAlgn="auto" hangingPunct="1">
              <a:spcAft>
                <a:spcPts val="0"/>
              </a:spcAft>
              <a:buFontTx/>
              <a:buChar char="•"/>
              <a:defRPr/>
            </a:pPr>
            <a:r>
              <a:rPr lang="ru-RU" sz="2400" i="1" dirty="0" smtClean="0">
                <a:effectLst>
                  <a:outerShdw blurRad="38100" dist="38100" dir="2700000" algn="tl">
                    <a:srgbClr val="C0C0C0"/>
                  </a:outerShdw>
                </a:effectLst>
              </a:rPr>
              <a:t> </a:t>
            </a:r>
            <a:r>
              <a:rPr lang="en-US" sz="2400" i="1" dirty="0">
                <a:effectLst>
                  <a:outerShdw blurRad="38100" dist="38100" dir="2700000" algn="tl">
                    <a:srgbClr val="C0C0C0"/>
                  </a:outerShdw>
                </a:effectLst>
              </a:rPr>
              <a:t>Non-resorption of the roots of baby teeth;</a:t>
            </a:r>
          </a:p>
          <a:p>
            <a:pPr eaLnBrk="1" fontAlgn="auto" hangingPunct="1">
              <a:spcAft>
                <a:spcPts val="0"/>
              </a:spcAft>
              <a:buFontTx/>
              <a:buChar char="•"/>
              <a:defRPr/>
            </a:pPr>
            <a:endParaRPr lang="en-US" sz="2400" i="1" dirty="0">
              <a:effectLst>
                <a:outerShdw blurRad="38100" dist="38100" dir="2700000" algn="tl">
                  <a:srgbClr val="C0C0C0"/>
                </a:outerShdw>
              </a:effectLst>
            </a:endParaRPr>
          </a:p>
          <a:p>
            <a:pPr eaLnBrk="1" fontAlgn="auto" hangingPunct="1">
              <a:spcAft>
                <a:spcPts val="0"/>
              </a:spcAft>
              <a:buFontTx/>
              <a:buChar char="•"/>
              <a:defRPr/>
            </a:pPr>
            <a:r>
              <a:rPr lang="en-US" sz="2400" i="1" dirty="0">
                <a:effectLst>
                  <a:outerShdw blurRad="38100" dist="38100" dir="2700000" algn="tl">
                    <a:srgbClr val="C0C0C0"/>
                  </a:outerShdw>
                </a:effectLst>
              </a:rPr>
              <a:t>        Early removal of baby teeth and displacement in this direction of the erupting adjacent permanent tooth.</a:t>
            </a:r>
            <a:endParaRPr lang="ru-RU" dirty="0"/>
          </a:p>
        </p:txBody>
      </p:sp>
      <p:pic>
        <p:nvPicPr>
          <p:cNvPr id="19461" name="Рисунок 9" descr="3843"/>
          <p:cNvPicPr>
            <a:picLocks noChangeAspect="1" noChangeArrowheads="1"/>
          </p:cNvPicPr>
          <p:nvPr/>
        </p:nvPicPr>
        <p:blipFill>
          <a:blip r:embed="rId4"/>
          <a:srcRect/>
          <a:stretch>
            <a:fillRect/>
          </a:stretch>
        </p:blipFill>
        <p:spPr bwMode="auto">
          <a:xfrm>
            <a:off x="0" y="0"/>
            <a:ext cx="111760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2182</Words>
  <Application>Microsoft Office PowerPoint</Application>
  <PresentationFormat>Экран (4:3)</PresentationFormat>
  <Paragraphs>306</Paragraphs>
  <Slides>76</Slides>
  <Notes>23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76</vt:i4>
      </vt:variant>
    </vt:vector>
  </HeadingPairs>
  <TitlesOfParts>
    <vt:vector size="81" baseType="lpstr">
      <vt:lpstr>Arial</vt:lpstr>
      <vt:lpstr>Calibri</vt:lpstr>
      <vt:lpstr>Georgia</vt:lpstr>
      <vt:lpstr>Times New Roman</vt:lpstr>
      <vt:lpstr>Тема Office</vt:lpstr>
      <vt:lpstr> </vt:lpstr>
      <vt:lpstr>Презентация PowerPoint</vt:lpstr>
      <vt:lpstr>Презентация PowerPoint</vt:lpstr>
      <vt:lpstr>Презентация PowerPoint</vt:lpstr>
      <vt:lpstr>Etiology</vt:lpstr>
      <vt:lpstr>Презентация PowerPoint</vt:lpstr>
      <vt:lpstr>Презентация PowerPoint</vt:lpstr>
      <vt:lpstr>Презентация PowerPoint</vt:lpstr>
      <vt:lpstr>         Early removal of baby teeth and displacement in this direction of the erupting adjacent permanent tooth.</vt:lpstr>
      <vt:lpstr>Leading symptoms in an orthopedic dentistry clinic with partial absence of teeth.</vt:lpstr>
      <vt:lpstr>Leading symptoms in an orthopedic dentistry clinic with partial absence of teeth.</vt:lpstr>
      <vt:lpstr>Презентация PowerPoint</vt:lpstr>
      <vt:lpstr>The nature of deformation of the walls of the alveoli under the influence of masticatory forces.</vt:lpstr>
      <vt:lpstr>Chewing force distribution diagram.</vt:lpstr>
      <vt:lpstr>Closing the dentition in the sagittal direction</vt:lpstr>
      <vt:lpstr> Chewing pressure distribution diagram</vt:lpstr>
      <vt:lpstr>Dystrophic restructuring of the bone tissue of the jaws (x-ray).</vt:lpstr>
      <vt:lpstr>Презентация PowerPoint</vt:lpstr>
      <vt:lpstr>Secondary movement of teeth (secondary malocclusion).</vt:lpstr>
      <vt:lpstr>Deformation of the dentition due to periodontitis</vt:lpstr>
      <vt:lpstr>Pathological abrasion</vt:lpstr>
      <vt:lpstr>Презентация PowerPoint</vt:lpstr>
      <vt:lpstr>Dysfunction of the TMJ and masticatory muscles.</vt:lpstr>
      <vt:lpstr>Scheme of the functional chewing link: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III class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VI class</vt:lpstr>
      <vt:lpstr>Презентация PowerPoint</vt:lpstr>
      <vt:lpstr>Презентация PowerPoint</vt:lpstr>
      <vt:lpstr>Class I - unilateral or bilateral terminal defect of the dentition</vt:lpstr>
      <vt:lpstr>Class II - one or more included defects</vt:lpstr>
      <vt:lpstr>Class III - combination of terminal(terminal) and included(included) defects of the dentition</vt:lpstr>
      <vt:lpstr>Презентация PowerPoint</vt:lpstr>
      <vt:lpstr>Classification of dentition defects according to V.A. Ponomareva:</vt:lpstr>
      <vt:lpstr>Classification of dentition defects according to A.I. Betelman (1956):</vt:lpstr>
      <vt:lpstr>Class I: defects of the anterior dental arch:</vt:lpstr>
      <vt:lpstr>Class II: defects of the lateral calving of the dental arch:</vt:lpstr>
      <vt:lpstr>Class III: anterolateral defects:</vt:lpstr>
      <vt:lpstr>Consequences of partial edentia</vt:lpstr>
      <vt:lpstr>Popov-Godon phenomenon</vt:lpstr>
      <vt:lpstr>Popov-Godon phenomenon</vt:lpstr>
      <vt:lpstr> Popov-Godon phenomenon</vt:lpstr>
      <vt:lpstr>Презентация PowerPoint</vt:lpstr>
      <vt:lpstr>Violation of the occlusal surface of the dentition, preventing free movements of the lower jawти.</vt:lpstr>
      <vt:lpstr>Classification of secondary tooth movements according to E.I. Gavrilov:</vt:lpstr>
      <vt:lpstr>Establishing diagnosis</vt:lpstr>
      <vt:lpstr>Презентация PowerPoint</vt:lpstr>
      <vt:lpstr>CORRECT ICD 10</vt:lpstr>
      <vt:lpstr>Subjective examination</vt:lpstr>
      <vt:lpstr>Scheme: “Biophysical characteristics of the mucous membrane of the alveolar process and palate.” </vt:lpstr>
      <vt:lpstr>Презентация PowerPoint</vt:lpstr>
      <vt:lpstr>This is what you NEED to KNOW to plan a prosthesis</vt:lpstr>
      <vt:lpstr>You need to know this too!</vt:lpstr>
      <vt:lpstr>Manufacturing of a prosthesis for partial secondary adentia includes:</vt:lpstr>
      <vt:lpstr>Goal of treatment for partially edentulous patients</vt:lpstr>
      <vt:lpstr>Yoke prosthetics</vt:lpstr>
      <vt:lpstr>The sequence of stages of prosthetics with clasp dentures</vt:lpstr>
      <vt:lpstr>1st stage of prosthetics</vt:lpstr>
      <vt:lpstr>2nd stage of prosthetics</vt:lpstr>
      <vt:lpstr>3rd stage of prosthetics</vt:lpstr>
      <vt:lpstr>4th stage of prosthetics</vt:lpstr>
      <vt:lpstr>5th stage of prosthetics</vt:lpstr>
      <vt:lpstr>Contraindications to prosthetics with removable dentures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123</cp:revision>
  <dcterms:modified xsi:type="dcterms:W3CDTF">2023-11-08T08:22:28Z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18583482</vt:lpwstr>
  </property>
  <property fmtid="{D5CDD505-2E9C-101B-9397-08002B2CF9AE}" pid="3" name="NXPowerLiteVersion">
    <vt:lpwstr>D4.1.1</vt:lpwstr>
  </property>
  <property fmtid="{D5CDD505-2E9C-101B-9397-08002B2CF9AE}" pid="4" name="NXTAG2">
    <vt:lpwstr>0008006a45000000000001024110</vt:lpwstr>
  </property>
</Properties>
</file>