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2"/>
  </p:notesMasterIdLst>
  <p:sldIdLst>
    <p:sldId id="257" r:id="rId2"/>
    <p:sldId id="258" r:id="rId3"/>
    <p:sldId id="259" r:id="rId4"/>
    <p:sldId id="260" r:id="rId5"/>
    <p:sldId id="274" r:id="rId6"/>
    <p:sldId id="275" r:id="rId7"/>
    <p:sldId id="261" r:id="rId8"/>
    <p:sldId id="262" r:id="rId9"/>
    <p:sldId id="263" r:id="rId10"/>
    <p:sldId id="264" r:id="rId11"/>
    <p:sldId id="276"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ru-RU"/>
          </a:p>
        </p:txBody>
      </p:sp>
      <p:sp>
        <p:nvSpPr>
          <p:cNvPr id="245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ru-RU"/>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ru-RU"/>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761F6C57-08DD-4EE0-A171-FB06EABF8971}" type="slidenum">
              <a:rPr lang="ru-RU" altLang="ru-RU"/>
              <a:pPr/>
              <a:t>‹#›</a:t>
            </a:fld>
            <a:endParaRPr lang="ru-RU" altLang="ru-RU"/>
          </a:p>
        </p:txBody>
      </p:sp>
    </p:spTree>
    <p:extLst>
      <p:ext uri="{BB962C8B-B14F-4D97-AF65-F5344CB8AC3E}">
        <p14:creationId xmlns:p14="http://schemas.microsoft.com/office/powerpoint/2010/main" val="2536530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12"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15"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3383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ru-RU" noProof="0" smtClean="0"/>
              <a:t>Образец заголовка</a:t>
            </a:r>
          </a:p>
        </p:txBody>
      </p:sp>
      <p:sp>
        <p:nvSpPr>
          <p:cNvPr id="338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a:lvl1pPr>
          </a:lstStyle>
          <a:p>
            <a:fld id="{7CBD2772-9249-481F-9FFE-27A1500FE0D2}" type="slidenum">
              <a:rPr lang="ru-RU" altLang="ru-RU"/>
              <a:pPr/>
              <a:t>‹#›</a:t>
            </a:fld>
            <a:endParaRPr lang="ru-RU" altLang="ru-RU"/>
          </a:p>
        </p:txBody>
      </p:sp>
    </p:spTree>
    <p:extLst>
      <p:ext uri="{BB962C8B-B14F-4D97-AF65-F5344CB8AC3E}">
        <p14:creationId xmlns:p14="http://schemas.microsoft.com/office/powerpoint/2010/main" val="36747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fld id="{498FF531-050C-41D6-B2FE-5574ED28DFB9}" type="slidenum">
              <a:rPr lang="ru-RU" altLang="ru-RU"/>
              <a:pPr/>
              <a:t>‹#›</a:t>
            </a:fld>
            <a:endParaRPr lang="ru-RU" altLang="ru-RU"/>
          </a:p>
        </p:txBody>
      </p:sp>
    </p:spTree>
    <p:extLst>
      <p:ext uri="{BB962C8B-B14F-4D97-AF65-F5344CB8AC3E}">
        <p14:creationId xmlns:p14="http://schemas.microsoft.com/office/powerpoint/2010/main" val="204944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fld id="{FC6DF4F6-9DD4-4DA1-93C9-6783691007AA}" type="slidenum">
              <a:rPr lang="ru-RU" altLang="ru-RU"/>
              <a:pPr/>
              <a:t>‹#›</a:t>
            </a:fld>
            <a:endParaRPr lang="ru-RU" altLang="ru-RU"/>
          </a:p>
        </p:txBody>
      </p:sp>
    </p:spTree>
    <p:extLst>
      <p:ext uri="{BB962C8B-B14F-4D97-AF65-F5344CB8AC3E}">
        <p14:creationId xmlns:p14="http://schemas.microsoft.com/office/powerpoint/2010/main" val="290674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fld id="{857AD4C1-8867-4F80-A545-FA83A1B207A9}" type="slidenum">
              <a:rPr lang="ru-RU" altLang="ru-RU"/>
              <a:pPr/>
              <a:t>‹#›</a:t>
            </a:fld>
            <a:endParaRPr lang="ru-RU" altLang="ru-RU"/>
          </a:p>
        </p:txBody>
      </p:sp>
    </p:spTree>
    <p:extLst>
      <p:ext uri="{BB962C8B-B14F-4D97-AF65-F5344CB8AC3E}">
        <p14:creationId xmlns:p14="http://schemas.microsoft.com/office/powerpoint/2010/main" val="30234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fld id="{21E6BA49-C433-4F25-9D31-BD245BE9EDCE}" type="slidenum">
              <a:rPr lang="ru-RU" altLang="ru-RU"/>
              <a:pPr/>
              <a:t>‹#›</a:t>
            </a:fld>
            <a:endParaRPr lang="ru-RU" altLang="ru-RU"/>
          </a:p>
        </p:txBody>
      </p:sp>
    </p:spTree>
    <p:extLst>
      <p:ext uri="{BB962C8B-B14F-4D97-AF65-F5344CB8AC3E}">
        <p14:creationId xmlns:p14="http://schemas.microsoft.com/office/powerpoint/2010/main" val="613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fld id="{5EB9B406-1216-4655-B94D-326B8BBFE7DB}" type="slidenum">
              <a:rPr lang="ru-RU" altLang="ru-RU"/>
              <a:pPr/>
              <a:t>‹#›</a:t>
            </a:fld>
            <a:endParaRPr lang="ru-RU" altLang="ru-RU"/>
          </a:p>
        </p:txBody>
      </p:sp>
    </p:spTree>
    <p:extLst>
      <p:ext uri="{BB962C8B-B14F-4D97-AF65-F5344CB8AC3E}">
        <p14:creationId xmlns:p14="http://schemas.microsoft.com/office/powerpoint/2010/main" val="118953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fld id="{2243ADF9-EE45-443A-8741-0C01CE90AEC4}" type="slidenum">
              <a:rPr lang="ru-RU" altLang="ru-RU"/>
              <a:pPr/>
              <a:t>‹#›</a:t>
            </a:fld>
            <a:endParaRPr lang="ru-RU" altLang="ru-RU"/>
          </a:p>
        </p:txBody>
      </p:sp>
    </p:spTree>
    <p:extLst>
      <p:ext uri="{BB962C8B-B14F-4D97-AF65-F5344CB8AC3E}">
        <p14:creationId xmlns:p14="http://schemas.microsoft.com/office/powerpoint/2010/main" val="420511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fld id="{EF73A076-D56D-44F1-946A-8E18816A788F}" type="slidenum">
              <a:rPr lang="ru-RU" altLang="ru-RU"/>
              <a:pPr/>
              <a:t>‹#›</a:t>
            </a:fld>
            <a:endParaRPr lang="ru-RU" altLang="ru-RU"/>
          </a:p>
        </p:txBody>
      </p:sp>
    </p:spTree>
    <p:extLst>
      <p:ext uri="{BB962C8B-B14F-4D97-AF65-F5344CB8AC3E}">
        <p14:creationId xmlns:p14="http://schemas.microsoft.com/office/powerpoint/2010/main" val="35921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fld id="{5B6723FC-F66F-4B3C-B4E6-1EE2EF8F9933}" type="slidenum">
              <a:rPr lang="ru-RU" altLang="ru-RU"/>
              <a:pPr/>
              <a:t>‹#›</a:t>
            </a:fld>
            <a:endParaRPr lang="ru-RU" altLang="ru-RU"/>
          </a:p>
        </p:txBody>
      </p:sp>
    </p:spTree>
    <p:extLst>
      <p:ext uri="{BB962C8B-B14F-4D97-AF65-F5344CB8AC3E}">
        <p14:creationId xmlns:p14="http://schemas.microsoft.com/office/powerpoint/2010/main" val="177933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fld id="{2CA1709C-1C75-484D-9522-AEB5692B221E}" type="slidenum">
              <a:rPr lang="ru-RU" altLang="ru-RU"/>
              <a:pPr/>
              <a:t>‹#›</a:t>
            </a:fld>
            <a:endParaRPr lang="ru-RU" altLang="ru-RU"/>
          </a:p>
        </p:txBody>
      </p:sp>
    </p:spTree>
    <p:extLst>
      <p:ext uri="{BB962C8B-B14F-4D97-AF65-F5344CB8AC3E}">
        <p14:creationId xmlns:p14="http://schemas.microsoft.com/office/powerpoint/2010/main" val="206361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fld id="{7C9F7BAC-E404-4045-9729-E7CE11E4C342}" type="slidenum">
              <a:rPr lang="ru-RU" altLang="ru-RU"/>
              <a:pPr/>
              <a:t>‹#›</a:t>
            </a:fld>
            <a:endParaRPr lang="ru-RU" altLang="ru-RU"/>
          </a:p>
        </p:txBody>
      </p:sp>
    </p:spTree>
    <p:extLst>
      <p:ext uri="{BB962C8B-B14F-4D97-AF65-F5344CB8AC3E}">
        <p14:creationId xmlns:p14="http://schemas.microsoft.com/office/powerpoint/2010/main" val="132297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3277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7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7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grpSp>
          <p:nvGrpSpPr>
            <p:cNvPr id="1035" name="Group 6"/>
            <p:cNvGrpSpPr>
              <a:grpSpLocks/>
            </p:cNvGrpSpPr>
            <p:nvPr/>
          </p:nvGrpSpPr>
          <p:grpSpPr bwMode="auto">
            <a:xfrm>
              <a:off x="288" y="0"/>
              <a:ext cx="5098" cy="4316"/>
              <a:chOff x="288" y="0"/>
              <a:chExt cx="5098" cy="4316"/>
            </a:xfrm>
          </p:grpSpPr>
          <p:sp>
            <p:nvSpPr>
              <p:cNvPr id="3277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7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7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7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7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8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8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8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8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8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8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8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8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grpSp>
        <p:sp>
          <p:nvSpPr>
            <p:cNvPr id="3278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8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3279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1039"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0"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279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cs typeface="Arial" charset="0"/>
              </a:endParaRPr>
            </a:p>
          </p:txBody>
        </p:sp>
        <p:sp>
          <p:nvSpPr>
            <p:cNvPr id="1042"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3"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3280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3280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cs typeface="Arial" charset="0"/>
              </a:defRPr>
            </a:lvl1pPr>
          </a:lstStyle>
          <a:p>
            <a:pPr>
              <a:defRPr/>
            </a:pPr>
            <a:endParaRPr lang="ru-RU"/>
          </a:p>
        </p:txBody>
      </p:sp>
      <p:sp>
        <p:nvSpPr>
          <p:cNvPr id="3280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cs typeface="Arial" charset="0"/>
              </a:defRPr>
            </a:lvl1pPr>
          </a:lstStyle>
          <a:p>
            <a:pPr>
              <a:defRPr/>
            </a:pPr>
            <a:endParaRPr lang="ru-RU"/>
          </a:p>
        </p:txBody>
      </p:sp>
      <p:sp>
        <p:nvSpPr>
          <p:cNvPr id="3281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A49A42DD-75C0-460D-ACC7-487E65781FB8}" type="slidenum">
              <a:rPr lang="ru-RU" altLang="ru-RU"/>
              <a:pPr/>
              <a:t>‹#›</a:t>
            </a:fld>
            <a:endParaRPr lang="ru-RU" altLang="ru-RU"/>
          </a:p>
        </p:txBody>
      </p:sp>
      <p:sp>
        <p:nvSpPr>
          <p:cNvPr id="3281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76CFC70-E5D8-4F87-819D-068892FBBDCA}" type="slidenum">
              <a:rPr lang="ru-RU" altLang="ru-RU"/>
              <a:pPr eaLnBrk="1" hangingPunct="1"/>
              <a:t>1</a:t>
            </a:fld>
            <a:endParaRPr lang="ru-RU" altLang="ru-RU"/>
          </a:p>
        </p:txBody>
      </p:sp>
      <p:sp>
        <p:nvSpPr>
          <p:cNvPr id="3074" name="Rectangle 2"/>
          <p:cNvSpPr>
            <a:spLocks noGrp="1" noChangeArrowheads="1"/>
          </p:cNvSpPr>
          <p:nvPr>
            <p:ph type="title"/>
          </p:nvPr>
        </p:nvSpPr>
        <p:spPr/>
        <p:txBody>
          <a:bodyPr/>
          <a:lstStyle/>
          <a:p>
            <a:pPr eaLnBrk="1" hangingPunct="1">
              <a:defRPr/>
            </a:pPr>
            <a:r>
              <a:rPr lang="en-US" b="1" i="1" dirty="0">
                <a:solidFill>
                  <a:srgbClr val="0000CC"/>
                </a:solidFill>
              </a:rPr>
              <a:t>Lecture topic</a:t>
            </a:r>
            <a:r>
              <a:rPr lang="ru-RU" b="1" i="1" dirty="0" smtClean="0">
                <a:solidFill>
                  <a:srgbClr val="0000CC"/>
                </a:solidFill>
              </a:rPr>
              <a:t>:</a:t>
            </a:r>
            <a:endParaRPr lang="ru-RU" b="1" i="1" dirty="0" smtClean="0">
              <a:solidFill>
                <a:srgbClr val="0000CC"/>
              </a:solidFill>
            </a:endParaRPr>
          </a:p>
        </p:txBody>
      </p:sp>
      <p:sp>
        <p:nvSpPr>
          <p:cNvPr id="3075" name="Rectangle 3"/>
          <p:cNvSpPr>
            <a:spLocks noGrp="1" noChangeArrowheads="1"/>
          </p:cNvSpPr>
          <p:nvPr>
            <p:ph type="body" idx="1"/>
          </p:nvPr>
        </p:nvSpPr>
        <p:spPr/>
        <p:txBody>
          <a:bodyPr/>
          <a:lstStyle/>
          <a:p>
            <a:pPr algn="ctr" eaLnBrk="1" hangingPunct="1">
              <a:buNone/>
              <a:defRPr/>
            </a:pPr>
            <a:r>
              <a:rPr lang="ru-RU" dirty="0" smtClean="0"/>
              <a:t>   </a:t>
            </a:r>
            <a:r>
              <a:rPr lang="en-US" sz="3000" b="1" dirty="0"/>
              <a:t>METHODS OF FIXATION AND STABILIZATION OF COMPLETE REMOVABLE PLATE DENTURES. CONCEPT OF TRANSITIONAL FOLD, NEUTRAL AND VALVE ZONE. COMPLIANCE AND MOBILITY OF THE MUCOUS MEMBRANE, BUFFER ZONES. LIMITS OF THE BASES OF COMPLETE REMOVABLE DENTURES.</a:t>
            </a:r>
            <a:endParaRPr lang="ru-RU" sz="3000" b="1" dirty="0" smtClean="0"/>
          </a:p>
        </p:txBody>
      </p:sp>
      <p:pic>
        <p:nvPicPr>
          <p:cNvPr id="4101" name="Picture 6" descr="93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763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1" name="Picture 5" descr="DSCN2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19713"/>
            <a:ext cx="2051050" cy="153828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8" descr="100_14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0"/>
            <a:ext cx="20510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9621">
                                            <p:bg/>
                                          </p:spTgt>
                                        </p:tgtEl>
                                        <p:attrNameLst>
                                          <p:attrName>style.visibility</p:attrName>
                                        </p:attrNameLst>
                                      </p:cBhvr>
                                      <p:to>
                                        <p:strVal val="visible"/>
                                      </p:to>
                                    </p:set>
                                    <p:anim calcmode="lin" valueType="num">
                                      <p:cBhvr>
                                        <p:cTn id="7" dur="1000" fill="hold"/>
                                        <p:tgtEl>
                                          <p:spTgt spid="239621">
                                            <p:bg/>
                                          </p:spTgt>
                                        </p:tgtEl>
                                        <p:attrNameLst>
                                          <p:attrName>ppt_w</p:attrName>
                                        </p:attrNameLst>
                                      </p:cBhvr>
                                      <p:tavLst>
                                        <p:tav tm="0">
                                          <p:val>
                                            <p:strVal val="#ppt_w+.3"/>
                                          </p:val>
                                        </p:tav>
                                        <p:tav tm="100000">
                                          <p:val>
                                            <p:strVal val="#ppt_w"/>
                                          </p:val>
                                        </p:tav>
                                      </p:tavLst>
                                    </p:anim>
                                    <p:anim calcmode="lin" valueType="num">
                                      <p:cBhvr>
                                        <p:cTn id="8" dur="1000" fill="hold"/>
                                        <p:tgtEl>
                                          <p:spTgt spid="239621">
                                            <p:bg/>
                                          </p:spTgt>
                                        </p:tgtEl>
                                        <p:attrNameLst>
                                          <p:attrName>ppt_h</p:attrName>
                                        </p:attrNameLst>
                                      </p:cBhvr>
                                      <p:tavLst>
                                        <p:tav tm="0">
                                          <p:val>
                                            <p:strVal val="#ppt_h"/>
                                          </p:val>
                                        </p:tav>
                                        <p:tav tm="100000">
                                          <p:val>
                                            <p:strVal val="#ppt_h"/>
                                          </p:val>
                                        </p:tav>
                                      </p:tavLst>
                                    </p:anim>
                                    <p:animEffect transition="in" filter="fade">
                                      <p:cBhvr>
                                        <p:cTn id="9" dur="1000"/>
                                        <p:tgtEl>
                                          <p:spTgt spid="239621">
                                            <p:bg/>
                                          </p:spTgt>
                                        </p:tgtEl>
                                      </p:cBhvr>
                                    </p:animEffect>
                                  </p:childTnLst>
                                </p:cTn>
                              </p:par>
                              <p:par>
                                <p:cTn id="10" presetID="47" presetClass="entr" presetSubtype="0" fill="hold" nodeType="withEffect">
                                  <p:stCondLst>
                                    <p:cond delay="0"/>
                                  </p:stCondLst>
                                  <p:childTnLst>
                                    <p:set>
                                      <p:cBhvr>
                                        <p:cTn id="11" dur="1" fill="hold">
                                          <p:stCondLst>
                                            <p:cond delay="0"/>
                                          </p:stCondLst>
                                        </p:cTn>
                                        <p:tgtEl>
                                          <p:spTgt spid="239621"/>
                                        </p:tgtEl>
                                        <p:attrNameLst>
                                          <p:attrName>style.visibility</p:attrName>
                                        </p:attrNameLst>
                                      </p:cBhvr>
                                      <p:to>
                                        <p:strVal val="visible"/>
                                      </p:to>
                                    </p:set>
                                    <p:animEffect transition="in" filter="fade">
                                      <p:cBhvr>
                                        <p:cTn id="12" dur="1000"/>
                                        <p:tgtEl>
                                          <p:spTgt spid="239621"/>
                                        </p:tgtEl>
                                      </p:cBhvr>
                                    </p:animEffect>
                                    <p:anim calcmode="lin" valueType="num">
                                      <p:cBhvr>
                                        <p:cTn id="13" dur="1000" fill="hold"/>
                                        <p:tgtEl>
                                          <p:spTgt spid="239621"/>
                                        </p:tgtEl>
                                        <p:attrNameLst>
                                          <p:attrName>ppt_x</p:attrName>
                                        </p:attrNameLst>
                                      </p:cBhvr>
                                      <p:tavLst>
                                        <p:tav tm="0">
                                          <p:val>
                                            <p:strVal val="#ppt_x"/>
                                          </p:val>
                                        </p:tav>
                                        <p:tav tm="100000">
                                          <p:val>
                                            <p:strVal val="#ppt_x"/>
                                          </p:val>
                                        </p:tav>
                                      </p:tavLst>
                                    </p:anim>
                                    <p:anim calcmode="lin" valueType="num">
                                      <p:cBhvr>
                                        <p:cTn id="14" dur="1000" fill="hold"/>
                                        <p:tgtEl>
                                          <p:spTgt spid="239621"/>
                                        </p:tgtEl>
                                        <p:attrNameLst>
                                          <p:attrName>ppt_y</p:attrName>
                                        </p:attrNameLst>
                                      </p:cBhvr>
                                      <p:tavLst>
                                        <p:tav tm="0">
                                          <p:val>
                                            <p:strVal val="#ppt_y-.1"/>
                                          </p:val>
                                        </p:tav>
                                        <p:tav tm="100000">
                                          <p:val>
                                            <p:strVal val="#ppt_y"/>
                                          </p:val>
                                        </p:tav>
                                      </p:tavLst>
                                    </p:anim>
                                  </p:childTnLst>
                                </p:cTn>
                              </p:par>
                              <p:par>
                                <p:cTn id="15" presetID="50" presetClass="entr" presetSubtype="0" decel="100000" fill="hold" grpId="0" nodeType="withEffect">
                                  <p:stCondLst>
                                    <p:cond delay="0"/>
                                  </p:stCondLst>
                                  <p:childTnLst>
                                    <p:set>
                                      <p:cBhvr>
                                        <p:cTn id="16" dur="1" fill="hold">
                                          <p:stCondLst>
                                            <p:cond delay="0"/>
                                          </p:stCondLst>
                                        </p:cTn>
                                        <p:tgtEl>
                                          <p:spTgt spid="12292">
                                            <p:bg/>
                                          </p:spTgt>
                                        </p:tgtEl>
                                        <p:attrNameLst>
                                          <p:attrName>style.visibility</p:attrName>
                                        </p:attrNameLst>
                                      </p:cBhvr>
                                      <p:to>
                                        <p:strVal val="visible"/>
                                      </p:to>
                                    </p:set>
                                    <p:anim calcmode="lin" valueType="num">
                                      <p:cBhvr>
                                        <p:cTn id="17" dur="1000" fill="hold"/>
                                        <p:tgtEl>
                                          <p:spTgt spid="12292">
                                            <p:bg/>
                                          </p:spTgt>
                                        </p:tgtEl>
                                        <p:attrNameLst>
                                          <p:attrName>ppt_w</p:attrName>
                                        </p:attrNameLst>
                                      </p:cBhvr>
                                      <p:tavLst>
                                        <p:tav tm="0">
                                          <p:val>
                                            <p:strVal val="#ppt_w+.3"/>
                                          </p:val>
                                        </p:tav>
                                        <p:tav tm="100000">
                                          <p:val>
                                            <p:strVal val="#ppt_w"/>
                                          </p:val>
                                        </p:tav>
                                      </p:tavLst>
                                    </p:anim>
                                    <p:anim calcmode="lin" valueType="num">
                                      <p:cBhvr>
                                        <p:cTn id="18" dur="1000" fill="hold"/>
                                        <p:tgtEl>
                                          <p:spTgt spid="12292">
                                            <p:bg/>
                                          </p:spTgt>
                                        </p:tgtEl>
                                        <p:attrNameLst>
                                          <p:attrName>ppt_h</p:attrName>
                                        </p:attrNameLst>
                                      </p:cBhvr>
                                      <p:tavLst>
                                        <p:tav tm="0">
                                          <p:val>
                                            <p:strVal val="#ppt_h"/>
                                          </p:val>
                                        </p:tav>
                                        <p:tav tm="100000">
                                          <p:val>
                                            <p:strVal val="#ppt_h"/>
                                          </p:val>
                                        </p:tav>
                                      </p:tavLst>
                                    </p:anim>
                                    <p:animEffect transition="in" filter="fade">
                                      <p:cBhvr>
                                        <p:cTn id="19" dur="1000"/>
                                        <p:tgtEl>
                                          <p:spTgt spid="1229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build="p" animBg="1"/>
      <p:bldP spid="1229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C5F9689-972B-40D8-9476-2EC29D3FEA98}" type="slidenum">
              <a:rPr lang="ru-RU" altLang="ru-RU"/>
              <a:pPr eaLnBrk="1" hangingPunct="1"/>
              <a:t>10</a:t>
            </a:fld>
            <a:endParaRPr lang="ru-RU" altLang="ru-RU"/>
          </a:p>
        </p:txBody>
      </p:sp>
      <p:sp>
        <p:nvSpPr>
          <p:cNvPr id="10242" name="Rectangle 2"/>
          <p:cNvSpPr>
            <a:spLocks noGrp="1" noChangeArrowheads="1"/>
          </p:cNvSpPr>
          <p:nvPr>
            <p:ph type="title"/>
          </p:nvPr>
        </p:nvSpPr>
        <p:spPr>
          <a:xfrm>
            <a:off x="468313" y="333375"/>
            <a:ext cx="8229600" cy="431800"/>
          </a:xfrm>
        </p:spPr>
        <p:txBody>
          <a:bodyPr/>
          <a:lstStyle/>
          <a:p>
            <a:pPr algn="l" eaLnBrk="1" hangingPunct="1">
              <a:defRPr/>
            </a:pPr>
            <a:r>
              <a:rPr lang="en-US" sz="2000" dirty="0"/>
              <a:t>Fastening the prosthesis using rubber discs (</a:t>
            </a:r>
            <a:r>
              <a:rPr lang="en-US" sz="2000" dirty="0" err="1"/>
              <a:t>Raue</a:t>
            </a:r>
            <a:r>
              <a:rPr lang="en-US" sz="2000" dirty="0"/>
              <a:t> suction cups).</a:t>
            </a:r>
            <a:endParaRPr lang="ru-RU" sz="2000" dirty="0" smtClean="0">
              <a:solidFill>
                <a:srgbClr val="FF0000"/>
              </a:solidFill>
            </a:endParaRPr>
          </a:p>
        </p:txBody>
      </p:sp>
      <p:sp>
        <p:nvSpPr>
          <p:cNvPr id="10243" name="Rectangle 3"/>
          <p:cNvSpPr>
            <a:spLocks noGrp="1" noChangeArrowheads="1"/>
          </p:cNvSpPr>
          <p:nvPr>
            <p:ph type="body" idx="1"/>
          </p:nvPr>
        </p:nvSpPr>
        <p:spPr>
          <a:xfrm>
            <a:off x="468313" y="908050"/>
            <a:ext cx="8229600" cy="5576888"/>
          </a:xfrm>
        </p:spPr>
        <p:txBody>
          <a:bodyPr/>
          <a:lstStyle/>
          <a:p>
            <a:pPr eaLnBrk="1" hangingPunct="1">
              <a:lnSpc>
                <a:spcPct val="80000"/>
              </a:lnSpc>
              <a:buNone/>
              <a:defRPr/>
            </a:pPr>
            <a:r>
              <a:rPr lang="en-US" sz="1800" b="1" i="1" dirty="0">
                <a:solidFill>
                  <a:srgbClr val="660066"/>
                </a:solidFill>
              </a:rPr>
              <a:t>Flaws:</a:t>
            </a:r>
          </a:p>
          <a:p>
            <a:pPr eaLnBrk="1" hangingPunct="1">
              <a:lnSpc>
                <a:spcPct val="80000"/>
              </a:lnSpc>
              <a:buNone/>
              <a:defRPr/>
            </a:pPr>
            <a:r>
              <a:rPr lang="en-US" sz="1800" b="1" i="1" dirty="0">
                <a:solidFill>
                  <a:srgbClr val="660066"/>
                </a:solidFill>
              </a:rPr>
              <a:t>bedsores of the mucous membrane under the rubber disk;</a:t>
            </a:r>
          </a:p>
          <a:p>
            <a:pPr eaLnBrk="1" hangingPunct="1">
              <a:lnSpc>
                <a:spcPct val="80000"/>
              </a:lnSpc>
              <a:buNone/>
              <a:defRPr/>
            </a:pPr>
            <a:r>
              <a:rPr lang="en-US" sz="1800" b="1" i="1" dirty="0">
                <a:solidFill>
                  <a:srgbClr val="660066"/>
                </a:solidFill>
              </a:rPr>
              <a:t>a swollen rubber disc swells, losing elasticity, and prevents the prosthesis from fitting to the palate;</a:t>
            </a:r>
          </a:p>
          <a:p>
            <a:pPr eaLnBrk="1" hangingPunct="1">
              <a:lnSpc>
                <a:spcPct val="80000"/>
              </a:lnSpc>
              <a:buNone/>
              <a:defRPr/>
            </a:pPr>
            <a:endParaRPr lang="en-US" sz="1800" b="1" i="1" dirty="0">
              <a:solidFill>
                <a:srgbClr val="660066"/>
              </a:solidFill>
            </a:endParaRPr>
          </a:p>
          <a:p>
            <a:pPr eaLnBrk="1" hangingPunct="1">
              <a:lnSpc>
                <a:spcPct val="80000"/>
              </a:lnSpc>
              <a:buNone/>
              <a:defRPr/>
            </a:pPr>
            <a:endParaRPr lang="en-US" sz="1800" b="1" i="1" dirty="0">
              <a:solidFill>
                <a:srgbClr val="660066"/>
              </a:solidFill>
            </a:endParaRPr>
          </a:p>
          <a:p>
            <a:pPr eaLnBrk="1" hangingPunct="1">
              <a:lnSpc>
                <a:spcPct val="80000"/>
              </a:lnSpc>
              <a:buNone/>
              <a:defRPr/>
            </a:pPr>
            <a:r>
              <a:rPr lang="en-US" sz="1800" b="1" i="1" dirty="0">
                <a:solidFill>
                  <a:srgbClr val="660066"/>
                </a:solidFill>
              </a:rPr>
              <a:t>  The use of magnets for attaching prostheses:</a:t>
            </a:r>
          </a:p>
          <a:p>
            <a:pPr eaLnBrk="1" hangingPunct="1">
              <a:lnSpc>
                <a:spcPct val="80000"/>
              </a:lnSpc>
              <a:buNone/>
              <a:defRPr/>
            </a:pPr>
            <a:r>
              <a:rPr lang="en-US" sz="1800" b="1" i="1" dirty="0">
                <a:solidFill>
                  <a:srgbClr val="660066"/>
                </a:solidFill>
              </a:rPr>
              <a:t>U-shaped magnets directed towards each other with like poles (A.I. </a:t>
            </a:r>
            <a:r>
              <a:rPr lang="en-US" sz="1800" b="1" i="1" dirty="0" err="1">
                <a:solidFill>
                  <a:srgbClr val="660066"/>
                </a:solidFill>
              </a:rPr>
              <a:t>Doinikov</a:t>
            </a:r>
            <a:r>
              <a:rPr lang="en-US" sz="1800" b="1" i="1" dirty="0">
                <a:solidFill>
                  <a:srgbClr val="660066"/>
                </a:solidFill>
              </a:rPr>
              <a:t>, M.A. </a:t>
            </a:r>
            <a:r>
              <a:rPr lang="en-US" sz="1800" b="1" i="1" dirty="0" err="1">
                <a:solidFill>
                  <a:srgbClr val="660066"/>
                </a:solidFill>
              </a:rPr>
              <a:t>Zektser</a:t>
            </a:r>
            <a:r>
              <a:rPr lang="en-US" sz="1800" b="1" i="1" dirty="0">
                <a:solidFill>
                  <a:srgbClr val="660066"/>
                </a:solidFill>
              </a:rPr>
              <a:t>)</a:t>
            </a:r>
          </a:p>
          <a:p>
            <a:pPr eaLnBrk="1" hangingPunct="1">
              <a:lnSpc>
                <a:spcPct val="80000"/>
              </a:lnSpc>
              <a:buNone/>
              <a:defRPr/>
            </a:pPr>
            <a:r>
              <a:rPr lang="en-US" sz="1800" b="1" i="1" dirty="0">
                <a:solidFill>
                  <a:srgbClr val="660066"/>
                </a:solidFill>
              </a:rPr>
              <a:t>Small magnets in the lateral teeth of the denture</a:t>
            </a:r>
          </a:p>
          <a:p>
            <a:pPr eaLnBrk="1" hangingPunct="1">
              <a:lnSpc>
                <a:spcPct val="80000"/>
              </a:lnSpc>
              <a:buNone/>
              <a:defRPr/>
            </a:pPr>
            <a:r>
              <a:rPr lang="en-US" sz="1800" b="1" i="1" dirty="0" err="1">
                <a:solidFill>
                  <a:srgbClr val="660066"/>
                </a:solidFill>
              </a:rPr>
              <a:t>Subperiosteal</a:t>
            </a:r>
            <a:r>
              <a:rPr lang="en-US" sz="1800" b="1" i="1" dirty="0">
                <a:solidFill>
                  <a:srgbClr val="660066"/>
                </a:solidFill>
              </a:rPr>
              <a:t> implantation of magnets</a:t>
            </a:r>
          </a:p>
          <a:p>
            <a:pPr eaLnBrk="1" hangingPunct="1">
              <a:lnSpc>
                <a:spcPct val="80000"/>
              </a:lnSpc>
              <a:buNone/>
              <a:defRPr/>
            </a:pPr>
            <a:endParaRPr lang="en-US" sz="1800" b="1" i="1" dirty="0">
              <a:solidFill>
                <a:srgbClr val="660066"/>
              </a:solidFill>
            </a:endParaRPr>
          </a:p>
          <a:p>
            <a:pPr eaLnBrk="1" hangingPunct="1">
              <a:lnSpc>
                <a:spcPct val="80000"/>
              </a:lnSpc>
              <a:buNone/>
              <a:defRPr/>
            </a:pPr>
            <a:r>
              <a:rPr lang="en-US" sz="1800" b="1" i="1" dirty="0">
                <a:solidFill>
                  <a:srgbClr val="660066"/>
                </a:solidFill>
              </a:rPr>
              <a:t>Flaws:</a:t>
            </a:r>
          </a:p>
          <a:p>
            <a:pPr eaLnBrk="1" hangingPunct="1">
              <a:lnSpc>
                <a:spcPct val="80000"/>
              </a:lnSpc>
              <a:buNone/>
              <a:defRPr/>
            </a:pPr>
            <a:r>
              <a:rPr lang="en-US" sz="1800" b="1" i="1" dirty="0" err="1">
                <a:solidFill>
                  <a:srgbClr val="660066"/>
                </a:solidFill>
              </a:rPr>
              <a:t>myostatic</a:t>
            </a:r>
            <a:r>
              <a:rPr lang="en-US" sz="1800" b="1" i="1" dirty="0">
                <a:solidFill>
                  <a:srgbClr val="660066"/>
                </a:solidFill>
              </a:rPr>
              <a:t> imbalance</a:t>
            </a:r>
          </a:p>
          <a:p>
            <a:pPr eaLnBrk="1" hangingPunct="1">
              <a:lnSpc>
                <a:spcPct val="80000"/>
              </a:lnSpc>
              <a:buNone/>
              <a:defRPr/>
            </a:pPr>
            <a:r>
              <a:rPr lang="en-US" sz="1800" b="1" i="1" dirty="0">
                <a:solidFill>
                  <a:srgbClr val="660066"/>
                </a:solidFill>
              </a:rPr>
              <a:t>fatigue of the masticatory muscles</a:t>
            </a:r>
          </a:p>
          <a:p>
            <a:pPr eaLnBrk="1" hangingPunct="1">
              <a:lnSpc>
                <a:spcPct val="80000"/>
              </a:lnSpc>
              <a:buNone/>
              <a:defRPr/>
            </a:pPr>
            <a:r>
              <a:rPr lang="en-US" sz="1800" b="1" i="1" dirty="0">
                <a:solidFill>
                  <a:srgbClr val="660066"/>
                </a:solidFill>
              </a:rPr>
              <a:t>negative effect of a constant magnetic field</a:t>
            </a:r>
          </a:p>
          <a:p>
            <a:pPr eaLnBrk="1" hangingPunct="1">
              <a:lnSpc>
                <a:spcPct val="80000"/>
              </a:lnSpc>
              <a:buNone/>
              <a:defRPr/>
            </a:pPr>
            <a:r>
              <a:rPr lang="en-US" sz="1800" b="1" i="1" dirty="0">
                <a:solidFill>
                  <a:srgbClr val="660066"/>
                </a:solidFill>
              </a:rPr>
              <a:t>Possible bone necrosis with </a:t>
            </a:r>
            <a:r>
              <a:rPr lang="en-US" sz="1800" b="1" i="1" dirty="0" err="1">
                <a:solidFill>
                  <a:srgbClr val="660066"/>
                </a:solidFill>
              </a:rPr>
              <a:t>subperiosteal</a:t>
            </a:r>
            <a:r>
              <a:rPr lang="en-US" sz="1800" b="1" i="1" dirty="0">
                <a:solidFill>
                  <a:srgbClr val="660066"/>
                </a:solidFill>
              </a:rPr>
              <a:t> insertion of magnets</a:t>
            </a:r>
            <a:endParaRPr lang="ru-RU" sz="2000" dirty="0" smtClean="0"/>
          </a:p>
        </p:txBody>
      </p:sp>
      <p:pic>
        <p:nvPicPr>
          <p:cNvPr id="133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25" y="3501008"/>
            <a:ext cx="2771775" cy="169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3"/>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D43EA73-138A-4B46-9347-6B84055A3FC1}" type="slidenum">
              <a:rPr lang="ru-RU" altLang="ru-RU"/>
              <a:pPr eaLnBrk="1" hangingPunct="1"/>
              <a:t>11</a:t>
            </a:fld>
            <a:endParaRPr lang="ru-RU" altLang="ru-RU"/>
          </a:p>
        </p:txBody>
      </p:sp>
      <p:pic>
        <p:nvPicPr>
          <p:cNvPr id="14339" name="Picture 4" descr="Voronov-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911225"/>
            <a:ext cx="5688012"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9EE784B-6102-4B6F-B2FB-895EF68E65EF}" type="slidenum">
              <a:rPr lang="ru-RU" altLang="ru-RU"/>
              <a:pPr eaLnBrk="1" hangingPunct="1"/>
              <a:t>12</a:t>
            </a:fld>
            <a:endParaRPr lang="ru-RU" altLang="ru-RU"/>
          </a:p>
        </p:txBody>
      </p:sp>
      <p:sp>
        <p:nvSpPr>
          <p:cNvPr id="11266" name="Rectangle 2"/>
          <p:cNvSpPr>
            <a:spLocks noGrp="1" noChangeArrowheads="1"/>
          </p:cNvSpPr>
          <p:nvPr>
            <p:ph type="title"/>
          </p:nvPr>
        </p:nvSpPr>
        <p:spPr>
          <a:xfrm>
            <a:off x="395288" y="115888"/>
            <a:ext cx="8229600" cy="863600"/>
          </a:xfrm>
        </p:spPr>
        <p:txBody>
          <a:bodyPr/>
          <a:lstStyle/>
          <a:p>
            <a:pPr eaLnBrk="1" hangingPunct="1">
              <a:defRPr/>
            </a:pPr>
            <a:r>
              <a:rPr lang="en-US" sz="2800" b="1" i="1" dirty="0">
                <a:solidFill>
                  <a:srgbClr val="0000CC"/>
                </a:solidFill>
              </a:rPr>
              <a:t>Biophysical method of fixation of prostheses (</a:t>
            </a:r>
            <a:r>
              <a:rPr lang="en-US" sz="2800" b="1" i="1" dirty="0" err="1">
                <a:solidFill>
                  <a:srgbClr val="0000CC"/>
                </a:solidFill>
              </a:rPr>
              <a:t>Physico</a:t>
            </a:r>
            <a:r>
              <a:rPr lang="en-US" sz="2800" b="1" i="1" dirty="0">
                <a:solidFill>
                  <a:srgbClr val="0000CC"/>
                </a:solidFill>
              </a:rPr>
              <a:t>-biological, combined)</a:t>
            </a:r>
            <a:endParaRPr lang="ru-RU" sz="2800" b="1" i="1" dirty="0" smtClean="0">
              <a:solidFill>
                <a:srgbClr val="0000CC"/>
              </a:solidFill>
            </a:endParaRPr>
          </a:p>
        </p:txBody>
      </p:sp>
      <p:sp>
        <p:nvSpPr>
          <p:cNvPr id="11267" name="Rectangle 3"/>
          <p:cNvSpPr>
            <a:spLocks noGrp="1" noChangeArrowheads="1"/>
          </p:cNvSpPr>
          <p:nvPr>
            <p:ph type="body" idx="1"/>
          </p:nvPr>
        </p:nvSpPr>
        <p:spPr>
          <a:xfrm>
            <a:off x="107950" y="981075"/>
            <a:ext cx="8928100" cy="5805488"/>
          </a:xfrm>
        </p:spPr>
        <p:txBody>
          <a:bodyPr/>
          <a:lstStyle/>
          <a:p>
            <a:pPr eaLnBrk="1" hangingPunct="1">
              <a:buNone/>
              <a:defRPr/>
            </a:pPr>
            <a:r>
              <a:rPr lang="en-US" sz="2000" i="1" dirty="0"/>
              <a:t>Currently, this method is the most used.</a:t>
            </a:r>
          </a:p>
          <a:p>
            <a:pPr eaLnBrk="1" hangingPunct="1">
              <a:buNone/>
              <a:defRPr/>
            </a:pPr>
            <a:r>
              <a:rPr lang="en-US" sz="2000" i="1" dirty="0"/>
              <a:t>The following principles are used:</a:t>
            </a:r>
          </a:p>
          <a:p>
            <a:pPr eaLnBrk="1" hangingPunct="1">
              <a:buNone/>
              <a:defRPr/>
            </a:pPr>
            <a:r>
              <a:rPr lang="en-US" sz="2000" i="1" dirty="0"/>
              <a:t>anatomical retention</a:t>
            </a:r>
          </a:p>
          <a:p>
            <a:pPr eaLnBrk="1" hangingPunct="1">
              <a:buNone/>
              <a:defRPr/>
            </a:pPr>
            <a:r>
              <a:rPr lang="en-US" sz="2000" i="1" dirty="0"/>
              <a:t>adhesion</a:t>
            </a:r>
          </a:p>
          <a:p>
            <a:pPr eaLnBrk="1" hangingPunct="1">
              <a:buNone/>
              <a:defRPr/>
            </a:pPr>
            <a:r>
              <a:rPr lang="en-US" sz="2000" i="1" dirty="0"/>
              <a:t>principle of rarefied space</a:t>
            </a:r>
          </a:p>
          <a:p>
            <a:pPr eaLnBrk="1" hangingPunct="1">
              <a:buNone/>
              <a:defRPr/>
            </a:pPr>
            <a:r>
              <a:rPr lang="en-US" sz="2000" i="1" dirty="0"/>
              <a:t>functional suction</a:t>
            </a:r>
          </a:p>
          <a:p>
            <a:pPr eaLnBrk="1" hangingPunct="1">
              <a:buNone/>
              <a:defRPr/>
            </a:pPr>
            <a:r>
              <a:rPr lang="en-US" sz="2000" i="1" dirty="0"/>
              <a:t>correct design of artificial dentition prostheses</a:t>
            </a:r>
          </a:p>
          <a:p>
            <a:pPr eaLnBrk="1" hangingPunct="1">
              <a:buNone/>
              <a:defRPr/>
            </a:pPr>
            <a:r>
              <a:rPr lang="en-US" sz="2000" i="1" dirty="0"/>
              <a:t>      Functional suction - stabilization of the prosthesis by creating negative pressure under its entire surface (circular closing valve, edge valve).</a:t>
            </a:r>
          </a:p>
          <a:p>
            <a:pPr eaLnBrk="1" hangingPunct="1">
              <a:buNone/>
              <a:defRPr/>
            </a:pPr>
            <a:r>
              <a:rPr lang="en-US" sz="2000" i="1" dirty="0"/>
              <a:t>       The mobile mucous membrane in contact with the edge of the prosthesis prevents air from penetrating under it. A marginal closing valve occurs when the edge of the prosthesis somewhat pushes back the mucous membrane of the arch of the transitional fold. This becomes possible because the transitional fold tissues are flexible. When the prosthesis is displaced from its bed, the tense mucous membrane follows its edges, and the marginal valve is not disturbed.</a:t>
            </a:r>
            <a:endParaRPr lang="ru-RU" sz="1700" i="1"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A5581AF-15DF-4664-9662-E55E6FF66011}" type="slidenum">
              <a:rPr lang="ru-RU" altLang="ru-RU"/>
              <a:pPr eaLnBrk="1" hangingPunct="1"/>
              <a:t>13</a:t>
            </a:fld>
            <a:endParaRPr lang="ru-RU" altLang="ru-RU"/>
          </a:p>
        </p:txBody>
      </p:sp>
      <p:sp>
        <p:nvSpPr>
          <p:cNvPr id="12290" name="Rectangle 2"/>
          <p:cNvSpPr>
            <a:spLocks noGrp="1" noChangeArrowheads="1"/>
          </p:cNvSpPr>
          <p:nvPr>
            <p:ph type="title"/>
          </p:nvPr>
        </p:nvSpPr>
        <p:spPr>
          <a:xfrm>
            <a:off x="468313" y="115888"/>
            <a:ext cx="8229600" cy="720725"/>
          </a:xfrm>
        </p:spPr>
        <p:txBody>
          <a:bodyPr/>
          <a:lstStyle/>
          <a:p>
            <a:pPr eaLnBrk="1" hangingPunct="1">
              <a:defRPr/>
            </a:pPr>
            <a:r>
              <a:rPr lang="en-US" sz="2400" b="1" i="1" u="sng" dirty="0">
                <a:solidFill>
                  <a:srgbClr val="FF0000"/>
                </a:solidFill>
              </a:rPr>
              <a:t>THE CONCEPT OF THE TRANSITIONAL FOLD, NEUTRAL AND VALVE ZONE</a:t>
            </a:r>
            <a:r>
              <a:rPr lang="ru-RU" sz="2400" b="1" i="1" u="sng" dirty="0" smtClean="0">
                <a:solidFill>
                  <a:srgbClr val="FF0000"/>
                </a:solidFill>
              </a:rPr>
              <a:t>.</a:t>
            </a:r>
            <a:endParaRPr lang="ru-RU" sz="2400" b="1" i="1" u="sng" dirty="0" smtClean="0">
              <a:solidFill>
                <a:srgbClr val="FF0000"/>
              </a:solidFill>
            </a:endParaRPr>
          </a:p>
        </p:txBody>
      </p:sp>
      <p:sp>
        <p:nvSpPr>
          <p:cNvPr id="12291" name="Rectangle 3"/>
          <p:cNvSpPr>
            <a:spLocks noGrp="1" noChangeArrowheads="1"/>
          </p:cNvSpPr>
          <p:nvPr>
            <p:ph type="body" idx="1"/>
          </p:nvPr>
        </p:nvSpPr>
        <p:spPr>
          <a:xfrm>
            <a:off x="107950" y="908050"/>
            <a:ext cx="8856663" cy="5689600"/>
          </a:xfrm>
        </p:spPr>
        <p:txBody>
          <a:bodyPr/>
          <a:lstStyle/>
          <a:p>
            <a:pPr algn="ctr" eaLnBrk="1" hangingPunct="1">
              <a:buNone/>
              <a:defRPr/>
            </a:pPr>
            <a:r>
              <a:rPr lang="en-US" sz="1800" b="1" dirty="0"/>
              <a:t>Scheme of a transitional fold with complete absence of teeth</a:t>
            </a:r>
          </a:p>
          <a:p>
            <a:pPr algn="ctr" eaLnBrk="1" hangingPunct="1">
              <a:buNone/>
              <a:defRPr/>
            </a:pPr>
            <a:r>
              <a:rPr lang="en-US" sz="1800" b="1" dirty="0"/>
              <a:t>a) actively mobile - the mucous membrane is located on the muscles and makes excursions during their contraction: it covers the cheeks, lips, floor of the mouth, has a loose </a:t>
            </a:r>
            <a:r>
              <a:rPr lang="en-US" sz="1800" b="1" dirty="0" err="1"/>
              <a:t>submucosal</a:t>
            </a:r>
            <a:r>
              <a:rPr lang="en-US" sz="1800" b="1" dirty="0"/>
              <a:t> layer of connective tissue, and easily folds.</a:t>
            </a:r>
          </a:p>
          <a:p>
            <a:pPr algn="ctr" eaLnBrk="1" hangingPunct="1">
              <a:buNone/>
              <a:defRPr/>
            </a:pPr>
            <a:r>
              <a:rPr lang="en-US" sz="1800" b="1" dirty="0"/>
              <a:t>b) passively mobile mucous membrane = neutral zone</a:t>
            </a:r>
          </a:p>
          <a:p>
            <a:pPr algn="ctr" eaLnBrk="1" hangingPunct="1">
              <a:buNone/>
              <a:defRPr/>
            </a:pPr>
            <a:r>
              <a:rPr lang="en-US" sz="1800" b="1" dirty="0"/>
              <a:t>      The “neutral zone” (anatomical and functional term) is the boundary between the actively mobile and immobile mucous membrane. Well pliable, has a well-defined </a:t>
            </a:r>
            <a:r>
              <a:rPr lang="en-US" sz="1800" b="1" dirty="0" err="1"/>
              <a:t>submucosal</a:t>
            </a:r>
            <a:r>
              <a:rPr lang="en-US" sz="1800" b="1" dirty="0"/>
              <a:t> layer.</a:t>
            </a:r>
          </a:p>
          <a:p>
            <a:pPr algn="ctr" eaLnBrk="1" hangingPunct="1">
              <a:buNone/>
              <a:defRPr/>
            </a:pPr>
            <a:r>
              <a:rPr lang="en-US" sz="1800" b="1" dirty="0"/>
              <a:t>c) immobile mucous membrane. The immobile mucous membrane does not have a </a:t>
            </a:r>
            <a:r>
              <a:rPr lang="en-US" sz="1800" b="1" dirty="0" err="1"/>
              <a:t>submucosal</a:t>
            </a:r>
            <a:r>
              <a:rPr lang="en-US" sz="1800" b="1" dirty="0"/>
              <a:t> layer; it lies on the periosteum, separated from it by a thin layer of fibrous connective tissue (these are the alveolar processes, the area of the sagittal suture). And only under the pressure of the prosthesis is the compliance of the fixed mucous membrane in the direction of the bone revealed, which is explained by the presence of a connective tissue layer in the thickness of the vessels.</a:t>
            </a:r>
            <a:endParaRPr lang="ru-RU" sz="18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E3978E9-F3C9-493E-8C2B-4651DDA6F0A8}" type="slidenum">
              <a:rPr lang="ru-RU" altLang="ru-RU"/>
              <a:pPr eaLnBrk="1" hangingPunct="1"/>
              <a:t>14</a:t>
            </a:fld>
            <a:endParaRPr lang="ru-RU" altLang="ru-RU"/>
          </a:p>
        </p:txBody>
      </p:sp>
      <p:sp>
        <p:nvSpPr>
          <p:cNvPr id="17410" name="Rectangle 2"/>
          <p:cNvSpPr>
            <a:spLocks noGrp="1" noChangeArrowheads="1"/>
          </p:cNvSpPr>
          <p:nvPr>
            <p:ph type="title"/>
          </p:nvPr>
        </p:nvSpPr>
        <p:spPr>
          <a:xfrm>
            <a:off x="323850" y="260350"/>
            <a:ext cx="8362950" cy="2232025"/>
          </a:xfrm>
        </p:spPr>
        <p:txBody>
          <a:bodyPr/>
          <a:lstStyle/>
          <a:p>
            <a:pPr algn="l" eaLnBrk="1" hangingPunct="1">
              <a:defRPr/>
            </a:pPr>
            <a:r>
              <a:rPr lang="en-US" sz="2000" dirty="0"/>
              <a:t>The term “transitional fold” (anatomical term) is the place of transition of the mucous membrane covering the alveolar processes of the jaws on the vestibular side into the mucous membrane of the lips, cheeks, soft palate and floor of the mouth. It has a width of 1 to 3 mm, distinguished by a rather sinuous individual border, both from the side of the vestibule and from the side of the oral cavity itself.</a:t>
            </a:r>
            <a:endParaRPr lang="ru-RU" sz="4000" dirty="0" smtClean="0"/>
          </a:p>
        </p:txBody>
      </p:sp>
      <p:sp>
        <p:nvSpPr>
          <p:cNvPr id="17411" name="Rectangle 3"/>
          <p:cNvSpPr>
            <a:spLocks noGrp="1" noChangeArrowheads="1"/>
          </p:cNvSpPr>
          <p:nvPr>
            <p:ph type="body" idx="1"/>
          </p:nvPr>
        </p:nvSpPr>
        <p:spPr>
          <a:xfrm>
            <a:off x="250825" y="3429000"/>
            <a:ext cx="8435975" cy="2951163"/>
          </a:xfrm>
        </p:spPr>
        <p:txBody>
          <a:bodyPr/>
          <a:lstStyle/>
          <a:p>
            <a:pPr eaLnBrk="1" hangingPunct="1">
              <a:lnSpc>
                <a:spcPct val="80000"/>
              </a:lnSpc>
              <a:buFont typeface="Wingdings" panose="05000000000000000000" pitchFamily="2" charset="2"/>
              <a:buNone/>
              <a:defRPr/>
            </a:pPr>
            <a:r>
              <a:rPr lang="ru-RU" sz="2000" dirty="0" smtClean="0"/>
              <a:t>     </a:t>
            </a:r>
            <a:endParaRPr lang="en-US" sz="2000" dirty="0" smtClean="0"/>
          </a:p>
          <a:p>
            <a:pPr eaLnBrk="1" hangingPunct="1">
              <a:lnSpc>
                <a:spcPct val="80000"/>
              </a:lnSpc>
              <a:buFont typeface="Wingdings" panose="05000000000000000000" pitchFamily="2" charset="2"/>
              <a:buNone/>
              <a:defRPr/>
            </a:pPr>
            <a:endParaRPr lang="en-US" sz="2000" dirty="0" smtClean="0"/>
          </a:p>
          <a:p>
            <a:pPr eaLnBrk="1" hangingPunct="1">
              <a:lnSpc>
                <a:spcPct val="80000"/>
              </a:lnSpc>
              <a:buFont typeface="Wingdings" panose="05000000000000000000" pitchFamily="2" charset="2"/>
              <a:buNone/>
              <a:defRPr/>
            </a:pPr>
            <a:endParaRPr lang="en-US" sz="2000" dirty="0" smtClean="0"/>
          </a:p>
          <a:p>
            <a:pPr eaLnBrk="1" hangingPunct="1">
              <a:lnSpc>
                <a:spcPct val="80000"/>
              </a:lnSpc>
              <a:buNone/>
              <a:defRPr/>
            </a:pPr>
            <a:r>
              <a:rPr lang="en-US" sz="2000" dirty="0"/>
              <a:t>The term “valve zone” - areas of the mucous membrane that take part in the creation of the marginal valve, is used to designate the contact of the edge of the prosthesis with the underlying tissues</a:t>
            </a:r>
          </a:p>
          <a:p>
            <a:pPr eaLnBrk="1" hangingPunct="1">
              <a:lnSpc>
                <a:spcPct val="80000"/>
              </a:lnSpc>
              <a:buNone/>
              <a:defRPr/>
            </a:pPr>
            <a:r>
              <a:rPr lang="en-US" sz="2000" dirty="0"/>
              <a:t>      When removing the prosthesis from the oral cavity, the valve zone does not exist, since this is not an anatomical formation, but a functional one. On the vestibular side, the valve zone is located in the neutral zone, isolating the frenulum and buccal cords in the area of missing premolars.</a:t>
            </a:r>
            <a:endParaRPr lang="ru-RU" sz="2000" dirty="0" smtClean="0"/>
          </a:p>
        </p:txBody>
      </p:sp>
      <p:pic>
        <p:nvPicPr>
          <p:cNvPr id="17413" name="Picture 4" descr="Vorono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565400"/>
            <a:ext cx="345598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23" name="Picture 7" descr="DSCN23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276475"/>
            <a:ext cx="2735263" cy="20526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39623">
                                            <p:bg/>
                                          </p:spTgt>
                                        </p:tgtEl>
                                        <p:attrNameLst>
                                          <p:attrName>style.visibility</p:attrName>
                                        </p:attrNameLst>
                                      </p:cBhvr>
                                      <p:to>
                                        <p:strVal val="visible"/>
                                      </p:to>
                                    </p:set>
                                    <p:anim calcmode="lin" valueType="num">
                                      <p:cBhvr>
                                        <p:cTn id="7" dur="1000" fill="hold"/>
                                        <p:tgtEl>
                                          <p:spTgt spid="239623">
                                            <p:bg/>
                                          </p:spTgt>
                                        </p:tgtEl>
                                        <p:attrNameLst>
                                          <p:attrName>ppt_w</p:attrName>
                                        </p:attrNameLst>
                                      </p:cBhvr>
                                      <p:tavLst>
                                        <p:tav tm="0">
                                          <p:val>
                                            <p:strVal val="#ppt_w+.3"/>
                                          </p:val>
                                        </p:tav>
                                        <p:tav tm="100000">
                                          <p:val>
                                            <p:strVal val="#ppt_w"/>
                                          </p:val>
                                        </p:tav>
                                      </p:tavLst>
                                    </p:anim>
                                    <p:anim calcmode="lin" valueType="num">
                                      <p:cBhvr>
                                        <p:cTn id="8" dur="1000" fill="hold"/>
                                        <p:tgtEl>
                                          <p:spTgt spid="239623">
                                            <p:bg/>
                                          </p:spTgt>
                                        </p:tgtEl>
                                        <p:attrNameLst>
                                          <p:attrName>ppt_h</p:attrName>
                                        </p:attrNameLst>
                                      </p:cBhvr>
                                      <p:tavLst>
                                        <p:tav tm="0">
                                          <p:val>
                                            <p:strVal val="#ppt_h"/>
                                          </p:val>
                                        </p:tav>
                                        <p:tav tm="100000">
                                          <p:val>
                                            <p:strVal val="#ppt_h"/>
                                          </p:val>
                                        </p:tav>
                                      </p:tavLst>
                                    </p:anim>
                                    <p:animEffect transition="in" filter="fade">
                                      <p:cBhvr>
                                        <p:cTn id="9" dur="1000"/>
                                        <p:tgtEl>
                                          <p:spTgt spid="239623">
                                            <p:bg/>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239623"/>
                                        </p:tgtEl>
                                        <p:attrNameLst>
                                          <p:attrName>style.visibility</p:attrName>
                                        </p:attrNameLst>
                                      </p:cBhvr>
                                      <p:to>
                                        <p:strVal val="visible"/>
                                      </p:to>
                                    </p:set>
                                    <p:animEffect transition="in" filter="fade">
                                      <p:cBhvr>
                                        <p:cTn id="12" dur="1000"/>
                                        <p:tgtEl>
                                          <p:spTgt spid="239623"/>
                                        </p:tgtEl>
                                      </p:cBhvr>
                                    </p:animEffect>
                                    <p:anim calcmode="lin" valueType="num">
                                      <p:cBhvr>
                                        <p:cTn id="13" dur="1000" fill="hold"/>
                                        <p:tgtEl>
                                          <p:spTgt spid="239623"/>
                                        </p:tgtEl>
                                        <p:attrNameLst>
                                          <p:attrName>ppt_x</p:attrName>
                                        </p:attrNameLst>
                                      </p:cBhvr>
                                      <p:tavLst>
                                        <p:tav tm="0">
                                          <p:val>
                                            <p:strVal val="#ppt_x"/>
                                          </p:val>
                                        </p:tav>
                                        <p:tav tm="100000">
                                          <p:val>
                                            <p:strVal val="#ppt_x"/>
                                          </p:val>
                                        </p:tav>
                                      </p:tavLst>
                                    </p:anim>
                                    <p:anim calcmode="lin" valueType="num">
                                      <p:cBhvr>
                                        <p:cTn id="14" dur="1000" fill="hold"/>
                                        <p:tgtEl>
                                          <p:spTgt spid="2396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77D7944-62E8-4ED4-8448-438EA996E945}" type="slidenum">
              <a:rPr lang="ru-RU" altLang="ru-RU"/>
              <a:pPr eaLnBrk="1" hangingPunct="1"/>
              <a:t>15</a:t>
            </a:fld>
            <a:endParaRPr lang="ru-RU" altLang="ru-RU"/>
          </a:p>
        </p:txBody>
      </p:sp>
      <p:sp>
        <p:nvSpPr>
          <p:cNvPr id="18434" name="Rectangle 2"/>
          <p:cNvSpPr>
            <a:spLocks noGrp="1" noChangeArrowheads="1"/>
          </p:cNvSpPr>
          <p:nvPr>
            <p:ph type="title"/>
          </p:nvPr>
        </p:nvSpPr>
        <p:spPr>
          <a:xfrm>
            <a:off x="468313" y="115888"/>
            <a:ext cx="8229600" cy="863600"/>
          </a:xfrm>
        </p:spPr>
        <p:txBody>
          <a:bodyPr/>
          <a:lstStyle/>
          <a:p>
            <a:pPr eaLnBrk="1" hangingPunct="1">
              <a:defRPr/>
            </a:pPr>
            <a:r>
              <a:rPr lang="en-US" sz="2400" b="1" i="1" u="sng" dirty="0">
                <a:solidFill>
                  <a:srgbClr val="FF0000"/>
                </a:solidFill>
              </a:rPr>
              <a:t>COMPLIANCE AND MOBILITY OF THE MUCOUS MEMBRANE, BUFFER ZONES.</a:t>
            </a:r>
            <a:endParaRPr lang="ru-RU" dirty="0" smtClean="0"/>
          </a:p>
        </p:txBody>
      </p:sp>
      <p:sp>
        <p:nvSpPr>
          <p:cNvPr id="18435" name="Rectangle 3"/>
          <p:cNvSpPr>
            <a:spLocks noGrp="1" noChangeArrowheads="1"/>
          </p:cNvSpPr>
          <p:nvPr>
            <p:ph type="body" idx="1"/>
          </p:nvPr>
        </p:nvSpPr>
        <p:spPr>
          <a:xfrm>
            <a:off x="107950" y="981075"/>
            <a:ext cx="8856663" cy="5688013"/>
          </a:xfrm>
        </p:spPr>
        <p:txBody>
          <a:bodyPr/>
          <a:lstStyle/>
          <a:p>
            <a:pPr eaLnBrk="1" hangingPunct="1">
              <a:buNone/>
              <a:defRPr/>
            </a:pPr>
            <a:r>
              <a:rPr lang="ru-RU" sz="1800" b="1" dirty="0" smtClean="0"/>
              <a:t>     </a:t>
            </a:r>
            <a:r>
              <a:rPr lang="en-US" sz="1800" b="1" i="1" dirty="0">
                <a:solidFill>
                  <a:srgbClr val="0000CC"/>
                </a:solidFill>
              </a:rPr>
              <a:t>Compliance of the mucous membrane is a physical phenomenon characterized by the ability of the mucous membrane to change shape and volume under the influence of external load.</a:t>
            </a:r>
          </a:p>
          <a:p>
            <a:pPr eaLnBrk="1" hangingPunct="1">
              <a:buNone/>
              <a:defRPr/>
            </a:pPr>
            <a:r>
              <a:rPr lang="en-US" sz="1800" b="1" i="1" dirty="0">
                <a:solidFill>
                  <a:srgbClr val="0000CC"/>
                </a:solidFill>
              </a:rPr>
              <a:t>      The degree of compliance and mobility of the mucous membrane in different parts of the prosthetic field can be determined by palpation, as well as using a probe graduated in millimeters or a special device (A.P. Voronov, V.I. </a:t>
            </a:r>
            <a:r>
              <a:rPr lang="en-US" sz="1800" b="1" i="1" dirty="0" err="1">
                <a:solidFill>
                  <a:srgbClr val="0000CC"/>
                </a:solidFill>
              </a:rPr>
              <a:t>Kulazhenko</a:t>
            </a:r>
            <a:r>
              <a:rPr lang="en-US" sz="1800" b="1" i="1" dirty="0">
                <a:solidFill>
                  <a:srgbClr val="0000CC"/>
                </a:solidFill>
              </a:rPr>
              <a:t> with co-authors, Belarusian scientists - </a:t>
            </a:r>
            <a:r>
              <a:rPr lang="en-US" sz="1800" b="1" i="1" dirty="0" err="1">
                <a:solidFill>
                  <a:srgbClr val="0000CC"/>
                </a:solidFill>
              </a:rPr>
              <a:t>Kruglik</a:t>
            </a:r>
            <a:r>
              <a:rPr lang="en-US" sz="1800" b="1" i="1" dirty="0">
                <a:solidFill>
                  <a:srgbClr val="0000CC"/>
                </a:solidFill>
              </a:rPr>
              <a:t> Yu. N.)</a:t>
            </a:r>
          </a:p>
          <a:p>
            <a:pPr eaLnBrk="1" hangingPunct="1">
              <a:buNone/>
              <a:defRPr/>
            </a:pPr>
            <a:r>
              <a:rPr lang="en-US" sz="1800" b="1" i="1" dirty="0">
                <a:solidFill>
                  <a:srgbClr val="0000CC"/>
                </a:solidFill>
              </a:rPr>
              <a:t>     According to </a:t>
            </a:r>
            <a:r>
              <a:rPr lang="en-US" sz="1800" b="1" i="1" dirty="0" err="1">
                <a:solidFill>
                  <a:srgbClr val="0000CC"/>
                </a:solidFill>
              </a:rPr>
              <a:t>Kopeikin</a:t>
            </a:r>
            <a:r>
              <a:rPr lang="en-US" sz="1800" b="1" i="1" dirty="0">
                <a:solidFill>
                  <a:srgbClr val="0000CC"/>
                </a:solidFill>
              </a:rPr>
              <a:t>, the mucous membrane in the area of the palatal suture has the least compliance of 0.1 mm, the greatest compliance is up to 4 mm in the posterior third of the hard palate. On the lower jaw, the areas of greatest pliability of the mucous membrane are the </a:t>
            </a:r>
            <a:r>
              <a:rPr lang="en-US" sz="1800" b="1" i="1" dirty="0" err="1">
                <a:solidFill>
                  <a:srgbClr val="0000CC"/>
                </a:solidFill>
              </a:rPr>
              <a:t>retromolar</a:t>
            </a:r>
            <a:r>
              <a:rPr lang="en-US" sz="1800" b="1" i="1" dirty="0">
                <a:solidFill>
                  <a:srgbClr val="0000CC"/>
                </a:solidFill>
              </a:rPr>
              <a:t> zone and the area of the transitional fold.</a:t>
            </a:r>
            <a:endParaRPr lang="ru-RU" sz="1800" i="1" dirty="0" smtClean="0"/>
          </a:p>
        </p:txBody>
      </p:sp>
      <p:pic>
        <p:nvPicPr>
          <p:cNvPr id="18437" name="Picture 4" descr="Voronov-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1" y="5229225"/>
            <a:ext cx="310609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F37EB9D-CDEF-4BEE-AA86-1A050D78CC3D}" type="slidenum">
              <a:rPr lang="ru-RU" altLang="ru-RU"/>
              <a:pPr eaLnBrk="1" hangingPunct="1"/>
              <a:t>16</a:t>
            </a:fld>
            <a:endParaRPr lang="ru-RU" altLang="ru-RU"/>
          </a:p>
        </p:txBody>
      </p:sp>
      <p:sp>
        <p:nvSpPr>
          <p:cNvPr id="19458" name="Rectangle 2"/>
          <p:cNvSpPr>
            <a:spLocks noGrp="1" noChangeArrowheads="1"/>
          </p:cNvSpPr>
          <p:nvPr>
            <p:ph type="title"/>
          </p:nvPr>
        </p:nvSpPr>
        <p:spPr>
          <a:xfrm>
            <a:off x="395288" y="115888"/>
            <a:ext cx="8229600" cy="1008062"/>
          </a:xfrm>
        </p:spPr>
        <p:txBody>
          <a:bodyPr/>
          <a:lstStyle/>
          <a:p>
            <a:pPr algn="l" eaLnBrk="1" hangingPunct="1">
              <a:defRPr/>
            </a:pPr>
            <a:r>
              <a:rPr lang="en-US" sz="2000" dirty="0"/>
              <a:t>The pliability of the mucous membrane is explained by the characteristics of the </a:t>
            </a:r>
            <a:r>
              <a:rPr lang="en-US" sz="2000" dirty="0" err="1"/>
              <a:t>submucosal</a:t>
            </a:r>
            <a:r>
              <a:rPr lang="en-US" sz="2000" dirty="0"/>
              <a:t> layer, in particular, the location of fatty tissue and mucous glands in it.</a:t>
            </a:r>
            <a:endParaRPr lang="ru-RU" sz="2000" i="1" dirty="0" smtClean="0"/>
          </a:p>
        </p:txBody>
      </p:sp>
      <p:sp>
        <p:nvSpPr>
          <p:cNvPr id="19459" name="Rectangle 3"/>
          <p:cNvSpPr>
            <a:spLocks noGrp="1" noChangeArrowheads="1"/>
          </p:cNvSpPr>
          <p:nvPr>
            <p:ph type="body" idx="1"/>
          </p:nvPr>
        </p:nvSpPr>
        <p:spPr>
          <a:xfrm>
            <a:off x="250825" y="1268413"/>
            <a:ext cx="8229600" cy="5400675"/>
          </a:xfrm>
        </p:spPr>
        <p:txBody>
          <a:bodyPr/>
          <a:lstStyle/>
          <a:p>
            <a:pPr eaLnBrk="1" hangingPunct="1">
              <a:buFont typeface="Wingdings" panose="05000000000000000000" pitchFamily="2" charset="2"/>
              <a:buNone/>
              <a:defRPr/>
            </a:pPr>
            <a:r>
              <a:rPr lang="ru-RU" dirty="0" smtClean="0"/>
              <a:t> </a:t>
            </a:r>
          </a:p>
          <a:p>
            <a:pPr eaLnBrk="1" hangingPunct="1">
              <a:buFont typeface="Wingdings" panose="05000000000000000000" pitchFamily="2" charset="2"/>
              <a:buNone/>
              <a:defRPr/>
            </a:pPr>
            <a:r>
              <a:rPr lang="ru-RU" dirty="0" smtClean="0"/>
              <a:t>   </a:t>
            </a:r>
            <a:endParaRPr lang="en-US" dirty="0" smtClean="0"/>
          </a:p>
          <a:p>
            <a:pPr eaLnBrk="1" hangingPunct="1">
              <a:buFont typeface="Wingdings" panose="05000000000000000000" pitchFamily="2" charset="2"/>
              <a:buNone/>
              <a:defRPr/>
            </a:pPr>
            <a:endParaRPr lang="en-US" dirty="0" smtClean="0"/>
          </a:p>
          <a:p>
            <a:pPr eaLnBrk="1" hangingPunct="1">
              <a:buFont typeface="Wingdings" panose="05000000000000000000" pitchFamily="2" charset="2"/>
              <a:buNone/>
              <a:defRPr/>
            </a:pPr>
            <a:endParaRPr lang="en-US" dirty="0" smtClean="0"/>
          </a:p>
          <a:p>
            <a:pPr eaLnBrk="1" hangingPunct="1">
              <a:buNone/>
              <a:defRPr/>
            </a:pPr>
            <a:r>
              <a:rPr lang="en-US" dirty="0" smtClean="0"/>
              <a:t>   </a:t>
            </a:r>
            <a:r>
              <a:rPr lang="en-US" sz="2200" i="1" dirty="0"/>
              <a:t>E.I. </a:t>
            </a:r>
            <a:r>
              <a:rPr lang="en-US" sz="2200" i="1" dirty="0" err="1"/>
              <a:t>Gavrilov</a:t>
            </a:r>
            <a:r>
              <a:rPr lang="en-US" sz="2200" i="1" dirty="0"/>
              <a:t> connected the vertical compliance of the mucous membrane of the jaw bones with the density of the vascular network of the </a:t>
            </a:r>
            <a:r>
              <a:rPr lang="en-US" sz="2200" i="1" dirty="0" err="1"/>
              <a:t>submucosal</a:t>
            </a:r>
            <a:r>
              <a:rPr lang="en-US" sz="2200" i="1" dirty="0"/>
              <a:t> layer. In his opinion, vessels that can be emptied and filled with blood can create conditions for tissue reduction in volume. The more extensive the vascular network, the more pliable the mucous membrane in this area.</a:t>
            </a:r>
            <a:endParaRPr lang="ru-RU" sz="2200" i="1" u="sng" dirty="0" smtClean="0"/>
          </a:p>
        </p:txBody>
      </p:sp>
      <p:pic>
        <p:nvPicPr>
          <p:cNvPr id="19461" name="Picture 4" descr="Vorono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412875"/>
            <a:ext cx="453072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851CFCB-DFE9-4D6D-8038-E3D6E45ED346}" type="slidenum">
              <a:rPr lang="ru-RU" altLang="ru-RU"/>
              <a:pPr eaLnBrk="1" hangingPunct="1"/>
              <a:t>17</a:t>
            </a:fld>
            <a:endParaRPr lang="ru-RU" altLang="ru-RU"/>
          </a:p>
        </p:txBody>
      </p:sp>
      <p:sp>
        <p:nvSpPr>
          <p:cNvPr id="20482" name="Rectangle 2"/>
          <p:cNvSpPr>
            <a:spLocks noGrp="1" noChangeArrowheads="1"/>
          </p:cNvSpPr>
          <p:nvPr>
            <p:ph type="title"/>
          </p:nvPr>
        </p:nvSpPr>
        <p:spPr>
          <a:xfrm>
            <a:off x="323850" y="476250"/>
            <a:ext cx="8362950" cy="1152525"/>
          </a:xfrm>
        </p:spPr>
        <p:txBody>
          <a:bodyPr/>
          <a:lstStyle/>
          <a:p>
            <a:pPr algn="l" eaLnBrk="1" hangingPunct="1">
              <a:defRPr/>
            </a:pPr>
            <a:r>
              <a:rPr lang="en-US" sz="2000" dirty="0"/>
              <a:t>Areas of the mucous membrane of the hard palate with a well-developed vascular network, which therefore have spring properties, are called buffer zones.</a:t>
            </a:r>
            <a:endParaRPr lang="ru-RU" sz="2000" b="1" i="1" dirty="0" smtClean="0">
              <a:solidFill>
                <a:srgbClr val="0000CC"/>
              </a:solidFill>
            </a:endParaRPr>
          </a:p>
        </p:txBody>
      </p:sp>
      <p:sp>
        <p:nvSpPr>
          <p:cNvPr id="20483" name="Rectangle 3"/>
          <p:cNvSpPr>
            <a:spLocks noGrp="1" noChangeArrowheads="1"/>
          </p:cNvSpPr>
          <p:nvPr>
            <p:ph type="body" idx="1"/>
          </p:nvPr>
        </p:nvSpPr>
        <p:spPr>
          <a:xfrm>
            <a:off x="457200" y="1844675"/>
            <a:ext cx="8229600" cy="4286250"/>
          </a:xfrm>
        </p:spPr>
        <p:txBody>
          <a:bodyPr/>
          <a:lstStyle/>
          <a:p>
            <a:pPr eaLnBrk="1" hangingPunct="1">
              <a:buFont typeface="Wingdings" panose="05000000000000000000" pitchFamily="2" charset="2"/>
              <a:buNone/>
              <a:defRPr/>
            </a:pPr>
            <a:r>
              <a:rPr lang="ru-RU" sz="2400" dirty="0" smtClean="0"/>
              <a:t>   </a:t>
            </a:r>
          </a:p>
          <a:p>
            <a:pPr eaLnBrk="1" hangingPunct="1">
              <a:buFont typeface="Wingdings" panose="05000000000000000000" pitchFamily="2" charset="2"/>
              <a:buNone/>
              <a:defRPr/>
            </a:pPr>
            <a:endParaRPr lang="ru-RU" sz="2400" dirty="0" smtClean="0"/>
          </a:p>
          <a:p>
            <a:pPr eaLnBrk="1" hangingPunct="1">
              <a:buNone/>
              <a:defRPr/>
            </a:pPr>
            <a:r>
              <a:rPr lang="ru-RU" sz="2400" dirty="0" smtClean="0"/>
              <a:t>    </a:t>
            </a:r>
            <a:r>
              <a:rPr lang="en-US" sz="2400" i="1" dirty="0"/>
              <a:t>The buffering properties of the mucous membrane of the prosthetic bed of the upper jaw change throughout life, which is associated with changes in blood vessels under the influence of age, metabolic disorders, infectious and other diseases.</a:t>
            </a:r>
            <a:endParaRPr lang="ru-RU" sz="2400" i="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59355F5-B9B3-4B7E-B878-BC8AA151AE62}" type="slidenum">
              <a:rPr lang="ru-RU" altLang="ru-RU"/>
              <a:pPr eaLnBrk="1" hangingPunct="1"/>
              <a:t>18</a:t>
            </a:fld>
            <a:endParaRPr lang="ru-RU" altLang="ru-RU"/>
          </a:p>
        </p:txBody>
      </p:sp>
      <p:sp>
        <p:nvSpPr>
          <p:cNvPr id="21506" name="Rectangle 2"/>
          <p:cNvSpPr>
            <a:spLocks noGrp="1" noChangeArrowheads="1"/>
          </p:cNvSpPr>
          <p:nvPr>
            <p:ph type="title"/>
          </p:nvPr>
        </p:nvSpPr>
        <p:spPr>
          <a:xfrm>
            <a:off x="684213" y="188913"/>
            <a:ext cx="8208962" cy="1511300"/>
          </a:xfrm>
        </p:spPr>
        <p:txBody>
          <a:bodyPr/>
          <a:lstStyle/>
          <a:p>
            <a:pPr algn="l" eaLnBrk="1" hangingPunct="1">
              <a:defRPr/>
            </a:pPr>
            <a:r>
              <a:rPr lang="en-US" sz="2400" b="1" i="1" dirty="0">
                <a:solidFill>
                  <a:srgbClr val="0000CC"/>
                </a:solidFill>
              </a:rPr>
              <a:t>Motility of the mucous membrane is the ability of the surface layer of the mucous membrane to move under the influence of external load.</a:t>
            </a:r>
            <a:endParaRPr lang="ru-RU" sz="4000" dirty="0" smtClean="0"/>
          </a:p>
        </p:txBody>
      </p:sp>
      <p:sp>
        <p:nvSpPr>
          <p:cNvPr id="21507" name="Rectangle 3"/>
          <p:cNvSpPr>
            <a:spLocks noGrp="1" noChangeArrowheads="1"/>
          </p:cNvSpPr>
          <p:nvPr>
            <p:ph type="body" idx="1"/>
          </p:nvPr>
        </p:nvSpPr>
        <p:spPr>
          <a:xfrm>
            <a:off x="457200" y="1700213"/>
            <a:ext cx="8229600" cy="4430712"/>
          </a:xfrm>
        </p:spPr>
        <p:txBody>
          <a:bodyPr/>
          <a:lstStyle/>
          <a:p>
            <a:pPr eaLnBrk="1" hangingPunct="1">
              <a:lnSpc>
                <a:spcPct val="90000"/>
              </a:lnSpc>
              <a:buFont typeface="Wingdings" panose="05000000000000000000" pitchFamily="2" charset="2"/>
              <a:buNone/>
              <a:defRPr/>
            </a:pPr>
            <a:r>
              <a:rPr lang="ru-RU" sz="2400" dirty="0" smtClean="0"/>
              <a:t>    </a:t>
            </a:r>
          </a:p>
          <a:p>
            <a:pPr eaLnBrk="1" hangingPunct="1">
              <a:lnSpc>
                <a:spcPct val="90000"/>
              </a:lnSpc>
              <a:buNone/>
              <a:defRPr/>
            </a:pPr>
            <a:r>
              <a:rPr lang="ru-RU" sz="2400" dirty="0" smtClean="0"/>
              <a:t>    </a:t>
            </a:r>
            <a:r>
              <a:rPr lang="en-US" sz="2400" dirty="0"/>
              <a:t>In the clinic, a distinction is made between mobile and immobile mucous membrane. Mobile - covers the cheeks, lips, floor of the mouth, has a loose </a:t>
            </a:r>
            <a:r>
              <a:rPr lang="en-US" sz="2400" dirty="0" err="1"/>
              <a:t>submucosal</a:t>
            </a:r>
            <a:r>
              <a:rPr lang="en-US" sz="2400" dirty="0"/>
              <a:t> layer of connective tissue and easily folds. When the surrounding muscles contract, this mucous membrane is displaced. The immobile mucous membrane does not have a </a:t>
            </a:r>
            <a:r>
              <a:rPr lang="en-US" sz="2400" dirty="0" err="1"/>
              <a:t>submucosal</a:t>
            </a:r>
            <a:r>
              <a:rPr lang="en-US" sz="2400" dirty="0"/>
              <a:t> layer; it lies on the periosteum, separated from it by a thin layer of fibrous connective tissue (these are the alveolar processes, the area of the sagittal suture).</a:t>
            </a:r>
            <a:endParaRPr lang="ru-RU" sz="2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79B47C4-67E6-4A7A-B7CB-C641D47FCF2E}" type="slidenum">
              <a:rPr lang="ru-RU" altLang="ru-RU"/>
              <a:pPr eaLnBrk="1" hangingPunct="1"/>
              <a:t>19</a:t>
            </a:fld>
            <a:endParaRPr lang="ru-RU" altLang="ru-RU"/>
          </a:p>
        </p:txBody>
      </p:sp>
      <p:sp>
        <p:nvSpPr>
          <p:cNvPr id="22530" name="Rectangle 2"/>
          <p:cNvSpPr>
            <a:spLocks noGrp="1" noChangeArrowheads="1"/>
          </p:cNvSpPr>
          <p:nvPr>
            <p:ph type="title"/>
          </p:nvPr>
        </p:nvSpPr>
        <p:spPr>
          <a:xfrm>
            <a:off x="457200" y="5110"/>
            <a:ext cx="8280400" cy="1225550"/>
          </a:xfrm>
        </p:spPr>
        <p:txBody>
          <a:bodyPr/>
          <a:lstStyle/>
          <a:p>
            <a:pPr algn="l" eaLnBrk="1" hangingPunct="1">
              <a:defRPr/>
            </a:pPr>
            <a:r>
              <a:rPr lang="en-US" sz="2400" i="1" dirty="0"/>
              <a:t>Based on the varying degrees of pliability of the mucous membrane, Lund distinguishes 4 zones on the hard palate:</a:t>
            </a:r>
            <a:endParaRPr lang="ru-RU" dirty="0" smtClean="0"/>
          </a:p>
        </p:txBody>
      </p:sp>
      <p:sp>
        <p:nvSpPr>
          <p:cNvPr id="22531" name="Rectangle 3"/>
          <p:cNvSpPr>
            <a:spLocks noGrp="1" noChangeArrowheads="1"/>
          </p:cNvSpPr>
          <p:nvPr>
            <p:ph type="body" idx="1"/>
          </p:nvPr>
        </p:nvSpPr>
        <p:spPr>
          <a:xfrm>
            <a:off x="457200" y="1341438"/>
            <a:ext cx="8229600" cy="4784725"/>
          </a:xfrm>
        </p:spPr>
        <p:txBody>
          <a:bodyPr/>
          <a:lstStyle/>
          <a:p>
            <a:pPr marL="609600" indent="-609600" eaLnBrk="1" hangingPunct="1">
              <a:lnSpc>
                <a:spcPct val="80000"/>
              </a:lnSpc>
              <a:buFontTx/>
              <a:buAutoNum type="arabicParenR"/>
              <a:defRPr/>
            </a:pPr>
            <a:r>
              <a:rPr lang="en-US" sz="1800" b="1" i="1" dirty="0"/>
              <a:t>area of the sagittal suture;</a:t>
            </a:r>
          </a:p>
          <a:p>
            <a:pPr marL="609600" indent="-609600" eaLnBrk="1" hangingPunct="1">
              <a:lnSpc>
                <a:spcPct val="80000"/>
              </a:lnSpc>
              <a:buFontTx/>
              <a:buAutoNum type="arabicParenR"/>
              <a:defRPr/>
            </a:pPr>
            <a:r>
              <a:rPr lang="en-US" sz="1800" b="1" i="1" dirty="0"/>
              <a:t>alveolar ridge;</a:t>
            </a:r>
          </a:p>
          <a:p>
            <a:pPr marL="609600" indent="-609600" eaLnBrk="1" hangingPunct="1">
              <a:lnSpc>
                <a:spcPct val="80000"/>
              </a:lnSpc>
              <a:buFontTx/>
              <a:buAutoNum type="arabicParenR"/>
              <a:defRPr/>
            </a:pPr>
            <a:r>
              <a:rPr lang="en-US" sz="1800" b="1" i="1" dirty="0"/>
              <a:t>area of the hard palate in the area of transverse folds;</a:t>
            </a:r>
          </a:p>
          <a:p>
            <a:pPr marL="609600" indent="-609600" eaLnBrk="1" hangingPunct="1">
              <a:lnSpc>
                <a:spcPct val="80000"/>
              </a:lnSpc>
              <a:buFontTx/>
              <a:buAutoNum type="arabicParenR"/>
              <a:defRPr/>
            </a:pPr>
            <a:r>
              <a:rPr lang="en-US" sz="1800" b="1" i="1" dirty="0"/>
              <a:t>posterior third of the hard palate.</a:t>
            </a:r>
          </a:p>
          <a:p>
            <a:pPr marL="609600" indent="-609600" eaLnBrk="1" hangingPunct="1">
              <a:lnSpc>
                <a:spcPct val="80000"/>
              </a:lnSpc>
              <a:buFontTx/>
              <a:buAutoNum type="arabicParenR"/>
              <a:defRPr/>
            </a:pPr>
            <a:endParaRPr lang="en-US" sz="1800" b="1" i="1" dirty="0"/>
          </a:p>
          <a:p>
            <a:pPr marL="609600" indent="-609600" eaLnBrk="1" hangingPunct="1">
              <a:lnSpc>
                <a:spcPct val="80000"/>
              </a:lnSpc>
              <a:buFontTx/>
              <a:buAutoNum type="arabicParenR"/>
              <a:defRPr/>
            </a:pPr>
            <a:endParaRPr lang="en-US" sz="1800" b="1" i="1" dirty="0"/>
          </a:p>
          <a:p>
            <a:pPr marL="609600" indent="-609600" eaLnBrk="1" hangingPunct="1">
              <a:lnSpc>
                <a:spcPct val="80000"/>
              </a:lnSpc>
              <a:buFontTx/>
              <a:buAutoNum type="arabicParenR"/>
              <a:defRPr/>
            </a:pPr>
            <a:r>
              <a:rPr lang="en-US" sz="1800" b="1" i="1" dirty="0"/>
              <a:t>The mucous membrane of the first zone is thin and does not have a </a:t>
            </a:r>
            <a:r>
              <a:rPr lang="en-US" sz="1800" b="1" i="1" dirty="0" err="1"/>
              <a:t>submucosal</a:t>
            </a:r>
            <a:r>
              <a:rPr lang="en-US" sz="1800" b="1" i="1" dirty="0"/>
              <a:t> layer. Therefore, its flexibility is negligible. Lund called this area the medial (middle) fibrous zone.</a:t>
            </a:r>
          </a:p>
          <a:p>
            <a:pPr marL="609600" indent="-609600" eaLnBrk="1" hangingPunct="1">
              <a:lnSpc>
                <a:spcPct val="80000"/>
              </a:lnSpc>
              <a:buFontTx/>
              <a:buAutoNum type="arabicParenR"/>
              <a:defRPr/>
            </a:pPr>
            <a:r>
              <a:rPr lang="en-US" sz="1800" b="1" i="1" dirty="0"/>
              <a:t>The second zone covers the alveolar process and is also covered with a mucous membrane, almost devoid of a </a:t>
            </a:r>
            <a:r>
              <a:rPr lang="en-US" sz="1800" b="1" i="1" dirty="0" err="1"/>
              <a:t>submucosal</a:t>
            </a:r>
            <a:r>
              <a:rPr lang="en-US" sz="1800" b="1" i="1" dirty="0"/>
              <a:t> layer. It is called by Lund the peripheral fibrous zone.</a:t>
            </a:r>
          </a:p>
          <a:p>
            <a:pPr marL="609600" indent="-609600" eaLnBrk="1" hangingPunct="1">
              <a:lnSpc>
                <a:spcPct val="80000"/>
              </a:lnSpc>
              <a:buFontTx/>
              <a:buAutoNum type="arabicParenR"/>
              <a:defRPr/>
            </a:pPr>
            <a:r>
              <a:rPr lang="en-US" sz="1800" b="1" i="1" dirty="0"/>
              <a:t>The third zone is covered with a mucous membrane, which has an average degree of pliability.</a:t>
            </a:r>
          </a:p>
          <a:p>
            <a:pPr marL="609600" indent="-609600" eaLnBrk="1" hangingPunct="1">
              <a:lnSpc>
                <a:spcPct val="80000"/>
              </a:lnSpc>
              <a:buFontTx/>
              <a:buAutoNum type="arabicParenR"/>
              <a:defRPr/>
            </a:pPr>
            <a:r>
              <a:rPr lang="en-US" sz="1800" b="1" i="1" dirty="0"/>
              <a:t>The fourth zone - the posterior third of the hard palate - has a </a:t>
            </a:r>
            <a:r>
              <a:rPr lang="en-US" sz="1800" b="1" i="1" dirty="0" err="1"/>
              <a:t>submucosal</a:t>
            </a:r>
            <a:r>
              <a:rPr lang="en-US" sz="1800" b="1" i="1" dirty="0"/>
              <a:t> layer rich in mucous glands and containing some adipose tissue. This layer is soft, has the greatest degree of pliability and is called the glandular zone.</a:t>
            </a:r>
            <a:endParaRPr lang="ru-RU" sz="1800" i="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CB6BC95-22CC-47ED-92FA-FBBB87EB603C}" type="slidenum">
              <a:rPr lang="ru-RU" altLang="ru-RU"/>
              <a:pPr eaLnBrk="1" hangingPunct="1"/>
              <a:t>2</a:t>
            </a:fld>
            <a:endParaRPr lang="ru-RU" altLang="ru-RU"/>
          </a:p>
        </p:txBody>
      </p:sp>
      <p:sp>
        <p:nvSpPr>
          <p:cNvPr id="4098" name="Rectangle 2"/>
          <p:cNvSpPr>
            <a:spLocks noGrp="1" noChangeArrowheads="1"/>
          </p:cNvSpPr>
          <p:nvPr>
            <p:ph type="title"/>
          </p:nvPr>
        </p:nvSpPr>
        <p:spPr>
          <a:xfrm>
            <a:off x="179388" y="0"/>
            <a:ext cx="8640762" cy="1296988"/>
          </a:xfrm>
        </p:spPr>
        <p:txBody>
          <a:bodyPr/>
          <a:lstStyle/>
          <a:p>
            <a:pPr algn="l" eaLnBrk="1" hangingPunct="1">
              <a:defRPr/>
            </a:pPr>
            <a:r>
              <a:rPr lang="en-US" sz="2400" i="1" dirty="0">
                <a:solidFill>
                  <a:srgbClr val="FF0000"/>
                </a:solidFill>
              </a:rPr>
              <a:t>Fixation is the strengthening of the prosthesis on the jaw at rest. Stabilization - ensuring the stability of the prosthesis during the performance of the function.</a:t>
            </a:r>
            <a:endParaRPr lang="ru-RU" dirty="0" smtClean="0"/>
          </a:p>
        </p:txBody>
      </p:sp>
      <p:sp>
        <p:nvSpPr>
          <p:cNvPr id="4099" name="Rectangle 3"/>
          <p:cNvSpPr>
            <a:spLocks noGrp="1" noChangeArrowheads="1"/>
          </p:cNvSpPr>
          <p:nvPr>
            <p:ph type="body" idx="1"/>
          </p:nvPr>
        </p:nvSpPr>
        <p:spPr>
          <a:xfrm>
            <a:off x="0" y="1268413"/>
            <a:ext cx="8856663" cy="5113337"/>
          </a:xfrm>
        </p:spPr>
        <p:txBody>
          <a:bodyPr/>
          <a:lstStyle/>
          <a:p>
            <a:pPr algn="ctr" eaLnBrk="1" hangingPunct="1">
              <a:buNone/>
              <a:defRPr/>
            </a:pPr>
            <a:r>
              <a:rPr lang="en-US" sz="1800" b="1" i="1" u="sng" dirty="0">
                <a:solidFill>
                  <a:srgbClr val="0000CC"/>
                </a:solidFill>
              </a:rPr>
              <a:t>The quality of prosthesis stabilization depends on:</a:t>
            </a:r>
            <a:r>
              <a:rPr lang="ru-RU" sz="2000" dirty="0" smtClean="0"/>
              <a:t>анатомических </a:t>
            </a:r>
            <a:r>
              <a:rPr lang="en-US" sz="2000" dirty="0"/>
              <a:t>features of the oral cavity</a:t>
            </a:r>
          </a:p>
          <a:p>
            <a:pPr algn="ctr" eaLnBrk="1" hangingPunct="1">
              <a:buNone/>
              <a:defRPr/>
            </a:pPr>
            <a:r>
              <a:rPr lang="en-US" sz="2000" dirty="0"/>
              <a:t>type of mucous membrane, its moisture content</a:t>
            </a:r>
          </a:p>
          <a:p>
            <a:pPr algn="ctr" eaLnBrk="1" hangingPunct="1">
              <a:buNone/>
              <a:defRPr/>
            </a:pPr>
            <a:r>
              <a:rPr lang="en-US" sz="2000" dirty="0"/>
              <a:t>quality of impressions (anatomical and functional)</a:t>
            </a:r>
          </a:p>
          <a:p>
            <a:pPr algn="ctr" eaLnBrk="1" hangingPunct="1">
              <a:buNone/>
              <a:defRPr/>
            </a:pPr>
            <a:r>
              <a:rPr lang="en-US" sz="2000" dirty="0"/>
              <a:t>correct determination of the boundaries of the prosthesis</a:t>
            </a:r>
          </a:p>
          <a:p>
            <a:pPr algn="ctr" eaLnBrk="1" hangingPunct="1">
              <a:buNone/>
              <a:defRPr/>
            </a:pPr>
            <a:r>
              <a:rPr lang="en-US" sz="2000" dirty="0"/>
              <a:t>literacy of dental technician manipulations</a:t>
            </a:r>
          </a:p>
          <a:p>
            <a:pPr algn="ctr" eaLnBrk="1" hangingPunct="1">
              <a:buNone/>
              <a:defRPr/>
            </a:pPr>
            <a:r>
              <a:rPr lang="en-US" sz="2000" dirty="0"/>
              <a:t>materials for clinical and laboratory stages</a:t>
            </a:r>
          </a:p>
          <a:p>
            <a:pPr algn="ctr" eaLnBrk="1" hangingPunct="1">
              <a:buNone/>
              <a:defRPr/>
            </a:pPr>
            <a:r>
              <a:rPr lang="en-US" sz="2000" dirty="0"/>
              <a:t>alignment of occlusal contacts</a:t>
            </a:r>
          </a:p>
          <a:p>
            <a:pPr algn="ctr" eaLnBrk="1" hangingPunct="1">
              <a:buNone/>
              <a:defRPr/>
            </a:pPr>
            <a:r>
              <a:rPr lang="en-US" sz="2000" dirty="0"/>
              <a:t>properties of the food consumed by the patient</a:t>
            </a:r>
          </a:p>
          <a:p>
            <a:pPr algn="ctr" eaLnBrk="1" hangingPunct="1">
              <a:buNone/>
              <a:defRPr/>
            </a:pPr>
            <a:r>
              <a:rPr lang="en-US" sz="2000" dirty="0"/>
              <a:t>    The problem of high-quality fixation of complete removable dentures has existed for several centuries. Many methods have been proposed for fixing dentures on edentulous jaws. For the convenience of their study, classifications have been created.</a:t>
            </a:r>
            <a:endParaRPr lang="ru-RU" sz="2000" i="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CA115C7-8651-421F-A7BC-C4D2E16217D6}" type="slidenum">
              <a:rPr lang="ru-RU" altLang="ru-RU"/>
              <a:pPr eaLnBrk="1" hangingPunct="1"/>
              <a:t>20</a:t>
            </a:fld>
            <a:endParaRPr lang="ru-RU" altLang="ru-RU"/>
          </a:p>
        </p:txBody>
      </p:sp>
      <p:sp>
        <p:nvSpPr>
          <p:cNvPr id="23554" name="Rectangle 2"/>
          <p:cNvSpPr>
            <a:spLocks noGrp="1" noChangeArrowheads="1"/>
          </p:cNvSpPr>
          <p:nvPr>
            <p:ph type="title"/>
          </p:nvPr>
        </p:nvSpPr>
        <p:spPr>
          <a:xfrm>
            <a:off x="457200" y="277813"/>
            <a:ext cx="8229600" cy="990600"/>
          </a:xfrm>
        </p:spPr>
        <p:txBody>
          <a:bodyPr/>
          <a:lstStyle/>
          <a:p>
            <a:pPr eaLnBrk="1" hangingPunct="1">
              <a:defRPr/>
            </a:pPr>
            <a:r>
              <a:rPr lang="en-US" sz="2800" b="1" i="1" dirty="0">
                <a:solidFill>
                  <a:srgbClr val="0000CC"/>
                </a:solidFill>
              </a:rPr>
              <a:t>LIMITS OF COMPLETE REMOVABLE DENTURE BASES</a:t>
            </a:r>
            <a:endParaRPr lang="ru-RU" sz="4000" dirty="0" smtClean="0"/>
          </a:p>
        </p:txBody>
      </p:sp>
      <p:sp>
        <p:nvSpPr>
          <p:cNvPr id="23555" name="Rectangle 3"/>
          <p:cNvSpPr>
            <a:spLocks noGrp="1" noChangeArrowheads="1"/>
          </p:cNvSpPr>
          <p:nvPr>
            <p:ph type="body" idx="1"/>
          </p:nvPr>
        </p:nvSpPr>
        <p:spPr>
          <a:xfrm>
            <a:off x="323850" y="1268413"/>
            <a:ext cx="8229600" cy="2665412"/>
          </a:xfrm>
        </p:spPr>
        <p:txBody>
          <a:bodyPr/>
          <a:lstStyle/>
          <a:p>
            <a:pPr eaLnBrk="1" hangingPunct="1">
              <a:buNone/>
              <a:defRPr/>
            </a:pPr>
            <a:r>
              <a:rPr lang="ru-RU" dirty="0" smtClean="0"/>
              <a:t>   </a:t>
            </a:r>
            <a:r>
              <a:rPr lang="en-US" sz="2000" b="1" i="1" u="sng" dirty="0"/>
              <a:t>On the upper jaw, the boundaries of the base overlap the maxillary tubercles, go around the </a:t>
            </a:r>
            <a:r>
              <a:rPr lang="en-US" sz="2000" b="1" i="1" u="sng" dirty="0" err="1"/>
              <a:t>pterygomaxillary</a:t>
            </a:r>
            <a:r>
              <a:rPr lang="en-US" sz="2000" b="1" i="1" u="sng" dirty="0"/>
              <a:t> folds, the buccal-maxillary cords, the frenulum of the lip and extend onto the palatine vault. Along line A, the prosthesis base overlaps the blind holes by 2 mm.</a:t>
            </a:r>
          </a:p>
          <a:p>
            <a:pPr eaLnBrk="1" hangingPunct="1">
              <a:buNone/>
              <a:defRPr/>
            </a:pPr>
            <a:r>
              <a:rPr lang="en-US" sz="2000" b="1" i="1" u="sng" dirty="0"/>
              <a:t>      On the lower jaw, the boundaries of the base are covered by mucous tubercles, bypassing the buccal-maxillary cords and the frenulum of the lip and tongue.</a:t>
            </a:r>
            <a:endParaRPr lang="ru-RU" sz="2000" dirty="0" smtClean="0"/>
          </a:p>
        </p:txBody>
      </p:sp>
      <p:pic>
        <p:nvPicPr>
          <p:cNvPr id="2355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4385000"/>
            <a:ext cx="4103687"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9E6278E-675A-46F8-9B8E-23F16A57035E}" type="slidenum">
              <a:rPr lang="ru-RU" altLang="ru-RU"/>
              <a:pPr eaLnBrk="1" hangingPunct="1"/>
              <a:t>3</a:t>
            </a:fld>
            <a:endParaRPr lang="ru-RU" altLang="ru-RU"/>
          </a:p>
        </p:txBody>
      </p:sp>
      <p:sp>
        <p:nvSpPr>
          <p:cNvPr id="5122" name="Rectangle 2"/>
          <p:cNvSpPr>
            <a:spLocks noGrp="1" noChangeArrowheads="1"/>
          </p:cNvSpPr>
          <p:nvPr>
            <p:ph type="title"/>
          </p:nvPr>
        </p:nvSpPr>
        <p:spPr>
          <a:xfrm flipH="1">
            <a:off x="179388" y="115888"/>
            <a:ext cx="8280400" cy="1441450"/>
          </a:xfrm>
        </p:spPr>
        <p:txBody>
          <a:bodyPr/>
          <a:lstStyle/>
          <a:p>
            <a:pPr algn="l" eaLnBrk="1" hangingPunct="1">
              <a:defRPr/>
            </a:pPr>
            <a:r>
              <a:rPr lang="en-US" sz="2800" i="1" dirty="0"/>
              <a:t>B.K. </a:t>
            </a:r>
            <a:r>
              <a:rPr lang="en-US" sz="2800" i="1" dirty="0" err="1"/>
              <a:t>Boyanov</a:t>
            </a:r>
            <a:r>
              <a:rPr lang="en-US" sz="2800" i="1" dirty="0"/>
              <a:t> divides all methods of fixing prostheses into:</a:t>
            </a:r>
            <a:endParaRPr lang="ru-RU" sz="2800" dirty="0" smtClean="0"/>
          </a:p>
        </p:txBody>
      </p:sp>
      <p:sp>
        <p:nvSpPr>
          <p:cNvPr id="5123" name="Rectangle 3"/>
          <p:cNvSpPr>
            <a:spLocks noGrp="1" noChangeArrowheads="1"/>
          </p:cNvSpPr>
          <p:nvPr>
            <p:ph type="body" idx="1"/>
          </p:nvPr>
        </p:nvSpPr>
        <p:spPr>
          <a:xfrm>
            <a:off x="395288" y="1412875"/>
            <a:ext cx="8158162" cy="2879725"/>
          </a:xfrm>
        </p:spPr>
        <p:txBody>
          <a:bodyPr/>
          <a:lstStyle/>
          <a:p>
            <a:pPr marL="609600" indent="-609600" eaLnBrk="1" hangingPunct="1">
              <a:lnSpc>
                <a:spcPct val="80000"/>
              </a:lnSpc>
              <a:buFont typeface="Wingdings" panose="05000000000000000000" pitchFamily="2" charset="2"/>
              <a:buNone/>
              <a:defRPr/>
            </a:pPr>
            <a:endParaRPr lang="ru-RU" sz="800" dirty="0" smtClean="0"/>
          </a:p>
          <a:p>
            <a:pPr marL="609600" indent="-609600" eaLnBrk="1" hangingPunct="1">
              <a:lnSpc>
                <a:spcPct val="80000"/>
              </a:lnSpc>
              <a:buFontTx/>
              <a:buAutoNum type="arabicPeriod"/>
              <a:defRPr/>
            </a:pPr>
            <a:r>
              <a:rPr lang="en-US" sz="2400" dirty="0"/>
              <a:t>Biomechanical</a:t>
            </a:r>
          </a:p>
          <a:p>
            <a:pPr marL="609600" indent="-609600" eaLnBrk="1" hangingPunct="1">
              <a:lnSpc>
                <a:spcPct val="80000"/>
              </a:lnSpc>
              <a:buFontTx/>
              <a:buAutoNum type="arabicPeriod"/>
              <a:defRPr/>
            </a:pPr>
            <a:r>
              <a:rPr lang="en-US" sz="2400" dirty="0"/>
              <a:t>Physical</a:t>
            </a:r>
          </a:p>
          <a:p>
            <a:pPr marL="609600" indent="-609600" eaLnBrk="1" hangingPunct="1">
              <a:lnSpc>
                <a:spcPct val="80000"/>
              </a:lnSpc>
              <a:buFontTx/>
              <a:buAutoNum type="arabicPeriod"/>
              <a:defRPr/>
            </a:pPr>
            <a:r>
              <a:rPr lang="en-US" sz="2400" dirty="0"/>
              <a:t>Mechanical</a:t>
            </a:r>
          </a:p>
          <a:p>
            <a:pPr marL="609600" indent="-609600" eaLnBrk="1" hangingPunct="1">
              <a:lnSpc>
                <a:spcPct val="80000"/>
              </a:lnSpc>
              <a:buFontTx/>
              <a:buAutoNum type="arabicPeriod"/>
              <a:defRPr/>
            </a:pPr>
            <a:r>
              <a:rPr lang="en-US" sz="2400" dirty="0"/>
              <a:t>Biomechanical</a:t>
            </a:r>
            <a:endParaRPr lang="ru-RU" sz="2400" dirty="0" smtClean="0"/>
          </a:p>
          <a:p>
            <a:pPr marL="609600" indent="-609600" algn="ctr" eaLnBrk="1" hangingPunct="1">
              <a:lnSpc>
                <a:spcPct val="80000"/>
              </a:lnSpc>
              <a:buFontTx/>
              <a:buNone/>
              <a:defRPr/>
            </a:pPr>
            <a:endParaRPr lang="ru-RU" sz="2400" dirty="0" smtClean="0"/>
          </a:p>
          <a:p>
            <a:pPr marL="609600" indent="-609600" algn="ctr" eaLnBrk="1" hangingPunct="1">
              <a:lnSpc>
                <a:spcPct val="80000"/>
              </a:lnSpc>
              <a:buFontTx/>
              <a:buNone/>
              <a:defRPr/>
            </a:pPr>
            <a:endParaRPr lang="ru-RU" sz="2400" dirty="0" smtClean="0"/>
          </a:p>
          <a:p>
            <a:pPr marL="609600" indent="-609600" algn="ctr" eaLnBrk="1" hangingPunct="1">
              <a:lnSpc>
                <a:spcPct val="80000"/>
              </a:lnSpc>
              <a:buFontTx/>
              <a:buNone/>
              <a:defRPr/>
            </a:pPr>
            <a:r>
              <a:rPr lang="ru-RU" sz="800" dirty="0" smtClean="0"/>
              <a:t> </a:t>
            </a:r>
            <a:endParaRPr lang="ru-RU" sz="600" i="1" dirty="0" smtClean="0"/>
          </a:p>
        </p:txBody>
      </p:sp>
      <p:pic>
        <p:nvPicPr>
          <p:cNvPr id="1331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852738"/>
            <a:ext cx="3024188"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2" nodeType="withEffect">
                                  <p:stCondLst>
                                    <p:cond delay="0"/>
                                  </p:stCondLst>
                                  <p:childTnLst>
                                    <p:set>
                                      <p:cBhvr>
                                        <p:cTn id="6" dur="1" fill="hold">
                                          <p:stCondLst>
                                            <p:cond delay="0"/>
                                          </p:stCondLst>
                                        </p:cTn>
                                        <p:tgtEl>
                                          <p:spTgt spid="13317">
                                            <p:bg/>
                                          </p:spTgt>
                                        </p:tgtEl>
                                        <p:attrNameLst>
                                          <p:attrName>style.visibility</p:attrName>
                                        </p:attrNameLst>
                                      </p:cBhvr>
                                      <p:to>
                                        <p:strVal val="visible"/>
                                      </p:to>
                                    </p:set>
                                    <p:animEffect transition="in" filter="fade">
                                      <p:cBhvr>
                                        <p:cTn id="7" dur="500"/>
                                        <p:tgtEl>
                                          <p:spTgt spid="13317">
                                            <p:bg/>
                                          </p:spTgt>
                                        </p:tgtEl>
                                      </p:cBhvr>
                                    </p:animEffect>
                                    <p:anim calcmode="lin" valueType="num">
                                      <p:cBhvr>
                                        <p:cTn id="8" dur="500" fill="hold"/>
                                        <p:tgtEl>
                                          <p:spTgt spid="13317">
                                            <p:bg/>
                                          </p:spTgt>
                                        </p:tgtEl>
                                        <p:attrNameLst>
                                          <p:attrName>ppt_x</p:attrName>
                                        </p:attrNameLst>
                                      </p:cBhvr>
                                      <p:tavLst>
                                        <p:tav tm="0">
                                          <p:val>
                                            <p:strVal val="#ppt_x"/>
                                          </p:val>
                                        </p:tav>
                                        <p:tav tm="100000">
                                          <p:val>
                                            <p:strVal val="#ppt_x"/>
                                          </p:val>
                                        </p:tav>
                                      </p:tavLst>
                                    </p:anim>
                                    <p:anim calcmode="lin" valueType="num">
                                      <p:cBhvr>
                                        <p:cTn id="9" dur="500" fill="hold"/>
                                        <p:tgtEl>
                                          <p:spTgt spid="13317">
                                            <p:bg/>
                                          </p:spTgt>
                                        </p:tgtEl>
                                        <p:attrNameLst>
                                          <p:attrName>ppt_y</p:attrName>
                                        </p:attrNameLst>
                                      </p:cBhvr>
                                      <p:tavLst>
                                        <p:tav tm="0">
                                          <p:val>
                                            <p:strVal val="#ppt_y+.05"/>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13317">
                                            <p:bg/>
                                          </p:spTgt>
                                        </p:tgtEl>
                                        <p:attrNameLst>
                                          <p:attrName>style.visibility</p:attrName>
                                        </p:attrNameLst>
                                      </p:cBhvr>
                                      <p:to>
                                        <p:strVal val="visible"/>
                                      </p:to>
                                    </p:set>
                                    <p:animEffect transition="in" filter="fade">
                                      <p:cBhvr>
                                        <p:cTn id="12" dur="1000"/>
                                        <p:tgtEl>
                                          <p:spTgt spid="13317">
                                            <p:bg/>
                                          </p:spTgt>
                                        </p:tgtEl>
                                      </p:cBhvr>
                                    </p:animEffect>
                                    <p:anim calcmode="lin" valueType="num">
                                      <p:cBhvr>
                                        <p:cTn id="13" dur="1000" fill="hold"/>
                                        <p:tgtEl>
                                          <p:spTgt spid="13317">
                                            <p:bg/>
                                          </p:spTgt>
                                        </p:tgtEl>
                                        <p:attrNameLst>
                                          <p:attrName>ppt_x</p:attrName>
                                        </p:attrNameLst>
                                      </p:cBhvr>
                                      <p:tavLst>
                                        <p:tav tm="0">
                                          <p:val>
                                            <p:strVal val="#ppt_x"/>
                                          </p:val>
                                        </p:tav>
                                        <p:tav tm="100000">
                                          <p:val>
                                            <p:strVal val="#ppt_x"/>
                                          </p:val>
                                        </p:tav>
                                      </p:tavLst>
                                    </p:anim>
                                    <p:anim calcmode="lin" valueType="num">
                                      <p:cBhvr>
                                        <p:cTn id="14" dur="1000" fill="hold"/>
                                        <p:tgtEl>
                                          <p:spTgt spid="13317">
                                            <p:bg/>
                                          </p:spTgt>
                                        </p:tgtEl>
                                        <p:attrNameLst>
                                          <p:attrName>ppt_y</p:attrName>
                                        </p:attrNameLst>
                                      </p:cBhvr>
                                      <p:tavLst>
                                        <p:tav tm="0">
                                          <p:val>
                                            <p:strVal val="#ppt_y+.1"/>
                                          </p:val>
                                        </p:tav>
                                        <p:tav tm="100000">
                                          <p:val>
                                            <p:strVal val="#ppt_y"/>
                                          </p:val>
                                        </p:tav>
                                      </p:tavLst>
                                    </p:anim>
                                  </p:childTnLst>
                                </p:cTn>
                              </p:par>
                              <p:par>
                                <p:cTn id="15" presetID="50" presetClass="entr" presetSubtype="0" decel="100000" fill="hold" grpId="0" nodeType="withEffect">
                                  <p:stCondLst>
                                    <p:cond delay="0"/>
                                  </p:stCondLst>
                                  <p:childTnLst>
                                    <p:set>
                                      <p:cBhvr>
                                        <p:cTn id="16" dur="1" fill="hold">
                                          <p:stCondLst>
                                            <p:cond delay="0"/>
                                          </p:stCondLst>
                                        </p:cTn>
                                        <p:tgtEl>
                                          <p:spTgt spid="13317">
                                            <p:bg/>
                                          </p:spTgt>
                                        </p:tgtEl>
                                        <p:attrNameLst>
                                          <p:attrName>style.visibility</p:attrName>
                                        </p:attrNameLst>
                                      </p:cBhvr>
                                      <p:to>
                                        <p:strVal val="visible"/>
                                      </p:to>
                                    </p:set>
                                    <p:anim calcmode="lin" valueType="num">
                                      <p:cBhvr>
                                        <p:cTn id="17" dur="500" fill="hold"/>
                                        <p:tgtEl>
                                          <p:spTgt spid="13317">
                                            <p:bg/>
                                          </p:spTgt>
                                        </p:tgtEl>
                                        <p:attrNameLst>
                                          <p:attrName>ppt_w</p:attrName>
                                        </p:attrNameLst>
                                      </p:cBhvr>
                                      <p:tavLst>
                                        <p:tav tm="0">
                                          <p:val>
                                            <p:strVal val="#ppt_w+.3"/>
                                          </p:val>
                                        </p:tav>
                                        <p:tav tm="100000">
                                          <p:val>
                                            <p:strVal val="#ppt_w"/>
                                          </p:val>
                                        </p:tav>
                                      </p:tavLst>
                                    </p:anim>
                                    <p:anim calcmode="lin" valueType="num">
                                      <p:cBhvr>
                                        <p:cTn id="18" dur="500" fill="hold"/>
                                        <p:tgtEl>
                                          <p:spTgt spid="13317">
                                            <p:bg/>
                                          </p:spTgt>
                                        </p:tgtEl>
                                        <p:attrNameLst>
                                          <p:attrName>ppt_h</p:attrName>
                                        </p:attrNameLst>
                                      </p:cBhvr>
                                      <p:tavLst>
                                        <p:tav tm="0">
                                          <p:val>
                                            <p:strVal val="#ppt_h"/>
                                          </p:val>
                                        </p:tav>
                                        <p:tav tm="100000">
                                          <p:val>
                                            <p:strVal val="#ppt_h"/>
                                          </p:val>
                                        </p:tav>
                                      </p:tavLst>
                                    </p:anim>
                                    <p:animEffect transition="in" filter="fade">
                                      <p:cBhvr>
                                        <p:cTn id="19" dur="500"/>
                                        <p:tgtEl>
                                          <p:spTgt spid="1331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P spid="13317" grpId="1" build="p"/>
      <p:bldP spid="13317" grpId="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69769D2-138E-4879-8A1C-F377107926F0}" type="slidenum">
              <a:rPr lang="ru-RU" altLang="ru-RU"/>
              <a:pPr eaLnBrk="1" hangingPunct="1"/>
              <a:t>4</a:t>
            </a:fld>
            <a:endParaRPr lang="ru-RU" altLang="ru-RU"/>
          </a:p>
        </p:txBody>
      </p:sp>
      <p:sp>
        <p:nvSpPr>
          <p:cNvPr id="6146" name="Rectangle 2"/>
          <p:cNvSpPr>
            <a:spLocks noGrp="1" noChangeArrowheads="1"/>
          </p:cNvSpPr>
          <p:nvPr>
            <p:ph type="title"/>
          </p:nvPr>
        </p:nvSpPr>
        <p:spPr>
          <a:xfrm>
            <a:off x="468313" y="260350"/>
            <a:ext cx="8229600" cy="576263"/>
          </a:xfrm>
        </p:spPr>
        <p:txBody>
          <a:bodyPr/>
          <a:lstStyle/>
          <a:p>
            <a:pPr eaLnBrk="1" hangingPunct="1">
              <a:defRPr/>
            </a:pPr>
            <a:r>
              <a:rPr lang="en-US" sz="2800" b="1" i="1" dirty="0">
                <a:solidFill>
                  <a:srgbClr val="0000CC"/>
                </a:solidFill>
              </a:rPr>
              <a:t>Mechanical methods</a:t>
            </a:r>
            <a:r>
              <a:rPr lang="ru-RU" sz="2800" b="1" i="1" dirty="0" smtClean="0">
                <a:solidFill>
                  <a:srgbClr val="0000CC"/>
                </a:solidFill>
              </a:rPr>
              <a:t>:</a:t>
            </a:r>
            <a:endParaRPr lang="ru-RU" sz="2800" b="1" i="1" dirty="0" smtClean="0">
              <a:solidFill>
                <a:srgbClr val="0000CC"/>
              </a:solidFill>
            </a:endParaRPr>
          </a:p>
        </p:txBody>
      </p:sp>
      <p:sp>
        <p:nvSpPr>
          <p:cNvPr id="6147" name="Rectangle 3"/>
          <p:cNvSpPr>
            <a:spLocks noGrp="1" noChangeArrowheads="1"/>
          </p:cNvSpPr>
          <p:nvPr>
            <p:ph type="body" idx="1"/>
          </p:nvPr>
        </p:nvSpPr>
        <p:spPr>
          <a:xfrm>
            <a:off x="468313" y="1268413"/>
            <a:ext cx="8229600" cy="5218112"/>
          </a:xfrm>
        </p:spPr>
        <p:txBody>
          <a:bodyPr/>
          <a:lstStyle/>
          <a:p>
            <a:pPr eaLnBrk="1" hangingPunct="1">
              <a:defRPr/>
            </a:pPr>
            <a:r>
              <a:rPr lang="en-US" sz="2400" b="1" i="1" u="sng" dirty="0"/>
              <a:t>Springs: in the 18th century, P. </a:t>
            </a:r>
            <a:r>
              <a:rPr lang="en-US" sz="2400" b="1" i="1" u="sng" dirty="0" err="1"/>
              <a:t>Fauchard</a:t>
            </a:r>
            <a:r>
              <a:rPr lang="en-US" sz="2400" b="1" i="1" u="sng" dirty="0"/>
              <a:t> proposed using gold curved leaf springs for fixation of complete removable dentures, which were later replaced by spiral springs placed in nylon tubes.</a:t>
            </a:r>
            <a:endParaRPr lang="ru-RU" sz="2400" dirty="0" smtClean="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357563"/>
            <a:ext cx="326390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357563"/>
            <a:ext cx="2497138"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4B86E22-1589-4AB8-9D85-8216AEF9A60F}" type="slidenum">
              <a:rPr lang="ru-RU" altLang="ru-RU"/>
              <a:pPr eaLnBrk="1" hangingPunct="1"/>
              <a:t>5</a:t>
            </a:fld>
            <a:endParaRPr lang="ru-RU" altLang="ru-RU"/>
          </a:p>
        </p:txBody>
      </p:sp>
      <p:sp>
        <p:nvSpPr>
          <p:cNvPr id="26626" name="Rectangle 2"/>
          <p:cNvSpPr>
            <a:spLocks noGrp="1" noChangeArrowheads="1"/>
          </p:cNvSpPr>
          <p:nvPr>
            <p:ph type="title"/>
          </p:nvPr>
        </p:nvSpPr>
        <p:spPr>
          <a:xfrm>
            <a:off x="395288" y="260350"/>
            <a:ext cx="8229600" cy="647700"/>
          </a:xfrm>
        </p:spPr>
        <p:txBody>
          <a:bodyPr/>
          <a:lstStyle/>
          <a:p>
            <a:pPr eaLnBrk="1" hangingPunct="1">
              <a:defRPr/>
            </a:pPr>
            <a:r>
              <a:rPr lang="en-US" sz="2800" b="1" i="1" dirty="0">
                <a:solidFill>
                  <a:srgbClr val="0000CC"/>
                </a:solidFill>
              </a:rPr>
              <a:t>Mechanical methods</a:t>
            </a:r>
            <a:r>
              <a:rPr lang="ru-RU" sz="2800" b="1" i="1" dirty="0" smtClean="0">
                <a:solidFill>
                  <a:srgbClr val="0000CC"/>
                </a:solidFill>
              </a:rPr>
              <a:t>:</a:t>
            </a:r>
            <a:r>
              <a:rPr lang="ru-RU" sz="4000" dirty="0" smtClean="0"/>
              <a:t> </a:t>
            </a:r>
            <a:endParaRPr lang="ru-RU" sz="4000" dirty="0" smtClean="0"/>
          </a:p>
        </p:txBody>
      </p:sp>
      <p:sp>
        <p:nvSpPr>
          <p:cNvPr id="26627" name="Rectangle 3"/>
          <p:cNvSpPr>
            <a:spLocks noGrp="1" noChangeArrowheads="1"/>
          </p:cNvSpPr>
          <p:nvPr>
            <p:ph type="body" idx="1"/>
          </p:nvPr>
        </p:nvSpPr>
        <p:spPr>
          <a:xfrm>
            <a:off x="457200" y="1052513"/>
            <a:ext cx="8229600" cy="5073650"/>
          </a:xfrm>
        </p:spPr>
        <p:txBody>
          <a:bodyPr/>
          <a:lstStyle/>
          <a:p>
            <a:pPr eaLnBrk="1" hangingPunct="1">
              <a:buNone/>
              <a:defRPr/>
            </a:pPr>
            <a:r>
              <a:rPr lang="en-US" sz="2000" b="1" i="1" u="sng" dirty="0" err="1"/>
              <a:t>Weightening</a:t>
            </a:r>
            <a:r>
              <a:rPr lang="en-US" sz="2000" b="1" i="1" u="sng" dirty="0"/>
              <a:t> of the lower prosthesis by introducing metals with a high specific gravity into its base:</a:t>
            </a:r>
          </a:p>
          <a:p>
            <a:pPr eaLnBrk="1" hangingPunct="1">
              <a:buNone/>
              <a:defRPr/>
            </a:pPr>
            <a:r>
              <a:rPr lang="en-US" sz="2000" b="1" i="1" u="sng" dirty="0"/>
              <a:t>               Tungsten (Vine),</a:t>
            </a:r>
          </a:p>
          <a:p>
            <a:pPr eaLnBrk="1" hangingPunct="1">
              <a:buNone/>
              <a:defRPr/>
            </a:pPr>
            <a:r>
              <a:rPr lang="en-US" sz="2000" b="1" i="1" u="sng" dirty="0"/>
              <a:t>               tin inlays weighing 30-40 g. (V.N. </a:t>
            </a:r>
            <a:r>
              <a:rPr lang="en-US" sz="2000" b="1" i="1" u="sng" dirty="0" err="1"/>
              <a:t>Parshin</a:t>
            </a:r>
            <a:r>
              <a:rPr lang="en-US" sz="2000" b="1" i="1" u="sng" dirty="0"/>
              <a:t>),</a:t>
            </a:r>
          </a:p>
          <a:p>
            <a:pPr eaLnBrk="1" hangingPunct="1">
              <a:buNone/>
              <a:defRPr/>
            </a:pPr>
            <a:r>
              <a:rPr lang="en-US" sz="2000" b="1" i="1" u="sng" dirty="0"/>
              <a:t>               artificial chewing teeth made of metal.</a:t>
            </a:r>
            <a:endParaRPr lang="ru-RU" sz="2000" dirty="0" smtClean="0"/>
          </a:p>
        </p:txBody>
      </p:sp>
      <p:pic>
        <p:nvPicPr>
          <p:cNvPr id="8197" name="Picture 5" descr="Voronov-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284538"/>
            <a:ext cx="43211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E3B364E-A803-4117-BA31-9B3033C04DA7}" type="slidenum">
              <a:rPr lang="ru-RU" altLang="ru-RU"/>
              <a:pPr eaLnBrk="1" hangingPunct="1"/>
              <a:t>6</a:t>
            </a:fld>
            <a:endParaRPr lang="ru-RU" altLang="ru-RU"/>
          </a:p>
        </p:txBody>
      </p:sp>
      <p:sp>
        <p:nvSpPr>
          <p:cNvPr id="27650" name="Rectangle 2"/>
          <p:cNvSpPr>
            <a:spLocks noGrp="1" noChangeArrowheads="1"/>
          </p:cNvSpPr>
          <p:nvPr>
            <p:ph type="title"/>
          </p:nvPr>
        </p:nvSpPr>
        <p:spPr>
          <a:xfrm>
            <a:off x="457200" y="277813"/>
            <a:ext cx="8229600" cy="919162"/>
          </a:xfrm>
        </p:spPr>
        <p:txBody>
          <a:bodyPr/>
          <a:lstStyle/>
          <a:p>
            <a:pPr eaLnBrk="1" hangingPunct="1">
              <a:defRPr/>
            </a:pPr>
            <a:r>
              <a:rPr lang="en-US" sz="3200" b="1" i="1" dirty="0">
                <a:solidFill>
                  <a:srgbClr val="0000CC"/>
                </a:solidFill>
              </a:rPr>
              <a:t>Mechanical methods</a:t>
            </a:r>
            <a:r>
              <a:rPr lang="ru-RU" sz="3200" b="1" i="1" dirty="0" smtClean="0">
                <a:solidFill>
                  <a:srgbClr val="0000CC"/>
                </a:solidFill>
              </a:rPr>
              <a:t>:</a:t>
            </a:r>
            <a:endParaRPr lang="ru-RU" sz="3200" b="1" i="1" dirty="0" smtClean="0">
              <a:solidFill>
                <a:srgbClr val="0000CC"/>
              </a:solidFill>
            </a:endParaRPr>
          </a:p>
        </p:txBody>
      </p:sp>
      <p:sp>
        <p:nvSpPr>
          <p:cNvPr id="27651" name="Rectangle 3"/>
          <p:cNvSpPr>
            <a:spLocks noGrp="1" noChangeArrowheads="1"/>
          </p:cNvSpPr>
          <p:nvPr>
            <p:ph type="body" idx="1"/>
          </p:nvPr>
        </p:nvSpPr>
        <p:spPr>
          <a:xfrm>
            <a:off x="457200" y="1341438"/>
            <a:ext cx="8229600" cy="4784725"/>
          </a:xfrm>
        </p:spPr>
        <p:txBody>
          <a:bodyPr/>
          <a:lstStyle/>
          <a:p>
            <a:pPr eaLnBrk="1" hangingPunct="1">
              <a:defRPr/>
            </a:pPr>
            <a:r>
              <a:rPr lang="en-US" sz="2800" b="1" i="1" u="sng" dirty="0"/>
              <a:t>Use of implants</a:t>
            </a:r>
            <a:endParaRPr lang="ru-RU" dirty="0" smtClean="0"/>
          </a:p>
        </p:txBody>
      </p:sp>
      <p:pic>
        <p:nvPicPr>
          <p:cNvPr id="9221" name="Picture 4" descr="фотки 015"/>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1187450" y="2060575"/>
            <a:ext cx="2376488"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Рисунок4"/>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4859338" y="2060575"/>
            <a:ext cx="26670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Рисунок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4149725"/>
            <a:ext cx="259715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4076700"/>
            <a:ext cx="25923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F092A6D-D1BE-413F-82EC-935F82CB5D86}" type="slidenum">
              <a:rPr lang="ru-RU" altLang="ru-RU"/>
              <a:pPr eaLnBrk="1" hangingPunct="1"/>
              <a:t>7</a:t>
            </a:fld>
            <a:endParaRPr lang="ru-RU" altLang="ru-RU"/>
          </a:p>
        </p:txBody>
      </p:sp>
      <p:sp>
        <p:nvSpPr>
          <p:cNvPr id="7170" name="Rectangle 2"/>
          <p:cNvSpPr>
            <a:spLocks noGrp="1" noChangeArrowheads="1"/>
          </p:cNvSpPr>
          <p:nvPr>
            <p:ph type="title"/>
          </p:nvPr>
        </p:nvSpPr>
        <p:spPr>
          <a:xfrm>
            <a:off x="468313" y="260350"/>
            <a:ext cx="8229600" cy="652463"/>
          </a:xfrm>
        </p:spPr>
        <p:txBody>
          <a:bodyPr/>
          <a:lstStyle/>
          <a:p>
            <a:pPr eaLnBrk="1" hangingPunct="1">
              <a:defRPr/>
            </a:pPr>
            <a:r>
              <a:rPr lang="en-US" sz="2800" b="1" i="1" dirty="0">
                <a:solidFill>
                  <a:srgbClr val="0000CC"/>
                </a:solidFill>
              </a:rPr>
              <a:t>Biomechanical methods</a:t>
            </a:r>
            <a:endParaRPr lang="ru-RU" sz="4000" dirty="0" smtClean="0"/>
          </a:p>
        </p:txBody>
      </p:sp>
      <p:sp>
        <p:nvSpPr>
          <p:cNvPr id="7171" name="Rectangle 3"/>
          <p:cNvSpPr>
            <a:spLocks noGrp="1" noChangeArrowheads="1"/>
          </p:cNvSpPr>
          <p:nvPr>
            <p:ph type="body" idx="1"/>
          </p:nvPr>
        </p:nvSpPr>
        <p:spPr>
          <a:xfrm>
            <a:off x="468313" y="981075"/>
            <a:ext cx="8229600" cy="5472113"/>
          </a:xfrm>
        </p:spPr>
        <p:txBody>
          <a:bodyPr/>
          <a:lstStyle/>
          <a:p>
            <a:pPr eaLnBrk="1" hangingPunct="1">
              <a:lnSpc>
                <a:spcPct val="80000"/>
              </a:lnSpc>
              <a:buNone/>
              <a:defRPr/>
            </a:pPr>
            <a:r>
              <a:rPr lang="en-US" sz="2000" dirty="0"/>
              <a:t>These methods are based on anatomical retention - the use of natural anatomical formations to fix the prosthesis;</a:t>
            </a:r>
          </a:p>
          <a:p>
            <a:pPr eaLnBrk="1" hangingPunct="1">
              <a:lnSpc>
                <a:spcPct val="80000"/>
              </a:lnSpc>
              <a:buNone/>
              <a:defRPr/>
            </a:pPr>
            <a:r>
              <a:rPr lang="en-US" sz="2000" dirty="0"/>
              <a:t>      gingival clasps: used for protruding alveolar process or overhanging maxillary cusps (if surgical preparation is not possible);</a:t>
            </a:r>
          </a:p>
          <a:p>
            <a:pPr eaLnBrk="1" hangingPunct="1">
              <a:lnSpc>
                <a:spcPct val="80000"/>
              </a:lnSpc>
              <a:buNone/>
              <a:defRPr/>
            </a:pPr>
            <a:endParaRPr lang="en-US" sz="2000" dirty="0"/>
          </a:p>
          <a:p>
            <a:pPr eaLnBrk="1" hangingPunct="1">
              <a:lnSpc>
                <a:spcPct val="80000"/>
              </a:lnSpc>
              <a:buNone/>
              <a:defRPr/>
            </a:pPr>
            <a:r>
              <a:rPr lang="en-US" sz="2000" dirty="0"/>
              <a:t>     </a:t>
            </a:r>
          </a:p>
          <a:p>
            <a:pPr eaLnBrk="1" hangingPunct="1">
              <a:lnSpc>
                <a:spcPct val="80000"/>
              </a:lnSpc>
              <a:buNone/>
              <a:defRPr/>
            </a:pPr>
            <a:endParaRPr lang="en-US" sz="2000" dirty="0"/>
          </a:p>
          <a:p>
            <a:pPr eaLnBrk="1" hangingPunct="1">
              <a:lnSpc>
                <a:spcPct val="80000"/>
              </a:lnSpc>
              <a:buNone/>
              <a:defRPr/>
            </a:pPr>
            <a:endParaRPr lang="en-US" sz="2000" dirty="0"/>
          </a:p>
          <a:p>
            <a:pPr eaLnBrk="1" hangingPunct="1">
              <a:lnSpc>
                <a:spcPct val="80000"/>
              </a:lnSpc>
              <a:buNone/>
              <a:defRPr/>
            </a:pPr>
            <a:endParaRPr lang="en-US" sz="2000" dirty="0"/>
          </a:p>
          <a:p>
            <a:pPr eaLnBrk="1" hangingPunct="1">
              <a:lnSpc>
                <a:spcPct val="80000"/>
              </a:lnSpc>
              <a:buNone/>
              <a:defRPr/>
            </a:pPr>
            <a:r>
              <a:rPr lang="en-US" sz="2000" dirty="0"/>
              <a:t>      </a:t>
            </a:r>
            <a:r>
              <a:rPr lang="en-US" sz="2000" dirty="0" err="1"/>
              <a:t>Kemeny</a:t>
            </a:r>
            <a:r>
              <a:rPr lang="en-US" sz="2000" dirty="0"/>
              <a:t> pilots: connected to the prosthesis base with an elastic spring lever extending below the mylohyoid line. To prevent the prosthesis from tipping over when the mylohyoid muscle is tense, the author proposed its dissection;</a:t>
            </a:r>
          </a:p>
          <a:p>
            <a:pPr eaLnBrk="1" hangingPunct="1">
              <a:lnSpc>
                <a:spcPct val="80000"/>
              </a:lnSpc>
              <a:buNone/>
              <a:defRPr/>
            </a:pPr>
            <a:r>
              <a:rPr lang="en-US" sz="2000" dirty="0"/>
              <a:t>     </a:t>
            </a:r>
          </a:p>
          <a:p>
            <a:pPr eaLnBrk="1" hangingPunct="1">
              <a:lnSpc>
                <a:spcPct val="80000"/>
              </a:lnSpc>
              <a:buNone/>
              <a:defRPr/>
            </a:pPr>
            <a:r>
              <a:rPr lang="en-US" sz="2000" dirty="0"/>
              <a:t>      Expansion of the base in the sublingual space</a:t>
            </a:r>
            <a:endParaRPr lang="ru-RU" sz="2000" b="1" i="1" u="sng" dirty="0" smtClean="0"/>
          </a:p>
        </p:txBody>
      </p:sp>
      <p:pic>
        <p:nvPicPr>
          <p:cNvPr id="102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2852738"/>
            <a:ext cx="193992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2827338"/>
            <a:ext cx="20891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3A5208A-E3CA-4596-93A5-909EC5179A12}" type="slidenum">
              <a:rPr lang="ru-RU" altLang="ru-RU"/>
              <a:pPr eaLnBrk="1" hangingPunct="1"/>
              <a:t>8</a:t>
            </a:fld>
            <a:endParaRPr lang="ru-RU" altLang="ru-RU"/>
          </a:p>
        </p:txBody>
      </p:sp>
      <p:sp>
        <p:nvSpPr>
          <p:cNvPr id="8194" name="Rectangle 2"/>
          <p:cNvSpPr>
            <a:spLocks noGrp="1" noChangeArrowheads="1"/>
          </p:cNvSpPr>
          <p:nvPr>
            <p:ph type="title"/>
          </p:nvPr>
        </p:nvSpPr>
        <p:spPr>
          <a:xfrm>
            <a:off x="395288" y="188913"/>
            <a:ext cx="8229600" cy="576262"/>
          </a:xfrm>
        </p:spPr>
        <p:txBody>
          <a:bodyPr/>
          <a:lstStyle/>
          <a:p>
            <a:pPr eaLnBrk="1" hangingPunct="1">
              <a:defRPr/>
            </a:pPr>
            <a:r>
              <a:rPr lang="en-US" sz="2800" b="1" i="1" dirty="0">
                <a:solidFill>
                  <a:srgbClr val="0000CC"/>
                </a:solidFill>
              </a:rPr>
              <a:t>Physical methods</a:t>
            </a:r>
            <a:endParaRPr lang="ru-RU" sz="4000" dirty="0" smtClean="0"/>
          </a:p>
        </p:txBody>
      </p:sp>
      <p:sp>
        <p:nvSpPr>
          <p:cNvPr id="8195" name="Rectangle 3"/>
          <p:cNvSpPr>
            <a:spLocks noGrp="1" noChangeArrowheads="1"/>
          </p:cNvSpPr>
          <p:nvPr>
            <p:ph type="body" idx="1"/>
          </p:nvPr>
        </p:nvSpPr>
        <p:spPr>
          <a:xfrm>
            <a:off x="395288" y="908050"/>
            <a:ext cx="8229600" cy="5616575"/>
          </a:xfrm>
        </p:spPr>
        <p:txBody>
          <a:bodyPr/>
          <a:lstStyle/>
          <a:p>
            <a:pPr eaLnBrk="1" hangingPunct="1">
              <a:lnSpc>
                <a:spcPct val="90000"/>
              </a:lnSpc>
              <a:buNone/>
              <a:defRPr/>
            </a:pPr>
            <a:r>
              <a:rPr lang="en-US" sz="2000" b="1" dirty="0"/>
              <a:t>Cohesion is the attraction between like atoms or molecules within the same substance.</a:t>
            </a:r>
          </a:p>
          <a:p>
            <a:pPr eaLnBrk="1" hangingPunct="1">
              <a:lnSpc>
                <a:spcPct val="90000"/>
              </a:lnSpc>
              <a:buNone/>
              <a:defRPr/>
            </a:pPr>
            <a:r>
              <a:rPr lang="en-US" sz="2000" b="1" dirty="0"/>
              <a:t>      Adhesion is the force that connects two dissimilar materials brought into close contact. Occurs when the surface of the prosthesis exactly matches the tissues of the prosthetic bed. The inner part of the prosthesis base must exactly correspond to the </a:t>
            </a:r>
            <a:r>
              <a:rPr lang="en-US" sz="2000" b="1" dirty="0" err="1"/>
              <a:t>microrelief</a:t>
            </a:r>
            <a:r>
              <a:rPr lang="en-US" sz="2000" b="1" dirty="0"/>
              <a:t> of the oral cavity.</a:t>
            </a:r>
          </a:p>
          <a:p>
            <a:pPr eaLnBrk="1" hangingPunct="1">
              <a:lnSpc>
                <a:spcPct val="90000"/>
              </a:lnSpc>
              <a:buNone/>
              <a:defRPr/>
            </a:pPr>
            <a:r>
              <a:rPr lang="en-US" sz="2000" b="1" dirty="0"/>
              <a:t>      To describe the retention of dentures in the oral cavity, the correct term is adhesion.</a:t>
            </a:r>
          </a:p>
          <a:p>
            <a:pPr eaLnBrk="1" hangingPunct="1">
              <a:lnSpc>
                <a:spcPct val="90000"/>
              </a:lnSpc>
              <a:buNone/>
              <a:defRPr/>
            </a:pPr>
            <a:endParaRPr lang="en-US" sz="2000" b="1" dirty="0"/>
          </a:p>
          <a:p>
            <a:pPr eaLnBrk="1" hangingPunct="1">
              <a:lnSpc>
                <a:spcPct val="90000"/>
              </a:lnSpc>
              <a:buNone/>
              <a:defRPr/>
            </a:pPr>
            <a:r>
              <a:rPr lang="en-US" sz="2000" b="1" dirty="0"/>
              <a:t>The strength of adhesion depends on:</a:t>
            </a:r>
          </a:p>
          <a:p>
            <a:pPr eaLnBrk="1" hangingPunct="1">
              <a:lnSpc>
                <a:spcPct val="90000"/>
              </a:lnSpc>
              <a:buNone/>
              <a:defRPr/>
            </a:pPr>
            <a:r>
              <a:rPr lang="en-US" sz="2000" b="1" dirty="0"/>
              <a:t>area of contacting surfaces</a:t>
            </a:r>
          </a:p>
          <a:p>
            <a:pPr eaLnBrk="1" hangingPunct="1">
              <a:lnSpc>
                <a:spcPct val="90000"/>
              </a:lnSpc>
              <a:buNone/>
              <a:defRPr/>
            </a:pPr>
            <a:r>
              <a:rPr lang="en-US" sz="2000" b="1" dirty="0"/>
              <a:t>thickness and viscosity of saliva located between them</a:t>
            </a:r>
          </a:p>
          <a:p>
            <a:pPr eaLnBrk="1" hangingPunct="1">
              <a:lnSpc>
                <a:spcPct val="90000"/>
              </a:lnSpc>
              <a:buNone/>
              <a:defRPr/>
            </a:pPr>
            <a:endParaRPr lang="en-US" sz="2000" b="1" dirty="0"/>
          </a:p>
          <a:p>
            <a:pPr eaLnBrk="1" hangingPunct="1">
              <a:lnSpc>
                <a:spcPct val="90000"/>
              </a:lnSpc>
              <a:buNone/>
              <a:defRPr/>
            </a:pPr>
            <a:r>
              <a:rPr lang="en-US" sz="2000" b="1" dirty="0"/>
              <a:t>    The adhesion force of complete removable dentures averages 200-300 g (A.P. Voronov2006)</a:t>
            </a:r>
            <a:endParaRPr lang="ru-RU" sz="2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4CB13C5-57E9-45BA-BFD4-5C96AAD2791E}" type="slidenum">
              <a:rPr lang="ru-RU" altLang="ru-RU"/>
              <a:pPr eaLnBrk="1" hangingPunct="1"/>
              <a:t>9</a:t>
            </a:fld>
            <a:endParaRPr lang="ru-RU" altLang="ru-RU"/>
          </a:p>
        </p:txBody>
      </p:sp>
      <p:sp>
        <p:nvSpPr>
          <p:cNvPr id="9218" name="Rectangle 2"/>
          <p:cNvSpPr>
            <a:spLocks noGrp="1" noChangeArrowheads="1"/>
          </p:cNvSpPr>
          <p:nvPr>
            <p:ph type="title"/>
          </p:nvPr>
        </p:nvSpPr>
        <p:spPr>
          <a:xfrm>
            <a:off x="395288" y="115888"/>
            <a:ext cx="8229600" cy="649287"/>
          </a:xfrm>
        </p:spPr>
        <p:txBody>
          <a:bodyPr/>
          <a:lstStyle/>
          <a:p>
            <a:pPr eaLnBrk="1" hangingPunct="1">
              <a:defRPr/>
            </a:pPr>
            <a:r>
              <a:rPr lang="en-US" sz="2000" b="1" dirty="0">
                <a:solidFill>
                  <a:srgbClr val="FF0000"/>
                </a:solidFill>
              </a:rPr>
              <a:t>Using the principle of negative pressure (the principle of rarefied space)</a:t>
            </a:r>
            <a:endParaRPr lang="ru-RU" sz="2000" b="1" dirty="0" smtClean="0">
              <a:solidFill>
                <a:srgbClr val="FF0000"/>
              </a:solidFill>
            </a:endParaRPr>
          </a:p>
        </p:txBody>
      </p:sp>
      <p:sp>
        <p:nvSpPr>
          <p:cNvPr id="9219" name="Rectangle 3"/>
          <p:cNvSpPr>
            <a:spLocks noGrp="1" noChangeArrowheads="1"/>
          </p:cNvSpPr>
          <p:nvPr>
            <p:ph type="body" idx="1"/>
          </p:nvPr>
        </p:nvSpPr>
        <p:spPr>
          <a:xfrm>
            <a:off x="457200" y="836613"/>
            <a:ext cx="8229600" cy="5832475"/>
          </a:xfrm>
        </p:spPr>
        <p:txBody>
          <a:bodyPr/>
          <a:lstStyle/>
          <a:p>
            <a:pPr eaLnBrk="1" hangingPunct="1">
              <a:buNone/>
              <a:defRPr/>
            </a:pPr>
            <a:r>
              <a:rPr lang="ru-RU" dirty="0" smtClean="0"/>
              <a:t>   </a:t>
            </a:r>
            <a:r>
              <a:rPr lang="en-US" sz="2000" dirty="0"/>
              <a:t>In the part of the prosthesis base facing the hard palate, a recess is created - a chamber. The prosthesis is pressed against the palate, the pliable mucous membrane partially fills the chamber, displacing air from there. Then the elastic tissue pushes back the prosthesis and the chamber is partially freed from the mucous membrane that filled it. Thanks to this, a discharged space appears in it. The mucous membrane along the edge of the chamber forms a “closing valve,” preventing air from entering it and ensuring the existence of a vacuum.</a:t>
            </a:r>
          </a:p>
          <a:p>
            <a:pPr eaLnBrk="1" hangingPunct="1">
              <a:buNone/>
              <a:defRPr/>
            </a:pPr>
            <a:endParaRPr lang="en-US" sz="2000" dirty="0"/>
          </a:p>
          <a:p>
            <a:pPr eaLnBrk="1" hangingPunct="1">
              <a:buNone/>
              <a:defRPr/>
            </a:pPr>
            <a:r>
              <a:rPr lang="en-US" sz="2000" dirty="0"/>
              <a:t>     Flaws:</a:t>
            </a:r>
          </a:p>
          <a:p>
            <a:pPr eaLnBrk="1" hangingPunct="1">
              <a:buNone/>
              <a:defRPr/>
            </a:pPr>
            <a:r>
              <a:rPr lang="en-US" sz="2000" dirty="0"/>
              <a:t>weak fixation of the prosthesis;</a:t>
            </a:r>
          </a:p>
          <a:p>
            <a:pPr eaLnBrk="1" hangingPunct="1">
              <a:buNone/>
              <a:defRPr/>
            </a:pPr>
            <a:r>
              <a:rPr lang="en-US" sz="2000" dirty="0"/>
              <a:t>hypertrophy of the mucous membrane of the hard palate, which leads to the fact that fixation completely disappears.</a:t>
            </a:r>
            <a:endParaRPr lang="ru-RU" dirty="0" smtClean="0"/>
          </a:p>
        </p:txBody>
      </p:sp>
    </p:spTree>
  </p:cSld>
  <p:clrMapOvr>
    <a:masterClrMapping/>
  </p:clrMapOvr>
</p:sld>
</file>

<file path=ppt/theme/theme1.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222</TotalTime>
  <Words>2008</Words>
  <Application>Microsoft Office PowerPoint</Application>
  <PresentationFormat>Экран (4:3)</PresentationFormat>
  <Paragraphs>146</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Verdana</vt:lpstr>
      <vt:lpstr>Wingdings</vt:lpstr>
      <vt:lpstr>Глобус</vt:lpstr>
      <vt:lpstr>Lecture topic:</vt:lpstr>
      <vt:lpstr>Fixation is the strengthening of the prosthesis on the jaw at rest. Stabilization - ensuring the stability of the prosthesis during the performance of the function.</vt:lpstr>
      <vt:lpstr>B.K. Boyanov divides all methods of fixing prostheses into:</vt:lpstr>
      <vt:lpstr>Mechanical methods:</vt:lpstr>
      <vt:lpstr>Mechanical methods: </vt:lpstr>
      <vt:lpstr>Mechanical methods:</vt:lpstr>
      <vt:lpstr>Biomechanical methods</vt:lpstr>
      <vt:lpstr>Physical methods</vt:lpstr>
      <vt:lpstr>Using the principle of negative pressure (the principle of rarefied space)</vt:lpstr>
      <vt:lpstr>Fastening the prosthesis using rubber discs (Raue suction cups).</vt:lpstr>
      <vt:lpstr>Презентация PowerPoint</vt:lpstr>
      <vt:lpstr>Biophysical method of fixation of prostheses (Physico-biological, combined)</vt:lpstr>
      <vt:lpstr>THE CONCEPT OF THE TRANSITIONAL FOLD, NEUTRAL AND VALVE ZONE.</vt:lpstr>
      <vt:lpstr>The term “transitional fold” (anatomical term) is the place of transition of the mucous membrane covering the alveolar processes of the jaws on the vestibular side into the mucous membrane of the lips, cheeks, soft palate and floor of the mouth. It has a width of 1 to 3 mm, distinguished by a rather sinuous individual border, both from the side of the vestibule and from the side of the oral cavity itself.</vt:lpstr>
      <vt:lpstr>COMPLIANCE AND MOBILITY OF THE MUCOUS MEMBRANE, BUFFER ZONES.</vt:lpstr>
      <vt:lpstr>The pliability of the mucous membrane is explained by the characteristics of the submucosal layer, in particular, the location of fatty tissue and mucous glands in it.</vt:lpstr>
      <vt:lpstr>Areas of the mucous membrane of the hard palate with a well-developed vascular network, which therefore have spring properties, are called buffer zones.</vt:lpstr>
      <vt:lpstr>Motility of the mucous membrane is the ability of the surface layer of the mucous membrane to move under the influence of external load.</vt:lpstr>
      <vt:lpstr>Based on the varying degrees of pliability of the mucous membrane, Lund distinguishes 4 zones on the hard palate:</vt:lpstr>
      <vt:lpstr>LIMITS OF COMPLETE REMOVABLE DENTURE BASES</vt:lpstr>
    </vt:vector>
  </TitlesOfParts>
  <Company>MP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Кафедра ортопедической стоматологии  Белорусского государственного  медицинского университета</dc:title>
  <dc:creator>n1</dc:creator>
  <cp:lastModifiedBy>User</cp:lastModifiedBy>
  <cp:revision>45</cp:revision>
  <dcterms:created xsi:type="dcterms:W3CDTF">2008-09-17T10:50:31Z</dcterms:created>
  <dcterms:modified xsi:type="dcterms:W3CDTF">2023-11-08T08:36:48Z</dcterms:modified>
</cp:coreProperties>
</file>