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898" y="-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Прямоугольник 2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</p:sp>
      <p:sp>
        <p:nvSpPr>
          <p:cNvPr id="212" name="PlaceHolder 1"/>
          <p:cNvSpPr>
            <a:spLocks noGrp="1"/>
          </p:cNvSpPr>
          <p:nvPr>
            <p:ph type="hdr"/>
          </p:nvPr>
        </p:nvSpPr>
        <p:spPr>
          <a:xfrm>
            <a:off x="-360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dt"/>
          </p:nvPr>
        </p:nvSpPr>
        <p:spPr>
          <a:xfrm>
            <a:off x="3884400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spcBef>
                <a:spcPts val="2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Arial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CCECFF"/>
                </a:solidFill>
                <a:latin typeface="Arial"/>
              </a:rPr>
              <a:t>Click to move the slide</a:t>
            </a:r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Click to edit the notes format</a:t>
            </a:r>
          </a:p>
        </p:txBody>
      </p:sp>
      <p:sp>
        <p:nvSpPr>
          <p:cNvPr id="216" name="PlaceHolder 5"/>
          <p:cNvSpPr>
            <a:spLocks noGrp="1"/>
          </p:cNvSpPr>
          <p:nvPr>
            <p:ph type="ftr"/>
          </p:nvPr>
        </p:nvSpPr>
        <p:spPr>
          <a:xfrm>
            <a:off x="-36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7" name="PlaceHolder 6"/>
          <p:cNvSpPr>
            <a:spLocks noGrp="1"/>
          </p:cNvSpPr>
          <p:nvPr>
            <p:ph type="sldNum"/>
          </p:nvPr>
        </p:nvSpPr>
        <p:spPr>
          <a:xfrm>
            <a:off x="388440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spcBef>
                <a:spcPts val="2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09B11DB-133E-440A-96F7-90509E8B1A11}" type="slidenum">
              <a:rPr lang="ru-RU" sz="12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469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Rectangle 7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l" rtl="0">
              <a:spcBef>
                <a:spcPts val="2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633CFD2-6A36-4638-A4CE-AF92F16C957F}" type="slidenum">
              <a:rPr lang="en-US" sz="1200" b="0" strike="noStrike" spc="-1">
                <a:solidFill>
                  <a:srgbClr val="FFFFFF"/>
                </a:solidFill>
                <a:latin typeface="Arial"/>
              </a:rPr>
              <a:t>3</a:t>
            </a:fld>
            <a:endParaRPr lang="en-US" sz="1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General and local symptoms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ectangle 7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l" rtl="0">
              <a:spcBef>
                <a:spcPts val="2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30F0590-670A-42E7-89E5-4AB3AEE70CFF}" type="slidenum">
              <a:rPr lang="en-US" sz="1200" b="0" strike="noStrike" spc="-1">
                <a:solidFill>
                  <a:srgbClr val="FFFFFF"/>
                </a:solidFill>
                <a:latin typeface="Arial"/>
              </a:rPr>
              <a:t>4</a:t>
            </a:fld>
            <a:endParaRPr lang="en-US" sz="1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</a:rPr>
              <a:t>1. Rhinitis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spicy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chronic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a) simple – the result of prolonged acute rhinitis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b) hyperplastic – characterized by the proliferation of connective tissue on the nasal turbinates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c) atrophic – characterized by atrophy of the mucous membrane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d) vasomotor – characterized by paroxysmal course, most often attacks are caused by neurogenic and endocrine disorders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d) allergic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</a:rPr>
              <a:t>2. Nasal polyps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– the result of a long-term inflammatory process in the nose caused by chronic purulent sinusitis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</a:rPr>
              <a:t>3. Sinusitis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– inflammation of the paranasal sinuses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1) downstream: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acute (catarrhal, purulent, necrotic)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chronic (catarrhal, purulent, hyperplastic, polypous, fibrous, vasomotor)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2) due to the cause of occurrence (rhinogenic, odontogenic, traumatic)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3) by the nature of the pathogen (viral, bacterial-aerobic, bacterial-anaerobic, fungal, mixed)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4) according to the prevalence of the process (ethmoiditis, sinusitis, frontal sinusitis, sphenoiditis, pansinusitis)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</a:rPr>
              <a:t>4. Adenoiditis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– inflammation of the pharyngeal tonsil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acute – more often in infants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chronic – usually combined with hypertrophy of the pharyngeal tonsil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</a:rPr>
              <a:t>5. Chronic tonsillitis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– chronic inflammation of the tonsils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compensated (there are no phenomena of intoxication and allergization of the body)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decompensated (symptoms of intoxication and allergization of the body are recorded)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</a:rPr>
              <a:t>6.Pharingitis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- inflammation</a:t>
            </a:r>
            <a:r>
              <a:rPr lang="ru-RU" sz="1000" b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throats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acute – more often with acute respiratory infections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 - chronic (hypertrophic, atrophic, allergic)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</a:rPr>
              <a:t>7. Bronchitis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– inflammation of the bronchi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</a:rPr>
              <a:t>-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acute – most often a consequence of acute respiratory infections</a:t>
            </a:r>
            <a:endParaRPr lang="en-US" sz="1000" b="0" strike="noStrike" spc="-1">
              <a:solidFill>
                <a:srgbClr val="000000"/>
              </a:solidFill>
              <a:latin typeface="Calibri"/>
            </a:endParaRP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</a:rPr>
              <a:t>- chronic (obstructive and non-obstructive</a:t>
            </a:r>
            <a:r>
              <a:rPr lang="en-US" sz="9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  <a:p>
            <a:pPr algn="l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9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600" cy="528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600" cy="528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2"/>
          <p:cNvSpPr/>
          <p:nvPr/>
        </p:nvSpPr>
        <p:spPr>
          <a:xfrm>
            <a:off x="6627960" y="6429240"/>
            <a:ext cx="285480" cy="209520"/>
          </a:xfrm>
          <a:custGeom>
            <a:avLst/>
            <a:gdLst/>
            <a:ahLst/>
            <a:cxnLst/>
            <a:rect l="l" t="t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rgbClr val="0088E4"/>
              </a:gs>
              <a:gs pos="100000">
                <a:srgbClr val="0077C8"/>
              </a:gs>
            </a:gsLst>
            <a:lin ang="189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71" name="Group 3"/>
          <p:cNvGrpSpPr/>
          <p:nvPr/>
        </p:nvGrpSpPr>
        <p:grpSpPr>
          <a:xfrm>
            <a:off x="3240" y="4267080"/>
            <a:ext cx="9140760" cy="2590920"/>
            <a:chOff x="3240" y="4267080"/>
            <a:chExt cx="9140760" cy="2590920"/>
          </a:xfrm>
        </p:grpSpPr>
        <p:sp>
          <p:nvSpPr>
            <p:cNvPr id="2" name="Freeform 4"/>
            <p:cNvSpPr/>
            <p:nvPr/>
          </p:nvSpPr>
          <p:spPr>
            <a:xfrm>
              <a:off x="3240" y="4267080"/>
              <a:ext cx="9140760" cy="2590920"/>
            </a:xfrm>
            <a:custGeom>
              <a:avLst/>
              <a:gdLst/>
              <a:ahLst/>
              <a:cxnLst/>
              <a:rect l="l" t="t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3" name="Group 5"/>
            <p:cNvGrpSpPr/>
            <p:nvPr/>
          </p:nvGrpSpPr>
          <p:grpSpPr>
            <a:xfrm>
              <a:off x="5600880" y="5897520"/>
              <a:ext cx="1256760" cy="827280"/>
              <a:chOff x="5600880" y="5897520"/>
              <a:chExt cx="1256760" cy="827280"/>
            </a:xfrm>
          </p:grpSpPr>
          <p:sp>
            <p:nvSpPr>
              <p:cNvPr id="4" name="Oval 6"/>
              <p:cNvSpPr/>
              <p:nvPr/>
            </p:nvSpPr>
            <p:spPr>
              <a:xfrm>
                <a:off x="5852880" y="6048360"/>
                <a:ext cx="844200" cy="5191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rect">
                  <a:fillToRect l="50000" t="50000" r="50000" b="50000"/>
                </a:path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" name="Oval 7"/>
              <p:cNvSpPr/>
              <p:nvPr/>
            </p:nvSpPr>
            <p:spPr>
              <a:xfrm>
                <a:off x="5916600" y="6095880"/>
                <a:ext cx="717120" cy="436680"/>
              </a:xfrm>
              <a:prstGeom prst="ellipse">
                <a:avLst/>
              </a:prstGeom>
              <a:gradFill rotWithShape="0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" name="Oval 8"/>
              <p:cNvSpPr/>
              <p:nvPr/>
            </p:nvSpPr>
            <p:spPr>
              <a:xfrm>
                <a:off x="6005520" y="6146640"/>
                <a:ext cx="545760" cy="328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" name="Oval 9"/>
              <p:cNvSpPr/>
              <p:nvPr/>
            </p:nvSpPr>
            <p:spPr>
              <a:xfrm>
                <a:off x="6068880" y="6184800"/>
                <a:ext cx="415440" cy="252360"/>
              </a:xfrm>
              <a:prstGeom prst="ellipse">
                <a:avLst/>
              </a:prstGeom>
              <a:gradFill rotWithShape="0">
                <a:gsLst>
                  <a:gs pos="0">
                    <a:srgbClr val="0084DD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" name="Oval 10"/>
              <p:cNvSpPr/>
              <p:nvPr/>
            </p:nvSpPr>
            <p:spPr>
              <a:xfrm>
                <a:off x="6122880" y="6226200"/>
                <a:ext cx="304560" cy="1699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" name="Freeform 11"/>
              <p:cNvSpPr/>
              <p:nvPr/>
            </p:nvSpPr>
            <p:spPr>
              <a:xfrm>
                <a:off x="5676840" y="5897520"/>
                <a:ext cx="607680" cy="255600"/>
              </a:xfrm>
              <a:custGeom>
                <a:avLst/>
                <a:gdLst/>
                <a:ahLst/>
                <a:cxnLst/>
                <a:rect l="l" t="t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" name="Freeform 12"/>
              <p:cNvSpPr/>
              <p:nvPr/>
            </p:nvSpPr>
            <p:spPr>
              <a:xfrm>
                <a:off x="5867280" y="6620040"/>
                <a:ext cx="704520" cy="104760"/>
              </a:xfrm>
              <a:custGeom>
                <a:avLst/>
                <a:gdLst/>
                <a:ahLst/>
                <a:cxnLst/>
                <a:rect l="l" t="t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89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" name="Freeform 13"/>
              <p:cNvSpPr/>
              <p:nvPr/>
            </p:nvSpPr>
            <p:spPr>
              <a:xfrm>
                <a:off x="5600880" y="6200640"/>
                <a:ext cx="141120" cy="343080"/>
              </a:xfrm>
              <a:custGeom>
                <a:avLst/>
                <a:gdLst/>
                <a:ahLst/>
                <a:cxnLst/>
                <a:rect l="l" t="t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" name="Freeform 14"/>
              <p:cNvSpPr/>
              <p:nvPr/>
            </p:nvSpPr>
            <p:spPr>
              <a:xfrm>
                <a:off x="5667120" y="5945040"/>
                <a:ext cx="1190520" cy="731880"/>
              </a:xfrm>
              <a:custGeom>
                <a:avLst/>
                <a:gdLst/>
                <a:ahLst/>
                <a:cxnLst/>
                <a:rect l="l" t="t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blipFill rotWithShape="0">
                <a:blip r:embed="rId14"/>
                <a:srcRect/>
                <a:stretch/>
              </a:blip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" name="Freeform 15"/>
              <p:cNvSpPr/>
              <p:nvPr/>
            </p:nvSpPr>
            <p:spPr>
              <a:xfrm>
                <a:off x="6410160" y="5907240"/>
                <a:ext cx="151920" cy="47520"/>
              </a:xfrm>
              <a:custGeom>
                <a:avLst/>
                <a:gdLst/>
                <a:ahLst/>
                <a:cxnLst/>
                <a:rect l="l" t="t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" name="Oval 16"/>
              <p:cNvSpPr/>
              <p:nvPr/>
            </p:nvSpPr>
            <p:spPr>
              <a:xfrm>
                <a:off x="6208560" y="6267600"/>
                <a:ext cx="132840" cy="83880"/>
              </a:xfrm>
              <a:prstGeom prst="ellipse">
                <a:avLst/>
              </a:pr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" name="Group 17"/>
            <p:cNvGrpSpPr/>
            <p:nvPr/>
          </p:nvGrpSpPr>
          <p:grpSpPr>
            <a:xfrm>
              <a:off x="2819520" y="5764320"/>
              <a:ext cx="2581200" cy="1084320"/>
              <a:chOff x="2819520" y="5764320"/>
              <a:chExt cx="2581200" cy="1084320"/>
            </a:xfrm>
          </p:grpSpPr>
          <p:sp>
            <p:nvSpPr>
              <p:cNvPr id="16" name="Oval 18"/>
              <p:cNvSpPr/>
              <p:nvPr/>
            </p:nvSpPr>
            <p:spPr>
              <a:xfrm>
                <a:off x="3600360" y="6245280"/>
                <a:ext cx="1013040" cy="59832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" name="Oval 19"/>
              <p:cNvSpPr/>
              <p:nvPr/>
            </p:nvSpPr>
            <p:spPr>
              <a:xfrm>
                <a:off x="3673440" y="6283440"/>
                <a:ext cx="862200" cy="5270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" name="Oval 20"/>
              <p:cNvSpPr/>
              <p:nvPr/>
            </p:nvSpPr>
            <p:spPr>
              <a:xfrm>
                <a:off x="3716280" y="6316560"/>
                <a:ext cx="795240" cy="474840"/>
              </a:xfrm>
              <a:prstGeom prst="ellipse">
                <a:avLst/>
              </a:prstGeom>
              <a:gradFill rotWithShape="0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9" name="Oval 21"/>
              <p:cNvSpPr/>
              <p:nvPr/>
            </p:nvSpPr>
            <p:spPr>
              <a:xfrm>
                <a:off x="3759120" y="6345360"/>
                <a:ext cx="704880" cy="40932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" name="Oval 22"/>
              <p:cNvSpPr/>
              <p:nvPr/>
            </p:nvSpPr>
            <p:spPr>
              <a:xfrm>
                <a:off x="3786120" y="6357960"/>
                <a:ext cx="655560" cy="380880"/>
              </a:xfrm>
              <a:prstGeom prst="ellipse">
                <a:avLst/>
              </a:pr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" name="Oval 23"/>
              <p:cNvSpPr/>
              <p:nvPr/>
            </p:nvSpPr>
            <p:spPr>
              <a:xfrm>
                <a:off x="3868560" y="6391440"/>
                <a:ext cx="486000" cy="3045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" name="Oval 24"/>
              <p:cNvSpPr/>
              <p:nvPr/>
            </p:nvSpPr>
            <p:spPr>
              <a:xfrm>
                <a:off x="3930480" y="6438960"/>
                <a:ext cx="360360" cy="21420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3" name="Oval 25"/>
              <p:cNvSpPr/>
              <p:nvPr/>
            </p:nvSpPr>
            <p:spPr>
              <a:xfrm>
                <a:off x="4035600" y="6504120"/>
                <a:ext cx="142560" cy="950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" name="Freeform 26"/>
              <p:cNvSpPr/>
              <p:nvPr/>
            </p:nvSpPr>
            <p:spPr>
              <a:xfrm>
                <a:off x="4103640" y="6067440"/>
                <a:ext cx="712800" cy="295200"/>
              </a:xfrm>
              <a:custGeom>
                <a:avLst/>
                <a:gdLst/>
                <a:ahLst/>
                <a:cxnLst/>
                <a:rect l="l" t="t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5" name="Freeform 27"/>
              <p:cNvSpPr/>
              <p:nvPr/>
            </p:nvSpPr>
            <p:spPr>
              <a:xfrm>
                <a:off x="3400560" y="6114960"/>
                <a:ext cx="1415880" cy="733680"/>
              </a:xfrm>
              <a:custGeom>
                <a:avLst/>
                <a:gdLst/>
                <a:ahLst/>
                <a:cxnLst/>
                <a:rect l="l" t="t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6" name="Freeform 28"/>
              <p:cNvSpPr/>
              <p:nvPr/>
            </p:nvSpPr>
            <p:spPr>
              <a:xfrm>
                <a:off x="3305160" y="6076800"/>
                <a:ext cx="646200" cy="771840"/>
              </a:xfrm>
              <a:custGeom>
                <a:avLst/>
                <a:gdLst/>
                <a:ahLst/>
                <a:cxnLst/>
                <a:rect l="l" t="t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7" name="Freeform 29"/>
              <p:cNvSpPr/>
              <p:nvPr/>
            </p:nvSpPr>
            <p:spPr>
              <a:xfrm>
                <a:off x="4741920" y="6419880"/>
                <a:ext cx="171360" cy="399960"/>
              </a:xfrm>
              <a:custGeom>
                <a:avLst/>
                <a:gdLst/>
                <a:ahLst/>
                <a:cxnLst/>
                <a:rect l="l" t="t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B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8" name="Freeform 30"/>
              <p:cNvSpPr/>
              <p:nvPr/>
            </p:nvSpPr>
            <p:spPr>
              <a:xfrm>
                <a:off x="3282840" y="5850000"/>
                <a:ext cx="1325520" cy="23796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rgbClr val="0088E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9" name="Freeform 31"/>
              <p:cNvSpPr/>
              <p:nvPr/>
            </p:nvSpPr>
            <p:spPr>
              <a:xfrm>
                <a:off x="2963880" y="6116760"/>
                <a:ext cx="271440" cy="73188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rgbClr val="0088E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0" name="Freeform 32"/>
              <p:cNvSpPr/>
              <p:nvPr/>
            </p:nvSpPr>
            <p:spPr>
              <a:xfrm>
                <a:off x="4684680" y="5954760"/>
                <a:ext cx="571680" cy="893880"/>
              </a:xfrm>
              <a:custGeom>
                <a:avLst/>
                <a:gdLst/>
                <a:ahLst/>
                <a:cxnLst/>
                <a:rect l="l" t="t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1" name="Freeform 33"/>
              <p:cNvSpPr/>
              <p:nvPr/>
            </p:nvSpPr>
            <p:spPr>
              <a:xfrm>
                <a:off x="3679920" y="5764320"/>
                <a:ext cx="1711080" cy="674640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2" name="Freeform 34"/>
              <p:cNvSpPr/>
              <p:nvPr/>
            </p:nvSpPr>
            <p:spPr>
              <a:xfrm>
                <a:off x="5245200" y="6477120"/>
                <a:ext cx="155520" cy="371520"/>
              </a:xfrm>
              <a:custGeom>
                <a:avLst/>
                <a:gdLst/>
                <a:ahLst/>
                <a:cxnLst/>
                <a:rect l="l" t="t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3" name="Freeform 35"/>
              <p:cNvSpPr/>
              <p:nvPr/>
            </p:nvSpPr>
            <p:spPr>
              <a:xfrm>
                <a:off x="2819520" y="5830920"/>
                <a:ext cx="763560" cy="1017720"/>
              </a:xfrm>
              <a:custGeom>
                <a:avLst/>
                <a:gdLst/>
                <a:ahLst/>
                <a:cxnLst/>
                <a:rect l="l" t="t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rgbClr val="0088E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34" name="Group 36"/>
            <p:cNvGrpSpPr/>
            <p:nvPr/>
          </p:nvGrpSpPr>
          <p:grpSpPr>
            <a:xfrm>
              <a:off x="6553080" y="5334120"/>
              <a:ext cx="2144880" cy="1303200"/>
              <a:chOff x="6553080" y="5334120"/>
              <a:chExt cx="2144880" cy="1303200"/>
            </a:xfrm>
          </p:grpSpPr>
          <p:sp>
            <p:nvSpPr>
              <p:cNvPr id="35" name="Freeform 37"/>
              <p:cNvSpPr/>
              <p:nvPr/>
            </p:nvSpPr>
            <p:spPr>
              <a:xfrm>
                <a:off x="6667560" y="5400720"/>
                <a:ext cx="1906560" cy="1160280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6" name="Freeform 38"/>
              <p:cNvSpPr/>
              <p:nvPr/>
            </p:nvSpPr>
            <p:spPr>
              <a:xfrm>
                <a:off x="6553080" y="5343480"/>
                <a:ext cx="863640" cy="1170000"/>
              </a:xfrm>
              <a:custGeom>
                <a:avLst/>
                <a:gdLst/>
                <a:ahLst/>
                <a:cxnLst/>
                <a:rect l="l" t="t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7" name="Freeform 39"/>
              <p:cNvSpPr/>
              <p:nvPr/>
            </p:nvSpPr>
            <p:spPr>
              <a:xfrm>
                <a:off x="7607160" y="5334120"/>
                <a:ext cx="966960" cy="39996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F8FE6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8" name="Freeform 40"/>
              <p:cNvSpPr/>
              <p:nvPr/>
            </p:nvSpPr>
            <p:spPr>
              <a:xfrm>
                <a:off x="8327880" y="6361200"/>
                <a:ext cx="114480" cy="85680"/>
              </a:xfrm>
              <a:custGeom>
                <a:avLst/>
                <a:gdLst/>
                <a:ahLst/>
                <a:cxnLst/>
                <a:rect l="l" t="t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9" name="Freeform 41"/>
              <p:cNvSpPr/>
              <p:nvPr/>
            </p:nvSpPr>
            <p:spPr>
              <a:xfrm>
                <a:off x="7151760" y="6465960"/>
                <a:ext cx="1119240" cy="171360"/>
              </a:xfrm>
              <a:custGeom>
                <a:avLst/>
                <a:gdLst/>
                <a:ahLst/>
                <a:cxnLst/>
                <a:rect l="l" t="t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0" name="Freeform 42"/>
              <p:cNvSpPr/>
              <p:nvPr/>
            </p:nvSpPr>
            <p:spPr>
              <a:xfrm>
                <a:off x="8470800" y="5800680"/>
                <a:ext cx="227160" cy="541440"/>
              </a:xfrm>
              <a:custGeom>
                <a:avLst/>
                <a:gdLst/>
                <a:ahLst/>
                <a:cxnLst/>
                <a:rect l="l" t="t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1" name="Freeform 43"/>
              <p:cNvSpPr/>
              <p:nvPr/>
            </p:nvSpPr>
            <p:spPr>
              <a:xfrm>
                <a:off x="8034480" y="5753160"/>
                <a:ext cx="131760" cy="142920"/>
              </a:xfrm>
              <a:custGeom>
                <a:avLst/>
                <a:gdLst/>
                <a:ahLst/>
                <a:cxnLst/>
                <a:rect l="l" t="t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2" name="Freeform 44"/>
              <p:cNvSpPr/>
              <p:nvPr/>
            </p:nvSpPr>
            <p:spPr>
              <a:xfrm>
                <a:off x="7056360" y="5638680"/>
                <a:ext cx="1138320" cy="684360"/>
              </a:xfrm>
              <a:custGeom>
                <a:avLst/>
                <a:gdLst/>
                <a:ahLst/>
                <a:cxnLst/>
                <a:rect l="l" t="t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rgbClr val="0088E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3" name="Freeform 45"/>
              <p:cNvSpPr/>
              <p:nvPr/>
            </p:nvSpPr>
            <p:spPr>
              <a:xfrm>
                <a:off x="6904080" y="5572080"/>
                <a:ext cx="1442880" cy="846360"/>
              </a:xfrm>
              <a:custGeom>
                <a:avLst/>
                <a:gdLst/>
                <a:ahLst/>
                <a:cxnLst/>
                <a:rect l="l" t="t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4" name="Freeform 46"/>
              <p:cNvSpPr/>
              <p:nvPr/>
            </p:nvSpPr>
            <p:spPr>
              <a:xfrm>
                <a:off x="7245360" y="5543640"/>
                <a:ext cx="579600" cy="10476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" name="Freeform 47"/>
              <p:cNvSpPr/>
              <p:nvPr/>
            </p:nvSpPr>
            <p:spPr>
              <a:xfrm>
                <a:off x="7085160" y="5648400"/>
                <a:ext cx="104760" cy="75960"/>
              </a:xfrm>
              <a:custGeom>
                <a:avLst/>
                <a:gdLst/>
                <a:ahLst/>
                <a:cxnLst/>
                <a:rect l="l" t="t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6" name="Oval 48"/>
              <p:cNvSpPr/>
              <p:nvPr/>
            </p:nvSpPr>
            <p:spPr>
              <a:xfrm>
                <a:off x="7216920" y="5727600"/>
                <a:ext cx="822240" cy="506520"/>
              </a:xfrm>
              <a:prstGeom prst="ellipse">
                <a:avLst/>
              </a:pr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7" name="Oval 49"/>
              <p:cNvSpPr/>
              <p:nvPr/>
            </p:nvSpPr>
            <p:spPr>
              <a:xfrm>
                <a:off x="7267680" y="5762520"/>
                <a:ext cx="707760" cy="430200"/>
              </a:xfrm>
              <a:prstGeom prst="ellipse">
                <a:avLst/>
              </a:pr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8" name="Oval 50"/>
              <p:cNvSpPr/>
              <p:nvPr/>
            </p:nvSpPr>
            <p:spPr>
              <a:xfrm>
                <a:off x="7318440" y="5794200"/>
                <a:ext cx="612720" cy="3700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9" name="Oval 51"/>
              <p:cNvSpPr/>
              <p:nvPr/>
            </p:nvSpPr>
            <p:spPr>
              <a:xfrm>
                <a:off x="7388280" y="5838840"/>
                <a:ext cx="473040" cy="280800"/>
              </a:xfrm>
              <a:prstGeom prst="ellipse">
                <a:avLst/>
              </a:pr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0" name="Oval 52"/>
              <p:cNvSpPr/>
              <p:nvPr/>
            </p:nvSpPr>
            <p:spPr>
              <a:xfrm>
                <a:off x="7445520" y="5870520"/>
                <a:ext cx="352440" cy="220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1" name="Oval 53"/>
              <p:cNvSpPr/>
              <p:nvPr/>
            </p:nvSpPr>
            <p:spPr>
              <a:xfrm>
                <a:off x="7521480" y="5918040"/>
                <a:ext cx="200160" cy="128880"/>
              </a:xfrm>
              <a:prstGeom prst="ellipse">
                <a:avLst/>
              </a:prstGeom>
              <a:gradFill rotWithShape="0">
                <a:gsLst>
                  <a:gs pos="0">
                    <a:srgbClr val="0084DD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52" name="Group 54"/>
            <p:cNvGrpSpPr/>
            <p:nvPr/>
          </p:nvGrpSpPr>
          <p:grpSpPr>
            <a:xfrm>
              <a:off x="8381880" y="4800600"/>
              <a:ext cx="674640" cy="409680"/>
              <a:chOff x="8381880" y="4800600"/>
              <a:chExt cx="674640" cy="409680"/>
            </a:xfrm>
          </p:grpSpPr>
          <p:sp>
            <p:nvSpPr>
              <p:cNvPr id="53" name="Freeform 55"/>
              <p:cNvSpPr/>
              <p:nvPr/>
            </p:nvSpPr>
            <p:spPr>
              <a:xfrm>
                <a:off x="8381880" y="5057640"/>
                <a:ext cx="608040" cy="152640"/>
              </a:xfrm>
              <a:custGeom>
                <a:avLst/>
                <a:gdLst/>
                <a:ahLst/>
                <a:cxnLst/>
                <a:rect l="l" t="t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4" name="Freeform 56"/>
              <p:cNvSpPr/>
              <p:nvPr/>
            </p:nvSpPr>
            <p:spPr>
              <a:xfrm>
                <a:off x="8437680" y="4800600"/>
                <a:ext cx="409320" cy="8568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5" name="Freeform 57"/>
              <p:cNvSpPr/>
              <p:nvPr/>
            </p:nvSpPr>
            <p:spPr>
              <a:xfrm>
                <a:off x="8961480" y="4867200"/>
                <a:ext cx="95040" cy="247680"/>
              </a:xfrm>
              <a:custGeom>
                <a:avLst/>
                <a:gdLst/>
                <a:ahLst/>
                <a:cxnLst/>
                <a:rect l="l" t="t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6" name="Freeform 58"/>
              <p:cNvSpPr/>
              <p:nvPr/>
            </p:nvSpPr>
            <p:spPr>
              <a:xfrm>
                <a:off x="8532720" y="5153040"/>
                <a:ext cx="304920" cy="28440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7" name="Freeform 59"/>
              <p:cNvSpPr/>
              <p:nvPr/>
            </p:nvSpPr>
            <p:spPr>
              <a:xfrm>
                <a:off x="8420040" y="4829040"/>
                <a:ext cx="255600" cy="295560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8" name="Freeform 60"/>
              <p:cNvSpPr/>
              <p:nvPr/>
            </p:nvSpPr>
            <p:spPr>
              <a:xfrm>
                <a:off x="8713800" y="4829040"/>
                <a:ext cx="295200" cy="333360"/>
              </a:xfrm>
              <a:custGeom>
                <a:avLst/>
                <a:gdLst/>
                <a:ahLst/>
                <a:cxnLst/>
                <a:rect l="l" t="t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9" name="Freeform 61"/>
              <p:cNvSpPr/>
              <p:nvPr/>
            </p:nvSpPr>
            <p:spPr>
              <a:xfrm>
                <a:off x="8485200" y="4854600"/>
                <a:ext cx="474480" cy="295200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60" name="Group 62"/>
              <p:cNvGrpSpPr/>
              <p:nvPr/>
            </p:nvGrpSpPr>
            <p:grpSpPr>
              <a:xfrm>
                <a:off x="8542440" y="4897440"/>
                <a:ext cx="360360" cy="209520"/>
                <a:chOff x="8542440" y="4897440"/>
                <a:chExt cx="360360" cy="209520"/>
              </a:xfrm>
            </p:grpSpPr>
            <p:sp>
              <p:nvSpPr>
                <p:cNvPr id="61" name="Oval 63"/>
                <p:cNvSpPr/>
                <p:nvPr/>
              </p:nvSpPr>
              <p:spPr>
                <a:xfrm>
                  <a:off x="8542440" y="4897440"/>
                  <a:ext cx="360360" cy="2095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Oval 64"/>
                <p:cNvSpPr/>
                <p:nvPr/>
              </p:nvSpPr>
              <p:spPr>
                <a:xfrm>
                  <a:off x="8577360" y="4919760"/>
                  <a:ext cx="288720" cy="1620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Oval 65"/>
                <p:cNvSpPr/>
                <p:nvPr/>
              </p:nvSpPr>
              <p:spPr>
                <a:xfrm>
                  <a:off x="8621640" y="4935600"/>
                  <a:ext cx="198360" cy="1299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Oval 66"/>
                <p:cNvSpPr/>
                <p:nvPr/>
              </p:nvSpPr>
              <p:spPr>
                <a:xfrm>
                  <a:off x="8664480" y="4960800"/>
                  <a:ext cx="115920" cy="748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CCEC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CCECFF"/>
              </a:buClr>
              <a:buSzPct val="50000"/>
              <a:buFont typeface="Wingdings" charset="2"/>
              <a:buChar char="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88E4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AFE1FF"/>
              </a:buClr>
              <a:buSzPct val="50000"/>
              <a:buFont typeface="Wingdings" charset="2"/>
              <a:buChar char="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99FF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67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99E8C45-6C30-4A5A-AAEB-D80D699C90EE}" type="slidenum">
              <a:rPr lang="ru-RU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2"/>
          <p:cNvGrpSpPr/>
          <p:nvPr/>
        </p:nvGrpSpPr>
        <p:grpSpPr>
          <a:xfrm>
            <a:off x="3240" y="4267080"/>
            <a:ext cx="9140760" cy="2590920"/>
            <a:chOff x="3240" y="4267080"/>
            <a:chExt cx="9140760" cy="2590920"/>
          </a:xfrm>
        </p:grpSpPr>
        <p:sp>
          <p:nvSpPr>
            <p:cNvPr id="107" name="Freeform 3"/>
            <p:cNvSpPr/>
            <p:nvPr/>
          </p:nvSpPr>
          <p:spPr>
            <a:xfrm>
              <a:off x="3240" y="4267080"/>
              <a:ext cx="9140760" cy="2590920"/>
            </a:xfrm>
            <a:custGeom>
              <a:avLst/>
              <a:gdLst/>
              <a:ahLst/>
              <a:cxnLst/>
              <a:rect l="l" t="t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08" name="Group 4"/>
            <p:cNvGrpSpPr/>
            <p:nvPr/>
          </p:nvGrpSpPr>
          <p:grpSpPr>
            <a:xfrm>
              <a:off x="5600880" y="5897520"/>
              <a:ext cx="1256760" cy="827280"/>
              <a:chOff x="5600880" y="5897520"/>
              <a:chExt cx="1256760" cy="827280"/>
            </a:xfrm>
          </p:grpSpPr>
          <p:sp>
            <p:nvSpPr>
              <p:cNvPr id="109" name="Oval 5"/>
              <p:cNvSpPr/>
              <p:nvPr/>
            </p:nvSpPr>
            <p:spPr>
              <a:xfrm>
                <a:off x="5852880" y="6048360"/>
                <a:ext cx="844200" cy="5191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path path="rect">
                  <a:fillToRect l="50000" t="50000" r="50000" b="50000"/>
                </a:path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0" name="Oval 6"/>
              <p:cNvSpPr/>
              <p:nvPr/>
            </p:nvSpPr>
            <p:spPr>
              <a:xfrm>
                <a:off x="5916600" y="6095880"/>
                <a:ext cx="717120" cy="436680"/>
              </a:xfrm>
              <a:prstGeom prst="ellipse">
                <a:avLst/>
              </a:prstGeom>
              <a:gradFill rotWithShape="0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1" name="Oval 7"/>
              <p:cNvSpPr/>
              <p:nvPr/>
            </p:nvSpPr>
            <p:spPr>
              <a:xfrm>
                <a:off x="6005520" y="6146640"/>
                <a:ext cx="545760" cy="328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2" name="Oval 8"/>
              <p:cNvSpPr/>
              <p:nvPr/>
            </p:nvSpPr>
            <p:spPr>
              <a:xfrm>
                <a:off x="6068880" y="6184800"/>
                <a:ext cx="415440" cy="252360"/>
              </a:xfrm>
              <a:prstGeom prst="ellipse">
                <a:avLst/>
              </a:prstGeom>
              <a:gradFill rotWithShape="0">
                <a:gsLst>
                  <a:gs pos="0">
                    <a:srgbClr val="0084DD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3" name="Oval 9"/>
              <p:cNvSpPr/>
              <p:nvPr/>
            </p:nvSpPr>
            <p:spPr>
              <a:xfrm>
                <a:off x="6122880" y="6226200"/>
                <a:ext cx="304560" cy="16992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4" name="Freeform 10"/>
              <p:cNvSpPr/>
              <p:nvPr/>
            </p:nvSpPr>
            <p:spPr>
              <a:xfrm>
                <a:off x="5676840" y="5897520"/>
                <a:ext cx="607680" cy="255600"/>
              </a:xfrm>
              <a:custGeom>
                <a:avLst/>
                <a:gdLst/>
                <a:ahLst/>
                <a:cxnLst/>
                <a:rect l="l" t="t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5" name="Freeform 11"/>
              <p:cNvSpPr/>
              <p:nvPr/>
            </p:nvSpPr>
            <p:spPr>
              <a:xfrm>
                <a:off x="5867280" y="6620040"/>
                <a:ext cx="704520" cy="104760"/>
              </a:xfrm>
              <a:custGeom>
                <a:avLst/>
                <a:gdLst/>
                <a:ahLst/>
                <a:cxnLst/>
                <a:rect l="l" t="t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3C1"/>
                  </a:gs>
                  <a:gs pos="100000">
                    <a:srgbClr val="0088E4"/>
                  </a:gs>
                </a:gsLst>
                <a:lin ang="189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6" name="Freeform 12"/>
              <p:cNvSpPr/>
              <p:nvPr/>
            </p:nvSpPr>
            <p:spPr>
              <a:xfrm>
                <a:off x="5600880" y="6200640"/>
                <a:ext cx="141120" cy="343080"/>
              </a:xfrm>
              <a:custGeom>
                <a:avLst/>
                <a:gdLst/>
                <a:ahLst/>
                <a:cxnLst/>
                <a:rect l="l" t="t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7" name="Freeform 13"/>
              <p:cNvSpPr/>
              <p:nvPr/>
            </p:nvSpPr>
            <p:spPr>
              <a:xfrm>
                <a:off x="5667120" y="5945040"/>
                <a:ext cx="1190520" cy="731880"/>
              </a:xfrm>
              <a:custGeom>
                <a:avLst/>
                <a:gdLst/>
                <a:ahLst/>
                <a:cxnLst/>
                <a:rect l="l" t="t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blipFill rotWithShape="0">
                <a:blip r:embed="rId14"/>
                <a:srcRect/>
                <a:stretch/>
              </a:blip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8" name="Freeform 14"/>
              <p:cNvSpPr/>
              <p:nvPr/>
            </p:nvSpPr>
            <p:spPr>
              <a:xfrm>
                <a:off x="6410160" y="5907240"/>
                <a:ext cx="151920" cy="47520"/>
              </a:xfrm>
              <a:custGeom>
                <a:avLst/>
                <a:gdLst/>
                <a:ahLst/>
                <a:cxnLst/>
                <a:rect l="l" t="t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19" name="Oval 15"/>
              <p:cNvSpPr/>
              <p:nvPr/>
            </p:nvSpPr>
            <p:spPr>
              <a:xfrm>
                <a:off x="6208560" y="6267600"/>
                <a:ext cx="132840" cy="83880"/>
              </a:xfrm>
              <a:prstGeom prst="ellipse">
                <a:avLst/>
              </a:pr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20" name="Group 16"/>
            <p:cNvGrpSpPr/>
            <p:nvPr/>
          </p:nvGrpSpPr>
          <p:grpSpPr>
            <a:xfrm>
              <a:off x="2819520" y="5764320"/>
              <a:ext cx="2581200" cy="1084320"/>
              <a:chOff x="2819520" y="5764320"/>
              <a:chExt cx="2581200" cy="1084320"/>
            </a:xfrm>
          </p:grpSpPr>
          <p:sp>
            <p:nvSpPr>
              <p:cNvPr id="121" name="Oval 17"/>
              <p:cNvSpPr/>
              <p:nvPr/>
            </p:nvSpPr>
            <p:spPr>
              <a:xfrm>
                <a:off x="3600360" y="6245280"/>
                <a:ext cx="1013040" cy="59832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2" name="Oval 18"/>
              <p:cNvSpPr/>
              <p:nvPr/>
            </p:nvSpPr>
            <p:spPr>
              <a:xfrm>
                <a:off x="3673440" y="6283440"/>
                <a:ext cx="862200" cy="5270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3" name="Oval 19"/>
              <p:cNvSpPr/>
              <p:nvPr/>
            </p:nvSpPr>
            <p:spPr>
              <a:xfrm>
                <a:off x="3716280" y="6316560"/>
                <a:ext cx="795240" cy="474840"/>
              </a:xfrm>
              <a:prstGeom prst="ellipse">
                <a:avLst/>
              </a:prstGeom>
              <a:gradFill rotWithShape="0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4" name="Oval 20"/>
              <p:cNvSpPr/>
              <p:nvPr/>
            </p:nvSpPr>
            <p:spPr>
              <a:xfrm>
                <a:off x="3759120" y="6345360"/>
                <a:ext cx="704880" cy="40932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5" name="Oval 21"/>
              <p:cNvSpPr/>
              <p:nvPr/>
            </p:nvSpPr>
            <p:spPr>
              <a:xfrm>
                <a:off x="3786120" y="6357960"/>
                <a:ext cx="655560" cy="380880"/>
              </a:xfrm>
              <a:prstGeom prst="ellipse">
                <a:avLst/>
              </a:pr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6" name="Oval 22"/>
              <p:cNvSpPr/>
              <p:nvPr/>
            </p:nvSpPr>
            <p:spPr>
              <a:xfrm>
                <a:off x="3868560" y="6391440"/>
                <a:ext cx="486000" cy="304560"/>
              </a:xfrm>
              <a:prstGeom prst="ellipse">
                <a:avLst/>
              </a:prstGeom>
              <a:gradFill rotWithShape="0">
                <a:gsLst>
                  <a:gs pos="0">
                    <a:srgbClr val="0077C8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7" name="Oval 23"/>
              <p:cNvSpPr/>
              <p:nvPr/>
            </p:nvSpPr>
            <p:spPr>
              <a:xfrm>
                <a:off x="3930480" y="6438960"/>
                <a:ext cx="360360" cy="21420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8" name="Oval 24"/>
              <p:cNvSpPr/>
              <p:nvPr/>
            </p:nvSpPr>
            <p:spPr>
              <a:xfrm>
                <a:off x="4035600" y="6504120"/>
                <a:ext cx="142560" cy="9504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9" name="Freeform 25"/>
              <p:cNvSpPr/>
              <p:nvPr/>
            </p:nvSpPr>
            <p:spPr>
              <a:xfrm>
                <a:off x="4103640" y="6067440"/>
                <a:ext cx="712800" cy="295200"/>
              </a:xfrm>
              <a:custGeom>
                <a:avLst/>
                <a:gdLst/>
                <a:ahLst/>
                <a:cxnLst/>
                <a:rect l="l" t="t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CCF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0" name="Freeform 26"/>
              <p:cNvSpPr/>
              <p:nvPr/>
            </p:nvSpPr>
            <p:spPr>
              <a:xfrm>
                <a:off x="3400560" y="6114960"/>
                <a:ext cx="1415880" cy="733680"/>
              </a:xfrm>
              <a:custGeom>
                <a:avLst/>
                <a:gdLst/>
                <a:ahLst/>
                <a:cxnLst/>
                <a:rect l="l" t="t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3C1"/>
                  </a:gs>
                </a:gsLst>
                <a:lin ang="27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1" name="Freeform 27"/>
              <p:cNvSpPr/>
              <p:nvPr/>
            </p:nvSpPr>
            <p:spPr>
              <a:xfrm>
                <a:off x="3305160" y="6076800"/>
                <a:ext cx="646200" cy="771840"/>
              </a:xfrm>
              <a:custGeom>
                <a:avLst/>
                <a:gdLst/>
                <a:ahLst/>
                <a:cxnLst/>
                <a:rect l="l" t="t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CCF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2" name="Freeform 28"/>
              <p:cNvSpPr/>
              <p:nvPr/>
            </p:nvSpPr>
            <p:spPr>
              <a:xfrm>
                <a:off x="4741920" y="6419880"/>
                <a:ext cx="171360" cy="399960"/>
              </a:xfrm>
              <a:custGeom>
                <a:avLst/>
                <a:gdLst/>
                <a:ahLst/>
                <a:cxnLst/>
                <a:rect l="l" t="t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B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3" name="Freeform 29"/>
              <p:cNvSpPr/>
              <p:nvPr/>
            </p:nvSpPr>
            <p:spPr>
              <a:xfrm>
                <a:off x="3282840" y="5850000"/>
                <a:ext cx="1325520" cy="23796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rgbClr val="0088E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" name="Freeform 30"/>
              <p:cNvSpPr/>
              <p:nvPr/>
            </p:nvSpPr>
            <p:spPr>
              <a:xfrm>
                <a:off x="2963880" y="6116760"/>
                <a:ext cx="271440" cy="73188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rgbClr val="0088E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" name="Freeform 31"/>
              <p:cNvSpPr/>
              <p:nvPr/>
            </p:nvSpPr>
            <p:spPr>
              <a:xfrm>
                <a:off x="4684680" y="5954760"/>
                <a:ext cx="571680" cy="893880"/>
              </a:xfrm>
              <a:custGeom>
                <a:avLst/>
                <a:gdLst/>
                <a:ahLst/>
                <a:cxnLst/>
                <a:rect l="l" t="t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6" name="Freeform 32"/>
              <p:cNvSpPr/>
              <p:nvPr/>
            </p:nvSpPr>
            <p:spPr>
              <a:xfrm>
                <a:off x="3679920" y="5764320"/>
                <a:ext cx="1711080" cy="674640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7" name="Freeform 33"/>
              <p:cNvSpPr/>
              <p:nvPr/>
            </p:nvSpPr>
            <p:spPr>
              <a:xfrm>
                <a:off x="5245200" y="6477120"/>
                <a:ext cx="155520" cy="371520"/>
              </a:xfrm>
              <a:custGeom>
                <a:avLst/>
                <a:gdLst/>
                <a:ahLst/>
                <a:cxnLst/>
                <a:rect l="l" t="t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8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8" name="Freeform 34"/>
              <p:cNvSpPr/>
              <p:nvPr/>
            </p:nvSpPr>
            <p:spPr>
              <a:xfrm>
                <a:off x="2819520" y="5830920"/>
                <a:ext cx="763560" cy="1017720"/>
              </a:xfrm>
              <a:custGeom>
                <a:avLst/>
                <a:gdLst/>
                <a:ahLst/>
                <a:cxnLst/>
                <a:rect l="l" t="t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rgbClr val="0088E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35"/>
            <p:cNvGrpSpPr/>
            <p:nvPr/>
          </p:nvGrpSpPr>
          <p:grpSpPr>
            <a:xfrm>
              <a:off x="6553080" y="5334120"/>
              <a:ext cx="2144880" cy="1303200"/>
              <a:chOff x="6553080" y="5334120"/>
              <a:chExt cx="2144880" cy="1303200"/>
            </a:xfrm>
          </p:grpSpPr>
          <p:sp>
            <p:nvSpPr>
              <p:cNvPr id="140" name="Freeform 36"/>
              <p:cNvSpPr/>
              <p:nvPr/>
            </p:nvSpPr>
            <p:spPr>
              <a:xfrm>
                <a:off x="6667560" y="5400720"/>
                <a:ext cx="1906560" cy="1160280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Freeform 37"/>
              <p:cNvSpPr/>
              <p:nvPr/>
            </p:nvSpPr>
            <p:spPr>
              <a:xfrm>
                <a:off x="6553080" y="5343480"/>
                <a:ext cx="863640" cy="1170000"/>
              </a:xfrm>
              <a:custGeom>
                <a:avLst/>
                <a:gdLst/>
                <a:ahLst/>
                <a:cxnLst/>
                <a:rect l="l" t="t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Freeform 38"/>
              <p:cNvSpPr/>
              <p:nvPr/>
            </p:nvSpPr>
            <p:spPr>
              <a:xfrm>
                <a:off x="7607160" y="5334120"/>
                <a:ext cx="966960" cy="399960"/>
              </a:xfrm>
              <a:custGeom>
                <a:avLst/>
                <a:gdLst/>
                <a:ahLst/>
                <a:cxnLst/>
                <a:rect l="l" t="t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F8FE6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Freeform 39"/>
              <p:cNvSpPr/>
              <p:nvPr/>
            </p:nvSpPr>
            <p:spPr>
              <a:xfrm>
                <a:off x="8327880" y="6361200"/>
                <a:ext cx="114480" cy="85680"/>
              </a:xfrm>
              <a:custGeom>
                <a:avLst/>
                <a:gdLst/>
                <a:ahLst/>
                <a:cxnLst/>
                <a:rect l="l" t="t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Freeform 40"/>
              <p:cNvSpPr/>
              <p:nvPr/>
            </p:nvSpPr>
            <p:spPr>
              <a:xfrm>
                <a:off x="7151760" y="6465960"/>
                <a:ext cx="1119240" cy="171360"/>
              </a:xfrm>
              <a:custGeom>
                <a:avLst/>
                <a:gdLst/>
                <a:ahLst/>
                <a:cxnLst/>
                <a:rect l="l" t="t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Freeform 41"/>
              <p:cNvSpPr/>
              <p:nvPr/>
            </p:nvSpPr>
            <p:spPr>
              <a:xfrm>
                <a:off x="8470800" y="5800680"/>
                <a:ext cx="227160" cy="541440"/>
              </a:xfrm>
              <a:custGeom>
                <a:avLst/>
                <a:gdLst/>
                <a:ahLst/>
                <a:cxnLst/>
                <a:rect l="l" t="t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Freeform 42"/>
              <p:cNvSpPr/>
              <p:nvPr/>
            </p:nvSpPr>
            <p:spPr>
              <a:xfrm>
                <a:off x="8034480" y="5753160"/>
                <a:ext cx="131760" cy="142920"/>
              </a:xfrm>
              <a:custGeom>
                <a:avLst/>
                <a:gdLst/>
                <a:ahLst/>
                <a:cxnLst/>
                <a:rect l="l" t="t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Freeform 43"/>
              <p:cNvSpPr/>
              <p:nvPr/>
            </p:nvSpPr>
            <p:spPr>
              <a:xfrm>
                <a:off x="7056360" y="5638680"/>
                <a:ext cx="1138320" cy="684360"/>
              </a:xfrm>
              <a:custGeom>
                <a:avLst/>
                <a:gdLst/>
                <a:ahLst/>
                <a:cxnLst/>
                <a:rect l="l" t="t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rgbClr val="0088E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Freeform 44"/>
              <p:cNvSpPr/>
              <p:nvPr/>
            </p:nvSpPr>
            <p:spPr>
              <a:xfrm>
                <a:off x="6904080" y="5572080"/>
                <a:ext cx="1442880" cy="846360"/>
              </a:xfrm>
              <a:custGeom>
                <a:avLst/>
                <a:gdLst/>
                <a:ahLst/>
                <a:cxnLst/>
                <a:rect l="l" t="t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Freeform 45"/>
              <p:cNvSpPr/>
              <p:nvPr/>
            </p:nvSpPr>
            <p:spPr>
              <a:xfrm>
                <a:off x="7245360" y="5543640"/>
                <a:ext cx="579600" cy="10476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Freeform 46"/>
              <p:cNvSpPr/>
              <p:nvPr/>
            </p:nvSpPr>
            <p:spPr>
              <a:xfrm>
                <a:off x="7085160" y="5648400"/>
                <a:ext cx="104760" cy="75960"/>
              </a:xfrm>
              <a:custGeom>
                <a:avLst/>
                <a:gdLst/>
                <a:ahLst/>
                <a:cxnLst/>
                <a:rect l="l" t="t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Oval 47"/>
              <p:cNvSpPr/>
              <p:nvPr/>
            </p:nvSpPr>
            <p:spPr>
              <a:xfrm>
                <a:off x="7216920" y="5727600"/>
                <a:ext cx="822240" cy="506520"/>
              </a:xfrm>
              <a:prstGeom prst="ellipse">
                <a:avLst/>
              </a:pr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Oval 48"/>
              <p:cNvSpPr/>
              <p:nvPr/>
            </p:nvSpPr>
            <p:spPr>
              <a:xfrm>
                <a:off x="7267680" y="5762520"/>
                <a:ext cx="707760" cy="430200"/>
              </a:xfrm>
              <a:prstGeom prst="ellipse">
                <a:avLst/>
              </a:prstGeom>
              <a:gradFill rotWithShape="0">
                <a:gsLst>
                  <a:gs pos="0">
                    <a:srgbClr val="088CE5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Oval 49"/>
              <p:cNvSpPr/>
              <p:nvPr/>
            </p:nvSpPr>
            <p:spPr>
              <a:xfrm>
                <a:off x="7318440" y="5794200"/>
                <a:ext cx="612720" cy="3700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Oval 50"/>
              <p:cNvSpPr/>
              <p:nvPr/>
            </p:nvSpPr>
            <p:spPr>
              <a:xfrm>
                <a:off x="7388280" y="5838840"/>
                <a:ext cx="473040" cy="280800"/>
              </a:xfrm>
              <a:prstGeom prst="ellipse">
                <a:avLst/>
              </a:prstGeom>
              <a:gradFill rotWithShape="0">
                <a:gsLst>
                  <a:gs pos="0">
                    <a:srgbClr val="0080D7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Oval 51"/>
              <p:cNvSpPr/>
              <p:nvPr/>
            </p:nvSpPr>
            <p:spPr>
              <a:xfrm>
                <a:off x="7445520" y="5870520"/>
                <a:ext cx="352440" cy="220680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80D7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Oval 52"/>
              <p:cNvSpPr/>
              <p:nvPr/>
            </p:nvSpPr>
            <p:spPr>
              <a:xfrm>
                <a:off x="7521480" y="5918040"/>
                <a:ext cx="200160" cy="128880"/>
              </a:xfrm>
              <a:prstGeom prst="ellipse">
                <a:avLst/>
              </a:prstGeom>
              <a:gradFill rotWithShape="0">
                <a:gsLst>
                  <a:gs pos="0">
                    <a:srgbClr val="0084DD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7" name="Group 53"/>
            <p:cNvGrpSpPr/>
            <p:nvPr/>
          </p:nvGrpSpPr>
          <p:grpSpPr>
            <a:xfrm>
              <a:off x="8381880" y="4800600"/>
              <a:ext cx="674640" cy="409680"/>
              <a:chOff x="8381880" y="4800600"/>
              <a:chExt cx="674640" cy="409680"/>
            </a:xfrm>
          </p:grpSpPr>
          <p:sp>
            <p:nvSpPr>
              <p:cNvPr id="158" name="Freeform 54"/>
              <p:cNvSpPr/>
              <p:nvPr/>
            </p:nvSpPr>
            <p:spPr>
              <a:xfrm>
                <a:off x="8381880" y="5057640"/>
                <a:ext cx="608040" cy="152640"/>
              </a:xfrm>
              <a:custGeom>
                <a:avLst/>
                <a:gdLst/>
                <a:ahLst/>
                <a:cxnLst/>
                <a:rect l="l" t="t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Freeform 55"/>
              <p:cNvSpPr/>
              <p:nvPr/>
            </p:nvSpPr>
            <p:spPr>
              <a:xfrm>
                <a:off x="8437680" y="4800600"/>
                <a:ext cx="409320" cy="8568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Freeform 56"/>
              <p:cNvSpPr/>
              <p:nvPr/>
            </p:nvSpPr>
            <p:spPr>
              <a:xfrm>
                <a:off x="8961480" y="4867200"/>
                <a:ext cx="95040" cy="247680"/>
              </a:xfrm>
              <a:custGeom>
                <a:avLst/>
                <a:gdLst/>
                <a:ahLst/>
                <a:cxnLst/>
                <a:rect l="l" t="t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Freeform 57"/>
              <p:cNvSpPr/>
              <p:nvPr/>
            </p:nvSpPr>
            <p:spPr>
              <a:xfrm>
                <a:off x="8532720" y="5153040"/>
                <a:ext cx="304920" cy="28440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Freeform 58"/>
              <p:cNvSpPr/>
              <p:nvPr/>
            </p:nvSpPr>
            <p:spPr>
              <a:xfrm>
                <a:off x="8420040" y="4829040"/>
                <a:ext cx="255600" cy="295560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Freeform 59"/>
              <p:cNvSpPr/>
              <p:nvPr/>
            </p:nvSpPr>
            <p:spPr>
              <a:xfrm>
                <a:off x="8713800" y="4829040"/>
                <a:ext cx="295200" cy="333360"/>
              </a:xfrm>
              <a:custGeom>
                <a:avLst/>
                <a:gdLst/>
                <a:ahLst/>
                <a:cxnLst/>
                <a:rect l="l" t="t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Freeform 60"/>
              <p:cNvSpPr/>
              <p:nvPr/>
            </p:nvSpPr>
            <p:spPr>
              <a:xfrm>
                <a:off x="8485200" y="4854600"/>
                <a:ext cx="474480" cy="295200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/>
              </a:gra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165" name="Group 61"/>
              <p:cNvGrpSpPr/>
              <p:nvPr/>
            </p:nvGrpSpPr>
            <p:grpSpPr>
              <a:xfrm>
                <a:off x="8542440" y="4897440"/>
                <a:ext cx="360360" cy="209520"/>
                <a:chOff x="8542440" y="4897440"/>
                <a:chExt cx="360360" cy="209520"/>
              </a:xfrm>
            </p:grpSpPr>
            <p:sp>
              <p:nvSpPr>
                <p:cNvPr id="166" name="Oval 62"/>
                <p:cNvSpPr/>
                <p:nvPr/>
              </p:nvSpPr>
              <p:spPr>
                <a:xfrm>
                  <a:off x="8542440" y="4897440"/>
                  <a:ext cx="360360" cy="20952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67" name="Oval 63"/>
                <p:cNvSpPr/>
                <p:nvPr/>
              </p:nvSpPr>
              <p:spPr>
                <a:xfrm>
                  <a:off x="8577360" y="4919760"/>
                  <a:ext cx="288720" cy="1620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68" name="Oval 64"/>
                <p:cNvSpPr/>
                <p:nvPr/>
              </p:nvSpPr>
              <p:spPr>
                <a:xfrm>
                  <a:off x="8621640" y="4935600"/>
                  <a:ext cx="198360" cy="1299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69" name="Oval 65"/>
                <p:cNvSpPr/>
                <p:nvPr/>
              </p:nvSpPr>
              <p:spPr>
                <a:xfrm>
                  <a:off x="8664480" y="4960800"/>
                  <a:ext cx="115920" cy="748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0" strike="noStrike" spc="-1">
                <a:solidFill>
                  <a:srgbClr val="CCEC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CCECFF"/>
              </a:buClr>
              <a:buSzPct val="50000"/>
              <a:buFont typeface="Wingdings" charset="2"/>
              <a:buChar char="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88E4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AFE1FF"/>
              </a:buClr>
              <a:buSzPct val="50000"/>
              <a:buFont typeface="Wingdings" charset="2"/>
              <a:buChar char="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99FF99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172" name="PlaceHolder 3"/>
          <p:cNvSpPr>
            <a:spLocks noGrp="1"/>
          </p:cNvSpPr>
          <p:nvPr>
            <p:ph type="dt"/>
          </p:nvPr>
        </p:nvSpPr>
        <p:spPr>
          <a:xfrm>
            <a:off x="456840" y="624852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 type="sldNum"/>
          </p:nvPr>
        </p:nvSpPr>
        <p:spPr>
          <a:xfrm>
            <a:off x="6552720" y="6248520"/>
            <a:ext cx="213372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60DB345-5CB5-4E1C-BE01-AC93531E6D6B}" type="slidenum">
              <a:rPr lang="ru-RU" sz="14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Box 217"/>
          <p:cNvSpPr txBox="1"/>
          <p:nvPr/>
        </p:nvSpPr>
        <p:spPr>
          <a:xfrm>
            <a:off x="457200" y="1125360"/>
            <a:ext cx="8229600" cy="172728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t/>
            </a:r>
            <a:br/>
            <a:r>
              <a:t/>
            </a:r>
            <a:br/>
            <a:r>
              <a:rPr lang="ru-RU" sz="3600" b="0" strike="noStrike" spc="-1">
                <a:solidFill>
                  <a:srgbClr val="CCECFF"/>
                </a:solidFill>
                <a:latin typeface="Arial"/>
              </a:rPr>
              <a:t>Lecture 3</a:t>
            </a:r>
            <a:r>
              <a:t/>
            </a:r>
            <a:br/>
            <a:r>
              <a:rPr lang="ru-RU" sz="3600" b="0" strike="noStrike" spc="-1">
                <a:solidFill>
                  <a:srgbClr val="CCECFF"/>
                </a:solidFill>
                <a:latin typeface="Arial"/>
              </a:rPr>
              <a:t>Studying demand in marketing activities</a:t>
            </a:r>
            <a:r>
              <a:t/>
            </a:r>
            <a:br/>
            <a:endParaRPr lang="en-US" sz="36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19" name="TextBox 1"/>
          <p:cNvSpPr/>
          <p:nvPr/>
        </p:nvSpPr>
        <p:spPr>
          <a:xfrm>
            <a:off x="1908000" y="3933720"/>
            <a:ext cx="5472360" cy="70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0" strike="noStrike" spc="-1">
                <a:solidFill>
                  <a:srgbClr val="FFFFFF"/>
                </a:solidFill>
                <a:latin typeface="Arial"/>
              </a:rPr>
              <a:t>Associate Professor, Institute of Pharmacy, Ph.D. Garifullina G.Kh.</a:t>
            </a: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00100002" name="ODT_ATTR_LBL_LOGO">
            <a:extLst>
              <a:ext uri="{FF2B5EF4-FFF2-40B4-BE49-F238E27FC236}">
                <a16:creationId xmlns:a16="http://schemas.microsoft.com/office/drawing/2014/main" xmlns:mc="http://schemas.openxmlformats.org/markup-compatibility/2006" xmlns:p15="http://schemas.microsoft.com/office/powerpoint/2012/main" xmlns:p14="http://schemas.microsoft.com/office/powerpoint/2010/main" xmlns="" id="{B066AC4A-9A1C-4C10-800A-DAF9F276438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0"/>
            <a:ext cx="316230" cy="1797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Picture 2"/>
          <p:cNvPicPr/>
          <p:nvPr/>
        </p:nvPicPr>
        <p:blipFill>
          <a:blip r:embed="rId2"/>
          <a:stretch/>
        </p:blipFill>
        <p:spPr>
          <a:xfrm>
            <a:off x="755640" y="620640"/>
            <a:ext cx="7993080" cy="5505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Picture 2"/>
          <p:cNvPicPr/>
          <p:nvPr/>
        </p:nvPicPr>
        <p:blipFill>
          <a:blip r:embed="rId2"/>
          <a:stretch/>
        </p:blipFill>
        <p:spPr>
          <a:xfrm>
            <a:off x="611280" y="620640"/>
            <a:ext cx="7937280" cy="5577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Box 252"/>
          <p:cNvSpPr txBox="1"/>
          <p:nvPr/>
        </p:nvSpPr>
        <p:spPr>
          <a:xfrm>
            <a:off x="250920" y="404280"/>
            <a:ext cx="8642160" cy="5216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6000"/>
          </a:bodyPr>
          <a:lstStyle/>
          <a:p>
            <a:pPr marL="342720" indent="-342720" algn="ctr" rtl="0">
              <a:spcBef>
                <a:spcPts val="598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strike="noStrike" spc="-1">
                <a:solidFill>
                  <a:srgbClr val="FFFFFF"/>
                </a:solidFill>
                <a:latin typeface="Arial"/>
              </a:rPr>
              <a:t>Elasticity of demand</a:t>
            </a:r>
            <a:r>
              <a:rPr lang="ru-RU" sz="2400" b="1" strike="noStrike" spc="-1">
                <a:solidFill>
                  <a:srgbClr val="FF0000"/>
                </a:solidFill>
                <a:latin typeface="Arial"/>
              </a:rPr>
              <a:t>more than 1</a:t>
            </a:r>
            <a:r>
              <a:rPr lang="ru-RU" sz="2400" b="0" strike="noStrike" spc="-1">
                <a:solidFill>
                  <a:srgbClr val="FFFFFF"/>
                </a:solidFill>
                <a:latin typeface="Arial"/>
              </a:rPr>
              <a:t>is elastic demand. A small change in price leads to a large change in demand. When prices fall, income increases; when prices rise, income decreases.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ctr" rtl="0">
              <a:spcBef>
                <a:spcPts val="598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ctr" rtl="0">
              <a:spcBef>
                <a:spcPts val="598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strike="noStrike" spc="-1">
                <a:solidFill>
                  <a:srgbClr val="FFFFFF"/>
                </a:solidFill>
                <a:latin typeface="Arial"/>
              </a:rPr>
              <a:t>Elasticity of demand</a:t>
            </a:r>
            <a:r>
              <a:rPr lang="ru-RU" sz="2400" b="1" strike="noStrike" spc="-1">
                <a:solidFill>
                  <a:srgbClr val="FF0000"/>
                </a:solidFill>
                <a:latin typeface="Arial"/>
              </a:rPr>
              <a:t>less than 1</a:t>
            </a:r>
            <a:r>
              <a:rPr lang="ru-RU" sz="2400" b="0" strike="noStrike" spc="-1">
                <a:solidFill>
                  <a:srgbClr val="FFFFFF"/>
                </a:solidFill>
                <a:latin typeface="Arial"/>
              </a:rPr>
              <a:t>- This is inelastic demand. Price fluctuations have virtually no effect on the demand for goods, therefore, when prices rise, income increases, and when prices fall, income decreases.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ctr" rtl="0">
              <a:spcBef>
                <a:spcPts val="598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ctr" rtl="0">
              <a:spcBef>
                <a:spcPts val="598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strike="noStrike" spc="-1">
                <a:solidFill>
                  <a:srgbClr val="FFFFFF"/>
                </a:solidFill>
                <a:latin typeface="Arial"/>
              </a:rPr>
              <a:t>Elasticity of demand</a:t>
            </a:r>
            <a:r>
              <a:rPr lang="ru-RU" sz="2400" b="1" strike="noStrike" spc="-1">
                <a:solidFill>
                  <a:srgbClr val="FF0000"/>
                </a:solidFill>
                <a:latin typeface="Arial"/>
              </a:rPr>
              <a:t>equals 1</a:t>
            </a:r>
            <a:r>
              <a:rPr lang="ru-RU" sz="2400" b="0" strike="noStrike" spc="-1">
                <a:solidFill>
                  <a:srgbClr val="FFFFFF"/>
                </a:solidFill>
                <a:latin typeface="Arial"/>
              </a:rPr>
              <a:t>is unit elasticity, i.e. a change in price is fully compensated by a change in the level of demand. With unit elasticity of demand, the total volume of sales revenue always remains constant.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ctr" rtl="0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Picture 2"/>
          <p:cNvPicPr/>
          <p:nvPr/>
        </p:nvPicPr>
        <p:blipFill>
          <a:blip r:embed="rId2"/>
          <a:stretch/>
        </p:blipFill>
        <p:spPr>
          <a:xfrm>
            <a:off x="684360" y="907920"/>
            <a:ext cx="7920000" cy="5616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Picture 2"/>
          <p:cNvPicPr/>
          <p:nvPr/>
        </p:nvPicPr>
        <p:blipFill>
          <a:blip r:embed="rId2"/>
          <a:stretch/>
        </p:blipFill>
        <p:spPr>
          <a:xfrm>
            <a:off x="324000" y="1197000"/>
            <a:ext cx="8496000" cy="4243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Box 255"/>
          <p:cNvSpPr txBox="1"/>
          <p:nvPr/>
        </p:nvSpPr>
        <p:spPr>
          <a:xfrm>
            <a:off x="457200" y="620640"/>
            <a:ext cx="8229600" cy="5113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3000"/>
          </a:bodyPr>
          <a:lstStyle/>
          <a:p>
            <a:pPr algn="ctr" rtl="0">
              <a:spcBef>
                <a:spcPts val="11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strike="noStrike" spc="-1">
                <a:solidFill>
                  <a:srgbClr val="FFFFFF"/>
                </a:solidFill>
                <a:latin typeface="Arial"/>
              </a:rPr>
              <a:t>It is recommended to lower prices for goods with increased elasticity of demand.</a:t>
            </a:r>
            <a:endParaRPr lang="en-US" sz="4400" b="0" strike="noStrike" spc="-1">
              <a:solidFill>
                <a:srgbClr val="FFFFFF"/>
              </a:solidFill>
              <a:latin typeface="Arial"/>
            </a:endParaRPr>
          </a:p>
          <a:p>
            <a:pPr algn="ctr" rtl="0">
              <a:spcBef>
                <a:spcPts val="11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b="0" strike="noStrike" spc="-1">
              <a:solidFill>
                <a:srgbClr val="FFFFFF"/>
              </a:solidFill>
              <a:latin typeface="Arial"/>
            </a:endParaRPr>
          </a:p>
          <a:p>
            <a:pPr algn="ctr" rtl="0">
              <a:spcBef>
                <a:spcPts val="11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strike="noStrike" spc="-1">
                <a:solidFill>
                  <a:srgbClr val="FFFFFF"/>
                </a:solidFill>
                <a:latin typeface="Arial"/>
              </a:rPr>
              <a:t>It is recommended to increase prices for goods with low elasticity of demand.</a:t>
            </a:r>
            <a:endParaRPr lang="en-US" sz="4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Box 256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strike="noStrike" spc="-1">
                <a:solidFill>
                  <a:srgbClr val="CCECFF"/>
                </a:solidFill>
                <a:latin typeface="Arial"/>
              </a:rPr>
              <a:t>Time periods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179280" y="1557360"/>
            <a:ext cx="896472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Maximum revenue accounts for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in the autumn - winter period,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 and decreases in summer.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By day of the week: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maximum sales per</a:t>
            </a:r>
            <a:r>
              <a:rPr lang="ru-RU" sz="3200" b="0" strike="noStrike" spc="-1">
                <a:solidFill>
                  <a:srgbClr val="FFFF99"/>
                </a:solidFill>
                <a:latin typeface="Arial"/>
              </a:rPr>
              <a:t>Monday</a:t>
            </a: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,</a:t>
            </a:r>
            <a:r>
              <a:rPr lang="ru-RU" sz="3200" b="0" strike="noStrike" spc="-1">
                <a:solidFill>
                  <a:srgbClr val="FFFF99"/>
                </a:solidFill>
                <a:latin typeface="Arial"/>
              </a:rPr>
              <a:t>Tuesday</a:t>
            </a: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,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minimum –</a:t>
            </a:r>
            <a:r>
              <a:rPr lang="ru-RU" sz="3200" b="0" strike="noStrike" spc="-1">
                <a:solidFill>
                  <a:srgbClr val="FFFF99"/>
                </a:solidFill>
                <a:latin typeface="Arial"/>
              </a:rPr>
              <a:t>Saturday</a:t>
            </a: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,</a:t>
            </a:r>
            <a:r>
              <a:rPr lang="ru-RU" sz="3200" b="0" strike="noStrike" spc="-1">
                <a:solidFill>
                  <a:srgbClr val="FFFF99"/>
                </a:solidFill>
                <a:latin typeface="Arial"/>
              </a:rPr>
              <a:t>Sunday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Peak sales from 12 to 13 and from 16 to 18 hours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Box 258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Using data from a sociological survey (questionnaire), you can determine the annual sales of a new product.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ctr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For example, its price is 400 rubles, and the number of residents of the microdistrict is 50 thousand. 100 pharmacy visitors were surveyed: do they intend to buy a new drug?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Box 259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strike="noStrike" spc="-1">
                <a:solidFill>
                  <a:srgbClr val="CCECFF"/>
                </a:solidFill>
                <a:latin typeface="Arial"/>
              </a:rPr>
              <a:t>Survey result: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24000" y="1600200"/>
            <a:ext cx="864072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Definitely “YES” - 15%;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Probably “YES” - 20%;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Definitely “NO” - 25%;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Probably “NO” - 10%;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I find it difficult to answer – 30%.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Positive responses account for 35%.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Box 261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0" strike="noStrike" spc="-1">
                <a:solidFill>
                  <a:srgbClr val="CCECFF"/>
                </a:solidFill>
                <a:latin typeface="Arial"/>
              </a:rPr>
              <a:t>Let's determine the number of potential purchases:</a:t>
            </a:r>
            <a:endParaRPr lang="en-US" sz="40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50 thousand inhabitants - 100 %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 X   - 35%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X = 17.5 thousand purchases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You can determine the potential income from the sale: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400 * 17.5 thousand = 7 million rubles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Box 219"/>
          <p:cNvSpPr txBox="1"/>
          <p:nvPr/>
        </p:nvSpPr>
        <p:spPr>
          <a:xfrm>
            <a:off x="456840" y="277560"/>
            <a:ext cx="8147160" cy="415908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i="1" strike="noStrike" spc="-1">
                <a:solidFill>
                  <a:srgbClr val="FF0000"/>
                </a:solidFill>
                <a:latin typeface="Arial"/>
              </a:rPr>
              <a:t>Demand</a:t>
            </a:r>
            <a:r>
              <a:rPr lang="ru-RU" sz="4400" b="0" strike="noStrike" spc="-1">
                <a:solidFill>
                  <a:srgbClr val="CCECFF"/>
                </a:solidFill>
                <a:latin typeface="Arial"/>
              </a:rPr>
              <a:t>- this is the desire to buy a product, supported by the financial capabilities of the consumer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Box 263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0" strike="noStrike" spc="-1">
                <a:solidFill>
                  <a:srgbClr val="CCECFF"/>
                </a:solidFill>
                <a:latin typeface="Arial"/>
              </a:rPr>
              <a:t>Calculate the realized demand for VALOCORDIN</a:t>
            </a:r>
            <a:endParaRPr lang="en-US" sz="40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Let's assume that the number of hits per day for it was: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lnSpc>
                <a:spcPct val="90000"/>
              </a:lnSpc>
              <a:spcBef>
                <a:spcPts val="697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There are 24 bottles in January;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lnSpc>
                <a:spcPct val="90000"/>
              </a:lnSpc>
              <a:spcBef>
                <a:spcPts val="697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In February there are 20 bottles;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lnSpc>
                <a:spcPct val="90000"/>
              </a:lnSpc>
              <a:spcBef>
                <a:spcPts val="697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There are 22 bottles in March.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lnSpc>
                <a:spcPct val="90000"/>
              </a:lnSpc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Average :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lnSpc>
                <a:spcPct val="90000"/>
              </a:lnSpc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 (24+20+22)/3 = 22 bottles per day.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lnSpc>
                <a:spcPct val="90000"/>
              </a:lnSpc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Demand for the quarter: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lnSpc>
                <a:spcPct val="90000"/>
              </a:lnSpc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  22 * 90 days = 1980 bottles.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l" rtl="0">
              <a:lnSpc>
                <a:spcPct val="90000"/>
              </a:lnSpc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Box 265"/>
          <p:cNvSpPr txBox="1"/>
          <p:nvPr/>
        </p:nvSpPr>
        <p:spPr>
          <a:xfrm>
            <a:off x="539280" y="1125360"/>
            <a:ext cx="8604360" cy="5732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Example Calculate the monthly demand for the laxative drug “Guttalax”. For this purpose, a random “field” study was carried out at the pharmacy within 3 working days.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" name="Таблица 266"/>
          <p:cNvGraphicFramePr/>
          <p:nvPr/>
        </p:nvGraphicFramePr>
        <p:xfrm>
          <a:off x="0" y="0"/>
          <a:ext cx="8964720" cy="5320600"/>
        </p:xfrm>
        <a:graphic>
          <a:graphicData uri="http://schemas.openxmlformats.org/drawingml/2006/table">
            <a:tbl>
              <a:tblPr/>
              <a:tblGrid>
                <a:gridCol w="2484360"/>
                <a:gridCol w="1511280"/>
                <a:gridCol w="1584360"/>
                <a:gridCol w="1656000"/>
                <a:gridCol w="1728720"/>
              </a:tblGrid>
              <a:tr h="2739960"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period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Actual demand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Realized demand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Unsatisfied demand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hidden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Unsatisfied demand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2579040"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1st day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2nd day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3rd day</a:t>
                      </a:r>
                      <a:r>
                        <a:rPr lang="ru-RU" sz="24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average per day</a:t>
                      </a:r>
                      <a:endParaRPr lang="en-US" sz="24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4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In just a month</a:t>
                      </a:r>
                      <a:endParaRPr lang="en-US" sz="24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?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?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0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?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0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?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Box 267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Actual demand (D) for a month is equal to: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</a:t>
            </a:r>
            <a:r>
              <a:rPr lang="ru-RU" sz="3200" b="0" u="sng" strike="noStrike" spc="-1">
                <a:solidFill>
                  <a:srgbClr val="FFFFFF"/>
                </a:solidFill>
                <a:uFillTx/>
                <a:latin typeface="Arial"/>
              </a:rPr>
              <a:t>6 + 4 + 5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3 x 30 = 150 packs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Realized demand (P) is equal to the amount of guttalax supplied: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</a:t>
            </a:r>
            <a:r>
              <a:rPr lang="ru-RU" sz="3200" b="0" u="sng" strike="noStrike" spc="-1">
                <a:solidFill>
                  <a:srgbClr val="FFFFFF"/>
                </a:solidFill>
                <a:uFillTx/>
                <a:latin typeface="Arial"/>
              </a:rPr>
              <a:t>5 + 2 + 2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3 x 30 = 90 packs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The amount of unsatisfied demand will be the difference between actual demand (D) and realized demand (R)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N = D – P = 150 – 90 = 60 packs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Box 268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Including latent unsatisfied demand (Hc), equal to the number of replacements, will be for the quarter: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</a:t>
            </a:r>
            <a:r>
              <a:rPr lang="ru-RU" sz="3200" b="0" u="sng" strike="noStrike" spc="-1">
                <a:solidFill>
                  <a:srgbClr val="FFFFFF"/>
                </a:solidFill>
                <a:uFillTx/>
                <a:latin typeface="Arial"/>
              </a:rPr>
              <a:t>1+ 0 + 2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3 x 30 = 30 packs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Real unmet demand (Np):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Нр = Н – Нс = 60 – 30 = 30 packs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Таблица 269"/>
          <p:cNvGraphicFramePr/>
          <p:nvPr/>
        </p:nvGraphicFramePr>
        <p:xfrm>
          <a:off x="250920" y="692280"/>
          <a:ext cx="8642160" cy="5511100"/>
        </p:xfrm>
        <a:graphic>
          <a:graphicData uri="http://schemas.openxmlformats.org/drawingml/2006/table">
            <a:tbl>
              <a:tblPr/>
              <a:tblGrid>
                <a:gridCol w="2395440"/>
                <a:gridCol w="1457280"/>
                <a:gridCol w="1527120"/>
                <a:gridCol w="1595520"/>
                <a:gridCol w="1666800"/>
              </a:tblGrid>
              <a:tr h="2739960"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period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Actual demand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Realized demand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Unsatisfied demand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hidden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Unsatisfied demand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1368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2579040">
                <a:tc>
                  <a:txBody>
                    <a:bodyPr/>
                    <a:lstStyle/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1st day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2nd day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3rd day</a:t>
                      </a:r>
                      <a:r>
                        <a:rPr lang="ru-RU" sz="24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average per day</a:t>
                      </a:r>
                      <a:endParaRPr lang="en-US" sz="24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l" rtl="0">
                        <a:spcBef>
                          <a:spcPts val="598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4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In just a month</a:t>
                      </a:r>
                      <a:endParaRPr lang="en-US" sz="24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1368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6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4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150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5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3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90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0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thirty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0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2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1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rtl="0">
                        <a:spcBef>
                          <a:spcPts val="697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ru-RU" sz="28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thirty</a:t>
                      </a:r>
                      <a:endParaRPr lang="en-US" sz="2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1368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368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Box 270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The quantity of demand is influenced by two groups of factors: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- factors that shape the need for pharmaceutical products, since demand is a form of manifestation of need;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- a group of economic indicators (price of a product and its analogue, buyer’s income, etc.), since demand is an effective need.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Box 27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The degree of influence of individual factors on the amount of demand can be determined in various ways, for example by calculating correlation coefficients or elasticity.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The simplest way to establish a correlation between demand and the factor that forms it is to calculate the Spearman rank correlation coefficient.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When using this method you must: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Box 27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1) carry out the selection of factors of interest in a logical way (gender, age, income, duration of the disease, frequency of visits to the doctor, to the pharmacy);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2) register demand and factors of interest to you in the registration sheet;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3) rank demand indicators (resulting characteristic “</a:t>
            </a:r>
            <a:r>
              <a:rPr lang="ru-RU" sz="3200" b="1" strike="noStrike" spc="-1">
                <a:solidFill>
                  <a:srgbClr val="FFFFFF"/>
                </a:solidFill>
                <a:latin typeface="Arial"/>
              </a:rPr>
              <a:t>at</a:t>
            </a: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") and each of the factor characteristics ("</a:t>
            </a:r>
            <a:r>
              <a:rPr lang="ru-RU" sz="3200" b="1" strike="noStrike" spc="-1">
                <a:solidFill>
                  <a:srgbClr val="FFFFFF"/>
                </a:solidFill>
                <a:latin typeface="Arial"/>
              </a:rPr>
              <a:t>X</a:t>
            </a: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"). Ranking is carried out from the smallest indicator to the largest, the same values ​​are assigned the same ranks;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Box 273"/>
          <p:cNvSpPr txBox="1"/>
          <p:nvPr/>
        </p:nvSpPr>
        <p:spPr>
          <a:xfrm>
            <a:off x="250920" y="188640"/>
            <a:ext cx="7921440" cy="6669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4) determine the difference, the square of the difference between the rank numbers of parallel observations and sum the resulting squares of the difference;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5) calculate the correlation coefficient using the formula: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75" name="Picture 3"/>
          <p:cNvPicPr/>
          <p:nvPr/>
        </p:nvPicPr>
        <p:blipFill>
          <a:blip r:embed="rId2"/>
          <a:stretch/>
        </p:blipFill>
        <p:spPr>
          <a:xfrm>
            <a:off x="268200" y="3573360"/>
            <a:ext cx="8229600" cy="1981440"/>
          </a:xfrm>
          <a:prstGeom prst="rect">
            <a:avLst/>
          </a:prstGeom>
          <a:ln w="0">
            <a:noFill/>
          </a:ln>
        </p:spPr>
      </p:pic>
      <p:pic>
        <p:nvPicPr>
          <p:cNvPr id="276" name="Picture 4"/>
          <p:cNvPicPr/>
          <p:nvPr/>
        </p:nvPicPr>
        <p:blipFill>
          <a:blip r:embed="rId3"/>
          <a:stretch/>
        </p:blipFill>
        <p:spPr>
          <a:xfrm>
            <a:off x="3564000" y="4564080"/>
            <a:ext cx="3462120" cy="901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Box 220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CCECFF"/>
                </a:solidFill>
                <a:latin typeface="Arial"/>
              </a:rPr>
              <a:t>Classification and characteristics of various types of demand</a:t>
            </a:r>
            <a:endParaRPr lang="en-US" sz="32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0" y="1599840"/>
            <a:ext cx="4237200" cy="4924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533160" indent="-533160" algn="l" rtl="0">
              <a:lnSpc>
                <a:spcPct val="80000"/>
              </a:lnSpc>
              <a:spcBef>
                <a:spcPts val="448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8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23" name="Organization Chart 9"/>
          <p:cNvGrpSpPr/>
          <p:nvPr/>
        </p:nvGrpSpPr>
        <p:grpSpPr>
          <a:xfrm>
            <a:off x="216000" y="1569960"/>
            <a:ext cx="8640000" cy="4894560"/>
            <a:chOff x="216000" y="1569960"/>
            <a:chExt cx="8640000" cy="4894560"/>
          </a:xfrm>
        </p:grpSpPr>
        <p:cxnSp>
          <p:nvCxnSpPr>
            <p:cNvPr id="224" name="_s1028"/>
            <p:cNvCxnSpPr/>
            <p:nvPr/>
          </p:nvCxnSpPr>
          <p:spPr>
            <a:xfrm flipH="1" flipV="1">
              <a:off x="4535640" y="3527280"/>
              <a:ext cx="3024720" cy="979200"/>
            </a:xfrm>
            <a:prstGeom prst="bentConnector3">
              <a:avLst/>
            </a:prstGeom>
            <a:ln w="28440">
              <a:solidFill>
                <a:srgbClr val="FFFFFF"/>
              </a:solidFill>
              <a:miter/>
            </a:ln>
          </p:spPr>
        </p:cxnSp>
        <p:cxnSp>
          <p:nvCxnSpPr>
            <p:cNvPr id="225" name="_s1029"/>
            <p:cNvCxnSpPr/>
            <p:nvPr/>
          </p:nvCxnSpPr>
          <p:spPr>
            <a:xfrm flipV="1">
              <a:off x="4535640" y="3527280"/>
              <a:ext cx="3240" cy="979200"/>
            </a:xfrm>
            <a:prstGeom prst="bentConnector3">
              <a:avLst/>
            </a:prstGeom>
            <a:ln w="28440">
              <a:solidFill>
                <a:srgbClr val="FFFFFF"/>
              </a:solidFill>
              <a:miter/>
            </a:ln>
          </p:spPr>
        </p:cxnSp>
        <p:cxnSp>
          <p:nvCxnSpPr>
            <p:cNvPr id="226" name="_s1030"/>
            <p:cNvCxnSpPr/>
            <p:nvPr/>
          </p:nvCxnSpPr>
          <p:spPr>
            <a:xfrm flipV="1">
              <a:off x="1512000" y="3527280"/>
              <a:ext cx="3024720" cy="979200"/>
            </a:xfrm>
            <a:prstGeom prst="bentConnector3">
              <a:avLst/>
            </a:prstGeom>
            <a:ln w="28440">
              <a:solidFill>
                <a:srgbClr val="FFFFFF"/>
              </a:solidFill>
              <a:miter/>
            </a:ln>
          </p:spPr>
        </p:cxnSp>
        <p:sp>
          <p:nvSpPr>
            <p:cNvPr id="227" name="_s1031"/>
            <p:cNvSpPr/>
            <p:nvPr/>
          </p:nvSpPr>
          <p:spPr>
            <a:xfrm>
              <a:off x="3240000" y="1569960"/>
              <a:ext cx="2592000" cy="1957680"/>
            </a:xfrm>
            <a:custGeom>
              <a:avLst/>
              <a:gdLst/>
              <a:ahLst/>
              <a:cxnLst/>
              <a:rect l="0" t="0" r="r" b="b"/>
              <a:pathLst>
                <a:path w="7202" h="5440">
                  <a:moveTo>
                    <a:pt x="906" y="0"/>
                  </a:moveTo>
                  <a:lnTo>
                    <a:pt x="907" y="0"/>
                  </a:lnTo>
                  <a:cubicBezTo>
                    <a:pt x="747" y="0"/>
                    <a:pt x="591" y="42"/>
                    <a:pt x="453" y="121"/>
                  </a:cubicBezTo>
                  <a:cubicBezTo>
                    <a:pt x="315" y="201"/>
                    <a:pt x="201" y="315"/>
                    <a:pt x="121" y="453"/>
                  </a:cubicBezTo>
                  <a:cubicBezTo>
                    <a:pt x="42" y="591"/>
                    <a:pt x="0" y="747"/>
                    <a:pt x="0" y="907"/>
                  </a:cubicBezTo>
                  <a:lnTo>
                    <a:pt x="0" y="4532"/>
                  </a:lnTo>
                  <a:lnTo>
                    <a:pt x="0" y="4533"/>
                  </a:lnTo>
                  <a:cubicBezTo>
                    <a:pt x="0" y="4692"/>
                    <a:pt x="42" y="4848"/>
                    <a:pt x="121" y="4986"/>
                  </a:cubicBezTo>
                  <a:cubicBezTo>
                    <a:pt x="201" y="5124"/>
                    <a:pt x="315" y="5238"/>
                    <a:pt x="453" y="5318"/>
                  </a:cubicBezTo>
                  <a:cubicBezTo>
                    <a:pt x="591" y="5397"/>
                    <a:pt x="747" y="5439"/>
                    <a:pt x="907" y="5439"/>
                  </a:cubicBezTo>
                  <a:lnTo>
                    <a:pt x="6294" y="5439"/>
                  </a:lnTo>
                  <a:lnTo>
                    <a:pt x="6295" y="5439"/>
                  </a:lnTo>
                  <a:cubicBezTo>
                    <a:pt x="6454" y="5439"/>
                    <a:pt x="6610" y="5397"/>
                    <a:pt x="6748" y="5318"/>
                  </a:cubicBezTo>
                  <a:cubicBezTo>
                    <a:pt x="6886" y="5238"/>
                    <a:pt x="7000" y="5124"/>
                    <a:pt x="7080" y="4986"/>
                  </a:cubicBezTo>
                  <a:cubicBezTo>
                    <a:pt x="7159" y="4848"/>
                    <a:pt x="7201" y="4692"/>
                    <a:pt x="7201" y="4533"/>
                  </a:cubicBezTo>
                  <a:lnTo>
                    <a:pt x="7201" y="906"/>
                  </a:lnTo>
                  <a:lnTo>
                    <a:pt x="7201" y="907"/>
                  </a:lnTo>
                  <a:lnTo>
                    <a:pt x="7201" y="907"/>
                  </a:lnTo>
                  <a:cubicBezTo>
                    <a:pt x="7201" y="747"/>
                    <a:pt x="7159" y="591"/>
                    <a:pt x="7080" y="453"/>
                  </a:cubicBezTo>
                  <a:cubicBezTo>
                    <a:pt x="7000" y="315"/>
                    <a:pt x="6886" y="201"/>
                    <a:pt x="6748" y="121"/>
                  </a:cubicBezTo>
                  <a:cubicBezTo>
                    <a:pt x="6610" y="42"/>
                    <a:pt x="6454" y="0"/>
                    <a:pt x="6295" y="0"/>
                  </a:cubicBezTo>
                  <a:lnTo>
                    <a:pt x="90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b="1" i="1" strike="noStrike" spc="-1">
                  <a:solidFill>
                    <a:srgbClr val="FFFFFF"/>
                  </a:solidFill>
                  <a:latin typeface="Arial"/>
                </a:rPr>
                <a:t>From the source</a:t>
              </a:r>
              <a:endParaRPr lang="en-US" sz="22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b="1" i="1" strike="noStrike" spc="-1">
                  <a:solidFill>
                    <a:srgbClr val="FFFFFF"/>
                  </a:solidFill>
                  <a:latin typeface="Arial"/>
                </a:rPr>
                <a:t>demand generation</a:t>
              </a:r>
              <a:endParaRPr lang="en-US" sz="22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8" name="_s1032"/>
            <p:cNvSpPr/>
            <p:nvPr/>
          </p:nvSpPr>
          <p:spPr>
            <a:xfrm>
              <a:off x="216000" y="4506840"/>
              <a:ext cx="2592000" cy="1957680"/>
            </a:xfrm>
            <a:custGeom>
              <a:avLst/>
              <a:gdLst/>
              <a:ahLst/>
              <a:cxnLst/>
              <a:rect l="0" t="0" r="r" b="b"/>
              <a:pathLst>
                <a:path w="7202" h="5440">
                  <a:moveTo>
                    <a:pt x="906" y="0"/>
                  </a:moveTo>
                  <a:lnTo>
                    <a:pt x="907" y="0"/>
                  </a:lnTo>
                  <a:cubicBezTo>
                    <a:pt x="747" y="0"/>
                    <a:pt x="591" y="42"/>
                    <a:pt x="453" y="121"/>
                  </a:cubicBezTo>
                  <a:cubicBezTo>
                    <a:pt x="315" y="201"/>
                    <a:pt x="201" y="315"/>
                    <a:pt x="121" y="453"/>
                  </a:cubicBezTo>
                  <a:cubicBezTo>
                    <a:pt x="42" y="591"/>
                    <a:pt x="0" y="747"/>
                    <a:pt x="0" y="907"/>
                  </a:cubicBezTo>
                  <a:lnTo>
                    <a:pt x="0" y="4532"/>
                  </a:lnTo>
                  <a:lnTo>
                    <a:pt x="0" y="4533"/>
                  </a:lnTo>
                  <a:cubicBezTo>
                    <a:pt x="0" y="4692"/>
                    <a:pt x="42" y="4848"/>
                    <a:pt x="121" y="4986"/>
                  </a:cubicBezTo>
                  <a:cubicBezTo>
                    <a:pt x="201" y="5124"/>
                    <a:pt x="315" y="5238"/>
                    <a:pt x="453" y="5318"/>
                  </a:cubicBezTo>
                  <a:cubicBezTo>
                    <a:pt x="591" y="5397"/>
                    <a:pt x="747" y="5439"/>
                    <a:pt x="907" y="5439"/>
                  </a:cubicBezTo>
                  <a:lnTo>
                    <a:pt x="6294" y="5439"/>
                  </a:lnTo>
                  <a:lnTo>
                    <a:pt x="6295" y="5439"/>
                  </a:lnTo>
                  <a:cubicBezTo>
                    <a:pt x="6454" y="5439"/>
                    <a:pt x="6610" y="5397"/>
                    <a:pt x="6748" y="5318"/>
                  </a:cubicBezTo>
                  <a:cubicBezTo>
                    <a:pt x="6886" y="5238"/>
                    <a:pt x="7000" y="5124"/>
                    <a:pt x="7080" y="4986"/>
                  </a:cubicBezTo>
                  <a:cubicBezTo>
                    <a:pt x="7159" y="4848"/>
                    <a:pt x="7201" y="4692"/>
                    <a:pt x="7201" y="4533"/>
                  </a:cubicBezTo>
                  <a:lnTo>
                    <a:pt x="7201" y="906"/>
                  </a:lnTo>
                  <a:lnTo>
                    <a:pt x="7201" y="907"/>
                  </a:lnTo>
                  <a:lnTo>
                    <a:pt x="7201" y="907"/>
                  </a:lnTo>
                  <a:cubicBezTo>
                    <a:pt x="7201" y="747"/>
                    <a:pt x="7159" y="591"/>
                    <a:pt x="7080" y="453"/>
                  </a:cubicBezTo>
                  <a:cubicBezTo>
                    <a:pt x="7000" y="315"/>
                    <a:pt x="6886" y="201"/>
                    <a:pt x="6748" y="121"/>
                  </a:cubicBezTo>
                  <a:cubicBezTo>
                    <a:pt x="6610" y="42"/>
                    <a:pt x="6454" y="0"/>
                    <a:pt x="6295" y="0"/>
                  </a:cubicBezTo>
                  <a:lnTo>
                    <a:pt x="90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Generated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institutional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consumer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9" name="_s1033"/>
            <p:cNvSpPr/>
            <p:nvPr/>
          </p:nvSpPr>
          <p:spPr>
            <a:xfrm>
              <a:off x="3240000" y="4506840"/>
              <a:ext cx="2592000" cy="1957680"/>
            </a:xfrm>
            <a:custGeom>
              <a:avLst/>
              <a:gdLst/>
              <a:ahLst/>
              <a:cxnLst/>
              <a:rect l="0" t="0" r="r" b="b"/>
              <a:pathLst>
                <a:path w="7202" h="5440">
                  <a:moveTo>
                    <a:pt x="906" y="0"/>
                  </a:moveTo>
                  <a:lnTo>
                    <a:pt x="907" y="0"/>
                  </a:lnTo>
                  <a:cubicBezTo>
                    <a:pt x="747" y="0"/>
                    <a:pt x="591" y="42"/>
                    <a:pt x="453" y="121"/>
                  </a:cubicBezTo>
                  <a:cubicBezTo>
                    <a:pt x="315" y="201"/>
                    <a:pt x="201" y="315"/>
                    <a:pt x="121" y="453"/>
                  </a:cubicBezTo>
                  <a:cubicBezTo>
                    <a:pt x="42" y="591"/>
                    <a:pt x="0" y="747"/>
                    <a:pt x="0" y="907"/>
                  </a:cubicBezTo>
                  <a:lnTo>
                    <a:pt x="0" y="4532"/>
                  </a:lnTo>
                  <a:lnTo>
                    <a:pt x="0" y="4533"/>
                  </a:lnTo>
                  <a:cubicBezTo>
                    <a:pt x="0" y="4692"/>
                    <a:pt x="42" y="4848"/>
                    <a:pt x="121" y="4986"/>
                  </a:cubicBezTo>
                  <a:cubicBezTo>
                    <a:pt x="201" y="5124"/>
                    <a:pt x="315" y="5238"/>
                    <a:pt x="453" y="5318"/>
                  </a:cubicBezTo>
                  <a:cubicBezTo>
                    <a:pt x="591" y="5397"/>
                    <a:pt x="747" y="5439"/>
                    <a:pt x="907" y="5439"/>
                  </a:cubicBezTo>
                  <a:lnTo>
                    <a:pt x="6294" y="5439"/>
                  </a:lnTo>
                  <a:lnTo>
                    <a:pt x="6295" y="5439"/>
                  </a:lnTo>
                  <a:cubicBezTo>
                    <a:pt x="6454" y="5439"/>
                    <a:pt x="6610" y="5397"/>
                    <a:pt x="6748" y="5318"/>
                  </a:cubicBezTo>
                  <a:cubicBezTo>
                    <a:pt x="6886" y="5238"/>
                    <a:pt x="7000" y="5124"/>
                    <a:pt x="7080" y="4986"/>
                  </a:cubicBezTo>
                  <a:cubicBezTo>
                    <a:pt x="7159" y="4848"/>
                    <a:pt x="7201" y="4692"/>
                    <a:pt x="7201" y="4533"/>
                  </a:cubicBezTo>
                  <a:lnTo>
                    <a:pt x="7201" y="906"/>
                  </a:lnTo>
                  <a:lnTo>
                    <a:pt x="7201" y="907"/>
                  </a:lnTo>
                  <a:lnTo>
                    <a:pt x="7201" y="907"/>
                  </a:lnTo>
                  <a:cubicBezTo>
                    <a:pt x="7201" y="747"/>
                    <a:pt x="7159" y="591"/>
                    <a:pt x="7080" y="453"/>
                  </a:cubicBezTo>
                  <a:cubicBezTo>
                    <a:pt x="7000" y="315"/>
                    <a:pt x="6886" y="201"/>
                    <a:pt x="6748" y="121"/>
                  </a:cubicBezTo>
                  <a:cubicBezTo>
                    <a:pt x="6610" y="42"/>
                    <a:pt x="6454" y="0"/>
                    <a:pt x="6295" y="0"/>
                  </a:cubicBezTo>
                  <a:lnTo>
                    <a:pt x="90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Generated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intermediate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consumer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0" name="_s1034"/>
            <p:cNvSpPr/>
            <p:nvPr/>
          </p:nvSpPr>
          <p:spPr>
            <a:xfrm>
              <a:off x="6264000" y="4506840"/>
              <a:ext cx="2592000" cy="1957680"/>
            </a:xfrm>
            <a:custGeom>
              <a:avLst/>
              <a:gdLst/>
              <a:ahLst/>
              <a:cxnLst/>
              <a:rect l="0" t="0" r="r" b="b"/>
              <a:pathLst>
                <a:path w="7202" h="5440">
                  <a:moveTo>
                    <a:pt x="906" y="0"/>
                  </a:moveTo>
                  <a:lnTo>
                    <a:pt x="907" y="0"/>
                  </a:lnTo>
                  <a:cubicBezTo>
                    <a:pt x="747" y="0"/>
                    <a:pt x="591" y="42"/>
                    <a:pt x="453" y="121"/>
                  </a:cubicBezTo>
                  <a:cubicBezTo>
                    <a:pt x="315" y="201"/>
                    <a:pt x="201" y="315"/>
                    <a:pt x="121" y="453"/>
                  </a:cubicBezTo>
                  <a:cubicBezTo>
                    <a:pt x="42" y="591"/>
                    <a:pt x="0" y="747"/>
                    <a:pt x="0" y="907"/>
                  </a:cubicBezTo>
                  <a:lnTo>
                    <a:pt x="0" y="4532"/>
                  </a:lnTo>
                  <a:lnTo>
                    <a:pt x="0" y="4533"/>
                  </a:lnTo>
                  <a:cubicBezTo>
                    <a:pt x="0" y="4692"/>
                    <a:pt x="42" y="4848"/>
                    <a:pt x="121" y="4986"/>
                  </a:cubicBezTo>
                  <a:cubicBezTo>
                    <a:pt x="201" y="5124"/>
                    <a:pt x="315" y="5238"/>
                    <a:pt x="453" y="5318"/>
                  </a:cubicBezTo>
                  <a:cubicBezTo>
                    <a:pt x="591" y="5397"/>
                    <a:pt x="747" y="5439"/>
                    <a:pt x="907" y="5439"/>
                  </a:cubicBezTo>
                  <a:lnTo>
                    <a:pt x="6294" y="5439"/>
                  </a:lnTo>
                  <a:lnTo>
                    <a:pt x="6295" y="5439"/>
                  </a:lnTo>
                  <a:cubicBezTo>
                    <a:pt x="6454" y="5439"/>
                    <a:pt x="6610" y="5397"/>
                    <a:pt x="6748" y="5318"/>
                  </a:cubicBezTo>
                  <a:cubicBezTo>
                    <a:pt x="6886" y="5238"/>
                    <a:pt x="7000" y="5124"/>
                    <a:pt x="7080" y="4986"/>
                  </a:cubicBezTo>
                  <a:cubicBezTo>
                    <a:pt x="7159" y="4848"/>
                    <a:pt x="7201" y="4692"/>
                    <a:pt x="7201" y="4533"/>
                  </a:cubicBezTo>
                  <a:lnTo>
                    <a:pt x="7201" y="906"/>
                  </a:lnTo>
                  <a:lnTo>
                    <a:pt x="7201" y="907"/>
                  </a:lnTo>
                  <a:lnTo>
                    <a:pt x="7201" y="907"/>
                  </a:lnTo>
                  <a:cubicBezTo>
                    <a:pt x="7201" y="747"/>
                    <a:pt x="7159" y="591"/>
                    <a:pt x="7080" y="453"/>
                  </a:cubicBezTo>
                  <a:cubicBezTo>
                    <a:pt x="7000" y="315"/>
                    <a:pt x="6886" y="201"/>
                    <a:pt x="6748" y="121"/>
                  </a:cubicBezTo>
                  <a:cubicBezTo>
                    <a:pt x="6610" y="42"/>
                    <a:pt x="6454" y="0"/>
                    <a:pt x="6295" y="0"/>
                  </a:cubicBezTo>
                  <a:lnTo>
                    <a:pt x="90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Generated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population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Box 276"/>
          <p:cNvSpPr txBox="1"/>
          <p:nvPr/>
        </p:nvSpPr>
        <p:spPr>
          <a:xfrm>
            <a:off x="250560" y="475920"/>
            <a:ext cx="8893080" cy="63817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The correlation coefficient values ​​range from +1 to -1.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The sign indicates the nature of the dependence: “+” - straight;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“-” - reverse.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If p value =</a:t>
            </a:r>
            <a:r>
              <a:rPr lang="ru-RU" sz="3200" b="0" u="sng" strike="noStrike" spc="-1">
                <a:solidFill>
                  <a:srgbClr val="FFFFFF"/>
                </a:solidFill>
                <a:uFillTx/>
                <a:latin typeface="Arial"/>
              </a:rPr>
              <a:t>+</a:t>
            </a: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1, then the connection between the resultant and factor characteristics is functional.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If p = 0, there is no connection.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Box 277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With absolute values ​​of the coefficient less than 0.3, we speak of a weak correlation dependence,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from 0.3 to 0.7 – average,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more than 0.7 – close correlation.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Establishing a close relationship between a factor and demand serves as a guideline for its inclusion in multifactor demand forecasting models.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Box 278"/>
          <p:cNvSpPr txBox="1"/>
          <p:nvPr/>
        </p:nvSpPr>
        <p:spPr>
          <a:xfrm>
            <a:off x="684000" y="980640"/>
            <a:ext cx="8459640" cy="5877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Example.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Determine the degree of correlation between the demand for cardiovascular drugs and the age of consumers, if the following results are obtained from 10 observations: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"/>
          <p:cNvPicPr/>
          <p:nvPr/>
        </p:nvPicPr>
        <p:blipFill>
          <a:blip r:embed="rId2"/>
          <a:stretch/>
        </p:blipFill>
        <p:spPr>
          <a:xfrm>
            <a:off x="539640" y="1413000"/>
            <a:ext cx="8280360" cy="3671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Box 280"/>
          <p:cNvSpPr txBox="1"/>
          <p:nvPr/>
        </p:nvSpPr>
        <p:spPr>
          <a:xfrm>
            <a:off x="250560" y="549360"/>
            <a:ext cx="8893080" cy="6308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</a:t>
            </a:r>
            <a:r>
              <a:rPr lang="ru-RU" sz="3200" b="0" u="sng" strike="noStrike" spc="-1">
                <a:solidFill>
                  <a:srgbClr val="FFFFFF"/>
                </a:solidFill>
                <a:uFillTx/>
                <a:latin typeface="Arial"/>
              </a:rPr>
              <a:t>6 x 8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p = 1 - 10 x (100 – 1) = 1 – 0.05 = 0.95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The dependence is close and direct (with increasing age, demand increases).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Box 230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CCECFF"/>
                </a:solidFill>
                <a:latin typeface="Arial"/>
              </a:rPr>
              <a:t>Classification and characteristics of various types of demand</a:t>
            </a:r>
            <a:endParaRPr lang="en-US" sz="3200" b="0" strike="noStrike" spc="-1">
              <a:solidFill>
                <a:srgbClr val="CCECFF"/>
              </a:solidFill>
              <a:latin typeface="Arial"/>
            </a:endParaRPr>
          </a:p>
        </p:txBody>
      </p:sp>
      <p:grpSp>
        <p:nvGrpSpPr>
          <p:cNvPr id="232" name="Organization Chart 6"/>
          <p:cNvGrpSpPr/>
          <p:nvPr/>
        </p:nvGrpSpPr>
        <p:grpSpPr>
          <a:xfrm>
            <a:off x="216000" y="1598760"/>
            <a:ext cx="8640360" cy="4894560"/>
            <a:chOff x="216000" y="1598760"/>
            <a:chExt cx="8640360" cy="4894560"/>
          </a:xfrm>
        </p:grpSpPr>
        <p:cxnSp>
          <p:nvCxnSpPr>
            <p:cNvPr id="233" name="_s2052"/>
            <p:cNvCxnSpPr/>
            <p:nvPr/>
          </p:nvCxnSpPr>
          <p:spPr>
            <a:xfrm flipH="1" flipV="1">
              <a:off x="6466320" y="4657320"/>
              <a:ext cx="1286640" cy="612360"/>
            </a:xfrm>
            <a:prstGeom prst="bentConnector3">
              <a:avLst/>
            </a:prstGeom>
            <a:ln w="28440">
              <a:solidFill>
                <a:srgbClr val="FFFFFF"/>
              </a:solidFill>
              <a:miter/>
            </a:ln>
          </p:spPr>
        </p:cxnSp>
        <p:cxnSp>
          <p:nvCxnSpPr>
            <p:cNvPr id="234" name="_s2053"/>
            <p:cNvCxnSpPr/>
            <p:nvPr/>
          </p:nvCxnSpPr>
          <p:spPr>
            <a:xfrm flipV="1">
              <a:off x="5178960" y="4657320"/>
              <a:ext cx="1287720" cy="612360"/>
            </a:xfrm>
            <a:prstGeom prst="bentConnector3">
              <a:avLst/>
            </a:prstGeom>
            <a:ln w="28440">
              <a:solidFill>
                <a:srgbClr val="FFFFFF"/>
              </a:solidFill>
              <a:miter/>
            </a:ln>
          </p:spPr>
        </p:cxnSp>
        <p:cxnSp>
          <p:nvCxnSpPr>
            <p:cNvPr id="235" name="_s2054"/>
            <p:cNvCxnSpPr/>
            <p:nvPr/>
          </p:nvCxnSpPr>
          <p:spPr>
            <a:xfrm flipH="1" flipV="1">
              <a:off x="3891960" y="2821680"/>
              <a:ext cx="2574360" cy="612360"/>
            </a:xfrm>
            <a:prstGeom prst="bentConnector3">
              <a:avLst/>
            </a:prstGeom>
            <a:ln w="28440">
              <a:solidFill>
                <a:srgbClr val="FFFFFF"/>
              </a:solidFill>
              <a:miter/>
            </a:ln>
          </p:spPr>
        </p:cxnSp>
        <p:cxnSp>
          <p:nvCxnSpPr>
            <p:cNvPr id="236" name="_s2055"/>
            <p:cNvCxnSpPr/>
            <p:nvPr/>
          </p:nvCxnSpPr>
          <p:spPr>
            <a:xfrm flipV="1">
              <a:off x="3892680" y="2821680"/>
              <a:ext cx="2880" cy="612360"/>
            </a:xfrm>
            <a:prstGeom prst="bentConnector3">
              <a:avLst/>
            </a:prstGeom>
            <a:ln w="28440">
              <a:solidFill>
                <a:srgbClr val="FFFFFF"/>
              </a:solidFill>
              <a:miter/>
            </a:ln>
          </p:spPr>
        </p:cxnSp>
        <p:cxnSp>
          <p:nvCxnSpPr>
            <p:cNvPr id="237" name="_s2056"/>
            <p:cNvCxnSpPr/>
            <p:nvPr/>
          </p:nvCxnSpPr>
          <p:spPr>
            <a:xfrm flipV="1">
              <a:off x="1318680" y="2821680"/>
              <a:ext cx="2574360" cy="612360"/>
            </a:xfrm>
            <a:prstGeom prst="bentConnector3">
              <a:avLst/>
            </a:prstGeom>
            <a:ln w="28440">
              <a:solidFill>
                <a:srgbClr val="FFFFFF"/>
              </a:solidFill>
              <a:miter/>
            </a:ln>
          </p:spPr>
        </p:cxnSp>
        <p:sp>
          <p:nvSpPr>
            <p:cNvPr id="238" name="_s2057"/>
            <p:cNvSpPr/>
            <p:nvPr/>
          </p:nvSpPr>
          <p:spPr>
            <a:xfrm>
              <a:off x="2789640" y="1598760"/>
              <a:ext cx="2206080" cy="1223640"/>
            </a:xfrm>
            <a:custGeom>
              <a:avLst/>
              <a:gdLst/>
              <a:ahLst/>
              <a:cxnLst/>
              <a:rect l="0" t="0" r="r" b="b"/>
              <a:pathLst>
                <a:path w="6130" h="3401">
                  <a:moveTo>
                    <a:pt x="566" y="0"/>
                  </a:moveTo>
                  <a:lnTo>
                    <a:pt x="567" y="0"/>
                  </a:lnTo>
                  <a:cubicBezTo>
                    <a:pt x="467" y="0"/>
                    <a:pt x="369" y="26"/>
                    <a:pt x="283" y="76"/>
                  </a:cubicBezTo>
                  <a:cubicBezTo>
                    <a:pt x="197" y="126"/>
                    <a:pt x="126" y="197"/>
                    <a:pt x="76" y="283"/>
                  </a:cubicBezTo>
                  <a:cubicBezTo>
                    <a:pt x="26" y="369"/>
                    <a:pt x="0" y="467"/>
                    <a:pt x="0" y="567"/>
                  </a:cubicBezTo>
                  <a:lnTo>
                    <a:pt x="0" y="2833"/>
                  </a:lnTo>
                  <a:lnTo>
                    <a:pt x="0" y="2833"/>
                  </a:lnTo>
                  <a:cubicBezTo>
                    <a:pt x="0" y="2933"/>
                    <a:pt x="26" y="3031"/>
                    <a:pt x="76" y="3117"/>
                  </a:cubicBezTo>
                  <a:cubicBezTo>
                    <a:pt x="126" y="3203"/>
                    <a:pt x="197" y="3274"/>
                    <a:pt x="283" y="3324"/>
                  </a:cubicBezTo>
                  <a:cubicBezTo>
                    <a:pt x="369" y="3374"/>
                    <a:pt x="467" y="3400"/>
                    <a:pt x="567" y="3400"/>
                  </a:cubicBezTo>
                  <a:lnTo>
                    <a:pt x="5562" y="3400"/>
                  </a:lnTo>
                  <a:lnTo>
                    <a:pt x="5562" y="3400"/>
                  </a:lnTo>
                  <a:cubicBezTo>
                    <a:pt x="5662" y="3400"/>
                    <a:pt x="5760" y="3374"/>
                    <a:pt x="5846" y="3324"/>
                  </a:cubicBezTo>
                  <a:cubicBezTo>
                    <a:pt x="5932" y="3274"/>
                    <a:pt x="6003" y="3203"/>
                    <a:pt x="6053" y="3117"/>
                  </a:cubicBezTo>
                  <a:cubicBezTo>
                    <a:pt x="6103" y="3031"/>
                    <a:pt x="6129" y="2933"/>
                    <a:pt x="6129" y="2833"/>
                  </a:cubicBezTo>
                  <a:lnTo>
                    <a:pt x="6129" y="566"/>
                  </a:lnTo>
                  <a:lnTo>
                    <a:pt x="6129" y="567"/>
                  </a:lnTo>
                  <a:lnTo>
                    <a:pt x="6129" y="567"/>
                  </a:lnTo>
                  <a:cubicBezTo>
                    <a:pt x="6129" y="467"/>
                    <a:pt x="6103" y="369"/>
                    <a:pt x="6053" y="283"/>
                  </a:cubicBezTo>
                  <a:cubicBezTo>
                    <a:pt x="6003" y="197"/>
                    <a:pt x="5932" y="126"/>
                    <a:pt x="5846" y="76"/>
                  </a:cubicBezTo>
                  <a:cubicBezTo>
                    <a:pt x="5760" y="26"/>
                    <a:pt x="5662" y="0"/>
                    <a:pt x="5562" y="0"/>
                  </a:cubicBezTo>
                  <a:lnTo>
                    <a:pt x="56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By degree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satisfaction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9" name="_s2058"/>
            <p:cNvSpPr/>
            <p:nvPr/>
          </p:nvSpPr>
          <p:spPr>
            <a:xfrm>
              <a:off x="216000" y="3434040"/>
              <a:ext cx="2206080" cy="1223640"/>
            </a:xfrm>
            <a:custGeom>
              <a:avLst/>
              <a:gdLst/>
              <a:ahLst/>
              <a:cxnLst/>
              <a:rect l="0" t="0" r="r" b="b"/>
              <a:pathLst>
                <a:path w="6130" h="3401">
                  <a:moveTo>
                    <a:pt x="566" y="0"/>
                  </a:moveTo>
                  <a:lnTo>
                    <a:pt x="567" y="0"/>
                  </a:lnTo>
                  <a:cubicBezTo>
                    <a:pt x="467" y="0"/>
                    <a:pt x="369" y="26"/>
                    <a:pt x="283" y="76"/>
                  </a:cubicBezTo>
                  <a:cubicBezTo>
                    <a:pt x="197" y="126"/>
                    <a:pt x="126" y="197"/>
                    <a:pt x="76" y="283"/>
                  </a:cubicBezTo>
                  <a:cubicBezTo>
                    <a:pt x="26" y="369"/>
                    <a:pt x="0" y="467"/>
                    <a:pt x="0" y="567"/>
                  </a:cubicBezTo>
                  <a:lnTo>
                    <a:pt x="0" y="2833"/>
                  </a:lnTo>
                  <a:lnTo>
                    <a:pt x="0" y="2833"/>
                  </a:lnTo>
                  <a:cubicBezTo>
                    <a:pt x="0" y="2933"/>
                    <a:pt x="26" y="3031"/>
                    <a:pt x="76" y="3117"/>
                  </a:cubicBezTo>
                  <a:cubicBezTo>
                    <a:pt x="126" y="3203"/>
                    <a:pt x="197" y="3274"/>
                    <a:pt x="283" y="3324"/>
                  </a:cubicBezTo>
                  <a:cubicBezTo>
                    <a:pt x="369" y="3374"/>
                    <a:pt x="467" y="3400"/>
                    <a:pt x="567" y="3400"/>
                  </a:cubicBezTo>
                  <a:lnTo>
                    <a:pt x="5562" y="3400"/>
                  </a:lnTo>
                  <a:lnTo>
                    <a:pt x="5562" y="3400"/>
                  </a:lnTo>
                  <a:cubicBezTo>
                    <a:pt x="5662" y="3400"/>
                    <a:pt x="5760" y="3374"/>
                    <a:pt x="5846" y="3324"/>
                  </a:cubicBezTo>
                  <a:cubicBezTo>
                    <a:pt x="5932" y="3274"/>
                    <a:pt x="6003" y="3203"/>
                    <a:pt x="6053" y="3117"/>
                  </a:cubicBezTo>
                  <a:cubicBezTo>
                    <a:pt x="6103" y="3031"/>
                    <a:pt x="6129" y="2933"/>
                    <a:pt x="6129" y="2833"/>
                  </a:cubicBezTo>
                  <a:lnTo>
                    <a:pt x="6129" y="566"/>
                  </a:lnTo>
                  <a:lnTo>
                    <a:pt x="6129" y="567"/>
                  </a:lnTo>
                  <a:lnTo>
                    <a:pt x="6129" y="567"/>
                  </a:lnTo>
                  <a:cubicBezTo>
                    <a:pt x="6129" y="467"/>
                    <a:pt x="6103" y="369"/>
                    <a:pt x="6053" y="283"/>
                  </a:cubicBezTo>
                  <a:cubicBezTo>
                    <a:pt x="6003" y="197"/>
                    <a:pt x="5932" y="126"/>
                    <a:pt x="5846" y="76"/>
                  </a:cubicBezTo>
                  <a:cubicBezTo>
                    <a:pt x="5760" y="26"/>
                    <a:pt x="5662" y="0"/>
                    <a:pt x="5562" y="0"/>
                  </a:cubicBezTo>
                  <a:lnTo>
                    <a:pt x="56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FF"/>
                  </a:solidFill>
                  <a:latin typeface="Arial"/>
                </a:rPr>
                <a:t>Valid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40" name="_s2059"/>
            <p:cNvSpPr/>
            <p:nvPr/>
          </p:nvSpPr>
          <p:spPr>
            <a:xfrm>
              <a:off x="2789640" y="3434040"/>
              <a:ext cx="2206080" cy="1223640"/>
            </a:xfrm>
            <a:custGeom>
              <a:avLst/>
              <a:gdLst/>
              <a:ahLst/>
              <a:cxnLst/>
              <a:rect l="0" t="0" r="r" b="b"/>
              <a:pathLst>
                <a:path w="6130" h="3401">
                  <a:moveTo>
                    <a:pt x="566" y="0"/>
                  </a:moveTo>
                  <a:lnTo>
                    <a:pt x="567" y="0"/>
                  </a:lnTo>
                  <a:cubicBezTo>
                    <a:pt x="467" y="0"/>
                    <a:pt x="369" y="26"/>
                    <a:pt x="283" y="76"/>
                  </a:cubicBezTo>
                  <a:cubicBezTo>
                    <a:pt x="197" y="126"/>
                    <a:pt x="126" y="197"/>
                    <a:pt x="76" y="283"/>
                  </a:cubicBezTo>
                  <a:cubicBezTo>
                    <a:pt x="26" y="369"/>
                    <a:pt x="0" y="467"/>
                    <a:pt x="0" y="567"/>
                  </a:cubicBezTo>
                  <a:lnTo>
                    <a:pt x="0" y="2833"/>
                  </a:lnTo>
                  <a:lnTo>
                    <a:pt x="0" y="2833"/>
                  </a:lnTo>
                  <a:cubicBezTo>
                    <a:pt x="0" y="2933"/>
                    <a:pt x="26" y="3031"/>
                    <a:pt x="76" y="3117"/>
                  </a:cubicBezTo>
                  <a:cubicBezTo>
                    <a:pt x="126" y="3203"/>
                    <a:pt x="197" y="3274"/>
                    <a:pt x="283" y="3324"/>
                  </a:cubicBezTo>
                  <a:cubicBezTo>
                    <a:pt x="369" y="3374"/>
                    <a:pt x="467" y="3400"/>
                    <a:pt x="567" y="3400"/>
                  </a:cubicBezTo>
                  <a:lnTo>
                    <a:pt x="5562" y="3400"/>
                  </a:lnTo>
                  <a:lnTo>
                    <a:pt x="5562" y="3400"/>
                  </a:lnTo>
                  <a:cubicBezTo>
                    <a:pt x="5662" y="3400"/>
                    <a:pt x="5760" y="3374"/>
                    <a:pt x="5846" y="3324"/>
                  </a:cubicBezTo>
                  <a:cubicBezTo>
                    <a:pt x="5932" y="3274"/>
                    <a:pt x="6003" y="3203"/>
                    <a:pt x="6053" y="3117"/>
                  </a:cubicBezTo>
                  <a:cubicBezTo>
                    <a:pt x="6103" y="3031"/>
                    <a:pt x="6129" y="2933"/>
                    <a:pt x="6129" y="2833"/>
                  </a:cubicBezTo>
                  <a:lnTo>
                    <a:pt x="6129" y="566"/>
                  </a:lnTo>
                  <a:lnTo>
                    <a:pt x="6129" y="567"/>
                  </a:lnTo>
                  <a:lnTo>
                    <a:pt x="6129" y="567"/>
                  </a:lnTo>
                  <a:cubicBezTo>
                    <a:pt x="6129" y="467"/>
                    <a:pt x="6103" y="369"/>
                    <a:pt x="6053" y="283"/>
                  </a:cubicBezTo>
                  <a:cubicBezTo>
                    <a:pt x="6003" y="197"/>
                    <a:pt x="5932" y="126"/>
                    <a:pt x="5846" y="76"/>
                  </a:cubicBezTo>
                  <a:cubicBezTo>
                    <a:pt x="5760" y="26"/>
                    <a:pt x="5662" y="0"/>
                    <a:pt x="5562" y="0"/>
                  </a:cubicBezTo>
                  <a:lnTo>
                    <a:pt x="56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i="1" strike="noStrike" spc="-1">
                  <a:solidFill>
                    <a:srgbClr val="FFFFFF"/>
                  </a:solidFill>
                  <a:latin typeface="Arial"/>
                </a:rPr>
                <a:t>Realized</a:t>
              </a:r>
              <a:endParaRPr lang="en-US" sz="19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41" name="_s2060"/>
            <p:cNvSpPr/>
            <p:nvPr/>
          </p:nvSpPr>
          <p:spPr>
            <a:xfrm>
              <a:off x="5363640" y="3434040"/>
              <a:ext cx="2206080" cy="1223640"/>
            </a:xfrm>
            <a:custGeom>
              <a:avLst/>
              <a:gdLst/>
              <a:ahLst/>
              <a:cxnLst/>
              <a:rect l="0" t="0" r="r" b="b"/>
              <a:pathLst>
                <a:path w="6130" h="3401">
                  <a:moveTo>
                    <a:pt x="566" y="0"/>
                  </a:moveTo>
                  <a:lnTo>
                    <a:pt x="567" y="0"/>
                  </a:lnTo>
                  <a:cubicBezTo>
                    <a:pt x="467" y="0"/>
                    <a:pt x="369" y="26"/>
                    <a:pt x="283" y="76"/>
                  </a:cubicBezTo>
                  <a:cubicBezTo>
                    <a:pt x="197" y="126"/>
                    <a:pt x="126" y="197"/>
                    <a:pt x="76" y="283"/>
                  </a:cubicBezTo>
                  <a:cubicBezTo>
                    <a:pt x="26" y="369"/>
                    <a:pt x="0" y="467"/>
                    <a:pt x="0" y="567"/>
                  </a:cubicBezTo>
                  <a:lnTo>
                    <a:pt x="0" y="2833"/>
                  </a:lnTo>
                  <a:lnTo>
                    <a:pt x="0" y="2833"/>
                  </a:lnTo>
                  <a:cubicBezTo>
                    <a:pt x="0" y="2933"/>
                    <a:pt x="26" y="3031"/>
                    <a:pt x="76" y="3117"/>
                  </a:cubicBezTo>
                  <a:cubicBezTo>
                    <a:pt x="126" y="3203"/>
                    <a:pt x="197" y="3274"/>
                    <a:pt x="283" y="3324"/>
                  </a:cubicBezTo>
                  <a:cubicBezTo>
                    <a:pt x="369" y="3374"/>
                    <a:pt x="467" y="3400"/>
                    <a:pt x="567" y="3400"/>
                  </a:cubicBezTo>
                  <a:lnTo>
                    <a:pt x="5562" y="3400"/>
                  </a:lnTo>
                  <a:lnTo>
                    <a:pt x="5562" y="3400"/>
                  </a:lnTo>
                  <a:cubicBezTo>
                    <a:pt x="5662" y="3400"/>
                    <a:pt x="5760" y="3374"/>
                    <a:pt x="5846" y="3324"/>
                  </a:cubicBezTo>
                  <a:cubicBezTo>
                    <a:pt x="5932" y="3274"/>
                    <a:pt x="6003" y="3203"/>
                    <a:pt x="6053" y="3117"/>
                  </a:cubicBezTo>
                  <a:cubicBezTo>
                    <a:pt x="6103" y="3031"/>
                    <a:pt x="6129" y="2933"/>
                    <a:pt x="6129" y="2833"/>
                  </a:cubicBezTo>
                  <a:lnTo>
                    <a:pt x="6129" y="566"/>
                  </a:lnTo>
                  <a:lnTo>
                    <a:pt x="6129" y="567"/>
                  </a:lnTo>
                  <a:lnTo>
                    <a:pt x="6129" y="567"/>
                  </a:lnTo>
                  <a:cubicBezTo>
                    <a:pt x="6129" y="467"/>
                    <a:pt x="6103" y="369"/>
                    <a:pt x="6053" y="283"/>
                  </a:cubicBezTo>
                  <a:cubicBezTo>
                    <a:pt x="6003" y="197"/>
                    <a:pt x="5932" y="126"/>
                    <a:pt x="5846" y="76"/>
                  </a:cubicBezTo>
                  <a:cubicBezTo>
                    <a:pt x="5760" y="26"/>
                    <a:pt x="5662" y="0"/>
                    <a:pt x="5562" y="0"/>
                  </a:cubicBezTo>
                  <a:lnTo>
                    <a:pt x="56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800" b="1" i="1" strike="noStrike" spc="-1">
                  <a:solidFill>
                    <a:srgbClr val="FFFFFF"/>
                  </a:solidFill>
                  <a:latin typeface="Arial"/>
                </a:rPr>
                <a:t>Unsatisfactory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800" b="1" i="1" strike="noStrike" spc="-1">
                  <a:solidFill>
                    <a:srgbClr val="FFFFFF"/>
                  </a:solidFill>
                  <a:latin typeface="Arial"/>
                </a:rPr>
                <a:t>military</a:t>
              </a: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42" name="_s2061"/>
            <p:cNvSpPr/>
            <p:nvPr/>
          </p:nvSpPr>
          <p:spPr>
            <a:xfrm>
              <a:off x="4076280" y="5269680"/>
              <a:ext cx="2206080" cy="1223640"/>
            </a:xfrm>
            <a:custGeom>
              <a:avLst/>
              <a:gdLst/>
              <a:ahLst/>
              <a:cxnLst/>
              <a:rect l="0" t="0" r="r" b="b"/>
              <a:pathLst>
                <a:path w="6130" h="3401">
                  <a:moveTo>
                    <a:pt x="566" y="0"/>
                  </a:moveTo>
                  <a:lnTo>
                    <a:pt x="567" y="0"/>
                  </a:lnTo>
                  <a:cubicBezTo>
                    <a:pt x="467" y="0"/>
                    <a:pt x="369" y="26"/>
                    <a:pt x="283" y="76"/>
                  </a:cubicBezTo>
                  <a:cubicBezTo>
                    <a:pt x="197" y="126"/>
                    <a:pt x="126" y="197"/>
                    <a:pt x="76" y="283"/>
                  </a:cubicBezTo>
                  <a:cubicBezTo>
                    <a:pt x="26" y="369"/>
                    <a:pt x="0" y="467"/>
                    <a:pt x="0" y="567"/>
                  </a:cubicBezTo>
                  <a:lnTo>
                    <a:pt x="0" y="2833"/>
                  </a:lnTo>
                  <a:lnTo>
                    <a:pt x="0" y="2833"/>
                  </a:lnTo>
                  <a:cubicBezTo>
                    <a:pt x="0" y="2933"/>
                    <a:pt x="26" y="3031"/>
                    <a:pt x="76" y="3117"/>
                  </a:cubicBezTo>
                  <a:cubicBezTo>
                    <a:pt x="126" y="3203"/>
                    <a:pt x="197" y="3274"/>
                    <a:pt x="283" y="3324"/>
                  </a:cubicBezTo>
                  <a:cubicBezTo>
                    <a:pt x="369" y="3374"/>
                    <a:pt x="467" y="3400"/>
                    <a:pt x="567" y="3400"/>
                  </a:cubicBezTo>
                  <a:lnTo>
                    <a:pt x="5562" y="3400"/>
                  </a:lnTo>
                  <a:lnTo>
                    <a:pt x="5562" y="3400"/>
                  </a:lnTo>
                  <a:cubicBezTo>
                    <a:pt x="5662" y="3400"/>
                    <a:pt x="5760" y="3374"/>
                    <a:pt x="5846" y="3324"/>
                  </a:cubicBezTo>
                  <a:cubicBezTo>
                    <a:pt x="5932" y="3274"/>
                    <a:pt x="6003" y="3203"/>
                    <a:pt x="6053" y="3117"/>
                  </a:cubicBezTo>
                  <a:cubicBezTo>
                    <a:pt x="6103" y="3031"/>
                    <a:pt x="6129" y="2933"/>
                    <a:pt x="6129" y="2833"/>
                  </a:cubicBezTo>
                  <a:lnTo>
                    <a:pt x="6129" y="566"/>
                  </a:lnTo>
                  <a:lnTo>
                    <a:pt x="6129" y="567"/>
                  </a:lnTo>
                  <a:lnTo>
                    <a:pt x="6129" y="567"/>
                  </a:lnTo>
                  <a:cubicBezTo>
                    <a:pt x="6129" y="467"/>
                    <a:pt x="6103" y="369"/>
                    <a:pt x="6053" y="283"/>
                  </a:cubicBezTo>
                  <a:cubicBezTo>
                    <a:pt x="6003" y="197"/>
                    <a:pt x="5932" y="126"/>
                    <a:pt x="5846" y="76"/>
                  </a:cubicBezTo>
                  <a:cubicBezTo>
                    <a:pt x="5760" y="26"/>
                    <a:pt x="5662" y="0"/>
                    <a:pt x="5562" y="0"/>
                  </a:cubicBezTo>
                  <a:lnTo>
                    <a:pt x="56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1" strike="noStrike" spc="-1">
                  <a:solidFill>
                    <a:srgbClr val="FFFFFF"/>
                  </a:solidFill>
                  <a:latin typeface="Arial"/>
                </a:rPr>
                <a:t>Real</a:t>
              </a:r>
              <a:endParaRPr lang="en-US" sz="16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1" strike="noStrike" spc="-1">
                  <a:solidFill>
                    <a:srgbClr val="FFFFFF"/>
                  </a:solidFill>
                  <a:latin typeface="Arial"/>
                </a:rPr>
                <a:t>unsatisfied</a:t>
              </a:r>
              <a:endParaRPr lang="en-US" sz="16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43" name="_s2062"/>
            <p:cNvSpPr/>
            <p:nvPr/>
          </p:nvSpPr>
          <p:spPr>
            <a:xfrm>
              <a:off x="6650280" y="5269680"/>
              <a:ext cx="2206080" cy="1223640"/>
            </a:xfrm>
            <a:custGeom>
              <a:avLst/>
              <a:gdLst/>
              <a:ahLst/>
              <a:cxnLst/>
              <a:rect l="0" t="0" r="r" b="b"/>
              <a:pathLst>
                <a:path w="6130" h="3401">
                  <a:moveTo>
                    <a:pt x="566" y="0"/>
                  </a:moveTo>
                  <a:lnTo>
                    <a:pt x="567" y="0"/>
                  </a:lnTo>
                  <a:cubicBezTo>
                    <a:pt x="467" y="0"/>
                    <a:pt x="369" y="26"/>
                    <a:pt x="283" y="76"/>
                  </a:cubicBezTo>
                  <a:cubicBezTo>
                    <a:pt x="197" y="126"/>
                    <a:pt x="126" y="197"/>
                    <a:pt x="76" y="283"/>
                  </a:cubicBezTo>
                  <a:cubicBezTo>
                    <a:pt x="26" y="369"/>
                    <a:pt x="0" y="467"/>
                    <a:pt x="0" y="567"/>
                  </a:cubicBezTo>
                  <a:lnTo>
                    <a:pt x="0" y="2833"/>
                  </a:lnTo>
                  <a:lnTo>
                    <a:pt x="0" y="2833"/>
                  </a:lnTo>
                  <a:cubicBezTo>
                    <a:pt x="0" y="2933"/>
                    <a:pt x="26" y="3031"/>
                    <a:pt x="76" y="3117"/>
                  </a:cubicBezTo>
                  <a:cubicBezTo>
                    <a:pt x="126" y="3203"/>
                    <a:pt x="197" y="3274"/>
                    <a:pt x="283" y="3324"/>
                  </a:cubicBezTo>
                  <a:cubicBezTo>
                    <a:pt x="369" y="3374"/>
                    <a:pt x="467" y="3400"/>
                    <a:pt x="567" y="3400"/>
                  </a:cubicBezTo>
                  <a:lnTo>
                    <a:pt x="5562" y="3400"/>
                  </a:lnTo>
                  <a:lnTo>
                    <a:pt x="5562" y="3400"/>
                  </a:lnTo>
                  <a:cubicBezTo>
                    <a:pt x="5662" y="3400"/>
                    <a:pt x="5760" y="3374"/>
                    <a:pt x="5846" y="3324"/>
                  </a:cubicBezTo>
                  <a:cubicBezTo>
                    <a:pt x="5932" y="3274"/>
                    <a:pt x="6003" y="3203"/>
                    <a:pt x="6053" y="3117"/>
                  </a:cubicBezTo>
                  <a:cubicBezTo>
                    <a:pt x="6103" y="3031"/>
                    <a:pt x="6129" y="2933"/>
                    <a:pt x="6129" y="2833"/>
                  </a:cubicBezTo>
                  <a:lnTo>
                    <a:pt x="6129" y="566"/>
                  </a:lnTo>
                  <a:lnTo>
                    <a:pt x="6129" y="567"/>
                  </a:lnTo>
                  <a:lnTo>
                    <a:pt x="6129" y="567"/>
                  </a:lnTo>
                  <a:cubicBezTo>
                    <a:pt x="6129" y="467"/>
                    <a:pt x="6103" y="369"/>
                    <a:pt x="6053" y="283"/>
                  </a:cubicBezTo>
                  <a:cubicBezTo>
                    <a:pt x="6003" y="197"/>
                    <a:pt x="5932" y="126"/>
                    <a:pt x="5846" y="76"/>
                  </a:cubicBezTo>
                  <a:cubicBezTo>
                    <a:pt x="5760" y="26"/>
                    <a:pt x="5662" y="0"/>
                    <a:pt x="5562" y="0"/>
                  </a:cubicBezTo>
                  <a:lnTo>
                    <a:pt x="566" y="0"/>
                  </a:lnTo>
                </a:path>
              </a:pathLst>
            </a:custGeom>
            <a:solidFill>
              <a:srgbClr val="009999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1" strike="noStrike" spc="-1">
                  <a:solidFill>
                    <a:srgbClr val="FFFFFF"/>
                  </a:solidFill>
                  <a:latin typeface="Arial"/>
                </a:rPr>
                <a:t>Hidden</a:t>
              </a:r>
              <a:endParaRPr lang="en-US" sz="1600" b="0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1" strike="noStrike" spc="-1">
                  <a:solidFill>
                    <a:srgbClr val="FFFFFF"/>
                  </a:solidFill>
                  <a:latin typeface="Arial"/>
                </a:rPr>
                <a:t>unsatisfied</a:t>
              </a:r>
              <a:endParaRPr lang="en-US" sz="16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Box 243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strike="noStrike" spc="-1">
                <a:solidFill>
                  <a:srgbClr val="CCECFF"/>
                </a:solidFill>
                <a:latin typeface="Arial"/>
              </a:rPr>
              <a:t>Types of demand: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457200" y="1916280"/>
            <a:ext cx="8229600" cy="42098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 Actual demand is the entire effective demand for drugs actually offered on the market, equal to the number of calls to the pharmacy for the product;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Box 245"/>
          <p:cNvSpPr txBox="1"/>
          <p:nvPr/>
        </p:nvSpPr>
        <p:spPr>
          <a:xfrm>
            <a:off x="324000" y="764640"/>
            <a:ext cx="8820000" cy="6093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Realized is part of the actual demand, which manifests itself in the acquisition of medicines; it is equal to the number of goods actually sold;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Unsatisfied demand is part of the actual demand, which manifests itself in the refusal or replacement of drugs; it is equal to the difference between the actual and realized types of demand.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Box 246"/>
          <p:cNvSpPr txBox="1"/>
          <p:nvPr/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strike="noStrike" spc="-1">
                <a:solidFill>
                  <a:srgbClr val="CCECFF"/>
                </a:solidFill>
                <a:latin typeface="Arial"/>
              </a:rPr>
              <a:t>Factors influencing demand: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Changes in the structure of diseases;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Population size;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Income level of the population;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Commodity prices;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Time periods;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Advertising;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799"/>
              </a:spcBef>
              <a:buClr>
                <a:srgbClr val="99FF99"/>
              </a:buClr>
              <a:buSzPct val="80000"/>
              <a:buFont typeface="Wingdings" charset="2"/>
              <a:buChar char="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 strike="noStrike" spc="-1">
                <a:solidFill>
                  <a:srgbClr val="FFFFFF"/>
                </a:solidFill>
                <a:latin typeface="Arial"/>
              </a:rPr>
              <a:t>Conditions for the release of goods.</a:t>
            </a:r>
            <a:endParaRPr lang="en-US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Box 248"/>
          <p:cNvSpPr txBox="1"/>
          <p:nvPr/>
        </p:nvSpPr>
        <p:spPr>
          <a:xfrm>
            <a:off x="456840" y="277920"/>
            <a:ext cx="8218440" cy="351144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0" strike="noStrike" spc="-1">
                <a:solidFill>
                  <a:srgbClr val="CCECFF"/>
                </a:solidFill>
                <a:latin typeface="Arial"/>
              </a:rPr>
              <a:t>Elasticity of demand is the change in demand influenced by income or prices</a:t>
            </a:r>
            <a:endParaRPr lang="en-US" sz="4400" b="0" strike="noStrike" spc="-1">
              <a:solidFill>
                <a:srgbClr val="CCEC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Box 249"/>
          <p:cNvSpPr txBox="1"/>
          <p:nvPr/>
        </p:nvSpPr>
        <p:spPr>
          <a:xfrm>
            <a:off x="395280" y="90792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 rtl="0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Elasticity of demand is determined by the ratio of the change in quantity demanded (as a percentage) to the change in prices (as a percentage).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ctr" rtl="0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Accordingly, to establish the type of elasticity of demand, use the formula: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ctr" rtl="0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E = S/c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ctr" rtl="0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E – elasticity of demand.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ctr" rtl="0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C – change in demand as a percentage.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algn="ctr" rtl="0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 strike="noStrike" spc="-1">
                <a:solidFill>
                  <a:srgbClr val="FFFFFF"/>
                </a:solidFill>
                <a:latin typeface="Arial"/>
              </a:rPr>
              <a:t>C – price change as a percentage.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1690</Words>
  <Application>Microsoft Office PowerPoint</Application>
  <PresentationFormat>Экран (4:3)</PresentationFormat>
  <Paragraphs>225</Paragraphs>
  <Slides>34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Фарм</dc:creator>
  <dc:description/>
  <cp:lastModifiedBy>Юлия Абдуллина</cp:lastModifiedBy>
  <cp:revision>65</cp:revision>
  <dcterms:created xsi:type="dcterms:W3CDTF">2008-02-25T13:36:48Z</dcterms:created>
  <dcterms:modified xsi:type="dcterms:W3CDTF">2024-01-08T09:41:08Z</dcterms:modified>
  <dc:language>en-US</dc:language>
</cp:coreProperties>
</file>