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81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3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6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17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ru-RU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3200" dirty="0">
                <a:solidFill>
                  <a:prstClr val="white"/>
                </a:solidFill>
                <a:latin typeface="Book Antiqua" panose="02040602050305030304" pitchFamily="18" charset="0"/>
              </a:rPr>
              <a:t>КАЗАНСКИЙ </a:t>
            </a:r>
          </a:p>
          <a:p>
            <a:pPr defTabSz="914400"/>
            <a:r>
              <a:rPr lang="ru-RU" sz="3200" dirty="0">
                <a:solidFill>
                  <a:prstClr val="white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dirty="0">
                <a:solidFill>
                  <a:prstClr val="white"/>
                </a:solidFill>
                <a:latin typeface="Book Antiqua" panose="02040602050305030304" pitchFamily="18" charset="0"/>
              </a:rPr>
            </a:br>
            <a:r>
              <a:rPr lang="ru-RU" sz="3200" dirty="0">
                <a:solidFill>
                  <a:prstClr val="white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pPr defTabSz="914400"/>
            <a:r>
              <a:rPr lang="ru-RU" sz="3200" dirty="0">
                <a:solidFill>
                  <a:prstClr val="white"/>
                </a:solidFill>
                <a:latin typeface="Book Antiqua" panose="02040602050305030304" pitchFamily="18" charset="0"/>
              </a:rPr>
              <a:t>УНИВЕРСИТЕТ</a:t>
            </a: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6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ru-RU" b="1" dirty="0">
                <a:solidFill>
                  <a:prstClr val="white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b="1" dirty="0">
                <a:solidFill>
                  <a:prstClr val="white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3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3389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672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043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295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9781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6000" dirty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 </a:t>
            </a:r>
          </a:p>
          <a:p>
            <a:pPr algn="ctr" defTabSz="914400"/>
            <a:r>
              <a:rPr lang="ru-RU" sz="6000" dirty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7435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6000" dirty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Благодарю </a:t>
            </a:r>
          </a:p>
          <a:p>
            <a:pPr algn="ctr" defTabSz="914400"/>
            <a:r>
              <a:rPr lang="ru-RU" sz="6000" dirty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1239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6000" dirty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Спасибо </a:t>
            </a:r>
          </a:p>
          <a:p>
            <a:pPr algn="ctr" defTabSz="914400"/>
            <a:r>
              <a:rPr lang="ru-RU" sz="6000" dirty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928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pPr defTabSz="914400"/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08.01.2024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6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drapharmacy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60950" y="1826931"/>
            <a:ext cx="5486400" cy="2429363"/>
          </a:xfrm>
        </p:spPr>
        <p:txBody>
          <a:bodyPr>
            <a:noAutofit/>
          </a:bodyPr>
          <a:lstStyle/>
          <a:p>
            <a:r>
              <a:rPr lang="en-US" sz="2800" b="1" dirty="0"/>
              <a:t>M</a:t>
            </a:r>
            <a:r>
              <a:rPr lang="en-US" sz="2800" b="1" dirty="0" smtClean="0"/>
              <a:t>erchandising </a:t>
            </a:r>
            <a:r>
              <a:rPr lang="en-US" sz="2800" b="1" dirty="0"/>
              <a:t>in pharmacy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158714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Abdullina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Ylia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7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BA5BD-2A35-FB4D-8076-87139835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B8CCC8F-C0E8-3340-9418-BDC35A1A8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145" y="804520"/>
            <a:ext cx="9917709" cy="5248962"/>
          </a:xfrm>
        </p:spPr>
      </p:pic>
    </p:spTree>
    <p:extLst>
      <p:ext uri="{BB962C8B-B14F-4D97-AF65-F5344CB8AC3E}">
        <p14:creationId xmlns:p14="http://schemas.microsoft.com/office/powerpoint/2010/main" val="57055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187259-97E6-0945-A3DC-BB6CBC0F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cap="all">
                <a:effectLst/>
                <a:latin typeface="Work Sans" pitchFamily="2" charset="77"/>
              </a:rPr>
              <a:t>FOCUS ON SEASONALITY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D1C3C-EFFD-DD49-813F-6CA2BF8BA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58585A"/>
                </a:solidFill>
                <a:effectLst/>
                <a:latin typeface="Noto Sans" panose="020B0502040504020204" pitchFamily="34" charset="0"/>
              </a:rPr>
              <a:t>Using the seasons to guide your product focus is a great way to </a:t>
            </a:r>
            <a:r>
              <a:rPr lang="en-GB" b="0" i="0" u="none" strike="noStrike" dirty="0" err="1">
                <a:solidFill>
                  <a:srgbClr val="58585A"/>
                </a:solidFill>
                <a:effectLst/>
                <a:latin typeface="Noto Sans" panose="020B0502040504020204" pitchFamily="34" charset="0"/>
              </a:rPr>
              <a:t>utilize</a:t>
            </a:r>
            <a:r>
              <a:rPr lang="en-GB" b="0" i="0" u="none" strike="noStrike" dirty="0">
                <a:solidFill>
                  <a:srgbClr val="58585A"/>
                </a:solidFill>
                <a:effectLst/>
                <a:latin typeface="Noto Sans" panose="020B0502040504020204" pitchFamily="34" charset="0"/>
              </a:rPr>
              <a:t> merchandising for maximum impact. Take cold and allergy season for example.</a:t>
            </a:r>
            <a:endParaRPr lang="x-non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8125D1E-F0F8-4045-B057-094C00F6E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683" y="3429000"/>
            <a:ext cx="4987073" cy="24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D7CFED-C780-4203-BE6D-1111C4AE1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Merchandising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is a component of the marketing activities aimed at ensuring the most effective product promotion at the retail level, promotion of activities in the field of trade. Or, merchandising – is marketing in the retail point, consisting of equipment for product placement, design and layout of promotional materials at point of purchase.</a:t>
            </a:r>
          </a:p>
          <a:p>
            <a:pPr algn="just"/>
            <a: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en-US" sz="1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Common law defines merchandising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favorable conditions of sale: products with a corresponding name of the respective prices must be available in the right place at the appropriate time and appropriate promotional support.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578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F9146A-4BC7-4E15-A706-A7446FCB8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454282" cy="4497035"/>
          </a:xfrm>
        </p:spPr>
        <p:txBody>
          <a:bodyPr>
            <a:normAutofit fontScale="92500" lnSpcReduction="10000"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Merchandising helps to increase the so-called spontaneous purchases under the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influence of incentive items, including: attracting attention; the emergence of interest;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motivation of purchase; expression of willingness to act.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Found that 30% of buyers make a planned purchase, and 60% are unplanned, including impulsive.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main rule of effective merchandising is that it must be the result of joint efforts of producers, distributors and pharmacies.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Because the pharmacy enterprises (institutions) and their structural units combine the functions of the pharmaceutical trade visitor services, and medicines and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other pharmaceutical products have their own specific range, usually in pharmacies using common principles, laws and rules of merchandising with a certain branch of adaptation.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67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5BCFCB-8198-4005-AB92-44BC1688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Registration of pharmacy and trading hall.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E642F0-C311-4C5F-98A3-D181160A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Merchandising begins with the design of the facade pharmacy, its front windows and signage. This takes into account the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fact that the flow of pedestrians on the right side of the stronger pavement. Analyze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placing of public transportation stops, parking places, large commercial and cultural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centres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offices and businesses.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Visitors should bring to the pharmacy a modern and comfortable interior design,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style, layout, lighting sales area, cleanliness, lack of foreign smells and sounds, the concentration of product placement and sales departments. The orientation of the buyer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sales area must go 20-25 sec., so must have appropriate labels. For example, the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“Prescription department”, “Department of OTC”, “Medicinal Plants”, “Beauty”,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“Help”, “Cash”, etc.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00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7AB775-7DEE-43BE-A9A2-1E917593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Registration of pharmacy and trading hall.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3D7445-0A7D-47F9-B667-3448D7DDC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planning and implementing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calculations of pharmaceutical product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take into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account the form of implementation: the traditional sale of over the counter or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the open sale of self-service with professional advice. More effective to use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merchandising in the second case. It should be borne in mind that most visitors to the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pharmacy with the open form of implementation: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prefer to go straight, without turning to the right or left, but it is preferable considering the goods from left to right, take it to the right;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when traversing direction of the pharmacy is usually counter-clockwise is right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left;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stop passing one-third of the space the pharmacy;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avoid close, dark and poorly lit areas of the shop floor;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seek to find the necessary drugs and other pharmaceutical products range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without going long distances and not turning back.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9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CB91C8-88BF-46D7-96E1-D7217DC1A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Registration of pharmacy and trading hall.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7EA797-C678-413C-AC86-7B6ED8042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Based on these provisions can be identified strengths and weaknesses for the location of the goods. “Strong” places are shelves on the right side in the direction of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buyer, the intersection of rows of shelves with a good overview of the front, the space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near the cash register and freestanding counters with shelves. “Weak” is a place</a:t>
            </a:r>
            <a:r>
              <a:rPr lang="en-US" dirty="0"/>
              <a:t> </a:t>
            </a:r>
            <a:br>
              <a:rPr lang="en-US" dirty="0"/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shelves on the left side in the course of buyers, the corners of the room service and location near the entrance to the pharmacy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11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F1DCC-71CE-427B-81FA-F2CBF850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Principles for placing a pharmaceutical product in shop windows and shelves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AB41B7-92ED-4A07-A3E2-BC7FC7E75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principles calculations of OTC medicines and other pharmaceutical products should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well thought out method of computation must be simple enough to provide review,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accessibility, attractiveness and convenience for the customer. As a result of long-term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observations of American marketers identified a number of basic principles of product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placement that contribute to stimulating purchases and increasing sales: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Placing of goods on the shelves should be directly proportional to consumer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demand: the goods should occupy as much space as there is demand for it, how it is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sold. It is important that the demand should be measured in monetary terms, but not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number of packages sold.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Product placement near the top-selling type of products increases the volume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 its sales, since the goods immediately attracted a well-known view of the buyer.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509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7B9790-6D46-4AFF-9CD3-D835953D7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Principles for placing a pharmaceutical product in shop windows and shelves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308B9E-E6C6-4576-9E3E-08AB13B8E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740421" cy="4319754"/>
          </a:xfrm>
        </p:spPr>
        <p:txBody>
          <a:bodyPr>
            <a:normAutofit fontScale="92500" lnSpcReduction="20000"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The optimum is to place the goods on the shelves at the level of the waist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(women of average height) to the eye (120-170 cm). This level is most convenient to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read. Research has established that the movement of goods from the bottom shelf at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level of the waist increases the volume of its sales by more than 40%. If you move it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eye level to the bottom shelf, the volume of sales will decreased by 80%.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 Product placement on a shelf near the label increases the volume of its sales.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 Recommended that the principle of asymmetry is not to put the goods on display accurately and precisely symmetrical. Showcase, where goods are ordered, gives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impression of a successful sales associate with a lively trade.</a:t>
            </a:r>
            <a:r>
              <a:rPr lang="en-US" dirty="0"/>
              <a:t> </a:t>
            </a:r>
            <a:br>
              <a:rPr lang="en-US" dirty="0"/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principle is acceptable for a small pharmacy where the rules must be respected pharmaceutical order, but the computation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parapharmaceutical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products can be used.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6. The principle of "left-right": the goods are most packaging must be placed on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right, as a man looks at everything from left to right.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155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D3F00D-6A26-424A-85D8-6E19E9BA2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Principles for placing a pharmaceutical product in shop windows and shelves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149F0C-9354-4FB1-A21E-DCE63227F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Provided are a number of rules and recommendations merchandising: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Overly large windows with drugs adversely affect the buyer's impulse to buy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something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Spontaneously purchased products should be set in locations where the flux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density of customers, the highest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A variety of packages (dosage form, dosage) promotes effective sales: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- 2 variants package increase turnover by 15%;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- 3 variants – up to 30%;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- 4 variants – up to 60%;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- 5 variants – more than 100%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61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CFA5CC-512D-6545-BE4A-6294044A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merchandising in pharmacy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32A75B-DD12-1442-B00F-2EEEA9D71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u="none" strike="noStrike" dirty="0">
                <a:effectLst/>
                <a:latin typeface="TrebuchetMS"/>
              </a:rPr>
              <a:t>Merchandising in pharmacies is a set of efficient rules and techniques, which enable to achieve significant growth in turnover of a pharmacy and, consequently, resulting profit. </a:t>
            </a:r>
            <a:endParaRPr lang="en-US" b="0" i="0" u="none" strike="noStrike" dirty="0">
              <a:effectLst/>
              <a:latin typeface="TrebuchetMS"/>
            </a:endParaRPr>
          </a:p>
          <a:p>
            <a:endParaRPr lang="x-non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3D9FB03-9AA0-D84B-A862-9371FCE1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366" y="3429000"/>
            <a:ext cx="8665055" cy="26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5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CE09B1-C195-426E-88CF-D9765AB2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Principles for placing a pharmaceutical product in shop windows and shelves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B5CEB1-0169-49FF-961E-384CB7E28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 Due to the fact that the range of drugs is very broad and restricted the ability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represent them in the shop windows and shelves, consumers should take into account the contingent and its price category (low-price, mainstream or high-price). Classically, it is recommended to focus on the mainstream group of customers with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highprice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goods interspersed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008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551D71-F56A-4342-AB64-3F188CE0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Principles for placing a pharmaceutical product in shop windows and shelves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0B40B0-4978-4075-824A-3A94A6A91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 The buyer should be easy to find the product in a particular place. In this regard, the pharmacy priority groups (categories) of OTC medicines (antipyretic, Cough,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pain relievers, vitamins, etc.) should be laid so as to constantly remind myself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6. For quick and easy orientation of the buyer of one category of drugs should be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placed horizontally on one line, symmetrically with respect to each other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7. Pharmacy must respond to advertising campaigns and make appropriate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changes in the calculations of the widely advertised drug is in high demand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8. The price must be indicated on each package of the drug exposed or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parapharmaceuticals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315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8F630A-EF96-49B1-8789-F6F754D6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Principles for placing a pharmaceutical product in shop windows and shelves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32F647-D2EA-4381-810D-4C168DB3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9. Must comply with the rule of "castle walls": the best selling drugs of one company of the manufacturer shall be in the form of the castle walls at the edges (as if they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same type used and combined dosage forms)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10. Appropriate to respect the rules of corporate power. For this purpose, can be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used by additional features such as a mobile shelving or stand, display, and other structures that allow the manufacturer to submit their products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11. It is recommended usually overlap: lead sales medicinal products should occupy an area two times larger than the other positions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12. Must be complied with the order of the brands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13. The most profitable and sold drugs to be placed on a priority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 All items posted must be provided with at least three day supply.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044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4906BD-58DE-4DFB-ABDB-CF2C14492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Placement of promotional materials in the pharmacy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CCC95B-138D-42CC-80E0-6A610378B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Placement of promotional materials in the pharmacy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one of the methods of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merchandising. The main purpose of placing this effect on the buyer, therefore, should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provided with access available in the drugstore advertising products and ordered its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storage performance. It is considered unacceptable presence of the table on the trading floor with booklets and leaflets, as it is difficult to maintain a permanent procedure.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More appropriate to lay a pile of leaflets about the desktop or a pharmacist in the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course of the queue, if there is a possibility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135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ABFE5-A895-45A1-A1A8-CAC1334C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Placement of promotional materials in the pharmacy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727A68-D08E-4E97-9C9B-CF58CE202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Other promotional materials: posters, flags, stripes to attract attention, stands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 information about a product, etc. are placed in traditional locations and additional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calculations of the goods. However, the specific solution calculations of promotional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materials on the trading floor pharmacy depends on the spatial features pharmacies,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intensity of cooperation with enterprises-producers, the frequency of visits by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medical representatives, etc.</a:t>
            </a:r>
            <a:r>
              <a:rPr lang="en-US" dirty="0"/>
              <a:t>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234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E38D8-1FBF-E846-BD33-02F4E1F8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9B98512-0E1B-B844-969F-1727A69E0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804519"/>
            <a:ext cx="9603275" cy="5248962"/>
          </a:xfrm>
        </p:spPr>
      </p:pic>
    </p:spTree>
    <p:extLst>
      <p:ext uri="{BB962C8B-B14F-4D97-AF65-F5344CB8AC3E}">
        <p14:creationId xmlns:p14="http://schemas.microsoft.com/office/powerpoint/2010/main" val="6902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277B5-D334-8142-BC42-565D1D4A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TrebuchetMS"/>
              </a:rPr>
              <a:t>Merchandising in pharmacies: purpose and objectives</a:t>
            </a:r>
            <a:br>
              <a:rPr lang="en-GB" b="1" i="0" u="none" strike="noStrike">
                <a:solidFill>
                  <a:srgbClr val="000000"/>
                </a:solidFill>
                <a:effectLst/>
                <a:latin typeface="TrebuchetMS"/>
              </a:rPr>
            </a:br>
            <a:r>
              <a:rPr lang="en-GB"/>
              <a:t/>
            </a:r>
            <a:br>
              <a:rPr lang="en-GB"/>
            </a:b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D52619-D31B-984F-9C80-F5C44F59C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600" b="0" i="1" strike="noStrike" dirty="0">
                <a:effectLst/>
                <a:latin typeface="TrebuchetMS"/>
              </a:rPr>
              <a:t>to increase sales volumes, turnover and profit level; </a:t>
            </a:r>
          </a:p>
          <a:p>
            <a:pPr fontAlgn="base"/>
            <a:r>
              <a:rPr lang="en-GB" sz="2600" b="0" i="1" strike="noStrike" dirty="0">
                <a:effectLst/>
                <a:latin typeface="TrebuchetMS"/>
              </a:rPr>
              <a:t>to build a positive image, drawing new customers, and increase the number of pharmacy regular visitors; </a:t>
            </a:r>
          </a:p>
          <a:p>
            <a:pPr fontAlgn="base"/>
            <a:r>
              <a:rPr lang="en-GB" sz="2600" b="0" i="1" strike="noStrike" dirty="0">
                <a:effectLst/>
                <a:latin typeface="TrebuchetMS"/>
              </a:rPr>
              <a:t>to improve the quality of service in general.</a:t>
            </a:r>
          </a:p>
        </p:txBody>
      </p:sp>
    </p:spTree>
    <p:extLst>
      <p:ext uri="{BB962C8B-B14F-4D97-AF65-F5344CB8AC3E}">
        <p14:creationId xmlns:p14="http://schemas.microsoft.com/office/powerpoint/2010/main" val="326112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17C3E-00B3-A846-8361-32F8B086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9A322A-321E-C24C-9DAD-77EB04EC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208050"/>
            <a:ext cx="9603275" cy="4258296"/>
          </a:xfrm>
        </p:spPr>
        <p:txBody>
          <a:bodyPr>
            <a:noAutofit/>
          </a:bodyPr>
          <a:lstStyle/>
          <a:p>
            <a:pPr fontAlgn="base"/>
            <a:r>
              <a:rPr lang="en-GB" sz="2700" b="0" i="1" u="none" strike="noStrike" dirty="0">
                <a:effectLst/>
                <a:latin typeface="TrebuchetMS"/>
              </a:rPr>
              <a:t>to achieve customers’ longer stay in pharmacy sales area; </a:t>
            </a:r>
          </a:p>
          <a:p>
            <a:pPr fontAlgn="base"/>
            <a:r>
              <a:rPr lang="en-GB" sz="2700" b="0" i="1" u="none" strike="noStrike" dirty="0">
                <a:effectLst/>
                <a:latin typeface="TrebuchetMS"/>
              </a:rPr>
              <a:t>to prompt a customer to make impulse purchases; </a:t>
            </a:r>
          </a:p>
          <a:p>
            <a:pPr fontAlgn="base"/>
            <a:r>
              <a:rPr lang="en-GB" sz="2700" b="0" i="1" u="none" strike="noStrike" dirty="0">
                <a:effectLst/>
                <a:latin typeface="TrebuchetMS"/>
              </a:rPr>
              <a:t>to draw their attention to certain product items and groups of goods; </a:t>
            </a:r>
          </a:p>
          <a:p>
            <a:pPr fontAlgn="base"/>
            <a:r>
              <a:rPr lang="en-GB" sz="2700" b="0" i="1" u="none" strike="noStrike" dirty="0">
                <a:effectLst/>
                <a:latin typeface="TrebuchetMS"/>
              </a:rPr>
              <a:t>to create an atmosphere of total physiological comfort for making a purchase.</a:t>
            </a:r>
          </a:p>
        </p:txBody>
      </p:sp>
    </p:spTree>
    <p:extLst>
      <p:ext uri="{BB962C8B-B14F-4D97-AF65-F5344CB8AC3E}">
        <p14:creationId xmlns:p14="http://schemas.microsoft.com/office/powerpoint/2010/main" val="142343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B7679-AB5A-A844-A8AE-67F32EDE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TrebuchetMS"/>
              </a:rPr>
              <a:t>Rules of laying out pharmaceutical products: basic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D7D2E6-033A-D743-93E8-232A4D3D0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Wingdings" pitchFamily="2" charset="2"/>
              <a:buChar char="ü"/>
            </a:pPr>
            <a:r>
              <a:rPr lang="en-GB" b="0" i="0" u="none" strike="noStrike" dirty="0">
                <a:effectLst/>
                <a:latin typeface="TrebuchetMS"/>
              </a:rPr>
              <a:t>OTC drugs should occupy the most advantageous spaces and to be offered in face-ups clearly separated by treatment groups;</a:t>
            </a:r>
          </a:p>
          <a:p>
            <a:pPr fontAlgn="base">
              <a:buFont typeface="Wingdings" pitchFamily="2" charset="2"/>
              <a:buChar char="ü"/>
            </a:pPr>
            <a:r>
              <a:rPr lang="en-GB" b="0" i="0" u="none" strike="noStrike" dirty="0">
                <a:effectLst/>
                <a:latin typeface="TrebuchetMS"/>
              </a:rPr>
              <a:t>separate zones should be allocated among each large group of products of similar designation </a:t>
            </a:r>
            <a:r>
              <a:rPr lang="en-US" b="0" i="0" u="none" strike="noStrike" dirty="0">
                <a:effectLst/>
                <a:latin typeface="TrebuchetMS"/>
              </a:rPr>
              <a:t>.</a:t>
            </a:r>
            <a:endParaRPr lang="en-GB" b="0" i="0" u="none" strike="noStrike" dirty="0">
              <a:effectLst/>
              <a:latin typeface="TrebuchetMS"/>
            </a:endParaRPr>
          </a:p>
          <a:p>
            <a:pPr fontAlgn="base">
              <a:buFont typeface="Wingdings" pitchFamily="2" charset="2"/>
              <a:buChar char="ü"/>
            </a:pPr>
            <a:r>
              <a:rPr lang="en-GB" b="0" i="0" u="none" strike="noStrike" dirty="0">
                <a:effectLst/>
                <a:latin typeface="TrebuchetMS"/>
              </a:rPr>
              <a:t>checkout aisle should be </a:t>
            </a:r>
            <a:r>
              <a:rPr lang="en-GB" b="0" i="0" u="none" strike="noStrike" dirty="0" err="1">
                <a:effectLst/>
                <a:latin typeface="TrebuchetMS"/>
              </a:rPr>
              <a:t>organized</a:t>
            </a:r>
            <a:r>
              <a:rPr lang="en-GB" b="0" i="0" u="none" strike="noStrike" dirty="0">
                <a:effectLst/>
                <a:latin typeface="TrebuchetMS"/>
              </a:rPr>
              <a:t> for high-demand general medical products with due account for seasonality.</a:t>
            </a:r>
          </a:p>
        </p:txBody>
      </p:sp>
    </p:spTree>
    <p:extLst>
      <p:ext uri="{BB962C8B-B14F-4D97-AF65-F5344CB8AC3E}">
        <p14:creationId xmlns:p14="http://schemas.microsoft.com/office/powerpoint/2010/main" val="269753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564B66-823D-EA48-A907-233F4FD6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cap="all" dirty="0">
                <a:solidFill>
                  <a:srgbClr val="58585A"/>
                </a:solidFill>
                <a:effectLst/>
                <a:latin typeface="Work Sans" panose="020F0502020204030204" pitchFamily="34" charset="0"/>
              </a:rPr>
              <a:t>MERCHANDISING IDEAS FOR PHARMACIES</a:t>
            </a:r>
            <a:br>
              <a:rPr lang="en-GB" b="1" i="0" u="none" strike="noStrike" cap="all" dirty="0">
                <a:solidFill>
                  <a:srgbClr val="58585A"/>
                </a:solidFill>
                <a:effectLst/>
                <a:latin typeface="Work Sans" panose="020F0502020204030204" pitchFamily="34" charset="0"/>
              </a:rPr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C87B19-665A-184B-B86E-F08F2EA4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b="1" i="0" u="none" strike="noStrike" cap="all" dirty="0">
                <a:effectLst/>
                <a:latin typeface="Work Sans" pitchFamily="2" charset="77"/>
              </a:rPr>
              <a:t>MAKE THE RIGHT IMPRESSION: EXTERIOR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C5B0EF-5EA6-E546-A1D5-82A21FCD8834}"/>
              </a:ext>
            </a:extLst>
          </p:cNvPr>
          <p:cNvSpPr txBox="1"/>
          <p:nvPr/>
        </p:nvSpPr>
        <p:spPr>
          <a:xfrm>
            <a:off x="1451578" y="2805371"/>
            <a:ext cx="5363055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300" b="0" i="0" u="none" strike="noStrike" dirty="0">
                <a:effectLst/>
                <a:latin typeface="Noto Sans" panose="020B0604020202020204" pitchFamily="34" charset="0"/>
              </a:rPr>
              <a:t>Choose a single theme or message and use large striking visuals understood from a distance.</a:t>
            </a:r>
            <a:endParaRPr lang="en-US" sz="2300" b="0" i="0" u="none" strike="noStrike" dirty="0">
              <a:effectLst/>
              <a:latin typeface="Noto Sans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300" b="0" i="0" u="none" strike="noStrike" dirty="0">
                <a:effectLst/>
                <a:latin typeface="Noto Sans" panose="020B0502040504020204" pitchFamily="34" charset="0"/>
              </a:rPr>
              <a:t>Have a clear call to action that invites customers to come in and access the product or service on offer.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300" b="0" i="0" u="none" strike="noStrike" dirty="0">
              <a:effectLst/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8B0E4-4DD1-8745-9EE1-79B0360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E93A7C5-9D2A-754E-8828-EE5929B1B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804519"/>
            <a:ext cx="9603275" cy="5248962"/>
          </a:xfrm>
        </p:spPr>
      </p:pic>
    </p:spTree>
    <p:extLst>
      <p:ext uri="{BB962C8B-B14F-4D97-AF65-F5344CB8AC3E}">
        <p14:creationId xmlns:p14="http://schemas.microsoft.com/office/powerpoint/2010/main" val="165329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A5E37-5C0B-8645-9C1B-6A8E9C33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u="none" strike="noStrike" cap="all" dirty="0">
                <a:effectLst/>
                <a:latin typeface="Work Sans" pitchFamily="2" charset="77"/>
              </a:rPr>
              <a:t>MAKE THE RIGHT IMPRESSION: INTERIOR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AC5506E-462B-6E45-85C9-08D76C14C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8780" y="2365179"/>
            <a:ext cx="4426074" cy="33962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E348B9-571F-5641-B7F6-64561EF62C92}"/>
              </a:ext>
            </a:extLst>
          </p:cNvPr>
          <p:cNvSpPr txBox="1"/>
          <p:nvPr/>
        </p:nvSpPr>
        <p:spPr>
          <a:xfrm>
            <a:off x="1451579" y="2365178"/>
            <a:ext cx="496037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900" b="0" i="0" u="none" strike="noStrike" dirty="0">
                <a:effectLst/>
                <a:latin typeface="Noto Sans" panose="020B0502040504020204" pitchFamily="34" charset="0"/>
              </a:rPr>
              <a:t>Over the past few years, some pharmacy retailers have made a dramatic shift from sterile or traditional store formats to a more “boutique” format.</a:t>
            </a:r>
            <a:endParaRPr lang="x-none" sz="2900" dirty="0"/>
          </a:p>
        </p:txBody>
      </p:sp>
    </p:spTree>
    <p:extLst>
      <p:ext uri="{BB962C8B-B14F-4D97-AF65-F5344CB8AC3E}">
        <p14:creationId xmlns:p14="http://schemas.microsoft.com/office/powerpoint/2010/main" val="250959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4624DCDA-6876-C54C-8E80-AA80218B1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139118" y="1734634"/>
            <a:ext cx="4644421" cy="3698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2599D-7785-0449-96EC-21F8DBE3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239024" y="2624482"/>
            <a:ext cx="6628781" cy="3694541"/>
          </a:xfrm>
        </p:spPr>
        <p:txBody>
          <a:bodyPr/>
          <a:lstStyle/>
          <a:p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Brands like 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Cedar Pharmacy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 in New York have curated a unique space highlighting their core values of wellness and </a:t>
            </a:r>
            <a:r>
              <a:rPr lang="en-GB" b="0" i="0" u="none" strike="noStrike" dirty="0" err="1">
                <a:effectLst/>
                <a:latin typeface="Noto Sans" panose="020B0502040504020204" pitchFamily="34" charset="0"/>
              </a:rPr>
              <a:t>personalization</a:t>
            </a:r>
            <a:r>
              <a:rPr lang="en-GB" b="0" i="0" u="none" strike="noStrike" dirty="0">
                <a:effectLst/>
                <a:latin typeface="Noto Sans" panose="020B0502040504020204" pitchFamily="34" charset="0"/>
              </a:rPr>
              <a:t>.</a:t>
            </a:r>
            <a:endParaRPr lang="x-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C440325-59DE-F346-A032-F5D331701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023" y="538976"/>
            <a:ext cx="9815831" cy="4927369"/>
          </a:xfrm>
        </p:spPr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925416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566</Words>
  <Application>Microsoft Office PowerPoint</Application>
  <PresentationFormat>Произвольный</PresentationFormat>
  <Paragraphs>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Gallery</vt:lpstr>
      <vt:lpstr>Тема Office</vt:lpstr>
      <vt:lpstr>Merchandising in pharmacy  </vt:lpstr>
      <vt:lpstr>merchandising in pharmacy</vt:lpstr>
      <vt:lpstr>Merchandising in pharmacies: purpose and objectives  </vt:lpstr>
      <vt:lpstr>Презентация PowerPoint</vt:lpstr>
      <vt:lpstr>Rules of laying out pharmaceutical products: basic principles</vt:lpstr>
      <vt:lpstr>MERCHANDISING IDEAS FOR PHARMACIES </vt:lpstr>
      <vt:lpstr>Презентация PowerPoint</vt:lpstr>
      <vt:lpstr>MAKE THE RIGHT IMPRESSION: INTERIOR</vt:lpstr>
      <vt:lpstr>Brands like Cedar Pharmacy in New York have curated a unique space highlighting their core values of wellness and personalization.</vt:lpstr>
      <vt:lpstr>Презентация PowerPoint</vt:lpstr>
      <vt:lpstr>FOCUS ON SEASONALITY</vt:lpstr>
      <vt:lpstr>Презентация PowerPoint</vt:lpstr>
      <vt:lpstr>Презентация PowerPoint</vt:lpstr>
      <vt:lpstr>Registration of pharmacy and trading hall.  </vt:lpstr>
      <vt:lpstr>Registration of pharmacy and trading hall.  </vt:lpstr>
      <vt:lpstr>Registration of pharmacy and trading hall.  </vt:lpstr>
      <vt:lpstr>Principles for placing a pharmaceutical product in shop windows and shelves  </vt:lpstr>
      <vt:lpstr>Principles for placing a pharmaceutical product in shop windows and shelves  </vt:lpstr>
      <vt:lpstr>Principles for placing a pharmaceutical product in shop windows and shelves  </vt:lpstr>
      <vt:lpstr>Principles for placing a pharmaceutical product in shop windows and shelves  </vt:lpstr>
      <vt:lpstr>Principles for placing a pharmaceutical product in shop windows and shelves  </vt:lpstr>
      <vt:lpstr>Principles for placing a pharmaceutical product in shop windows and shelves  </vt:lpstr>
      <vt:lpstr>Placement of promotional materials in the pharmacy</vt:lpstr>
      <vt:lpstr>Placement of promotional materials in the pharmacy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merchandising in pharmacy</dc:title>
  <dc:creator>alaasaleh0120@gmail.com</dc:creator>
  <cp:lastModifiedBy>Юлия Абдуллина</cp:lastModifiedBy>
  <cp:revision>4</cp:revision>
  <dcterms:created xsi:type="dcterms:W3CDTF">2021-10-09T08:16:01Z</dcterms:created>
  <dcterms:modified xsi:type="dcterms:W3CDTF">2024-01-08T10:04:20Z</dcterms:modified>
</cp:coreProperties>
</file>