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64" r:id="rId4"/>
    <p:sldId id="260" r:id="rId5"/>
    <p:sldId id="261" r:id="rId6"/>
    <p:sldId id="265" r:id="rId7"/>
    <p:sldId id="266" r:id="rId8"/>
    <p:sldId id="263" r:id="rId9"/>
    <p:sldId id="262" r:id="rId10"/>
    <p:sldId id="258" r:id="rId11"/>
    <p:sldId id="259" r:id="rId12"/>
    <p:sldId id="267" r:id="rId13"/>
    <p:sldId id="268" r:id="rId14"/>
    <p:sldId id="269" r:id="rId15"/>
    <p:sldId id="270" r:id="rId16"/>
    <p:sldId id="271" r:id="rId17"/>
    <p:sldId id="27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78"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181DD2E-CBD6-4131-BD35-5B29448BA28C}" type="datetimeFigureOut">
              <a:rPr lang="ru-RU" smtClean="0"/>
              <a:t>08.01.2024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581732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181DD2E-CBD6-4131-BD35-5B29448BA28C}" type="datetimeFigureOut">
              <a:rPr lang="ru-RU" smtClean="0"/>
              <a:t>08.01.2024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3684110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181DD2E-CBD6-4131-BD35-5B29448BA28C}" type="datetimeFigureOut">
              <a:rPr lang="ru-RU" smtClean="0"/>
              <a:t>08.01.2024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3752259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0E2C297-99B7-435A-BDEC-AFF434BA00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CC0F7435-4C50-4A37-81C1-AE22D9870C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91F31AE7-071A-4374-8CF2-B8CCAE79B7EE}"/>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5" name="Нижний колонтитул 4">
            <a:extLst>
              <a:ext uri="{FF2B5EF4-FFF2-40B4-BE49-F238E27FC236}">
                <a16:creationId xmlns:a16="http://schemas.microsoft.com/office/drawing/2014/main" xmlns="" id="{B5DF55FB-053D-4702-881D-F01D568683E2}"/>
              </a:ext>
            </a:extLst>
          </p:cNvPr>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a:extLst>
              <a:ext uri="{FF2B5EF4-FFF2-40B4-BE49-F238E27FC236}">
                <a16:creationId xmlns:a16="http://schemas.microsoft.com/office/drawing/2014/main" xmlns="" id="{245EBE64-5D1E-41D4-B673-D25F0CD716A1}"/>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26703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DE96658-7749-4160-91A5-B61BCD04EB2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360AFFE2-37C6-4055-BB29-9B595E020FD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258DA01E-C417-43D2-91E7-0CE5DD127BD9}"/>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5" name="Нижний колонтитул 4">
            <a:extLst>
              <a:ext uri="{FF2B5EF4-FFF2-40B4-BE49-F238E27FC236}">
                <a16:creationId xmlns:a16="http://schemas.microsoft.com/office/drawing/2014/main" xmlns="" id="{AD580191-D36F-4A54-B4EC-9F633318C8EC}"/>
              </a:ext>
            </a:extLst>
          </p:cNvPr>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a:extLst>
              <a:ext uri="{FF2B5EF4-FFF2-40B4-BE49-F238E27FC236}">
                <a16:creationId xmlns:a16="http://schemas.microsoft.com/office/drawing/2014/main" xmlns="" id="{09A24EF6-2391-4F9A-8D18-AB383CB97E76}"/>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83434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2D8EE29-DB61-4A2B-AB4C-17E8F984F95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6591FEFC-6F7C-4765-9E45-27148F817B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9721FED0-4839-4B34-9A1B-817738A3AE3C}"/>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5" name="Нижний колонтитул 4">
            <a:extLst>
              <a:ext uri="{FF2B5EF4-FFF2-40B4-BE49-F238E27FC236}">
                <a16:creationId xmlns:a16="http://schemas.microsoft.com/office/drawing/2014/main" xmlns="" id="{8ED22C03-F117-4D5C-B41A-46ECE60D9E7F}"/>
              </a:ext>
            </a:extLst>
          </p:cNvPr>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a:extLst>
              <a:ext uri="{FF2B5EF4-FFF2-40B4-BE49-F238E27FC236}">
                <a16:creationId xmlns:a16="http://schemas.microsoft.com/office/drawing/2014/main" xmlns="" id="{7B6F9DF4-3BA1-4A5C-AED5-CD9CF05BFA43}"/>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82120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FDA69F9-031C-4001-ACF1-4077808EDF2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6A196BA4-5A86-480F-92DE-1AB7B8CF7B3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F0E8F7AA-AD06-49E8-95E8-0230E436574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A49B04A6-287D-4012-A88D-E5DA347A2641}"/>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6" name="Нижний колонтитул 5">
            <a:extLst>
              <a:ext uri="{FF2B5EF4-FFF2-40B4-BE49-F238E27FC236}">
                <a16:creationId xmlns:a16="http://schemas.microsoft.com/office/drawing/2014/main" xmlns="" id="{B1B33F39-4410-43D9-8AAD-85874F627C38}"/>
              </a:ext>
            </a:extLst>
          </p:cNvPr>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a:extLst>
              <a:ext uri="{FF2B5EF4-FFF2-40B4-BE49-F238E27FC236}">
                <a16:creationId xmlns:a16="http://schemas.microsoft.com/office/drawing/2014/main" xmlns="" id="{0B47B09D-186D-411C-9A13-625EC5ABD9B7}"/>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046805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F9D60CD-686D-4D17-8ADE-0E1DBF7486DC}"/>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8652C8DD-F6C7-4844-A139-1D808430D2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2193ED86-FBC8-4867-A765-F3A72F41A22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FE2FE780-97B6-4BA5-B421-612211B67E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AE535B7E-0330-4A04-BB78-2403859674F4}"/>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CC0501C1-FD56-4549-B21D-7A3A298699D7}"/>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8" name="Нижний колонтитул 7">
            <a:extLst>
              <a:ext uri="{FF2B5EF4-FFF2-40B4-BE49-F238E27FC236}">
                <a16:creationId xmlns:a16="http://schemas.microsoft.com/office/drawing/2014/main" xmlns="" id="{BF1358B2-8103-46D1-8F77-9C0E4CADCC58}"/>
              </a:ext>
            </a:extLst>
          </p:cNvPr>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a:extLst>
              <a:ext uri="{FF2B5EF4-FFF2-40B4-BE49-F238E27FC236}">
                <a16:creationId xmlns:a16="http://schemas.microsoft.com/office/drawing/2014/main" xmlns="" id="{B1627C22-E4B9-42CD-84A2-7FE76146049C}"/>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332677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6759445-5D7C-41DC-9EB2-A772871BCBA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5BAFA25D-CA1B-42FC-9D8A-7A7246EB7079}"/>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4" name="Нижний колонтитул 3">
            <a:extLst>
              <a:ext uri="{FF2B5EF4-FFF2-40B4-BE49-F238E27FC236}">
                <a16:creationId xmlns:a16="http://schemas.microsoft.com/office/drawing/2014/main" xmlns="" id="{798B603B-FE75-499C-9513-C28C3FA1BF47}"/>
              </a:ext>
            </a:extLst>
          </p:cNvPr>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a:extLst>
              <a:ext uri="{FF2B5EF4-FFF2-40B4-BE49-F238E27FC236}">
                <a16:creationId xmlns:a16="http://schemas.microsoft.com/office/drawing/2014/main" xmlns="" id="{8A995874-C05C-457D-9039-B76E95324A8B}"/>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70002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D12262D3-3131-4C5F-9801-A9ECCBAE8F5D}"/>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3" name="Нижний колонтитул 2">
            <a:extLst>
              <a:ext uri="{FF2B5EF4-FFF2-40B4-BE49-F238E27FC236}">
                <a16:creationId xmlns:a16="http://schemas.microsoft.com/office/drawing/2014/main" xmlns="" id="{FBB5BD24-B63E-48C2-9151-9E34D352FE8C}"/>
              </a:ext>
            </a:extLst>
          </p:cNvPr>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a:extLst>
              <a:ext uri="{FF2B5EF4-FFF2-40B4-BE49-F238E27FC236}">
                <a16:creationId xmlns:a16="http://schemas.microsoft.com/office/drawing/2014/main" xmlns="" id="{F981E494-4E73-4ACE-8EC2-F79B656CF419}"/>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26207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980441E-728A-4E8D-BE20-E697883D806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3DC6175B-7C13-44AC-900F-82CBF168FA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0DF0C992-70D3-4E3D-BD97-42441F77D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5694B6F1-DED6-43A7-96DD-7350A0CBEF31}"/>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6" name="Нижний колонтитул 5">
            <a:extLst>
              <a:ext uri="{FF2B5EF4-FFF2-40B4-BE49-F238E27FC236}">
                <a16:creationId xmlns:a16="http://schemas.microsoft.com/office/drawing/2014/main" xmlns="" id="{6D424EDE-2650-45F7-9ABC-43B97820251A}"/>
              </a:ext>
            </a:extLst>
          </p:cNvPr>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a:extLst>
              <a:ext uri="{FF2B5EF4-FFF2-40B4-BE49-F238E27FC236}">
                <a16:creationId xmlns:a16="http://schemas.microsoft.com/office/drawing/2014/main" xmlns="" id="{70C67E58-50E5-44D7-8A85-2D1D8509BB49}"/>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4056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181DD2E-CBD6-4131-BD35-5B29448BA28C}" type="datetimeFigureOut">
              <a:rPr lang="ru-RU" smtClean="0"/>
              <a:t>08.01.2024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33901479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BD5F13D-71DA-49FF-A709-9681017A13E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4AF5C98D-CAA6-4048-B08B-4375518AE5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5A9465BB-249A-4D87-B965-EBE766EC2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280073F0-6E48-4776-B3E7-628312A3C698}"/>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6" name="Нижний колонтитул 5">
            <a:extLst>
              <a:ext uri="{FF2B5EF4-FFF2-40B4-BE49-F238E27FC236}">
                <a16:creationId xmlns:a16="http://schemas.microsoft.com/office/drawing/2014/main" xmlns="" id="{67DBDF7B-CF27-476A-A925-23F9B6E0E4A6}"/>
              </a:ext>
            </a:extLst>
          </p:cNvPr>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a:extLst>
              <a:ext uri="{FF2B5EF4-FFF2-40B4-BE49-F238E27FC236}">
                <a16:creationId xmlns:a16="http://schemas.microsoft.com/office/drawing/2014/main" xmlns="" id="{F4F2912A-72EB-4080-8A88-05BB57CA7AD2}"/>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864593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B35D2DB-9CCA-4D1C-91E6-ADCE8E6CD8C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215137BE-044C-4BF8-AF5E-7C79142D71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12651432-0243-46CD-8F2D-914CBCA3FD82}"/>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5" name="Нижний колонтитул 4">
            <a:extLst>
              <a:ext uri="{FF2B5EF4-FFF2-40B4-BE49-F238E27FC236}">
                <a16:creationId xmlns:a16="http://schemas.microsoft.com/office/drawing/2014/main" xmlns="" id="{65394A0F-65D5-45FF-A894-040329C88DE1}"/>
              </a:ext>
            </a:extLst>
          </p:cNvPr>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a:extLst>
              <a:ext uri="{FF2B5EF4-FFF2-40B4-BE49-F238E27FC236}">
                <a16:creationId xmlns:a16="http://schemas.microsoft.com/office/drawing/2014/main" xmlns="" id="{6BFB0A4F-B296-4EAE-8EEC-AC13F2A79910}"/>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926232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49AFEA84-107A-4CAE-A83A-249BF07F0BF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065F6503-AEBA-405D-BD33-1BA9E2A81DD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AA749EDC-068E-4DD9-ABAD-59A9373CFDAA}"/>
              </a:ext>
            </a:extLst>
          </p:cNvPr>
          <p:cNvSpPr>
            <a:spLocks noGrp="1"/>
          </p:cNvSpPr>
          <p:nvPr>
            <p:ph type="dt" sz="half" idx="10"/>
          </p:nvPr>
        </p:nvSpPr>
        <p:spPr/>
        <p:txBody>
          <a:body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5" name="Нижний колонтитул 4">
            <a:extLst>
              <a:ext uri="{FF2B5EF4-FFF2-40B4-BE49-F238E27FC236}">
                <a16:creationId xmlns:a16="http://schemas.microsoft.com/office/drawing/2014/main" xmlns="" id="{9A9FE004-4002-4B0B-851B-0B745C141457}"/>
              </a:ext>
            </a:extLst>
          </p:cNvPr>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a:extLst>
              <a:ext uri="{FF2B5EF4-FFF2-40B4-BE49-F238E27FC236}">
                <a16:creationId xmlns:a16="http://schemas.microsoft.com/office/drawing/2014/main" xmlns="" id="{B57A05E8-EB6C-47EA-862F-2A0DEF583015}"/>
              </a:ext>
            </a:extLst>
          </p:cNvPr>
          <p:cNvSpPr>
            <a:spLocks noGrp="1"/>
          </p:cNvSpPr>
          <p:nvPr>
            <p:ph type="sldNum" sz="quarter" idx="12"/>
          </p:nvPr>
        </p:nvSpPr>
        <p:spPr/>
        <p:txBody>
          <a:body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15062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181DD2E-CBD6-4131-BD35-5B29448BA28C}" type="datetimeFigureOut">
              <a:rPr lang="ru-RU" smtClean="0"/>
              <a:t>08.01.2024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772425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181DD2E-CBD6-4131-BD35-5B29448BA28C}" type="datetimeFigureOut">
              <a:rPr lang="ru-RU" smtClean="0"/>
              <a:t>08.01.2024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125606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181DD2E-CBD6-4131-BD35-5B29448BA28C}" type="datetimeFigureOut">
              <a:rPr lang="ru-RU" smtClean="0"/>
              <a:t>08.01.2024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646534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181DD2E-CBD6-4131-BD35-5B29448BA28C}" type="datetimeFigureOut">
              <a:rPr lang="ru-RU" smtClean="0"/>
              <a:t>08.01.2024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699996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181DD2E-CBD6-4131-BD35-5B29448BA28C}" type="datetimeFigureOut">
              <a:rPr lang="ru-RU" smtClean="0"/>
              <a:t>08.01.2024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2109258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181DD2E-CBD6-4131-BD35-5B29448BA28C}" type="datetimeFigureOut">
              <a:rPr lang="ru-RU" smtClean="0"/>
              <a:t>08.01.2024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244324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181DD2E-CBD6-4131-BD35-5B29448BA28C}" type="datetimeFigureOut">
              <a:rPr lang="ru-RU" smtClean="0"/>
              <a:t>08.01.2024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749A88-EA69-44E4-8D4B-1B585FD2F673}" type="slidenum">
              <a:rPr lang="ru-RU" smtClean="0"/>
              <a:t>‹#›</a:t>
            </a:fld>
            <a:endParaRPr lang="ru-RU"/>
          </a:p>
        </p:txBody>
      </p:sp>
    </p:spTree>
    <p:extLst>
      <p:ext uri="{BB962C8B-B14F-4D97-AF65-F5344CB8AC3E}">
        <p14:creationId xmlns:p14="http://schemas.microsoft.com/office/powerpoint/2010/main" val="916734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1DD2E-CBD6-4131-BD35-5B29448BA28C}" type="datetimeFigureOut">
              <a:rPr lang="ru-RU" smtClean="0"/>
              <a:t>08.01.2024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49A88-EA69-44E4-8D4B-1B585FD2F673}" type="slidenum">
              <a:rPr lang="ru-RU" smtClean="0"/>
              <a:t>‹#›</a:t>
            </a:fld>
            <a:endParaRPr lang="ru-RU"/>
          </a:p>
        </p:txBody>
      </p:sp>
    </p:spTree>
    <p:extLst>
      <p:ext uri="{BB962C8B-B14F-4D97-AF65-F5344CB8AC3E}">
        <p14:creationId xmlns:p14="http://schemas.microsoft.com/office/powerpoint/2010/main" val="1642068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125869C-1CCE-4A82-B7A6-C4FF863E37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BBAB6687-593D-457D-9B9B-009A7380DB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7BDC506A-747A-4F6C-87BC-5629FDA11E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E013F-6B0D-4829-A569-82C93BE64A0E}" type="datetimeFigureOut">
              <a:rPr lang="ru-RU" smtClean="0">
                <a:solidFill>
                  <a:prstClr val="black">
                    <a:tint val="75000"/>
                  </a:prstClr>
                </a:solidFill>
              </a:rPr>
              <a:pPr/>
              <a:t>08.01.2024</a:t>
            </a:fld>
            <a:endParaRPr lang="ru-RU">
              <a:solidFill>
                <a:prstClr val="black">
                  <a:tint val="75000"/>
                </a:prstClr>
              </a:solidFill>
            </a:endParaRPr>
          </a:p>
        </p:txBody>
      </p:sp>
      <p:sp>
        <p:nvSpPr>
          <p:cNvPr id="5" name="Нижний колонтитул 4">
            <a:extLst>
              <a:ext uri="{FF2B5EF4-FFF2-40B4-BE49-F238E27FC236}">
                <a16:creationId xmlns:a16="http://schemas.microsoft.com/office/drawing/2014/main" xmlns="" id="{01C235DE-552C-452B-8F79-51F540E771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a:extLst>
              <a:ext uri="{FF2B5EF4-FFF2-40B4-BE49-F238E27FC236}">
                <a16:creationId xmlns:a16="http://schemas.microsoft.com/office/drawing/2014/main" xmlns="" id="{8499468B-2079-4321-BF93-07D27FB5F1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258E1-6BF1-447F-9F25-5DD28EA9E61B}"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596318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t>What is</a:t>
            </a:r>
            <a:r>
              <a:rPr lang="ru-RU" b="1" dirty="0" smtClean="0"/>
              <a:t>? </a:t>
            </a:r>
            <a:r>
              <a:rPr lang="en-US" b="1" dirty="0" smtClean="0"/>
              <a:t>Define the following words</a:t>
            </a:r>
            <a:endParaRPr lang="ru-RU" b="1" dirty="0"/>
          </a:p>
        </p:txBody>
      </p:sp>
      <p:sp>
        <p:nvSpPr>
          <p:cNvPr id="3" name="Объект 2"/>
          <p:cNvSpPr>
            <a:spLocks noGrp="1"/>
          </p:cNvSpPr>
          <p:nvPr>
            <p:ph idx="1"/>
          </p:nvPr>
        </p:nvSpPr>
        <p:spPr/>
        <p:txBody>
          <a:bodyPr/>
          <a:lstStyle/>
          <a:p>
            <a:r>
              <a:rPr lang="en-US" dirty="0" smtClean="0"/>
              <a:t>Marketing</a:t>
            </a:r>
          </a:p>
          <a:p>
            <a:r>
              <a:rPr lang="en-US" dirty="0" smtClean="0"/>
              <a:t>Consumer</a:t>
            </a:r>
          </a:p>
          <a:p>
            <a:r>
              <a:rPr lang="en-US" dirty="0" smtClean="0"/>
              <a:t>Marketing research</a:t>
            </a:r>
          </a:p>
          <a:p>
            <a:r>
              <a:rPr lang="en-US" dirty="0" smtClean="0"/>
              <a:t>Advertising</a:t>
            </a:r>
          </a:p>
          <a:p>
            <a:r>
              <a:rPr lang="en-US" dirty="0" smtClean="0"/>
              <a:t>Market segmentation</a:t>
            </a:r>
          </a:p>
          <a:p>
            <a:endParaRPr lang="en-US" dirty="0" smtClean="0"/>
          </a:p>
          <a:p>
            <a:pPr marL="0" indent="0" algn="ctr">
              <a:buNone/>
            </a:pPr>
            <a:r>
              <a:rPr lang="en-US" sz="4800" b="1" dirty="0" smtClean="0">
                <a:solidFill>
                  <a:srgbClr val="FF0000"/>
                </a:solidFill>
              </a:rPr>
              <a:t>Write definitions on paper</a:t>
            </a:r>
            <a:endParaRPr lang="ru-RU" sz="4800" b="1" dirty="0">
              <a:solidFill>
                <a:srgbClr val="FF0000"/>
              </a:solidFill>
            </a:endParaRPr>
          </a:p>
        </p:txBody>
      </p:sp>
    </p:spTree>
    <p:extLst>
      <p:ext uri="{BB962C8B-B14F-4D97-AF65-F5344CB8AC3E}">
        <p14:creationId xmlns:p14="http://schemas.microsoft.com/office/powerpoint/2010/main" val="744046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accent1"/>
                </a:solidFill>
                <a:latin typeface="Arial Black" panose="020B0A04020102020204" pitchFamily="34" charset="0"/>
              </a:rPr>
              <a:t>SWOT-</a:t>
            </a:r>
            <a:r>
              <a:rPr lang="en-US" dirty="0" err="1" smtClean="0">
                <a:solidFill>
                  <a:schemeClr val="accent1"/>
                </a:solidFill>
                <a:latin typeface="Arial Black" panose="020B0A04020102020204" pitchFamily="34" charset="0"/>
              </a:rPr>
              <a:t>analizy</a:t>
            </a:r>
            <a:endParaRPr lang="ru-RU" dirty="0">
              <a:solidFill>
                <a:schemeClr val="accent1"/>
              </a:solidFill>
              <a:latin typeface="Arial Black" panose="020B0A04020102020204" pitchFamily="34" charset="0"/>
            </a:endParaRPr>
          </a:p>
        </p:txBody>
      </p:sp>
      <p:sp>
        <p:nvSpPr>
          <p:cNvPr id="3" name="Объект 2"/>
          <p:cNvSpPr>
            <a:spLocks noGrp="1"/>
          </p:cNvSpPr>
          <p:nvPr>
            <p:ph idx="1"/>
          </p:nvPr>
        </p:nvSpPr>
        <p:spPr/>
        <p:txBody>
          <a:bodyPr>
            <a:normAutofit lnSpcReduction="10000"/>
          </a:bodyPr>
          <a:lstStyle/>
          <a:p>
            <a:r>
              <a:rPr lang="en-US" dirty="0"/>
              <a:t>Prepare a </a:t>
            </a:r>
            <a:r>
              <a:rPr lang="en-US" dirty="0" err="1"/>
              <a:t>swot</a:t>
            </a:r>
            <a:r>
              <a:rPr lang="en-US" dirty="0"/>
              <a:t> </a:t>
            </a:r>
            <a:r>
              <a:rPr lang="en-US" dirty="0" err="1" smtClean="0"/>
              <a:t>analizy</a:t>
            </a:r>
            <a:r>
              <a:rPr lang="en-US" dirty="0" smtClean="0"/>
              <a:t> </a:t>
            </a:r>
            <a:r>
              <a:rPr lang="en-US" dirty="0"/>
              <a:t>of the following </a:t>
            </a:r>
            <a:r>
              <a:rPr lang="en-US" dirty="0" smtClean="0"/>
              <a:t>drugs</a:t>
            </a:r>
            <a:r>
              <a:rPr lang="ru-RU" dirty="0" smtClean="0"/>
              <a:t>:</a:t>
            </a:r>
          </a:p>
          <a:p>
            <a:pPr marL="0" indent="0">
              <a:buNone/>
            </a:pPr>
            <a:r>
              <a:rPr lang="ru-RU" dirty="0" smtClean="0"/>
              <a:t>-</a:t>
            </a:r>
            <a:r>
              <a:rPr lang="en-US" dirty="0" smtClean="0"/>
              <a:t>FENKAROL (ERIUS,</a:t>
            </a:r>
            <a:r>
              <a:rPr lang="ru-RU" dirty="0" smtClean="0"/>
              <a:t> </a:t>
            </a:r>
            <a:r>
              <a:rPr lang="en-US" dirty="0" smtClean="0"/>
              <a:t>DIAZOLIN,</a:t>
            </a:r>
            <a:r>
              <a:rPr lang="ru-RU" dirty="0" smtClean="0"/>
              <a:t> </a:t>
            </a:r>
            <a:r>
              <a:rPr lang="en-US" dirty="0" smtClean="0"/>
              <a:t>LORATADIN)</a:t>
            </a:r>
          </a:p>
          <a:p>
            <a:pPr marL="0" indent="0">
              <a:buNone/>
            </a:pPr>
            <a:r>
              <a:rPr lang="en-US" dirty="0" smtClean="0"/>
              <a:t>-FURAMAG ( MONURAL,</a:t>
            </a:r>
            <a:r>
              <a:rPr lang="ru-RU" dirty="0" smtClean="0"/>
              <a:t> </a:t>
            </a:r>
            <a:r>
              <a:rPr lang="en-US" dirty="0" smtClean="0"/>
              <a:t>TOVANIK,</a:t>
            </a:r>
            <a:r>
              <a:rPr lang="ru-RU" dirty="0" smtClean="0"/>
              <a:t> </a:t>
            </a:r>
            <a:r>
              <a:rPr lang="en-US" dirty="0" smtClean="0"/>
              <a:t>SUPRACS)</a:t>
            </a:r>
          </a:p>
          <a:p>
            <a:pPr marL="0" indent="0">
              <a:buNone/>
            </a:pPr>
            <a:r>
              <a:rPr lang="en-US" dirty="0" smtClean="0"/>
              <a:t>-ADAPTOL ( GRANDAXIN,</a:t>
            </a:r>
            <a:r>
              <a:rPr lang="ru-RU" dirty="0" smtClean="0"/>
              <a:t> </a:t>
            </a:r>
            <a:r>
              <a:rPr lang="en-US" dirty="0" smtClean="0"/>
              <a:t>ATARAX)</a:t>
            </a:r>
          </a:p>
          <a:p>
            <a:pPr marL="0" indent="0">
              <a:buNone/>
            </a:pPr>
            <a:endParaRPr lang="en-US" dirty="0" smtClean="0"/>
          </a:p>
          <a:p>
            <a:pPr marL="0" indent="0">
              <a:buNone/>
            </a:pPr>
            <a:r>
              <a:rPr lang="en-US" dirty="0" err="1"/>
              <a:t>Stregths</a:t>
            </a:r>
            <a:r>
              <a:rPr lang="en-US" dirty="0"/>
              <a:t> (</a:t>
            </a:r>
            <a:r>
              <a:rPr lang="ru-RU" dirty="0"/>
              <a:t>сильные стороны)</a:t>
            </a:r>
          </a:p>
          <a:p>
            <a:pPr marL="0" indent="0">
              <a:buNone/>
            </a:pPr>
            <a:r>
              <a:rPr lang="en-US" dirty="0"/>
              <a:t>Weakness (</a:t>
            </a:r>
            <a:r>
              <a:rPr lang="ru-RU" dirty="0"/>
              <a:t>слабые стороны) </a:t>
            </a:r>
          </a:p>
          <a:p>
            <a:pPr marL="0" indent="0">
              <a:buNone/>
            </a:pPr>
            <a:r>
              <a:rPr lang="en-US" dirty="0" err="1"/>
              <a:t>Opportunites</a:t>
            </a:r>
            <a:r>
              <a:rPr lang="en-US" dirty="0"/>
              <a:t> (</a:t>
            </a:r>
            <a:r>
              <a:rPr lang="ru-RU" dirty="0"/>
              <a:t>возможности)</a:t>
            </a:r>
          </a:p>
          <a:p>
            <a:pPr marL="0" indent="0">
              <a:buNone/>
            </a:pPr>
            <a:r>
              <a:rPr lang="en-US" dirty="0"/>
              <a:t>Threats (</a:t>
            </a:r>
            <a:r>
              <a:rPr lang="ru-RU" dirty="0"/>
              <a:t>угрозы)</a:t>
            </a:r>
          </a:p>
          <a:p>
            <a:pPr marL="0" indent="0">
              <a:buNone/>
            </a:pPr>
            <a:endParaRPr lang="ru-RU" dirty="0"/>
          </a:p>
        </p:txBody>
      </p:sp>
    </p:spTree>
    <p:extLst>
      <p:ext uri="{BB962C8B-B14F-4D97-AF65-F5344CB8AC3E}">
        <p14:creationId xmlns:p14="http://schemas.microsoft.com/office/powerpoint/2010/main" val="1669286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accent1"/>
                </a:solidFill>
                <a:latin typeface="Arial Black" panose="020B0A04020102020204" pitchFamily="34" charset="0"/>
              </a:rPr>
              <a:t>STEIGTHS</a:t>
            </a:r>
            <a:endParaRPr lang="ru-RU" dirty="0">
              <a:solidFill>
                <a:schemeClr val="accent1"/>
              </a:solidFill>
              <a:latin typeface="Arial Black" panose="020B0A04020102020204" pitchFamily="34" charset="0"/>
            </a:endParaRPr>
          </a:p>
        </p:txBody>
      </p:sp>
      <p:sp>
        <p:nvSpPr>
          <p:cNvPr id="3" name="Объект 2"/>
          <p:cNvSpPr>
            <a:spLocks noGrp="1"/>
          </p:cNvSpPr>
          <p:nvPr>
            <p:ph idx="1"/>
          </p:nvPr>
        </p:nvSpPr>
        <p:spPr/>
        <p:txBody>
          <a:bodyPr/>
          <a:lstStyle/>
          <a:p>
            <a:r>
              <a:rPr lang="en-US" dirty="0" smtClean="0"/>
              <a:t>PRICE</a:t>
            </a:r>
            <a:endParaRPr lang="ru-RU" dirty="0" smtClean="0"/>
          </a:p>
          <a:p>
            <a:r>
              <a:rPr lang="en-US" dirty="0"/>
              <a:t>RECOGNIZABLE BRAND</a:t>
            </a:r>
          </a:p>
          <a:p>
            <a:r>
              <a:rPr lang="en-US" dirty="0"/>
              <a:t>ORIGINAL/GENERIC</a:t>
            </a:r>
          </a:p>
          <a:p>
            <a:r>
              <a:rPr lang="en-US" dirty="0"/>
              <a:t>CONVENIENT PACKAGING</a:t>
            </a:r>
          </a:p>
          <a:p>
            <a:r>
              <a:rPr lang="en-US" dirty="0"/>
              <a:t>AVAILABILITY IN CLINICAL RECOMMENDATIONS</a:t>
            </a:r>
          </a:p>
          <a:p>
            <a:r>
              <a:rPr lang="en-US" dirty="0"/>
              <a:t>AVAILABILITY IN PHARMACIES</a:t>
            </a:r>
            <a:endParaRPr lang="en-US" dirty="0" smtClean="0"/>
          </a:p>
        </p:txBody>
      </p:sp>
    </p:spTree>
    <p:extLst>
      <p:ext uri="{BB962C8B-B14F-4D97-AF65-F5344CB8AC3E}">
        <p14:creationId xmlns:p14="http://schemas.microsoft.com/office/powerpoint/2010/main" val="391739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chemeClr val="accent1"/>
                </a:solidFill>
                <a:latin typeface="Arial Black" panose="020B0A04020102020204" pitchFamily="34" charset="0"/>
              </a:rPr>
              <a:t>Weakness</a:t>
            </a:r>
            <a:endParaRPr lang="ru-RU" dirty="0">
              <a:solidFill>
                <a:schemeClr val="accent1"/>
              </a:solidFill>
              <a:latin typeface="Arial Black" panose="020B0A04020102020204" pitchFamily="34" charset="0"/>
            </a:endParaRPr>
          </a:p>
        </p:txBody>
      </p:sp>
      <p:sp>
        <p:nvSpPr>
          <p:cNvPr id="3" name="Объект 2"/>
          <p:cNvSpPr>
            <a:spLocks noGrp="1"/>
          </p:cNvSpPr>
          <p:nvPr>
            <p:ph idx="1"/>
          </p:nvPr>
        </p:nvSpPr>
        <p:spPr/>
        <p:txBody>
          <a:bodyPr/>
          <a:lstStyle/>
          <a:p>
            <a:r>
              <a:rPr lang="en-US" dirty="0"/>
              <a:t>the pharmaceutical company does not work with doctors and </a:t>
            </a:r>
            <a:r>
              <a:rPr lang="en-US" dirty="0" smtClean="0"/>
              <a:t>pharmacies</a:t>
            </a:r>
            <a:endParaRPr lang="ru-RU" dirty="0" smtClean="0"/>
          </a:p>
          <a:p>
            <a:r>
              <a:rPr lang="en-US" dirty="0"/>
              <a:t>bad reviews </a:t>
            </a:r>
            <a:r>
              <a:rPr lang="en-US" dirty="0" smtClean="0"/>
              <a:t>online</a:t>
            </a:r>
            <a:endParaRPr lang="ru-RU" dirty="0" smtClean="0"/>
          </a:p>
          <a:p>
            <a:r>
              <a:rPr lang="en-US" dirty="0"/>
              <a:t>lack of digital </a:t>
            </a:r>
            <a:r>
              <a:rPr lang="en-US" dirty="0" smtClean="0"/>
              <a:t>promotion</a:t>
            </a:r>
            <a:r>
              <a:rPr lang="ru-RU" dirty="0" smtClean="0"/>
              <a:t> (</a:t>
            </a:r>
            <a:r>
              <a:rPr lang="en-US" dirty="0"/>
              <a:t>no </a:t>
            </a:r>
            <a:r>
              <a:rPr lang="en-US" dirty="0" smtClean="0"/>
              <a:t>website</a:t>
            </a:r>
            <a:r>
              <a:rPr lang="ru-RU" dirty="0" smtClean="0"/>
              <a:t>)</a:t>
            </a:r>
          </a:p>
          <a:p>
            <a:endParaRPr lang="ru-RU" dirty="0" smtClean="0"/>
          </a:p>
          <a:p>
            <a:endParaRPr lang="ru-RU" dirty="0"/>
          </a:p>
        </p:txBody>
      </p:sp>
    </p:spTree>
    <p:extLst>
      <p:ext uri="{BB962C8B-B14F-4D97-AF65-F5344CB8AC3E}">
        <p14:creationId xmlns:p14="http://schemas.microsoft.com/office/powerpoint/2010/main" val="4270709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solidFill>
                  <a:schemeClr val="accent1"/>
                </a:solidFill>
                <a:latin typeface="Arial Black" panose="020B0A04020102020204" pitchFamily="34" charset="0"/>
              </a:rPr>
              <a:t>Opportunites</a:t>
            </a:r>
            <a:endParaRPr lang="ru-RU" dirty="0">
              <a:solidFill>
                <a:schemeClr val="accent1"/>
              </a:solidFill>
              <a:latin typeface="Arial Black" panose="020B0A04020102020204" pitchFamily="34" charset="0"/>
            </a:endParaRPr>
          </a:p>
        </p:txBody>
      </p:sp>
      <p:sp>
        <p:nvSpPr>
          <p:cNvPr id="3" name="Объект 2"/>
          <p:cNvSpPr>
            <a:spLocks noGrp="1"/>
          </p:cNvSpPr>
          <p:nvPr>
            <p:ph idx="1"/>
          </p:nvPr>
        </p:nvSpPr>
        <p:spPr/>
        <p:txBody>
          <a:bodyPr/>
          <a:lstStyle/>
          <a:p>
            <a:r>
              <a:rPr lang="en-US" dirty="0"/>
              <a:t>packaging </a:t>
            </a:r>
            <a:r>
              <a:rPr lang="en-US" dirty="0" smtClean="0"/>
              <a:t>rebranding</a:t>
            </a:r>
            <a:endParaRPr lang="ru-RU" dirty="0" smtClean="0"/>
          </a:p>
          <a:p>
            <a:r>
              <a:rPr lang="en-US" dirty="0"/>
              <a:t>promotions in </a:t>
            </a:r>
            <a:r>
              <a:rPr lang="en-US" dirty="0" smtClean="0"/>
              <a:t>pharmacies</a:t>
            </a:r>
            <a:endParaRPr lang="ru-RU" dirty="0" smtClean="0"/>
          </a:p>
          <a:p>
            <a:r>
              <a:rPr lang="en-US" dirty="0"/>
              <a:t>organization of conferences for </a:t>
            </a:r>
            <a:r>
              <a:rPr lang="en-US" dirty="0" smtClean="0"/>
              <a:t>doctors</a:t>
            </a:r>
            <a:endParaRPr lang="ru-RU" dirty="0" smtClean="0"/>
          </a:p>
          <a:p>
            <a:r>
              <a:rPr lang="en-US" dirty="0"/>
              <a:t>increase </a:t>
            </a:r>
            <a:r>
              <a:rPr lang="en-US" dirty="0" smtClean="0"/>
              <a:t>of distribution</a:t>
            </a:r>
          </a:p>
          <a:p>
            <a:endParaRPr lang="ru-RU" dirty="0" smtClean="0"/>
          </a:p>
          <a:p>
            <a:endParaRPr lang="ru-RU" dirty="0"/>
          </a:p>
        </p:txBody>
      </p:sp>
    </p:spTree>
    <p:extLst>
      <p:ext uri="{BB962C8B-B14F-4D97-AF65-F5344CB8AC3E}">
        <p14:creationId xmlns:p14="http://schemas.microsoft.com/office/powerpoint/2010/main" val="7640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chemeClr val="accent1"/>
                </a:solidFill>
                <a:latin typeface="Arial Black" panose="020B0A04020102020204" pitchFamily="34" charset="0"/>
              </a:rPr>
              <a:t>Threats</a:t>
            </a:r>
            <a:endParaRPr lang="ru-RU" dirty="0">
              <a:solidFill>
                <a:schemeClr val="accent1"/>
              </a:solidFill>
              <a:latin typeface="Arial Black" panose="020B0A04020102020204" pitchFamily="34" charset="0"/>
            </a:endParaRPr>
          </a:p>
        </p:txBody>
      </p:sp>
      <p:sp>
        <p:nvSpPr>
          <p:cNvPr id="3" name="Объект 2"/>
          <p:cNvSpPr>
            <a:spLocks noGrp="1"/>
          </p:cNvSpPr>
          <p:nvPr>
            <p:ph idx="1"/>
          </p:nvPr>
        </p:nvSpPr>
        <p:spPr/>
        <p:txBody>
          <a:bodyPr/>
          <a:lstStyle/>
          <a:p>
            <a:r>
              <a:rPr lang="en-US" dirty="0"/>
              <a:t>price reduction of competitors</a:t>
            </a:r>
          </a:p>
          <a:p>
            <a:r>
              <a:rPr lang="en-US" dirty="0"/>
              <a:t>inability to order at the pharmacy</a:t>
            </a:r>
          </a:p>
          <a:p>
            <a:r>
              <a:rPr lang="en-US" dirty="0"/>
              <a:t>lack of contracts with pharmacy chains</a:t>
            </a:r>
          </a:p>
          <a:p>
            <a:r>
              <a:rPr lang="en-US" dirty="0"/>
              <a:t>lack of funding for marketing activities</a:t>
            </a:r>
          </a:p>
          <a:p>
            <a:r>
              <a:rPr lang="en-US" dirty="0"/>
              <a:t>negative clinical trials</a:t>
            </a:r>
            <a:endParaRPr lang="ru-RU" dirty="0"/>
          </a:p>
        </p:txBody>
      </p:sp>
    </p:spTree>
    <p:extLst>
      <p:ext uri="{BB962C8B-B14F-4D97-AF65-F5344CB8AC3E}">
        <p14:creationId xmlns:p14="http://schemas.microsoft.com/office/powerpoint/2010/main" val="1213882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solidFill>
                  <a:schemeClr val="accent1"/>
                </a:solidFill>
                <a:latin typeface="Arial Black" panose="020B0A04020102020204" pitchFamily="34" charset="0"/>
              </a:rPr>
              <a:t>key messages </a:t>
            </a:r>
            <a:endParaRPr lang="ru-RU" dirty="0">
              <a:solidFill>
                <a:schemeClr val="accent1"/>
              </a:solidFill>
              <a:latin typeface="Arial Black" panose="020B0A04020102020204" pitchFamily="34" charset="0"/>
            </a:endParaRPr>
          </a:p>
        </p:txBody>
      </p:sp>
      <p:sp>
        <p:nvSpPr>
          <p:cNvPr id="3" name="Объект 2"/>
          <p:cNvSpPr>
            <a:spLocks noGrp="1"/>
          </p:cNvSpPr>
          <p:nvPr>
            <p:ph idx="1"/>
          </p:nvPr>
        </p:nvSpPr>
        <p:spPr/>
        <p:txBody>
          <a:bodyPr>
            <a:normAutofit lnSpcReduction="10000"/>
          </a:bodyPr>
          <a:lstStyle/>
          <a:p>
            <a:pPr marL="0" indent="0">
              <a:buNone/>
            </a:pPr>
            <a:r>
              <a:rPr lang="ru-RU" dirty="0" smtClean="0"/>
              <a:t>С</a:t>
            </a:r>
            <a:r>
              <a:rPr lang="en-US" dirty="0" err="1" smtClean="0"/>
              <a:t>ome</a:t>
            </a:r>
            <a:r>
              <a:rPr lang="en-US" dirty="0" smtClean="0"/>
              <a:t> </a:t>
            </a:r>
            <a:r>
              <a:rPr lang="en-US" dirty="0"/>
              <a:t>up with key messages for each of the drugs</a:t>
            </a:r>
          </a:p>
          <a:p>
            <a:r>
              <a:rPr lang="en-US" dirty="0"/>
              <a:t>-NOSHPA</a:t>
            </a:r>
          </a:p>
          <a:p>
            <a:r>
              <a:rPr lang="en-US" dirty="0"/>
              <a:t>-HEPTRAL</a:t>
            </a:r>
          </a:p>
          <a:p>
            <a:r>
              <a:rPr lang="en-US" dirty="0"/>
              <a:t>-HEXORAL</a:t>
            </a:r>
          </a:p>
          <a:p>
            <a:r>
              <a:rPr lang="en-US" dirty="0"/>
              <a:t>-</a:t>
            </a:r>
            <a:r>
              <a:rPr lang="en-US" dirty="0" smtClean="0"/>
              <a:t>OMEZ</a:t>
            </a:r>
            <a:endParaRPr lang="ru-RU" dirty="0" smtClean="0"/>
          </a:p>
          <a:p>
            <a:endParaRPr lang="ru-RU" dirty="0"/>
          </a:p>
          <a:p>
            <a:r>
              <a:rPr lang="en-US" dirty="0"/>
              <a:t>The key can be considered such a message, in which the greatest attention is paid to the interests of visitors. Such a message, as if it were presented to the listeners of the detention, should be received in the near future.</a:t>
            </a:r>
            <a:endParaRPr lang="ru-RU" dirty="0"/>
          </a:p>
        </p:txBody>
      </p:sp>
    </p:spTree>
    <p:extLst>
      <p:ext uri="{BB962C8B-B14F-4D97-AF65-F5344CB8AC3E}">
        <p14:creationId xmlns:p14="http://schemas.microsoft.com/office/powerpoint/2010/main" val="2723325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accent1"/>
                </a:solidFill>
              </a:rPr>
              <a:t>Benefit</a:t>
            </a:r>
            <a:r>
              <a:rPr lang="ru-RU" dirty="0">
                <a:solidFill>
                  <a:schemeClr val="accent1"/>
                </a:solidFill>
              </a:rPr>
              <a:t>-</a:t>
            </a:r>
            <a:r>
              <a:rPr lang="en-US" dirty="0" smtClean="0">
                <a:solidFill>
                  <a:schemeClr val="accent1"/>
                </a:solidFill>
              </a:rPr>
              <a:t>property </a:t>
            </a:r>
            <a:r>
              <a:rPr lang="en-US" dirty="0">
                <a:solidFill>
                  <a:schemeClr val="accent1"/>
                </a:solidFill>
              </a:rPr>
              <a:t>- advantage </a:t>
            </a:r>
            <a:endParaRPr lang="ru-RU" dirty="0">
              <a:solidFill>
                <a:schemeClr val="accent1"/>
              </a:solidFill>
            </a:endParaRPr>
          </a:p>
        </p:txBody>
      </p:sp>
      <p:sp>
        <p:nvSpPr>
          <p:cNvPr id="3" name="Объект 2"/>
          <p:cNvSpPr>
            <a:spLocks noGrp="1"/>
          </p:cNvSpPr>
          <p:nvPr>
            <p:ph idx="1"/>
          </p:nvPr>
        </p:nvSpPr>
        <p:spPr/>
        <p:txBody>
          <a:bodyPr/>
          <a:lstStyle/>
          <a:p>
            <a:r>
              <a:rPr lang="en-US" dirty="0" err="1"/>
              <a:t>Adaptol</a:t>
            </a:r>
            <a:r>
              <a:rPr lang="en-US" dirty="0"/>
              <a:t> - can be used while driving, due to the absence of a sedative effect, which allows us to recommend it to a large number of </a:t>
            </a:r>
            <a:r>
              <a:rPr lang="en-US" dirty="0" smtClean="0"/>
              <a:t>patients</a:t>
            </a:r>
            <a:endParaRPr lang="ru-RU" dirty="0" smtClean="0"/>
          </a:p>
          <a:p>
            <a:r>
              <a:rPr lang="en-US" dirty="0" err="1"/>
              <a:t>Ketorol</a:t>
            </a:r>
            <a:r>
              <a:rPr lang="en-US"/>
              <a:t> will quickly help all patients, since the maximum concentration is already after 15 minutes, due to the unique form of release</a:t>
            </a:r>
          </a:p>
          <a:p>
            <a:endParaRPr lang="ru-RU" dirty="0" smtClean="0"/>
          </a:p>
        </p:txBody>
      </p:sp>
    </p:spTree>
    <p:extLst>
      <p:ext uri="{BB962C8B-B14F-4D97-AF65-F5344CB8AC3E}">
        <p14:creationId xmlns:p14="http://schemas.microsoft.com/office/powerpoint/2010/main" val="2811745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8220" y="2262505"/>
            <a:ext cx="10515600" cy="1325563"/>
          </a:xfrm>
        </p:spPr>
        <p:txBody>
          <a:bodyPr>
            <a:normAutofit fontScale="90000"/>
          </a:bodyPr>
          <a:lstStyle/>
          <a:p>
            <a:pPr algn="ctr"/>
            <a:r>
              <a:rPr lang="en-US" b="1" dirty="0" smtClean="0"/>
              <a:t>Tasks 1.</a:t>
            </a:r>
            <a:br>
              <a:rPr lang="en-US" b="1" dirty="0" smtClean="0"/>
            </a:br>
            <a:r>
              <a:rPr lang="en-US" b="1" dirty="0" smtClean="0"/>
              <a:t>Show schematically 4 blocks of the main complex marketing functions and a number of </a:t>
            </a:r>
            <a:r>
              <a:rPr lang="en-US" b="1" dirty="0" err="1" smtClean="0"/>
              <a:t>subfunctions</a:t>
            </a:r>
            <a:r>
              <a:rPr lang="en-US" b="1" dirty="0" smtClean="0"/>
              <a:t> in each of them.</a:t>
            </a:r>
            <a:endParaRPr lang="ru-RU" b="1" dirty="0"/>
          </a:p>
        </p:txBody>
      </p:sp>
    </p:spTree>
    <p:extLst>
      <p:ext uri="{BB962C8B-B14F-4D97-AF65-F5344CB8AC3E}">
        <p14:creationId xmlns:p14="http://schemas.microsoft.com/office/powerpoint/2010/main" val="1484463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he 4Ps Marketing Mix | Red Bike Marketing">
            <a:extLst>
              <a:ext uri="{FF2B5EF4-FFF2-40B4-BE49-F238E27FC236}">
                <a16:creationId xmlns:a16="http://schemas.microsoft.com/office/drawing/2014/main" xmlns="" id="{7BE8F7A7-FB53-4D1D-AAAE-FF310B8286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0"/>
            <a:ext cx="8229600" cy="655644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1E059BB5-B5F4-4A1B-87D9-8C331EFB23E4}"/>
              </a:ext>
            </a:extLst>
          </p:cNvPr>
          <p:cNvSpPr txBox="1"/>
          <p:nvPr/>
        </p:nvSpPr>
        <p:spPr>
          <a:xfrm>
            <a:off x="4623070" y="6596390"/>
            <a:ext cx="6094378" cy="261610"/>
          </a:xfrm>
          <a:prstGeom prst="rect">
            <a:avLst/>
          </a:prstGeom>
          <a:noFill/>
        </p:spPr>
        <p:txBody>
          <a:bodyPr wrap="square">
            <a:spAutoFit/>
          </a:bodyPr>
          <a:lstStyle/>
          <a:p>
            <a:r>
              <a:rPr lang="ru-RU" sz="1050" dirty="0"/>
              <a:t>https://redbikemarketing.com/marketing/marketing-mix-4ps/</a:t>
            </a:r>
          </a:p>
        </p:txBody>
      </p:sp>
    </p:spTree>
    <p:extLst>
      <p:ext uri="{BB962C8B-B14F-4D97-AF65-F5344CB8AC3E}">
        <p14:creationId xmlns:p14="http://schemas.microsoft.com/office/powerpoint/2010/main" val="3588113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even Functions of Marketing - What is the actual Purpose of Marketing?">
            <a:extLst>
              <a:ext uri="{FF2B5EF4-FFF2-40B4-BE49-F238E27FC236}">
                <a16:creationId xmlns:a16="http://schemas.microsoft.com/office/drawing/2014/main" xmlns="" id="{D080D868-E831-4027-A53E-44F2B98384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1181" y="184666"/>
            <a:ext cx="6462494" cy="632343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CEF67888-3773-4775-A007-C184D6E36BE6}"/>
              </a:ext>
            </a:extLst>
          </p:cNvPr>
          <p:cNvSpPr txBox="1"/>
          <p:nvPr/>
        </p:nvSpPr>
        <p:spPr>
          <a:xfrm>
            <a:off x="10232356" y="6596390"/>
            <a:ext cx="2894822" cy="261610"/>
          </a:xfrm>
          <a:prstGeom prst="rect">
            <a:avLst/>
          </a:prstGeom>
          <a:noFill/>
        </p:spPr>
        <p:txBody>
          <a:bodyPr wrap="square">
            <a:spAutoFit/>
          </a:bodyPr>
          <a:lstStyle/>
          <a:p>
            <a:r>
              <a:rPr lang="ru-RU" sz="1050" dirty="0"/>
              <a:t>https://marketing-insider.eu/</a:t>
            </a:r>
          </a:p>
        </p:txBody>
      </p:sp>
    </p:spTree>
    <p:extLst>
      <p:ext uri="{BB962C8B-B14F-4D97-AF65-F5344CB8AC3E}">
        <p14:creationId xmlns:p14="http://schemas.microsoft.com/office/powerpoint/2010/main" val="379483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144135"/>
          </a:xfrm>
        </p:spPr>
        <p:txBody>
          <a:bodyPr>
            <a:normAutofit/>
          </a:bodyPr>
          <a:lstStyle/>
          <a:p>
            <a:r>
              <a:rPr lang="en-US" dirty="0" smtClean="0"/>
              <a:t>Think of a marketing plan as a detailed roadmap—a roadmap that outlines all the activities required to achieve your overall marketing objectives. The marketing plan maps out all of the steps you need to take to get there</a:t>
            </a:r>
            <a:endParaRPr lang="ru-RU" dirty="0"/>
          </a:p>
        </p:txBody>
      </p:sp>
    </p:spTree>
    <p:extLst>
      <p:ext uri="{BB962C8B-B14F-4D97-AF65-F5344CB8AC3E}">
        <p14:creationId xmlns:p14="http://schemas.microsoft.com/office/powerpoint/2010/main" val="173602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34340"/>
            <a:ext cx="10515600" cy="5742623"/>
          </a:xfrm>
        </p:spPr>
        <p:txBody>
          <a:bodyPr>
            <a:normAutofit fontScale="85000" lnSpcReduction="20000"/>
          </a:bodyPr>
          <a:lstStyle/>
          <a:p>
            <a:r>
              <a:rPr lang="en-US" dirty="0" smtClean="0"/>
              <a:t>1.      Set a clear marketing strategy</a:t>
            </a:r>
          </a:p>
          <a:p>
            <a:endParaRPr lang="en-US" dirty="0" smtClean="0"/>
          </a:p>
          <a:p>
            <a:r>
              <a:rPr lang="en-US" dirty="0" smtClean="0"/>
              <a:t>2.      Define key metrics for success</a:t>
            </a:r>
          </a:p>
          <a:p>
            <a:endParaRPr lang="en-US" dirty="0" smtClean="0"/>
          </a:p>
          <a:p>
            <a:r>
              <a:rPr lang="en-US" dirty="0" smtClean="0"/>
              <a:t>3.      Research your competition</a:t>
            </a:r>
          </a:p>
          <a:p>
            <a:endParaRPr lang="en-US" dirty="0" smtClean="0"/>
          </a:p>
          <a:p>
            <a:r>
              <a:rPr lang="en-US" dirty="0" smtClean="0"/>
              <a:t>4.      Integrate your marketing efforts</a:t>
            </a:r>
          </a:p>
          <a:p>
            <a:endParaRPr lang="en-US" dirty="0" smtClean="0"/>
          </a:p>
          <a:p>
            <a:r>
              <a:rPr lang="en-US" dirty="0" smtClean="0"/>
              <a:t>5.      Stand out from the crowd with unique creative</a:t>
            </a:r>
          </a:p>
          <a:p>
            <a:endParaRPr lang="en-US" dirty="0" smtClean="0"/>
          </a:p>
          <a:p>
            <a:r>
              <a:rPr lang="en-US" dirty="0" smtClean="0"/>
              <a:t>6.      Operationalize your marketing plan</a:t>
            </a:r>
          </a:p>
          <a:p>
            <a:endParaRPr lang="en-US" dirty="0" smtClean="0"/>
          </a:p>
          <a:p>
            <a:r>
              <a:rPr lang="en-US" dirty="0" smtClean="0"/>
              <a:t>7.      Get the right tech stack</a:t>
            </a:r>
          </a:p>
          <a:p>
            <a:endParaRPr lang="en-US" dirty="0" smtClean="0"/>
          </a:p>
          <a:p>
            <a:r>
              <a:rPr lang="en-US" dirty="0" smtClean="0"/>
              <a:t>8.      Measure performance</a:t>
            </a:r>
          </a:p>
          <a:p>
            <a:endParaRPr lang="ru-RU" dirty="0"/>
          </a:p>
        </p:txBody>
      </p:sp>
    </p:spTree>
    <p:extLst>
      <p:ext uri="{BB962C8B-B14F-4D97-AF65-F5344CB8AC3E}">
        <p14:creationId xmlns:p14="http://schemas.microsoft.com/office/powerpoint/2010/main" val="1240966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The Complete List of Types of Marketing [30+ Effective Strategies]">
            <a:extLst>
              <a:ext uri="{FF2B5EF4-FFF2-40B4-BE49-F238E27FC236}">
                <a16:creationId xmlns:a16="http://schemas.microsoft.com/office/drawing/2014/main" xmlns="" id="{F678C9F0-9E9B-4660-BD03-595BCE61A4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3322" y="559582"/>
            <a:ext cx="7832758" cy="608838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78A718DA-788A-4BB2-A909-1A931D2CC41E}"/>
              </a:ext>
            </a:extLst>
          </p:cNvPr>
          <p:cNvSpPr txBox="1"/>
          <p:nvPr/>
        </p:nvSpPr>
        <p:spPr>
          <a:xfrm>
            <a:off x="8385888" y="6599917"/>
            <a:ext cx="6097554" cy="261610"/>
          </a:xfrm>
          <a:prstGeom prst="rect">
            <a:avLst/>
          </a:prstGeom>
          <a:noFill/>
        </p:spPr>
        <p:txBody>
          <a:bodyPr wrap="square">
            <a:spAutoFit/>
          </a:bodyPr>
          <a:lstStyle/>
          <a:p>
            <a:r>
              <a:rPr lang="ru-RU" sz="1050" dirty="0">
                <a:solidFill>
                  <a:prstClr val="black"/>
                </a:solidFill>
              </a:rPr>
              <a:t>https://www.wix.com/blog/2021/06/types-of-marketing/</a:t>
            </a:r>
          </a:p>
        </p:txBody>
      </p:sp>
    </p:spTree>
    <p:extLst>
      <p:ext uri="{BB962C8B-B14F-4D97-AF65-F5344CB8AC3E}">
        <p14:creationId xmlns:p14="http://schemas.microsoft.com/office/powerpoint/2010/main" val="3953931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TASKS 3</a:t>
            </a:r>
            <a:endParaRPr lang="ru-RU" dirty="0"/>
          </a:p>
        </p:txBody>
      </p:sp>
      <p:sp>
        <p:nvSpPr>
          <p:cNvPr id="3" name="Объект 2"/>
          <p:cNvSpPr>
            <a:spLocks noGrp="1"/>
          </p:cNvSpPr>
          <p:nvPr>
            <p:ph idx="1"/>
          </p:nvPr>
        </p:nvSpPr>
        <p:spPr/>
        <p:txBody>
          <a:bodyPr/>
          <a:lstStyle/>
          <a:p>
            <a:r>
              <a:rPr lang="en-US" dirty="0" smtClean="0"/>
              <a:t>The population of the district where the pharmacy is located is made up of elderly people (65%), adults of working age (28%), children and adolescents (7%). Marketing analysis showed that the sale of goods in this market segment for a number of periods amounted to: 820.0 thousand rubles, 850.0 thousand rubles, 875.0 thousand rubles, 890.0 thousand rubles.</a:t>
            </a:r>
            <a:endParaRPr lang="ru-RU" dirty="0"/>
          </a:p>
        </p:txBody>
      </p:sp>
    </p:spTree>
    <p:extLst>
      <p:ext uri="{BB962C8B-B14F-4D97-AF65-F5344CB8AC3E}">
        <p14:creationId xmlns:p14="http://schemas.microsoft.com/office/powerpoint/2010/main" val="3019134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88720"/>
            <a:ext cx="10515600" cy="4988243"/>
          </a:xfrm>
        </p:spPr>
        <p:txBody>
          <a:bodyPr>
            <a:normAutofit fontScale="92500"/>
          </a:bodyPr>
          <a:lstStyle/>
          <a:p>
            <a:r>
              <a:rPr lang="en-US" dirty="0" smtClean="0"/>
              <a:t>- Analyze the dynamics of sales of goods in this market segment using all the </a:t>
            </a:r>
            <a:r>
              <a:rPr lang="en-US" smtClean="0"/>
              <a:t>analytical values you </a:t>
            </a:r>
            <a:r>
              <a:rPr lang="en-US" dirty="0" smtClean="0"/>
              <a:t>know.</a:t>
            </a:r>
          </a:p>
          <a:p>
            <a:r>
              <a:rPr lang="en-US" dirty="0" smtClean="0"/>
              <a:t>- What are the absolute and relative indicators of dynamics? Examples.</a:t>
            </a:r>
          </a:p>
          <a:p>
            <a:r>
              <a:rPr lang="en-US" dirty="0" smtClean="0"/>
              <a:t>- What methods of economic analysis of this indicator can you suggest?</a:t>
            </a:r>
          </a:p>
          <a:p>
            <a:r>
              <a:rPr lang="en-US" dirty="0" smtClean="0"/>
              <a:t>- Market segmentation. Name the market segments in the area. What are the requirements for the target market segment?</a:t>
            </a:r>
          </a:p>
          <a:p>
            <a:r>
              <a:rPr lang="en-US" dirty="0" smtClean="0"/>
              <a:t>- Marketing complex; its components.</a:t>
            </a:r>
          </a:p>
          <a:p>
            <a:r>
              <a:rPr lang="en-US" dirty="0" smtClean="0"/>
              <a:t>- What components of the marketing mix can be used to influence this target market segment?</a:t>
            </a:r>
          </a:p>
          <a:p>
            <a:r>
              <a:rPr lang="en-US" dirty="0" smtClean="0"/>
              <a:t>- What marketing activities can increase the volume of sales of goods?</a:t>
            </a:r>
          </a:p>
          <a:p>
            <a:endParaRPr lang="ru-RU" dirty="0"/>
          </a:p>
        </p:txBody>
      </p:sp>
    </p:spTree>
    <p:extLst>
      <p:ext uri="{BB962C8B-B14F-4D97-AF65-F5344CB8AC3E}">
        <p14:creationId xmlns:p14="http://schemas.microsoft.com/office/powerpoint/2010/main" val="415822353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553</Words>
  <Application>Microsoft Office PowerPoint</Application>
  <PresentationFormat>Произвольный</PresentationFormat>
  <Paragraphs>80</Paragraphs>
  <Slides>16</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16</vt:i4>
      </vt:variant>
    </vt:vector>
  </HeadingPairs>
  <TitlesOfParts>
    <vt:vector size="18" baseType="lpstr">
      <vt:lpstr>Тема Office</vt:lpstr>
      <vt:lpstr>1_Тема Office</vt:lpstr>
      <vt:lpstr>What is? Define the following words</vt:lpstr>
      <vt:lpstr>Tasks 1. Show schematically 4 blocks of the main complex marketing functions and a number of subfunctions in each of them.</vt:lpstr>
      <vt:lpstr>Презентация PowerPoint</vt:lpstr>
      <vt:lpstr>Презентация PowerPoint</vt:lpstr>
      <vt:lpstr>Think of a marketing plan as a detailed roadmap—a roadmap that outlines all the activities required to achieve your overall marketing objectives. The marketing plan maps out all of the steps you need to take to get there</vt:lpstr>
      <vt:lpstr>Презентация PowerPoint</vt:lpstr>
      <vt:lpstr>Презентация PowerPoint</vt:lpstr>
      <vt:lpstr>TASKS 3</vt:lpstr>
      <vt:lpstr>Презентация PowerPoint</vt:lpstr>
      <vt:lpstr>SWOT-analizy</vt:lpstr>
      <vt:lpstr>STEIGTHS</vt:lpstr>
      <vt:lpstr>Weakness</vt:lpstr>
      <vt:lpstr>Opportunites</vt:lpstr>
      <vt:lpstr>Threats</vt:lpstr>
      <vt:lpstr>key messages </vt:lpstr>
      <vt:lpstr>Benefit-property - advantage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рбт</dc:creator>
  <cp:lastModifiedBy>Юлия Абдуллина</cp:lastModifiedBy>
  <cp:revision>12</cp:revision>
  <dcterms:created xsi:type="dcterms:W3CDTF">2022-09-16T16:44:48Z</dcterms:created>
  <dcterms:modified xsi:type="dcterms:W3CDTF">2024-01-08T18:11:11Z</dcterms:modified>
</cp:coreProperties>
</file>