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256" r:id="rId2"/>
    <p:sldId id="258" r:id="rId3"/>
    <p:sldId id="259" r:id="rId4"/>
    <p:sldId id="269" r:id="rId5"/>
    <p:sldId id="270" r:id="rId6"/>
    <p:sldId id="261" r:id="rId7"/>
    <p:sldId id="264" r:id="rId8"/>
    <p:sldId id="265" r:id="rId9"/>
    <p:sldId id="28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5" d="100"/>
          <a:sy n="95" d="100"/>
        </p:scale>
        <p:origin x="-11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7FBAE-6A6F-412D-9656-557BFD63BBFD}" type="doc">
      <dgm:prSet loTypeId="urn:microsoft.com/office/officeart/2005/8/layout/radial6" loCatId="cycle" qsTypeId="urn:microsoft.com/office/officeart/2005/8/quickstyle/simple2" qsCatId="simple" csTypeId="urn:microsoft.com/office/officeart/2005/8/colors/colorful3" csCatId="colorful" phldr="1"/>
      <dgm:spPr/>
      <dgm:t>
        <a:bodyPr/>
        <a:lstStyle/>
        <a:p>
          <a:endParaRPr lang="ru-RU"/>
        </a:p>
      </dgm:t>
    </dgm:pt>
    <dgm:pt modelId="{3EC6D7C1-BA15-43EE-AF53-EF5BC6C54679}">
      <dgm:prSet phldrT="[Текст]"/>
      <dgm:spPr/>
      <dgm:t>
        <a:bodyPr/>
        <a:lstStyle/>
        <a:p>
          <a:r>
            <a:rPr lang="en-US" dirty="0" smtClean="0"/>
            <a:t>Corporate style</a:t>
          </a:r>
          <a:endParaRPr lang="ru-RU" dirty="0">
            <a:solidFill>
              <a:schemeClr val="bg1"/>
            </a:solidFill>
          </a:endParaRPr>
        </a:p>
      </dgm:t>
    </dgm:pt>
    <dgm:pt modelId="{8756864E-34C8-4435-857E-AC5D8D5BE446}" type="parTrans" cxnId="{CBA1D7AB-085B-438D-8098-96FDA23DFC34}">
      <dgm:prSet/>
      <dgm:spPr/>
      <dgm:t>
        <a:bodyPr/>
        <a:lstStyle/>
        <a:p>
          <a:endParaRPr lang="ru-RU">
            <a:solidFill>
              <a:schemeClr val="bg1"/>
            </a:solidFill>
          </a:endParaRPr>
        </a:p>
      </dgm:t>
    </dgm:pt>
    <dgm:pt modelId="{B58BD070-C979-4763-B194-3D7A6D8C0E3F}" type="sibTrans" cxnId="{CBA1D7AB-085B-438D-8098-96FDA23DFC34}">
      <dgm:prSet/>
      <dgm:spPr/>
      <dgm:t>
        <a:bodyPr/>
        <a:lstStyle/>
        <a:p>
          <a:endParaRPr lang="ru-RU">
            <a:solidFill>
              <a:schemeClr val="bg1"/>
            </a:solidFill>
          </a:endParaRPr>
        </a:p>
      </dgm:t>
    </dgm:pt>
    <dgm:pt modelId="{D6F38718-C741-46A5-80B1-CDB2CB2F03EF}">
      <dgm:prSet phldrT="[Текст]" custT="1"/>
      <dgm:spPr/>
      <dgm:t>
        <a:bodyPr/>
        <a:lstStyle/>
        <a:p>
          <a:r>
            <a:rPr lang="en-US" sz="1800" dirty="0" smtClean="0">
              <a:solidFill>
                <a:schemeClr val="bg1"/>
              </a:solidFill>
            </a:rPr>
            <a:t>Trademark</a:t>
          </a:r>
          <a:endParaRPr lang="ru-RU" sz="1800" dirty="0">
            <a:solidFill>
              <a:schemeClr val="bg1"/>
            </a:solidFill>
          </a:endParaRPr>
        </a:p>
      </dgm:t>
    </dgm:pt>
    <dgm:pt modelId="{00BF898F-E770-4E8D-A91D-E9BF3B1C9F86}" type="parTrans" cxnId="{3EAD68C6-9055-4D5F-BD4C-B733D5413828}">
      <dgm:prSet/>
      <dgm:spPr/>
      <dgm:t>
        <a:bodyPr/>
        <a:lstStyle/>
        <a:p>
          <a:endParaRPr lang="ru-RU">
            <a:solidFill>
              <a:schemeClr val="bg1"/>
            </a:solidFill>
          </a:endParaRPr>
        </a:p>
      </dgm:t>
    </dgm:pt>
    <dgm:pt modelId="{93E8885C-A951-4FAC-9FA1-B6D710B692C8}" type="sibTrans" cxnId="{3EAD68C6-9055-4D5F-BD4C-B733D5413828}">
      <dgm:prSet/>
      <dgm:spPr/>
      <dgm:t>
        <a:bodyPr/>
        <a:lstStyle/>
        <a:p>
          <a:endParaRPr lang="ru-RU">
            <a:solidFill>
              <a:schemeClr val="bg1"/>
            </a:solidFill>
          </a:endParaRPr>
        </a:p>
      </dgm:t>
    </dgm:pt>
    <dgm:pt modelId="{54864F4B-DAF8-4CA3-8E37-929E572CC23C}">
      <dgm:prSet phldrT="[Текст]" custT="1"/>
      <dgm:spPr/>
      <dgm:t>
        <a:bodyPr/>
        <a:lstStyle/>
        <a:p>
          <a:r>
            <a:rPr lang="en-US" sz="1500" dirty="0" smtClean="0">
              <a:solidFill>
                <a:schemeClr val="bg1"/>
              </a:solidFill>
            </a:rPr>
            <a:t>Corporate block</a:t>
          </a:r>
          <a:endParaRPr lang="ru-RU" sz="1500" dirty="0">
            <a:solidFill>
              <a:schemeClr val="bg1"/>
            </a:solidFill>
          </a:endParaRPr>
        </a:p>
      </dgm:t>
    </dgm:pt>
    <dgm:pt modelId="{B0852951-F05D-401B-88FD-B63CD5CD8DC5}" type="parTrans" cxnId="{28F27329-5DA3-4873-B206-6DB250F4A9EB}">
      <dgm:prSet/>
      <dgm:spPr/>
      <dgm:t>
        <a:bodyPr/>
        <a:lstStyle/>
        <a:p>
          <a:endParaRPr lang="ru-RU">
            <a:solidFill>
              <a:schemeClr val="bg1"/>
            </a:solidFill>
          </a:endParaRPr>
        </a:p>
      </dgm:t>
    </dgm:pt>
    <dgm:pt modelId="{13D7988A-46BC-42A2-8382-72E86E86972A}" type="sibTrans" cxnId="{28F27329-5DA3-4873-B206-6DB250F4A9EB}">
      <dgm:prSet/>
      <dgm:spPr/>
      <dgm:t>
        <a:bodyPr/>
        <a:lstStyle/>
        <a:p>
          <a:endParaRPr lang="ru-RU">
            <a:solidFill>
              <a:schemeClr val="bg1"/>
            </a:solidFill>
          </a:endParaRPr>
        </a:p>
      </dgm:t>
    </dgm:pt>
    <dgm:pt modelId="{5B840C5A-1CAA-4401-9441-7E22238CFDBC}">
      <dgm:prSet phldrT="[Текст]" custT="1"/>
      <dgm:spPr/>
      <dgm:t>
        <a:bodyPr/>
        <a:lstStyle/>
        <a:p>
          <a:r>
            <a:rPr lang="en-US" sz="1800" dirty="0" smtClean="0">
              <a:solidFill>
                <a:schemeClr val="bg1"/>
              </a:solidFill>
            </a:rPr>
            <a:t>Logo</a:t>
          </a:r>
          <a:endParaRPr lang="ru-RU" sz="1800" dirty="0">
            <a:solidFill>
              <a:schemeClr val="bg1"/>
            </a:solidFill>
          </a:endParaRPr>
        </a:p>
      </dgm:t>
    </dgm:pt>
    <dgm:pt modelId="{520B131E-2102-4277-BB29-A263905DC948}" type="parTrans" cxnId="{B2145DE3-8390-4347-B04D-BF777EACF515}">
      <dgm:prSet/>
      <dgm:spPr/>
      <dgm:t>
        <a:bodyPr/>
        <a:lstStyle/>
        <a:p>
          <a:endParaRPr lang="ru-RU">
            <a:solidFill>
              <a:schemeClr val="bg1"/>
            </a:solidFill>
          </a:endParaRPr>
        </a:p>
      </dgm:t>
    </dgm:pt>
    <dgm:pt modelId="{4CE8636D-A005-4F94-A3FE-DEDC2E662BBA}" type="sibTrans" cxnId="{B2145DE3-8390-4347-B04D-BF777EACF515}">
      <dgm:prSet/>
      <dgm:spPr/>
      <dgm:t>
        <a:bodyPr/>
        <a:lstStyle/>
        <a:p>
          <a:endParaRPr lang="ru-RU">
            <a:solidFill>
              <a:schemeClr val="bg1"/>
            </a:solidFill>
          </a:endParaRPr>
        </a:p>
      </dgm:t>
    </dgm:pt>
    <dgm:pt modelId="{7826F2DE-9794-4E52-9B10-263DFD3628A0}">
      <dgm:prSet phldrT="[Текст]"/>
      <dgm:spPr/>
      <dgm:t>
        <a:bodyPr/>
        <a:lstStyle/>
        <a:p>
          <a:r>
            <a:rPr lang="en-US" dirty="0" smtClean="0">
              <a:solidFill>
                <a:schemeClr val="bg1"/>
              </a:solidFill>
            </a:rPr>
            <a:t>Printing constants</a:t>
          </a:r>
          <a:endParaRPr lang="ru-RU" dirty="0">
            <a:solidFill>
              <a:schemeClr val="bg1"/>
            </a:solidFill>
          </a:endParaRPr>
        </a:p>
      </dgm:t>
    </dgm:pt>
    <dgm:pt modelId="{68D535AA-CE56-4F01-8E8B-EB5655918CAA}" type="parTrans" cxnId="{E5A8ABA9-75F2-45BB-8D52-C34AE74811ED}">
      <dgm:prSet/>
      <dgm:spPr/>
      <dgm:t>
        <a:bodyPr/>
        <a:lstStyle/>
        <a:p>
          <a:endParaRPr lang="ru-RU">
            <a:solidFill>
              <a:schemeClr val="bg1"/>
            </a:solidFill>
          </a:endParaRPr>
        </a:p>
      </dgm:t>
    </dgm:pt>
    <dgm:pt modelId="{F37272B2-D9CF-4D28-8916-29641181194E}" type="sibTrans" cxnId="{E5A8ABA9-75F2-45BB-8D52-C34AE74811ED}">
      <dgm:prSet/>
      <dgm:spPr/>
      <dgm:t>
        <a:bodyPr/>
        <a:lstStyle/>
        <a:p>
          <a:endParaRPr lang="ru-RU">
            <a:solidFill>
              <a:schemeClr val="bg1"/>
            </a:solidFill>
          </a:endParaRPr>
        </a:p>
      </dgm:t>
    </dgm:pt>
    <dgm:pt modelId="{F6BDFF6E-7BA7-4B3E-B404-DE7F1385C685}">
      <dgm:prSet/>
      <dgm:spPr/>
      <dgm:t>
        <a:bodyPr/>
        <a:lstStyle/>
        <a:p>
          <a:r>
            <a:rPr lang="en-US" dirty="0" smtClean="0">
              <a:solidFill>
                <a:schemeClr val="bg1"/>
              </a:solidFill>
            </a:rPr>
            <a:t>Corporate color and font set</a:t>
          </a:r>
          <a:endParaRPr lang="ru-RU" dirty="0">
            <a:solidFill>
              <a:schemeClr val="bg1"/>
            </a:solidFill>
          </a:endParaRPr>
        </a:p>
      </dgm:t>
    </dgm:pt>
    <dgm:pt modelId="{CC2EB488-966E-46C7-BAFF-7AB3328A8F46}" type="parTrans" cxnId="{7A5A49FD-2306-4039-9932-4F1019D930DC}">
      <dgm:prSet/>
      <dgm:spPr/>
      <dgm:t>
        <a:bodyPr/>
        <a:lstStyle/>
        <a:p>
          <a:endParaRPr lang="ru-RU">
            <a:solidFill>
              <a:schemeClr val="bg1"/>
            </a:solidFill>
          </a:endParaRPr>
        </a:p>
      </dgm:t>
    </dgm:pt>
    <dgm:pt modelId="{64A5F2E9-C739-44BA-AF30-2DEBF0DD6A1B}" type="sibTrans" cxnId="{7A5A49FD-2306-4039-9932-4F1019D930DC}">
      <dgm:prSet/>
      <dgm:spPr/>
      <dgm:t>
        <a:bodyPr/>
        <a:lstStyle/>
        <a:p>
          <a:endParaRPr lang="ru-RU">
            <a:solidFill>
              <a:schemeClr val="bg1"/>
            </a:solidFill>
          </a:endParaRPr>
        </a:p>
      </dgm:t>
    </dgm:pt>
    <dgm:pt modelId="{9325A9E8-81A1-4F9D-85B8-8DBDDA81E761}" type="pres">
      <dgm:prSet presAssocID="{E4F7FBAE-6A6F-412D-9656-557BFD63BBFD}" presName="Name0" presStyleCnt="0">
        <dgm:presLayoutVars>
          <dgm:chMax val="1"/>
          <dgm:dir/>
          <dgm:animLvl val="ctr"/>
          <dgm:resizeHandles val="exact"/>
        </dgm:presLayoutVars>
      </dgm:prSet>
      <dgm:spPr/>
      <dgm:t>
        <a:bodyPr/>
        <a:lstStyle/>
        <a:p>
          <a:endParaRPr lang="ru-RU"/>
        </a:p>
      </dgm:t>
    </dgm:pt>
    <dgm:pt modelId="{AF069A90-553E-463E-9DCF-FD73D58FAAA0}" type="pres">
      <dgm:prSet presAssocID="{3EC6D7C1-BA15-43EE-AF53-EF5BC6C54679}" presName="centerShape" presStyleLbl="node0" presStyleIdx="0" presStyleCnt="1"/>
      <dgm:spPr/>
      <dgm:t>
        <a:bodyPr/>
        <a:lstStyle/>
        <a:p>
          <a:endParaRPr lang="ru-RU"/>
        </a:p>
      </dgm:t>
    </dgm:pt>
    <dgm:pt modelId="{17E0D35E-46F0-4FEB-869E-E09E20558884}" type="pres">
      <dgm:prSet presAssocID="{D6F38718-C741-46A5-80B1-CDB2CB2F03EF}" presName="node" presStyleLbl="node1" presStyleIdx="0" presStyleCnt="5" custScaleX="152145" custScaleY="120149" custRadScaleRad="92647" custRadScaleInc="-742">
        <dgm:presLayoutVars>
          <dgm:bulletEnabled val="1"/>
        </dgm:presLayoutVars>
      </dgm:prSet>
      <dgm:spPr/>
      <dgm:t>
        <a:bodyPr/>
        <a:lstStyle/>
        <a:p>
          <a:endParaRPr lang="ru-RU"/>
        </a:p>
      </dgm:t>
    </dgm:pt>
    <dgm:pt modelId="{3833F932-C83C-4088-A758-E75D176B4E01}" type="pres">
      <dgm:prSet presAssocID="{D6F38718-C741-46A5-80B1-CDB2CB2F03EF}" presName="dummy" presStyleCnt="0"/>
      <dgm:spPr/>
      <dgm:t>
        <a:bodyPr/>
        <a:lstStyle/>
        <a:p>
          <a:endParaRPr lang="ru-RU"/>
        </a:p>
      </dgm:t>
    </dgm:pt>
    <dgm:pt modelId="{9595FCA7-197D-4032-AD8F-53B4C749D2FB}" type="pres">
      <dgm:prSet presAssocID="{93E8885C-A951-4FAC-9FA1-B6D710B692C8}" presName="sibTrans" presStyleLbl="sibTrans2D1" presStyleIdx="0" presStyleCnt="5"/>
      <dgm:spPr/>
      <dgm:t>
        <a:bodyPr/>
        <a:lstStyle/>
        <a:p>
          <a:endParaRPr lang="ru-RU"/>
        </a:p>
      </dgm:t>
    </dgm:pt>
    <dgm:pt modelId="{6E046C81-8D75-4A0E-BCD4-286B9A726883}" type="pres">
      <dgm:prSet presAssocID="{54864F4B-DAF8-4CA3-8E37-929E572CC23C}" presName="node" presStyleLbl="node1" presStyleIdx="1" presStyleCnt="5" custScaleX="120149" custScaleY="120149">
        <dgm:presLayoutVars>
          <dgm:bulletEnabled val="1"/>
        </dgm:presLayoutVars>
      </dgm:prSet>
      <dgm:spPr/>
      <dgm:t>
        <a:bodyPr/>
        <a:lstStyle/>
        <a:p>
          <a:endParaRPr lang="ru-RU"/>
        </a:p>
      </dgm:t>
    </dgm:pt>
    <dgm:pt modelId="{5859B8EF-D245-4C81-AFAD-550B3DD34F47}" type="pres">
      <dgm:prSet presAssocID="{54864F4B-DAF8-4CA3-8E37-929E572CC23C}" presName="dummy" presStyleCnt="0"/>
      <dgm:spPr/>
      <dgm:t>
        <a:bodyPr/>
        <a:lstStyle/>
        <a:p>
          <a:endParaRPr lang="ru-RU"/>
        </a:p>
      </dgm:t>
    </dgm:pt>
    <dgm:pt modelId="{DE8EBEC6-269A-406B-AC68-94C3145E1DF4}" type="pres">
      <dgm:prSet presAssocID="{13D7988A-46BC-42A2-8382-72E86E86972A}" presName="sibTrans" presStyleLbl="sibTrans2D1" presStyleIdx="1" presStyleCnt="5"/>
      <dgm:spPr/>
      <dgm:t>
        <a:bodyPr/>
        <a:lstStyle/>
        <a:p>
          <a:endParaRPr lang="ru-RU"/>
        </a:p>
      </dgm:t>
    </dgm:pt>
    <dgm:pt modelId="{7FFE8D65-E92F-4CB0-ADBC-F58BF4882889}" type="pres">
      <dgm:prSet presAssocID="{F6BDFF6E-7BA7-4B3E-B404-DE7F1385C685}" presName="node" presStyleLbl="node1" presStyleIdx="2" presStyleCnt="5" custScaleX="120149" custScaleY="120149" custRadScaleRad="94150" custRadScaleInc="-10963">
        <dgm:presLayoutVars>
          <dgm:bulletEnabled val="1"/>
        </dgm:presLayoutVars>
      </dgm:prSet>
      <dgm:spPr/>
      <dgm:t>
        <a:bodyPr/>
        <a:lstStyle/>
        <a:p>
          <a:endParaRPr lang="ru-RU"/>
        </a:p>
      </dgm:t>
    </dgm:pt>
    <dgm:pt modelId="{9F341B67-A686-40D9-8129-55EA2C7FC978}" type="pres">
      <dgm:prSet presAssocID="{F6BDFF6E-7BA7-4B3E-B404-DE7F1385C685}" presName="dummy" presStyleCnt="0"/>
      <dgm:spPr/>
      <dgm:t>
        <a:bodyPr/>
        <a:lstStyle/>
        <a:p>
          <a:endParaRPr lang="ru-RU"/>
        </a:p>
      </dgm:t>
    </dgm:pt>
    <dgm:pt modelId="{C722BF97-830A-4B98-8CEC-78534D9BB7AB}" type="pres">
      <dgm:prSet presAssocID="{64A5F2E9-C739-44BA-AF30-2DEBF0DD6A1B}" presName="sibTrans" presStyleLbl="sibTrans2D1" presStyleIdx="2" presStyleCnt="5"/>
      <dgm:spPr/>
      <dgm:t>
        <a:bodyPr/>
        <a:lstStyle/>
        <a:p>
          <a:endParaRPr lang="ru-RU"/>
        </a:p>
      </dgm:t>
    </dgm:pt>
    <dgm:pt modelId="{D7559B90-8F8C-47E4-A8F6-2549A96E98B0}" type="pres">
      <dgm:prSet presAssocID="{5B840C5A-1CAA-4401-9441-7E22238CFDBC}" presName="node" presStyleLbl="node1" presStyleIdx="3" presStyleCnt="5" custScaleX="120149" custScaleY="120149" custRadScaleRad="93590" custRadScaleInc="6987">
        <dgm:presLayoutVars>
          <dgm:bulletEnabled val="1"/>
        </dgm:presLayoutVars>
      </dgm:prSet>
      <dgm:spPr/>
      <dgm:t>
        <a:bodyPr/>
        <a:lstStyle/>
        <a:p>
          <a:endParaRPr lang="ru-RU"/>
        </a:p>
      </dgm:t>
    </dgm:pt>
    <dgm:pt modelId="{DE8E8B84-FD3A-4806-A172-22966EF92ADA}" type="pres">
      <dgm:prSet presAssocID="{5B840C5A-1CAA-4401-9441-7E22238CFDBC}" presName="dummy" presStyleCnt="0"/>
      <dgm:spPr/>
      <dgm:t>
        <a:bodyPr/>
        <a:lstStyle/>
        <a:p>
          <a:endParaRPr lang="ru-RU"/>
        </a:p>
      </dgm:t>
    </dgm:pt>
    <dgm:pt modelId="{63CE0F09-3FB1-4AF4-A2B6-0AD20422AD60}" type="pres">
      <dgm:prSet presAssocID="{4CE8636D-A005-4F94-A3FE-DEDC2E662BBA}" presName="sibTrans" presStyleLbl="sibTrans2D1" presStyleIdx="3" presStyleCnt="5"/>
      <dgm:spPr/>
      <dgm:t>
        <a:bodyPr/>
        <a:lstStyle/>
        <a:p>
          <a:endParaRPr lang="ru-RU"/>
        </a:p>
      </dgm:t>
    </dgm:pt>
    <dgm:pt modelId="{AD10A086-940D-4524-8DD4-5DE1403F0376}" type="pres">
      <dgm:prSet presAssocID="{7826F2DE-9794-4E52-9B10-263DFD3628A0}" presName="node" presStyleLbl="node1" presStyleIdx="4" presStyleCnt="5" custScaleX="120149" custScaleY="120149">
        <dgm:presLayoutVars>
          <dgm:bulletEnabled val="1"/>
        </dgm:presLayoutVars>
      </dgm:prSet>
      <dgm:spPr/>
      <dgm:t>
        <a:bodyPr/>
        <a:lstStyle/>
        <a:p>
          <a:endParaRPr lang="ru-RU"/>
        </a:p>
      </dgm:t>
    </dgm:pt>
    <dgm:pt modelId="{89E17B5E-7479-4B5D-A05C-548015BB45B6}" type="pres">
      <dgm:prSet presAssocID="{7826F2DE-9794-4E52-9B10-263DFD3628A0}" presName="dummy" presStyleCnt="0"/>
      <dgm:spPr/>
      <dgm:t>
        <a:bodyPr/>
        <a:lstStyle/>
        <a:p>
          <a:endParaRPr lang="ru-RU"/>
        </a:p>
      </dgm:t>
    </dgm:pt>
    <dgm:pt modelId="{656EB19F-8116-4AD2-89FA-E59838DF3AB9}" type="pres">
      <dgm:prSet presAssocID="{F37272B2-D9CF-4D28-8916-29641181194E}" presName="sibTrans" presStyleLbl="sibTrans2D1" presStyleIdx="4" presStyleCnt="5"/>
      <dgm:spPr/>
      <dgm:t>
        <a:bodyPr/>
        <a:lstStyle/>
        <a:p>
          <a:endParaRPr lang="ru-RU"/>
        </a:p>
      </dgm:t>
    </dgm:pt>
  </dgm:ptLst>
  <dgm:cxnLst>
    <dgm:cxn modelId="{E5A8ABA9-75F2-45BB-8D52-C34AE74811ED}" srcId="{3EC6D7C1-BA15-43EE-AF53-EF5BC6C54679}" destId="{7826F2DE-9794-4E52-9B10-263DFD3628A0}" srcOrd="4" destOrd="0" parTransId="{68D535AA-CE56-4F01-8E8B-EB5655918CAA}" sibTransId="{F37272B2-D9CF-4D28-8916-29641181194E}"/>
    <dgm:cxn modelId="{75623891-E64F-45D1-A327-86D74AC8D16D}" type="presOf" srcId="{7826F2DE-9794-4E52-9B10-263DFD3628A0}" destId="{AD10A086-940D-4524-8DD4-5DE1403F0376}" srcOrd="0" destOrd="0" presId="urn:microsoft.com/office/officeart/2005/8/layout/radial6"/>
    <dgm:cxn modelId="{BB7713CD-FC30-4945-AE19-926C0FCB4F9D}" type="presOf" srcId="{93E8885C-A951-4FAC-9FA1-B6D710B692C8}" destId="{9595FCA7-197D-4032-AD8F-53B4C749D2FB}" srcOrd="0" destOrd="0" presId="urn:microsoft.com/office/officeart/2005/8/layout/radial6"/>
    <dgm:cxn modelId="{7A5A49FD-2306-4039-9932-4F1019D930DC}" srcId="{3EC6D7C1-BA15-43EE-AF53-EF5BC6C54679}" destId="{F6BDFF6E-7BA7-4B3E-B404-DE7F1385C685}" srcOrd="2" destOrd="0" parTransId="{CC2EB488-966E-46C7-BAFF-7AB3328A8F46}" sibTransId="{64A5F2E9-C739-44BA-AF30-2DEBF0DD6A1B}"/>
    <dgm:cxn modelId="{CBA1D7AB-085B-438D-8098-96FDA23DFC34}" srcId="{E4F7FBAE-6A6F-412D-9656-557BFD63BBFD}" destId="{3EC6D7C1-BA15-43EE-AF53-EF5BC6C54679}" srcOrd="0" destOrd="0" parTransId="{8756864E-34C8-4435-857E-AC5D8D5BE446}" sibTransId="{B58BD070-C979-4763-B194-3D7A6D8C0E3F}"/>
    <dgm:cxn modelId="{86682D1A-322B-4692-A581-4265881E62A5}" type="presOf" srcId="{64A5F2E9-C739-44BA-AF30-2DEBF0DD6A1B}" destId="{C722BF97-830A-4B98-8CEC-78534D9BB7AB}" srcOrd="0" destOrd="0" presId="urn:microsoft.com/office/officeart/2005/8/layout/radial6"/>
    <dgm:cxn modelId="{3EAD68C6-9055-4D5F-BD4C-B733D5413828}" srcId="{3EC6D7C1-BA15-43EE-AF53-EF5BC6C54679}" destId="{D6F38718-C741-46A5-80B1-CDB2CB2F03EF}" srcOrd="0" destOrd="0" parTransId="{00BF898F-E770-4E8D-A91D-E9BF3B1C9F86}" sibTransId="{93E8885C-A951-4FAC-9FA1-B6D710B692C8}"/>
    <dgm:cxn modelId="{84CE104E-5F28-4785-A4BE-9BBA44A5E67C}" type="presOf" srcId="{F37272B2-D9CF-4D28-8916-29641181194E}" destId="{656EB19F-8116-4AD2-89FA-E59838DF3AB9}" srcOrd="0" destOrd="0" presId="urn:microsoft.com/office/officeart/2005/8/layout/radial6"/>
    <dgm:cxn modelId="{28F27329-5DA3-4873-B206-6DB250F4A9EB}" srcId="{3EC6D7C1-BA15-43EE-AF53-EF5BC6C54679}" destId="{54864F4B-DAF8-4CA3-8E37-929E572CC23C}" srcOrd="1" destOrd="0" parTransId="{B0852951-F05D-401B-88FD-B63CD5CD8DC5}" sibTransId="{13D7988A-46BC-42A2-8382-72E86E86972A}"/>
    <dgm:cxn modelId="{B2145DE3-8390-4347-B04D-BF777EACF515}" srcId="{3EC6D7C1-BA15-43EE-AF53-EF5BC6C54679}" destId="{5B840C5A-1CAA-4401-9441-7E22238CFDBC}" srcOrd="3" destOrd="0" parTransId="{520B131E-2102-4277-BB29-A263905DC948}" sibTransId="{4CE8636D-A005-4F94-A3FE-DEDC2E662BBA}"/>
    <dgm:cxn modelId="{A5F1ED58-CD3B-4294-8AA1-60C0B223A2F8}" type="presOf" srcId="{13D7988A-46BC-42A2-8382-72E86E86972A}" destId="{DE8EBEC6-269A-406B-AC68-94C3145E1DF4}" srcOrd="0" destOrd="0" presId="urn:microsoft.com/office/officeart/2005/8/layout/radial6"/>
    <dgm:cxn modelId="{614C90C2-C46F-4410-A49C-57A1E00CBEA6}" type="presOf" srcId="{3EC6D7C1-BA15-43EE-AF53-EF5BC6C54679}" destId="{AF069A90-553E-463E-9DCF-FD73D58FAAA0}" srcOrd="0" destOrd="0" presId="urn:microsoft.com/office/officeart/2005/8/layout/radial6"/>
    <dgm:cxn modelId="{4D90A9F2-C205-4447-927D-3A847D6AD720}" type="presOf" srcId="{E4F7FBAE-6A6F-412D-9656-557BFD63BBFD}" destId="{9325A9E8-81A1-4F9D-85B8-8DBDDA81E761}" srcOrd="0" destOrd="0" presId="urn:microsoft.com/office/officeart/2005/8/layout/radial6"/>
    <dgm:cxn modelId="{CE63A26C-E015-4DE2-9DE0-9C390D668F7C}" type="presOf" srcId="{D6F38718-C741-46A5-80B1-CDB2CB2F03EF}" destId="{17E0D35E-46F0-4FEB-869E-E09E20558884}" srcOrd="0" destOrd="0" presId="urn:microsoft.com/office/officeart/2005/8/layout/radial6"/>
    <dgm:cxn modelId="{24F3CEC5-43F2-4DDB-BF5F-D14412F56ADC}" type="presOf" srcId="{F6BDFF6E-7BA7-4B3E-B404-DE7F1385C685}" destId="{7FFE8D65-E92F-4CB0-ADBC-F58BF4882889}" srcOrd="0" destOrd="0" presId="urn:microsoft.com/office/officeart/2005/8/layout/radial6"/>
    <dgm:cxn modelId="{1479E582-196C-4F91-99C3-4460C6356B81}" type="presOf" srcId="{5B840C5A-1CAA-4401-9441-7E22238CFDBC}" destId="{D7559B90-8F8C-47E4-A8F6-2549A96E98B0}" srcOrd="0" destOrd="0" presId="urn:microsoft.com/office/officeart/2005/8/layout/radial6"/>
    <dgm:cxn modelId="{86C43835-8759-4464-B505-9CF9D1A545BA}" type="presOf" srcId="{54864F4B-DAF8-4CA3-8E37-929E572CC23C}" destId="{6E046C81-8D75-4A0E-BCD4-286B9A726883}" srcOrd="0" destOrd="0" presId="urn:microsoft.com/office/officeart/2005/8/layout/radial6"/>
    <dgm:cxn modelId="{FFC9696F-F143-4737-A3D5-CCBF5C65AFDB}" type="presOf" srcId="{4CE8636D-A005-4F94-A3FE-DEDC2E662BBA}" destId="{63CE0F09-3FB1-4AF4-A2B6-0AD20422AD60}" srcOrd="0" destOrd="0" presId="urn:microsoft.com/office/officeart/2005/8/layout/radial6"/>
    <dgm:cxn modelId="{7E48B29D-A5E6-417E-AF8A-ED56B05AC936}" type="presParOf" srcId="{9325A9E8-81A1-4F9D-85B8-8DBDDA81E761}" destId="{AF069A90-553E-463E-9DCF-FD73D58FAAA0}" srcOrd="0" destOrd="0" presId="urn:microsoft.com/office/officeart/2005/8/layout/radial6"/>
    <dgm:cxn modelId="{B53AB871-0D70-455B-B427-160C1336E8D1}" type="presParOf" srcId="{9325A9E8-81A1-4F9D-85B8-8DBDDA81E761}" destId="{17E0D35E-46F0-4FEB-869E-E09E20558884}" srcOrd="1" destOrd="0" presId="urn:microsoft.com/office/officeart/2005/8/layout/radial6"/>
    <dgm:cxn modelId="{B639E3F2-11BC-47B9-89FE-09BE3DE10D66}" type="presParOf" srcId="{9325A9E8-81A1-4F9D-85B8-8DBDDA81E761}" destId="{3833F932-C83C-4088-A758-E75D176B4E01}" srcOrd="2" destOrd="0" presId="urn:microsoft.com/office/officeart/2005/8/layout/radial6"/>
    <dgm:cxn modelId="{2ADC35B1-3B7E-4ABD-936D-6C0CD2C97F4E}" type="presParOf" srcId="{9325A9E8-81A1-4F9D-85B8-8DBDDA81E761}" destId="{9595FCA7-197D-4032-AD8F-53B4C749D2FB}" srcOrd="3" destOrd="0" presId="urn:microsoft.com/office/officeart/2005/8/layout/radial6"/>
    <dgm:cxn modelId="{95A6C06C-43C8-463E-89B7-9E37F3D48671}" type="presParOf" srcId="{9325A9E8-81A1-4F9D-85B8-8DBDDA81E761}" destId="{6E046C81-8D75-4A0E-BCD4-286B9A726883}" srcOrd="4" destOrd="0" presId="urn:microsoft.com/office/officeart/2005/8/layout/radial6"/>
    <dgm:cxn modelId="{A409A9BA-68D7-4927-8728-E3029A6368A6}" type="presParOf" srcId="{9325A9E8-81A1-4F9D-85B8-8DBDDA81E761}" destId="{5859B8EF-D245-4C81-AFAD-550B3DD34F47}" srcOrd="5" destOrd="0" presId="urn:microsoft.com/office/officeart/2005/8/layout/radial6"/>
    <dgm:cxn modelId="{BE6573BE-BD3A-4884-8736-B1536BE350C7}" type="presParOf" srcId="{9325A9E8-81A1-4F9D-85B8-8DBDDA81E761}" destId="{DE8EBEC6-269A-406B-AC68-94C3145E1DF4}" srcOrd="6" destOrd="0" presId="urn:microsoft.com/office/officeart/2005/8/layout/radial6"/>
    <dgm:cxn modelId="{B4EC23D4-EF7F-4108-87B9-21A6FC281235}" type="presParOf" srcId="{9325A9E8-81A1-4F9D-85B8-8DBDDA81E761}" destId="{7FFE8D65-E92F-4CB0-ADBC-F58BF4882889}" srcOrd="7" destOrd="0" presId="urn:microsoft.com/office/officeart/2005/8/layout/radial6"/>
    <dgm:cxn modelId="{DA52823E-BFBA-48E6-867E-76EA18E43623}" type="presParOf" srcId="{9325A9E8-81A1-4F9D-85B8-8DBDDA81E761}" destId="{9F341B67-A686-40D9-8129-55EA2C7FC978}" srcOrd="8" destOrd="0" presId="urn:microsoft.com/office/officeart/2005/8/layout/radial6"/>
    <dgm:cxn modelId="{618841E4-5E32-40A2-B697-DE899B0574F9}" type="presParOf" srcId="{9325A9E8-81A1-4F9D-85B8-8DBDDA81E761}" destId="{C722BF97-830A-4B98-8CEC-78534D9BB7AB}" srcOrd="9" destOrd="0" presId="urn:microsoft.com/office/officeart/2005/8/layout/radial6"/>
    <dgm:cxn modelId="{E473C2FF-8854-4D52-839A-260CEE4F2DFD}" type="presParOf" srcId="{9325A9E8-81A1-4F9D-85B8-8DBDDA81E761}" destId="{D7559B90-8F8C-47E4-A8F6-2549A96E98B0}" srcOrd="10" destOrd="0" presId="urn:microsoft.com/office/officeart/2005/8/layout/radial6"/>
    <dgm:cxn modelId="{046C2ECA-AFBD-4DA3-AAFF-A229C0B2E0BB}" type="presParOf" srcId="{9325A9E8-81A1-4F9D-85B8-8DBDDA81E761}" destId="{DE8E8B84-FD3A-4806-A172-22966EF92ADA}" srcOrd="11" destOrd="0" presId="urn:microsoft.com/office/officeart/2005/8/layout/radial6"/>
    <dgm:cxn modelId="{99CCBD1C-404E-40E2-9196-44BC459D9E88}" type="presParOf" srcId="{9325A9E8-81A1-4F9D-85B8-8DBDDA81E761}" destId="{63CE0F09-3FB1-4AF4-A2B6-0AD20422AD60}" srcOrd="12" destOrd="0" presId="urn:microsoft.com/office/officeart/2005/8/layout/radial6"/>
    <dgm:cxn modelId="{5A4B390F-98CD-4508-AFBE-1593250BA056}" type="presParOf" srcId="{9325A9E8-81A1-4F9D-85B8-8DBDDA81E761}" destId="{AD10A086-940D-4524-8DD4-5DE1403F0376}" srcOrd="13" destOrd="0" presId="urn:microsoft.com/office/officeart/2005/8/layout/radial6"/>
    <dgm:cxn modelId="{E0127C53-26EB-4148-B956-04295B0A85E9}" type="presParOf" srcId="{9325A9E8-81A1-4F9D-85B8-8DBDDA81E761}" destId="{89E17B5E-7479-4B5D-A05C-548015BB45B6}" srcOrd="14" destOrd="0" presId="urn:microsoft.com/office/officeart/2005/8/layout/radial6"/>
    <dgm:cxn modelId="{9A03D2FB-897B-4EF8-B8C3-4EF047C9F579}" type="presParOf" srcId="{9325A9E8-81A1-4F9D-85B8-8DBDDA81E761}" destId="{656EB19F-8116-4AD2-89FA-E59838DF3AB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EB19F-8116-4AD2-89FA-E59838DF3AB9}">
      <dsp:nvSpPr>
        <dsp:cNvPr id="0" name=""/>
        <dsp:cNvSpPr/>
      </dsp:nvSpPr>
      <dsp:spPr>
        <a:xfrm>
          <a:off x="1983949" y="827539"/>
          <a:ext cx="4347071" cy="4347071"/>
        </a:xfrm>
        <a:prstGeom prst="blockArc">
          <a:avLst>
            <a:gd name="adj1" fmla="val 12148426"/>
            <a:gd name="adj2" fmla="val 16282935"/>
            <a:gd name="adj3" fmla="val 4643"/>
          </a:avLst>
        </a:prstGeom>
        <a:solidFill>
          <a:schemeClr val="accent3">
            <a:hueOff val="6567904"/>
            <a:satOff val="-50632"/>
            <a:lumOff val="1373"/>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3CE0F09-3FB1-4AF4-A2B6-0AD20422AD60}">
      <dsp:nvSpPr>
        <dsp:cNvPr id="0" name=""/>
        <dsp:cNvSpPr/>
      </dsp:nvSpPr>
      <dsp:spPr>
        <a:xfrm>
          <a:off x="2081514" y="532026"/>
          <a:ext cx="4347071" cy="4347071"/>
        </a:xfrm>
        <a:prstGeom prst="blockArc">
          <a:avLst>
            <a:gd name="adj1" fmla="val 7573603"/>
            <a:gd name="adj2" fmla="val 11644065"/>
            <a:gd name="adj3" fmla="val 4643"/>
          </a:avLst>
        </a:prstGeom>
        <a:solidFill>
          <a:schemeClr val="accent3">
            <a:hueOff val="4925928"/>
            <a:satOff val="-37974"/>
            <a:lumOff val="103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722BF97-830A-4B98-8CEC-78534D9BB7AB}">
      <dsp:nvSpPr>
        <dsp:cNvPr id="0" name=""/>
        <dsp:cNvSpPr/>
      </dsp:nvSpPr>
      <dsp:spPr>
        <a:xfrm>
          <a:off x="2050162" y="509493"/>
          <a:ext cx="4347071" cy="4347071"/>
        </a:xfrm>
        <a:prstGeom prst="blockArc">
          <a:avLst>
            <a:gd name="adj1" fmla="val 3257765"/>
            <a:gd name="adj2" fmla="val 7511085"/>
            <a:gd name="adj3" fmla="val 4643"/>
          </a:avLst>
        </a:prstGeom>
        <a:solidFill>
          <a:schemeClr val="accent3">
            <a:hueOff val="3283952"/>
            <a:satOff val="-25316"/>
            <a:lumOff val="68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E8EBEC6-269A-406B-AC68-94C3145E1DF4}">
      <dsp:nvSpPr>
        <dsp:cNvPr id="0" name=""/>
        <dsp:cNvSpPr/>
      </dsp:nvSpPr>
      <dsp:spPr>
        <a:xfrm>
          <a:off x="2003983" y="543637"/>
          <a:ext cx="4347071" cy="4347071"/>
        </a:xfrm>
        <a:prstGeom prst="blockArc">
          <a:avLst>
            <a:gd name="adj1" fmla="val 20736538"/>
            <a:gd name="adj2" fmla="val 3164768"/>
            <a:gd name="adj3" fmla="val 4643"/>
          </a:avLst>
        </a:prstGeom>
        <a:solidFill>
          <a:schemeClr val="accent3">
            <a:hueOff val="1641976"/>
            <a:satOff val="-12658"/>
            <a:lumOff val="343"/>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595FCA7-197D-4032-AD8F-53B4C749D2FB}">
      <dsp:nvSpPr>
        <dsp:cNvPr id="0" name=""/>
        <dsp:cNvSpPr/>
      </dsp:nvSpPr>
      <dsp:spPr>
        <a:xfrm>
          <a:off x="2098468" y="827213"/>
          <a:ext cx="4347071" cy="4347071"/>
        </a:xfrm>
        <a:prstGeom prst="blockArc">
          <a:avLst>
            <a:gd name="adj1" fmla="val 16097478"/>
            <a:gd name="adj2" fmla="val 20252145"/>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F069A90-553E-463E-9DCF-FD73D58FAAA0}">
      <dsp:nvSpPr>
        <dsp:cNvPr id="0" name=""/>
        <dsp:cNvSpPr/>
      </dsp:nvSpPr>
      <dsp:spPr>
        <a:xfrm>
          <a:off x="3213588" y="1844350"/>
          <a:ext cx="2002447" cy="2002447"/>
        </a:xfrm>
        <a:prstGeom prst="ellips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Corporate style</a:t>
          </a:r>
          <a:endParaRPr lang="ru-RU" sz="2100" kern="1200" dirty="0">
            <a:solidFill>
              <a:schemeClr val="bg1"/>
            </a:solidFill>
          </a:endParaRPr>
        </a:p>
      </dsp:txBody>
      <dsp:txXfrm>
        <a:off x="3506840" y="2137602"/>
        <a:ext cx="1415943" cy="1415943"/>
      </dsp:txXfrm>
    </dsp:sp>
    <dsp:sp modelId="{17E0D35E-46F0-4FEB-869E-E09E20558884}">
      <dsp:nvSpPr>
        <dsp:cNvPr id="0" name=""/>
        <dsp:cNvSpPr/>
      </dsp:nvSpPr>
      <dsp:spPr>
        <a:xfrm>
          <a:off x="3142380" y="36547"/>
          <a:ext cx="2132636" cy="1684144"/>
        </a:xfrm>
        <a:prstGeom prst="ellips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Trademark</a:t>
          </a:r>
          <a:endParaRPr lang="ru-RU" sz="1800" kern="1200" dirty="0">
            <a:solidFill>
              <a:schemeClr val="bg1"/>
            </a:solidFill>
          </a:endParaRPr>
        </a:p>
      </dsp:txBody>
      <dsp:txXfrm>
        <a:off x="3454697" y="283184"/>
        <a:ext cx="1508002" cy="1190870"/>
      </dsp:txXfrm>
    </dsp:sp>
    <dsp:sp modelId="{6E046C81-8D75-4A0E-BCD4-286B9A726883}">
      <dsp:nvSpPr>
        <dsp:cNvPr id="0" name=""/>
        <dsp:cNvSpPr/>
      </dsp:nvSpPr>
      <dsp:spPr>
        <a:xfrm>
          <a:off x="5391903" y="1347436"/>
          <a:ext cx="1684144" cy="1684144"/>
        </a:xfrm>
        <a:prstGeom prst="ellipse">
          <a:avLst/>
        </a:prstGeom>
        <a:solidFill>
          <a:schemeClr val="accent3">
            <a:hueOff val="1641976"/>
            <a:satOff val="-12658"/>
            <a:lumOff val="34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Corporate block</a:t>
          </a:r>
          <a:endParaRPr lang="ru-RU" sz="1500" kern="1200" dirty="0">
            <a:solidFill>
              <a:schemeClr val="bg1"/>
            </a:solidFill>
          </a:endParaRPr>
        </a:p>
      </dsp:txBody>
      <dsp:txXfrm>
        <a:off x="5638540" y="1594073"/>
        <a:ext cx="1190870" cy="1190870"/>
      </dsp:txXfrm>
    </dsp:sp>
    <dsp:sp modelId="{7FFE8D65-E92F-4CB0-ADBC-F58BF4882889}">
      <dsp:nvSpPr>
        <dsp:cNvPr id="0" name=""/>
        <dsp:cNvSpPr/>
      </dsp:nvSpPr>
      <dsp:spPr>
        <a:xfrm>
          <a:off x="4620645" y="3564986"/>
          <a:ext cx="1684144" cy="1684144"/>
        </a:xfrm>
        <a:prstGeom prst="ellipse">
          <a:avLst/>
        </a:prstGeom>
        <a:solidFill>
          <a:schemeClr val="accent3">
            <a:hueOff val="3283952"/>
            <a:satOff val="-25316"/>
            <a:lumOff val="68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Corporate color and font set</a:t>
          </a:r>
          <a:endParaRPr lang="ru-RU" sz="1700" kern="1200" dirty="0">
            <a:solidFill>
              <a:schemeClr val="bg1"/>
            </a:solidFill>
          </a:endParaRPr>
        </a:p>
      </dsp:txBody>
      <dsp:txXfrm>
        <a:off x="4867282" y="3811623"/>
        <a:ext cx="1190870" cy="1190870"/>
      </dsp:txXfrm>
    </dsp:sp>
    <dsp:sp modelId="{D7559B90-8F8C-47E4-A8F6-2549A96E98B0}">
      <dsp:nvSpPr>
        <dsp:cNvPr id="0" name=""/>
        <dsp:cNvSpPr/>
      </dsp:nvSpPr>
      <dsp:spPr>
        <a:xfrm>
          <a:off x="2158279" y="3576141"/>
          <a:ext cx="1684144" cy="1684144"/>
        </a:xfrm>
        <a:prstGeom prst="ellipse">
          <a:avLst/>
        </a:prstGeom>
        <a:solidFill>
          <a:schemeClr val="accent3">
            <a:hueOff val="4925928"/>
            <a:satOff val="-37974"/>
            <a:lumOff val="103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Logo</a:t>
          </a:r>
          <a:endParaRPr lang="ru-RU" sz="1800" kern="1200" dirty="0">
            <a:solidFill>
              <a:schemeClr val="bg1"/>
            </a:solidFill>
          </a:endParaRPr>
        </a:p>
      </dsp:txBody>
      <dsp:txXfrm>
        <a:off x="2404916" y="3822778"/>
        <a:ext cx="1190870" cy="1190870"/>
      </dsp:txXfrm>
    </dsp:sp>
    <dsp:sp modelId="{AD10A086-940D-4524-8DD4-5DE1403F0376}">
      <dsp:nvSpPr>
        <dsp:cNvPr id="0" name=""/>
        <dsp:cNvSpPr/>
      </dsp:nvSpPr>
      <dsp:spPr>
        <a:xfrm>
          <a:off x="1353576" y="1347436"/>
          <a:ext cx="1684144" cy="1684144"/>
        </a:xfrm>
        <a:prstGeom prst="ellipse">
          <a:avLst/>
        </a:prstGeom>
        <a:solidFill>
          <a:schemeClr val="accent3">
            <a:hueOff val="6567904"/>
            <a:satOff val="-50632"/>
            <a:lumOff val="137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Printing constants</a:t>
          </a:r>
          <a:endParaRPr lang="ru-RU" sz="1700" kern="1200" dirty="0">
            <a:solidFill>
              <a:schemeClr val="bg1"/>
            </a:solidFill>
          </a:endParaRPr>
        </a:p>
      </dsp:txBody>
      <dsp:txXfrm>
        <a:off x="1600213" y="1594073"/>
        <a:ext cx="1190870" cy="119087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75EF-AA21-4D3C-9DDA-C136811818A0}" type="datetimeFigureOut">
              <a:rPr lang="ru-RU" smtClean="0"/>
              <a:t>08.01.2024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E3B69-1B1B-4E5A-9D78-1B6B43ECC888}" type="slidenum">
              <a:rPr lang="ru-RU" smtClean="0"/>
              <a:t>‹#›</a:t>
            </a:fld>
            <a:endParaRPr lang="ru-RU"/>
          </a:p>
        </p:txBody>
      </p:sp>
    </p:spTree>
    <p:extLst>
      <p:ext uri="{BB962C8B-B14F-4D97-AF65-F5344CB8AC3E}">
        <p14:creationId xmlns:p14="http://schemas.microsoft.com/office/powerpoint/2010/main" val="354079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27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328A7A-2657-4CDA-9E78-38A72275BEE6}" type="slidenum">
              <a:rPr lang="ru-RU" altLang="ru-RU"/>
              <a:pPr/>
              <a:t>19</a:t>
            </a:fld>
            <a:endParaRPr lang="ru-RU" altLang="ru-RU"/>
          </a:p>
        </p:txBody>
      </p:sp>
    </p:spTree>
    <p:extLst>
      <p:ext uri="{BB962C8B-B14F-4D97-AF65-F5344CB8AC3E}">
        <p14:creationId xmlns:p14="http://schemas.microsoft.com/office/powerpoint/2010/main" val="169889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319412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A4B4CF6-8298-45A3-BC91-8964226B63F7}" type="datetimeFigureOut">
              <a:rPr lang="ru-RU" smtClean="0"/>
              <a:t>08.01.2024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63051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12440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518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4089117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19917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113699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251976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306320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192765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390935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A4B4CF6-8298-45A3-BC91-8964226B63F7}" type="datetimeFigureOut">
              <a:rPr lang="ru-RU" smtClean="0"/>
              <a:t>08.01.2024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199661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A4B4CF6-8298-45A3-BC91-8964226B63F7}" type="datetimeFigureOut">
              <a:rPr lang="ru-RU" smtClean="0"/>
              <a:t>08.01.2024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246243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68875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90118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6A4B4CF6-8298-45A3-BC91-8964226B63F7}" type="datetimeFigureOut">
              <a:rPr lang="ru-RU" smtClean="0"/>
              <a:t>08.01.2024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281504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A4B4CF6-8298-45A3-BC91-8964226B63F7}" type="datetimeFigureOut">
              <a:rPr lang="ru-RU" smtClean="0"/>
              <a:t>08.01.2024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BEFF5B-3A30-4F0F-9867-A53CC8BE4B58}" type="slidenum">
              <a:rPr lang="ru-RU" smtClean="0"/>
              <a:t>‹#›</a:t>
            </a:fld>
            <a:endParaRPr lang="ru-RU"/>
          </a:p>
        </p:txBody>
      </p:sp>
    </p:spTree>
    <p:extLst>
      <p:ext uri="{BB962C8B-B14F-4D97-AF65-F5344CB8AC3E}">
        <p14:creationId xmlns:p14="http://schemas.microsoft.com/office/powerpoint/2010/main" val="37457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4B4CF6-8298-45A3-BC91-8964226B63F7}" type="datetimeFigureOut">
              <a:rPr lang="ru-RU" smtClean="0"/>
              <a:t>08.01.2024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2BEFF5B-3A30-4F0F-9867-A53CC8BE4B58}" type="slidenum">
              <a:rPr lang="ru-RU" smtClean="0"/>
              <a:t>‹#›</a:t>
            </a:fld>
            <a:endParaRPr lang="ru-RU"/>
          </a:p>
        </p:txBody>
      </p:sp>
    </p:spTree>
    <p:extLst>
      <p:ext uri="{BB962C8B-B14F-4D97-AF65-F5344CB8AC3E}">
        <p14:creationId xmlns:p14="http://schemas.microsoft.com/office/powerpoint/2010/main" val="2757367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4968E8-E9B0-473B-8214-EE9E6F18DAA6}"/>
              </a:ext>
            </a:extLst>
          </p:cNvPr>
          <p:cNvSpPr>
            <a:spLocks noGrp="1"/>
          </p:cNvSpPr>
          <p:nvPr>
            <p:ph type="ctrTitle"/>
          </p:nvPr>
        </p:nvSpPr>
        <p:spPr>
          <a:xfrm>
            <a:off x="1524000" y="3305727"/>
            <a:ext cx="9144000" cy="2387600"/>
          </a:xfrm>
        </p:spPr>
        <p:txBody>
          <a:bodyPr>
            <a:noAutofit/>
          </a:bodyPr>
          <a:lstStyle/>
          <a:p>
            <a:pPr algn="ctr"/>
            <a:r>
              <a:rPr lang="en-US" sz="5400" dirty="0"/>
              <a:t>Advertising and sales promotion of pharmaceutical goods.</a:t>
            </a:r>
            <a:br>
              <a:rPr lang="en-US" sz="5400" dirty="0"/>
            </a:br>
            <a:r>
              <a:rPr lang="en-US" sz="5400" dirty="0"/>
              <a:t>Modern information technologies </a:t>
            </a:r>
            <a:endParaRPr lang="ru-RU" sz="5400" dirty="0"/>
          </a:p>
        </p:txBody>
      </p:sp>
    </p:spTree>
    <p:extLst>
      <p:ext uri="{BB962C8B-B14F-4D97-AF65-F5344CB8AC3E}">
        <p14:creationId xmlns:p14="http://schemas.microsoft.com/office/powerpoint/2010/main" val="327978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2351088" y="1125538"/>
            <a:ext cx="7561262" cy="396875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a:buFont typeface="Arial" panose="020B0604020202020204" pitchFamily="34" charset="0"/>
              <a:buChar char="•"/>
              <a:defRPr/>
            </a:pPr>
            <a:r>
              <a:rPr lang="en-US" altLang="ru-RU" sz="3600" dirty="0"/>
              <a:t>Federal law “On advertising " </a:t>
            </a:r>
          </a:p>
          <a:p>
            <a:pPr>
              <a:defRPr/>
            </a:pPr>
            <a:r>
              <a:rPr lang="en-US" altLang="ru-RU" sz="3600" dirty="0"/>
              <a:t>     No. 38-FL of 13.03.2006</a:t>
            </a:r>
          </a:p>
          <a:p>
            <a:pPr marL="571500" indent="-571500">
              <a:buFont typeface="Arial" panose="020B0604020202020204" pitchFamily="34" charset="0"/>
              <a:buChar char="•"/>
              <a:defRPr/>
            </a:pPr>
            <a:endParaRPr lang="en-US" altLang="ru-RU" sz="3600" dirty="0"/>
          </a:p>
          <a:p>
            <a:pPr>
              <a:defRPr/>
            </a:pPr>
            <a:endParaRPr lang="ru-RU" altLang="ru-RU" sz="3600" dirty="0"/>
          </a:p>
          <a:p>
            <a:pPr marL="571500" indent="-571500" algn="just">
              <a:buFont typeface="Arial" panose="020B0604020202020204" pitchFamily="34" charset="0"/>
              <a:buChar char="•"/>
              <a:defRPr/>
            </a:pPr>
            <a:r>
              <a:rPr lang="en-US" altLang="ru-RU" sz="3600" dirty="0"/>
              <a:t>International codex of advertising practice of the international Chamber of commerce</a:t>
            </a:r>
            <a:endParaRPr lang="ru-RU" altLang="ru-RU" sz="3600" dirty="0"/>
          </a:p>
        </p:txBody>
      </p:sp>
    </p:spTree>
    <p:extLst>
      <p:ext uri="{BB962C8B-B14F-4D97-AF65-F5344CB8AC3E}">
        <p14:creationId xmlns:p14="http://schemas.microsoft.com/office/powerpoint/2010/main" val="235130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idx="4294967295"/>
          </p:nvPr>
        </p:nvSpPr>
        <p:spPr>
          <a:xfrm>
            <a:off x="2122488" y="333376"/>
            <a:ext cx="8229600" cy="113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0" rtlCol="0" anchor="b">
            <a:noAutofit/>
          </a:bodyPr>
          <a:lstStyle/>
          <a:p>
            <a:pPr eaLnBrk="1" hangingPunct="1"/>
            <a:r>
              <a:rPr lang="en-US" altLang="ru-RU" sz="3500">
                <a:latin typeface="Arial Black" panose="020B0A04020102020204" pitchFamily="34" charset="0"/>
              </a:rPr>
              <a:t>General requirements for advertising</a:t>
            </a:r>
            <a:endParaRPr lang="ru-RU" altLang="ru-RU" sz="3500">
              <a:latin typeface="Arial Black" panose="020B0A04020102020204" pitchFamily="34" charset="0"/>
            </a:endParaRPr>
          </a:p>
        </p:txBody>
      </p:sp>
      <p:sp>
        <p:nvSpPr>
          <p:cNvPr id="3" name="Содержимое 2"/>
          <p:cNvSpPr>
            <a:spLocks noGrp="1"/>
          </p:cNvSpPr>
          <p:nvPr>
            <p:ph idx="4294967295"/>
          </p:nvPr>
        </p:nvSpPr>
        <p:spPr>
          <a:xfrm>
            <a:off x="2022476" y="1557339"/>
            <a:ext cx="8429625" cy="4930775"/>
          </a:xfrm>
        </p:spPr>
        <p:txBody>
          <a:bodyPr>
            <a:normAutofit/>
          </a:bodyPr>
          <a:lstStyle/>
          <a:p>
            <a:pPr eaLnBrk="1" hangingPunct="1">
              <a:lnSpc>
                <a:spcPct val="90000"/>
              </a:lnSpc>
              <a:buFont typeface="Arial" charset="0"/>
              <a:buChar char="►"/>
              <a:defRPr/>
            </a:pPr>
            <a:r>
              <a:rPr lang="en-US" b="1" dirty="0"/>
              <a:t>Advertising must be conscientious </a:t>
            </a:r>
            <a:r>
              <a:rPr lang="en-US" b="1" dirty="0" smtClean="0"/>
              <a:t>and reliable.</a:t>
            </a:r>
            <a:endParaRPr lang="ru-RU" b="1" dirty="0" smtClean="0"/>
          </a:p>
          <a:p>
            <a:pPr eaLnBrk="1" hangingPunct="1">
              <a:lnSpc>
                <a:spcPct val="90000"/>
              </a:lnSpc>
              <a:buFont typeface="Arial" charset="0"/>
              <a:buChar char="►"/>
              <a:defRPr/>
            </a:pPr>
            <a:r>
              <a:rPr lang="en-US" b="1" dirty="0"/>
              <a:t>Advertising should not</a:t>
            </a:r>
            <a:r>
              <a:rPr lang="en-US" b="1" dirty="0" smtClean="0"/>
              <a:t>:</a:t>
            </a:r>
            <a:endParaRPr lang="ru-RU" i="1" dirty="0" smtClean="0"/>
          </a:p>
          <a:p>
            <a:pPr marL="849313" lvl="1" indent="-457200">
              <a:lnSpc>
                <a:spcPct val="90000"/>
              </a:lnSpc>
              <a:buClr>
                <a:srgbClr val="FFC000"/>
              </a:buClr>
              <a:buFont typeface="Calibri" pitchFamily="34" charset="0"/>
              <a:buAutoNum type="arabicParenR"/>
              <a:defRPr/>
            </a:pPr>
            <a:r>
              <a:rPr lang="en-US" dirty="0" smtClean="0"/>
              <a:t>induce </a:t>
            </a:r>
            <a:r>
              <a:rPr lang="en-US" dirty="0"/>
              <a:t>to </a:t>
            </a:r>
            <a:r>
              <a:rPr lang="ru-RU" dirty="0" smtClean="0"/>
              <a:t>с</a:t>
            </a:r>
            <a:r>
              <a:rPr lang="en-US" dirty="0" err="1" smtClean="0"/>
              <a:t>ommission</a:t>
            </a:r>
            <a:r>
              <a:rPr lang="en-US" dirty="0" smtClean="0"/>
              <a:t> </a:t>
            </a:r>
            <a:r>
              <a:rPr lang="en-US" dirty="0"/>
              <a:t>of illegal </a:t>
            </a:r>
            <a:r>
              <a:rPr lang="en-US" dirty="0" smtClean="0"/>
              <a:t>actions</a:t>
            </a:r>
            <a:endParaRPr lang="ru-RU" dirty="0" smtClean="0"/>
          </a:p>
          <a:p>
            <a:pPr marL="849313" lvl="1" indent="-457200">
              <a:lnSpc>
                <a:spcPct val="90000"/>
              </a:lnSpc>
              <a:buClr>
                <a:srgbClr val="FFC000"/>
              </a:buClr>
              <a:buFont typeface="Calibri" pitchFamily="34" charset="0"/>
              <a:buAutoNum type="arabicParenR"/>
              <a:defRPr/>
            </a:pPr>
            <a:r>
              <a:rPr lang="en-US" dirty="0"/>
              <a:t>call for violence and </a:t>
            </a:r>
            <a:r>
              <a:rPr lang="en-US" dirty="0" smtClean="0"/>
              <a:t>cruelty</a:t>
            </a:r>
            <a:endParaRPr lang="ru-RU" dirty="0" smtClean="0"/>
          </a:p>
          <a:p>
            <a:pPr marL="849313" lvl="1" indent="-457200">
              <a:lnSpc>
                <a:spcPct val="90000"/>
              </a:lnSpc>
              <a:buClr>
                <a:srgbClr val="FFC000"/>
              </a:buClr>
              <a:buFont typeface="Calibri" pitchFamily="34" charset="0"/>
              <a:buAutoNum type="arabicParenR"/>
              <a:defRPr/>
            </a:pPr>
            <a:r>
              <a:rPr lang="en-US" dirty="0"/>
              <a:t>be similar to road signs or otherwise threaten </a:t>
            </a:r>
            <a:r>
              <a:rPr lang="en-US" dirty="0" smtClean="0"/>
              <a:t>safety </a:t>
            </a:r>
            <a:r>
              <a:rPr lang="en-US" dirty="0"/>
              <a:t>of road, rail, water, air </a:t>
            </a:r>
            <a:r>
              <a:rPr lang="en-US" dirty="0" smtClean="0"/>
              <a:t>transport</a:t>
            </a:r>
            <a:endParaRPr lang="ru-RU" dirty="0" smtClean="0"/>
          </a:p>
          <a:p>
            <a:pPr marL="849313" lvl="1" indent="-457200">
              <a:lnSpc>
                <a:spcPct val="90000"/>
              </a:lnSpc>
              <a:buClr>
                <a:srgbClr val="FFC000"/>
              </a:buClr>
              <a:buFont typeface="Calibri" pitchFamily="34" charset="0"/>
              <a:buAutoNum type="arabicParenR"/>
              <a:defRPr/>
            </a:pPr>
            <a:r>
              <a:rPr lang="en-US" dirty="0"/>
              <a:t>form a negative attitude towards persons who do not use </a:t>
            </a:r>
            <a:r>
              <a:rPr lang="en-US" dirty="0" smtClean="0"/>
              <a:t>advertised </a:t>
            </a:r>
            <a:r>
              <a:rPr lang="en-US" dirty="0"/>
              <a:t>goods, or condemn such </a:t>
            </a:r>
            <a:r>
              <a:rPr lang="en-US" dirty="0" smtClean="0"/>
              <a:t>persons</a:t>
            </a:r>
            <a:endParaRPr lang="ru-RU" dirty="0" smtClean="0"/>
          </a:p>
        </p:txBody>
      </p:sp>
    </p:spTree>
    <p:extLst>
      <p:ext uri="{BB962C8B-B14F-4D97-AF65-F5344CB8AC3E}">
        <p14:creationId xmlns:p14="http://schemas.microsoft.com/office/powerpoint/2010/main" val="27458891"/>
      </p:ext>
    </p:extLst>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idx="4294967295"/>
          </p:nvPr>
        </p:nvSpPr>
        <p:spPr>
          <a:xfrm>
            <a:off x="2081213" y="188913"/>
            <a:ext cx="8229600" cy="1135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0" rtlCol="0" anchor="b">
            <a:noAutofit/>
          </a:bodyPr>
          <a:lstStyle/>
          <a:p>
            <a:pPr eaLnBrk="1" hangingPunct="1"/>
            <a:r>
              <a:rPr lang="en-US" altLang="ru-RU" sz="3600">
                <a:latin typeface="Arial Black" panose="020B0A04020102020204" pitchFamily="34" charset="0"/>
              </a:rPr>
              <a:t>Products, advertising of which is not allowed</a:t>
            </a:r>
            <a:endParaRPr lang="ru-RU" altLang="ru-RU" sz="3600">
              <a:latin typeface="Arial Black" panose="020B0A04020102020204" pitchFamily="34" charset="0"/>
            </a:endParaRPr>
          </a:p>
        </p:txBody>
      </p:sp>
      <p:sp>
        <p:nvSpPr>
          <p:cNvPr id="3" name="Содержимое 2"/>
          <p:cNvSpPr>
            <a:spLocks noGrp="1"/>
          </p:cNvSpPr>
          <p:nvPr>
            <p:ph idx="4294967295"/>
          </p:nvPr>
        </p:nvSpPr>
        <p:spPr>
          <a:xfrm>
            <a:off x="1981201" y="1484314"/>
            <a:ext cx="8429625" cy="5761037"/>
          </a:xfrm>
        </p:spPr>
        <p:txBody>
          <a:bodyPr>
            <a:normAutofit/>
          </a:bodyPr>
          <a:lstStyle/>
          <a:p>
            <a:pPr marL="514350" indent="-514350" algn="just">
              <a:buFont typeface="+mj-lt"/>
              <a:buAutoNum type="arabicPeriod"/>
              <a:defRPr/>
            </a:pPr>
            <a:r>
              <a:rPr lang="en-US" dirty="0" smtClean="0"/>
              <a:t>goods</a:t>
            </a:r>
            <a:r>
              <a:rPr lang="en-US" dirty="0"/>
              <a:t>, </a:t>
            </a:r>
            <a:r>
              <a:rPr lang="en-US" dirty="0" smtClean="0"/>
              <a:t>production </a:t>
            </a:r>
            <a:r>
              <a:rPr lang="en-US" dirty="0"/>
              <a:t>and (or) sale of which is prohibited by </a:t>
            </a:r>
            <a:r>
              <a:rPr lang="en-US" dirty="0" smtClean="0"/>
              <a:t>legislation </a:t>
            </a:r>
            <a:r>
              <a:rPr lang="en-US" dirty="0"/>
              <a:t>of </a:t>
            </a:r>
            <a:r>
              <a:rPr lang="en-US" dirty="0" smtClean="0"/>
              <a:t>Russian Federation</a:t>
            </a:r>
            <a:endParaRPr lang="ru-RU" dirty="0" smtClean="0"/>
          </a:p>
          <a:p>
            <a:pPr marL="514350" indent="-514350" algn="just">
              <a:buFont typeface="+mj-lt"/>
              <a:buAutoNum type="arabicPeriod"/>
              <a:defRPr/>
            </a:pPr>
            <a:r>
              <a:rPr lang="en-US" dirty="0"/>
              <a:t>narcotic </a:t>
            </a:r>
            <a:r>
              <a:rPr lang="en-US" dirty="0" smtClean="0"/>
              <a:t>medicines, </a:t>
            </a:r>
            <a:r>
              <a:rPr lang="en-US" dirty="0"/>
              <a:t>psychotropic substances and their </a:t>
            </a:r>
            <a:r>
              <a:rPr lang="en-US" dirty="0" smtClean="0"/>
              <a:t>precursors</a:t>
            </a:r>
            <a:endParaRPr lang="ru-RU" dirty="0" smtClean="0"/>
          </a:p>
          <a:p>
            <a:pPr marL="514350" indent="-514350">
              <a:buFont typeface="+mj-lt"/>
              <a:buAutoNum type="arabicPeriod"/>
              <a:defRPr/>
            </a:pPr>
            <a:r>
              <a:rPr lang="en-US" dirty="0" smtClean="0"/>
              <a:t>explosives, </a:t>
            </a:r>
            <a:r>
              <a:rPr lang="en-US" dirty="0"/>
              <a:t>except pyrotechnic </a:t>
            </a:r>
            <a:r>
              <a:rPr lang="en-US" dirty="0" smtClean="0"/>
              <a:t>products</a:t>
            </a:r>
            <a:endParaRPr lang="ru-RU" dirty="0" smtClean="0"/>
          </a:p>
          <a:p>
            <a:pPr marL="514350" indent="-514350">
              <a:buFont typeface="+mj-lt"/>
              <a:buAutoNum type="arabicPeriod"/>
              <a:defRPr/>
            </a:pPr>
            <a:r>
              <a:rPr lang="en-US" dirty="0"/>
              <a:t>human organs and (or) tissues as objects of purchase and </a:t>
            </a:r>
            <a:r>
              <a:rPr lang="en-US" dirty="0" smtClean="0"/>
              <a:t>sale</a:t>
            </a:r>
            <a:endParaRPr lang="ru-RU" dirty="0" smtClean="0"/>
          </a:p>
        </p:txBody>
      </p:sp>
    </p:spTree>
    <p:extLst>
      <p:ext uri="{BB962C8B-B14F-4D97-AF65-F5344CB8AC3E}">
        <p14:creationId xmlns:p14="http://schemas.microsoft.com/office/powerpoint/2010/main" val="1865766742"/>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19289" y="188914"/>
            <a:ext cx="8429625" cy="4319587"/>
          </a:xfrm>
        </p:spPr>
        <p:txBody>
          <a:bodyPr>
            <a:normAutofit lnSpcReduction="10000"/>
          </a:bodyPr>
          <a:lstStyle/>
          <a:p>
            <a:pPr marL="514350" indent="-514350">
              <a:lnSpc>
                <a:spcPct val="80000"/>
              </a:lnSpc>
              <a:buFont typeface="Calibri" pitchFamily="34" charset="0"/>
              <a:buAutoNum type="arabicParenR" startAt="5"/>
              <a:defRPr/>
            </a:pPr>
            <a:r>
              <a:rPr lang="en-US" sz="3000" dirty="0"/>
              <a:t>goods subject to state registration, in  absence of such registration</a:t>
            </a:r>
            <a:endParaRPr lang="ru-RU" sz="3000" dirty="0"/>
          </a:p>
          <a:p>
            <a:pPr marL="514350" indent="-514350">
              <a:lnSpc>
                <a:spcPct val="80000"/>
              </a:lnSpc>
              <a:buFont typeface="Calibri" pitchFamily="34" charset="0"/>
              <a:buAutoNum type="arabicParenR" startAt="5"/>
              <a:defRPr/>
            </a:pPr>
            <a:r>
              <a:rPr lang="en-US" sz="3000" dirty="0"/>
              <a:t>goods subject to mandatory certification or other mandatory confirmation of compliance with requirements of technical regulations, in  absence of such certification or confirmation of such compliance</a:t>
            </a:r>
          </a:p>
          <a:p>
            <a:pPr marL="514350" indent="-514350">
              <a:lnSpc>
                <a:spcPct val="80000"/>
              </a:lnSpc>
              <a:buFont typeface="Calibri" pitchFamily="34" charset="0"/>
              <a:buAutoNum type="arabicParenR" startAt="5"/>
              <a:defRPr/>
            </a:pPr>
            <a:r>
              <a:rPr lang="en-US" sz="3000" dirty="0"/>
              <a:t>goods, production and (or) sale of which requires obtaining licenses or other special permits, in absence of such permits</a:t>
            </a:r>
          </a:p>
          <a:p>
            <a:pPr marL="514350" indent="-514350">
              <a:lnSpc>
                <a:spcPct val="80000"/>
              </a:lnSpc>
              <a:buNone/>
              <a:defRPr/>
            </a:pPr>
            <a:endParaRPr lang="ru-RU" sz="2800" dirty="0"/>
          </a:p>
        </p:txBody>
      </p:sp>
      <p:pic>
        <p:nvPicPr>
          <p:cNvPr id="14339" name="Picture 4" descr="https://barometr.kg/storage/app/uploads/public/5c1/0ae/514/5c10ae5145d969572800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4284664"/>
            <a:ext cx="39608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s://cpp-group.ru/uploadedFiles/images/statyi/4c1e86f9e3b60e68d28246a60aced0c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4284664"/>
            <a:ext cx="40671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357346"/>
      </p:ext>
    </p:extLst>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sz="quarter" idx="1"/>
          </p:nvPr>
        </p:nvSpPr>
        <p:spPr>
          <a:xfrm>
            <a:off x="2063750" y="549276"/>
            <a:ext cx="8135938" cy="5832475"/>
          </a:xfrm>
        </p:spPr>
        <p:txBody>
          <a:bodyPr>
            <a:normAutofit lnSpcReduction="10000"/>
          </a:bodyPr>
          <a:lstStyle/>
          <a:p>
            <a:pPr algn="just">
              <a:defRPr/>
            </a:pPr>
            <a:r>
              <a:rPr lang="en-US" sz="2800" b="1" dirty="0">
                <a:solidFill>
                  <a:schemeClr val="tx2">
                    <a:lumMod val="90000"/>
                  </a:schemeClr>
                </a:solidFill>
              </a:rPr>
              <a:t>         </a:t>
            </a:r>
          </a:p>
          <a:p>
            <a:pPr marL="514350" indent="-514350" algn="just">
              <a:buFont typeface="+mj-lt"/>
              <a:buAutoNum type="arabicPeriod"/>
              <a:defRPr/>
            </a:pPr>
            <a:r>
              <a:rPr lang="en-US" sz="2800" dirty="0"/>
              <a:t>Advertising of prescription medicines</a:t>
            </a:r>
            <a:endParaRPr lang="ru-RU" sz="2800" dirty="0"/>
          </a:p>
          <a:p>
            <a:pPr marL="514350" indent="-514350" algn="just">
              <a:buFont typeface="+mj-lt"/>
              <a:buAutoNum type="arabicPeriod"/>
              <a:defRPr/>
            </a:pPr>
            <a:r>
              <a:rPr lang="en-US" sz="2800" dirty="0"/>
              <a:t>Advertising of narcotic medicines and psychotropic substances</a:t>
            </a:r>
          </a:p>
          <a:p>
            <a:pPr marL="514350" indent="-514350" algn="just">
              <a:buFont typeface="+mj-lt"/>
              <a:buAutoNum type="arabicPeriod"/>
              <a:defRPr/>
            </a:pPr>
            <a:r>
              <a:rPr lang="en-US" sz="2800" dirty="0"/>
              <a:t>Advertising of medical devices and medical equipment that require special medical training</a:t>
            </a:r>
            <a:r>
              <a:rPr lang="ru-RU" sz="2800" dirty="0"/>
              <a:t>     </a:t>
            </a:r>
          </a:p>
          <a:p>
            <a:pPr algn="just">
              <a:defRPr/>
            </a:pPr>
            <a:r>
              <a:rPr lang="ru-RU" sz="2800" dirty="0"/>
              <a:t>     </a:t>
            </a:r>
            <a:endParaRPr lang="en-US" sz="2800" dirty="0"/>
          </a:p>
          <a:p>
            <a:pPr algn="just">
              <a:defRPr/>
            </a:pPr>
            <a:r>
              <a:rPr lang="en-US" sz="2800" b="1" dirty="0">
                <a:solidFill>
                  <a:schemeClr val="tx2">
                    <a:lumMod val="90000"/>
                  </a:schemeClr>
                </a:solidFill>
              </a:rPr>
              <a:t>allowed only in specialized  printed publications for medical and pharmaceutical specialists and</a:t>
            </a:r>
            <a:r>
              <a:rPr lang="ru-RU" sz="2800" b="1" dirty="0">
                <a:solidFill>
                  <a:schemeClr val="tx2">
                    <a:lumMod val="90000"/>
                  </a:schemeClr>
                </a:solidFill>
              </a:rPr>
              <a:t> </a:t>
            </a:r>
            <a:r>
              <a:rPr lang="en-US" sz="2800" b="1" dirty="0">
                <a:solidFill>
                  <a:schemeClr val="tx2">
                    <a:lumMod val="90000"/>
                  </a:schemeClr>
                </a:solidFill>
              </a:rPr>
              <a:t>during medical and pharmaceutical exhibitions               </a:t>
            </a:r>
          </a:p>
          <a:p>
            <a:pPr algn="just">
              <a:defRPr/>
            </a:pPr>
            <a:endParaRPr lang="ru-RU" sz="2800" dirty="0"/>
          </a:p>
        </p:txBody>
      </p:sp>
    </p:spTree>
    <p:extLst>
      <p:ext uri="{BB962C8B-B14F-4D97-AF65-F5344CB8AC3E}">
        <p14:creationId xmlns:p14="http://schemas.microsoft.com/office/powerpoint/2010/main" val="3005571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850" y="188914"/>
            <a:ext cx="8540750" cy="968375"/>
          </a:xfrm>
        </p:spPr>
        <p:txBody>
          <a:bodyPr/>
          <a:lstStyle/>
          <a:p>
            <a:pPr>
              <a:defRPr/>
            </a:pPr>
            <a:r>
              <a:rPr lang="en-US" dirty="0" smtClean="0">
                <a:latin typeface="Arial Black" panose="020B0A04020102020204" pitchFamily="34" charset="0"/>
              </a:rPr>
              <a:t>Publicity</a:t>
            </a:r>
            <a:endParaRPr lang="ru-RU" dirty="0">
              <a:latin typeface="Arial Black" panose="020B0A04020102020204" pitchFamily="34" charset="0"/>
            </a:endParaRPr>
          </a:p>
        </p:txBody>
      </p:sp>
      <p:sp>
        <p:nvSpPr>
          <p:cNvPr id="3" name="Объект 2"/>
          <p:cNvSpPr>
            <a:spLocks noGrp="1"/>
          </p:cNvSpPr>
          <p:nvPr>
            <p:ph idx="1"/>
          </p:nvPr>
        </p:nvSpPr>
        <p:spPr>
          <a:xfrm>
            <a:off x="1919288" y="1125539"/>
            <a:ext cx="8540750" cy="2663825"/>
          </a:xfrm>
        </p:spPr>
        <p:txBody>
          <a:bodyPr/>
          <a:lstStyle/>
          <a:p>
            <a:pPr marL="0" indent="0">
              <a:buNone/>
              <a:defRPr/>
            </a:pPr>
            <a:r>
              <a:rPr lang="en-US" sz="3600" dirty="0">
                <a:latin typeface="Arial" panose="020B0604020202020204" pitchFamily="34" charset="0"/>
                <a:cs typeface="Arial" panose="020B0604020202020204" pitchFamily="34" charset="0"/>
              </a:rPr>
              <a:t>Free information in media about</a:t>
            </a:r>
          </a:p>
          <a:p>
            <a:pPr marL="0" indent="0">
              <a:buNone/>
              <a:defRPr/>
            </a:pPr>
            <a:r>
              <a:rPr lang="en-US" sz="3600" dirty="0">
                <a:latin typeface="Arial" panose="020B0604020202020204" pitchFamily="34" charset="0"/>
                <a:cs typeface="Arial" panose="020B0604020202020204" pitchFamily="34" charset="0"/>
              </a:rPr>
              <a:t>a product.</a:t>
            </a:r>
          </a:p>
          <a:p>
            <a:pPr marL="0" indent="0">
              <a:buNone/>
              <a:defRPr/>
            </a:pPr>
            <a:r>
              <a:rPr lang="en-US" sz="3600" dirty="0">
                <a:latin typeface="Arial" panose="020B0604020202020204" pitchFamily="34" charset="0"/>
                <a:cs typeface="Arial" panose="020B0604020202020204" pitchFamily="34" charset="0"/>
              </a:rPr>
              <a:t>Published articles in media can help increase sales of goods.</a:t>
            </a:r>
            <a:endParaRPr lang="ru-RU" sz="3600" dirty="0">
              <a:latin typeface="Arial" panose="020B0604020202020204" pitchFamily="34" charset="0"/>
              <a:cs typeface="Arial" panose="020B0604020202020204" pitchFamily="34" charset="0"/>
            </a:endParaRPr>
          </a:p>
          <a:p>
            <a:pPr marL="0" indent="0">
              <a:buNone/>
              <a:defRPr/>
            </a:pPr>
            <a:endParaRPr lang="ru-RU" dirty="0"/>
          </a:p>
        </p:txBody>
      </p:sp>
      <p:pic>
        <p:nvPicPr>
          <p:cNvPr id="16388" name="Picture 7" descr="http://www.publicity-communications.com/wp-content/uploads/2015/10/149-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4" y="3644900"/>
            <a:ext cx="507523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1975" y="160338"/>
            <a:ext cx="8540750" cy="1143000"/>
          </a:xfrm>
        </p:spPr>
        <p:txBody>
          <a:bodyPr/>
          <a:lstStyle/>
          <a:p>
            <a:pPr>
              <a:defRPr/>
            </a:pPr>
            <a:r>
              <a:rPr lang="en-US" dirty="0">
                <a:latin typeface="Arial Black" panose="020B0A04020102020204" pitchFamily="34" charset="0"/>
              </a:rPr>
              <a:t>Personal </a:t>
            </a:r>
            <a:r>
              <a:rPr lang="en-US" dirty="0" smtClean="0">
                <a:latin typeface="Arial Black" panose="020B0A04020102020204" pitchFamily="34" charset="0"/>
              </a:rPr>
              <a:t>sale</a:t>
            </a:r>
            <a:endParaRPr lang="ru-RU" dirty="0">
              <a:latin typeface="Arial Black" panose="020B0A04020102020204" pitchFamily="34" charset="0"/>
            </a:endParaRPr>
          </a:p>
        </p:txBody>
      </p:sp>
      <p:sp>
        <p:nvSpPr>
          <p:cNvPr id="3" name="Объект 2"/>
          <p:cNvSpPr>
            <a:spLocks noGrp="1"/>
          </p:cNvSpPr>
          <p:nvPr>
            <p:ph idx="1"/>
          </p:nvPr>
        </p:nvSpPr>
        <p:spPr>
          <a:xfrm>
            <a:off x="1679575" y="1125539"/>
            <a:ext cx="8540750" cy="3527425"/>
          </a:xfrm>
        </p:spPr>
        <p:txBody>
          <a:bodyPr/>
          <a:lstStyle/>
          <a:p>
            <a:pPr marL="0" indent="0" algn="just">
              <a:buNone/>
              <a:defRPr/>
            </a:pPr>
            <a:r>
              <a:rPr lang="en-US" dirty="0">
                <a:latin typeface="Arial" panose="020B0604020202020204" pitchFamily="34" charset="0"/>
                <a:cs typeface="Arial" panose="020B0604020202020204" pitchFamily="34" charset="0"/>
              </a:rPr>
              <a:t>Direct sale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activity without intermediaries in order to involve real and potential consumers of goods and get feedback about their needs, desires, interests. It consists in an oral description of goods and services, in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conversation with </a:t>
            </a: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aim of selling them. </a:t>
            </a:r>
            <a:endParaRPr lang="ru-RU" dirty="0">
              <a:latin typeface="Arial" panose="020B0604020202020204" pitchFamily="34" charset="0"/>
              <a:cs typeface="Arial" panose="020B0604020202020204" pitchFamily="34" charset="0"/>
            </a:endParaRPr>
          </a:p>
        </p:txBody>
      </p:sp>
      <p:sp>
        <p:nvSpPr>
          <p:cNvPr id="17412" name="AutoShape 5" descr="https://www.magstarinc.com/assets/files/2015/08/shutterstock_262412870-e1449067204760.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ru-RU" altLang="ru-RU" sz="1800">
              <a:latin typeface="Arial" panose="020B0604020202020204" pitchFamily="34" charset="0"/>
            </a:endParaRPr>
          </a:p>
        </p:txBody>
      </p:sp>
      <p:sp>
        <p:nvSpPr>
          <p:cNvPr id="17413" name="AutoShape 7" descr="https://www.magstarinc.com/assets/files/2015/08/shutterstock_262412870-e1449067204760.jpg"/>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ru-RU" altLang="ru-RU" sz="1800">
              <a:latin typeface="Arial" panose="020B0604020202020204" pitchFamily="34" charset="0"/>
            </a:endParaRPr>
          </a:p>
        </p:txBody>
      </p:sp>
      <p:pic>
        <p:nvPicPr>
          <p:cNvPr id="17414" name="Picture 8" descr="D:\Jana\Desktop\shutterstock_262412870-e14490672047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4076700"/>
            <a:ext cx="47513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16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850" y="115888"/>
            <a:ext cx="8540750" cy="1143000"/>
          </a:xfrm>
        </p:spPr>
        <p:txBody>
          <a:bodyPr/>
          <a:lstStyle/>
          <a:p>
            <a:pPr>
              <a:defRPr/>
            </a:pPr>
            <a:r>
              <a:rPr lang="en-US" dirty="0">
                <a:latin typeface="Arial Black" panose="020B0A04020102020204" pitchFamily="34" charset="0"/>
              </a:rPr>
              <a:t>Sales </a:t>
            </a:r>
            <a:r>
              <a:rPr lang="en-US" dirty="0" smtClean="0">
                <a:latin typeface="Arial Black" panose="020B0A04020102020204" pitchFamily="34" charset="0"/>
              </a:rPr>
              <a:t>promotion</a:t>
            </a:r>
            <a:endParaRPr lang="ru-RU" dirty="0">
              <a:latin typeface="Arial Black" panose="020B0A04020102020204" pitchFamily="34" charset="0"/>
            </a:endParaRPr>
          </a:p>
        </p:txBody>
      </p:sp>
      <p:sp>
        <p:nvSpPr>
          <p:cNvPr id="3" name="Объект 2"/>
          <p:cNvSpPr>
            <a:spLocks noGrp="1"/>
          </p:cNvSpPr>
          <p:nvPr>
            <p:ph idx="1"/>
          </p:nvPr>
        </p:nvSpPr>
        <p:spPr>
          <a:xfrm>
            <a:off x="1919288" y="1125538"/>
            <a:ext cx="8540750" cy="3167062"/>
          </a:xfrm>
        </p:spPr>
        <p:txBody>
          <a:bodyPr/>
          <a:lstStyle/>
          <a:p>
            <a:pPr marL="0" indent="0">
              <a:buNone/>
              <a:defRPr/>
            </a:pPr>
            <a:r>
              <a:rPr lang="en-US" sz="3600" dirty="0">
                <a:effectLst>
                  <a:outerShdw blurRad="38100" dist="38100" dir="2700000" algn="tl">
                    <a:srgbClr val="000000">
                      <a:alpha val="43137"/>
                    </a:srgbClr>
                  </a:outerShdw>
                </a:effectLst>
                <a:latin typeface="Arial" pitchFamily="34" charset="0"/>
                <a:cs typeface="Arial" pitchFamily="34" charset="0"/>
              </a:rPr>
              <a:t>Sales promotion is a type of marketing communications</a:t>
            </a:r>
            <a:r>
              <a:rPr lang="en-US" sz="3600" dirty="0">
                <a:latin typeface="Arial" panose="020B0604020202020204" pitchFamily="34" charset="0"/>
                <a:cs typeface="Arial" panose="020B0604020202020204" pitchFamily="34" charset="0"/>
              </a:rPr>
              <a:t>, a set of measures to promote  goods along a route from a manufacturer to a consumer in order to accelerate sale of goods</a:t>
            </a:r>
          </a:p>
        </p:txBody>
      </p:sp>
      <p:pic>
        <p:nvPicPr>
          <p:cNvPr id="18436" name="Picture 4" descr="D:\Jana\Desktop\Discou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933825"/>
            <a:ext cx="4716463"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s://storage.myseldon.com/news_pict_35/353D7B978A2AA0C062DC29DB159A6E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3933825"/>
            <a:ext cx="4445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5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err="1" smtClean="0">
                <a:effectLst/>
              </a:rPr>
              <a:t>Public</a:t>
            </a:r>
            <a:r>
              <a:rPr lang="ru-RU" b="1" dirty="0" smtClean="0">
                <a:effectLst/>
              </a:rPr>
              <a:t> </a:t>
            </a:r>
            <a:r>
              <a:rPr lang="ru-RU" b="1" dirty="0" err="1" smtClean="0">
                <a:effectLst/>
              </a:rPr>
              <a:t>Relations</a:t>
            </a:r>
            <a:r>
              <a:rPr lang="en-US" b="1" dirty="0" smtClean="0">
                <a:effectLst/>
              </a:rPr>
              <a:t> (PR)</a:t>
            </a:r>
            <a:endParaRPr lang="ru-RU" b="1" dirty="0"/>
          </a:p>
        </p:txBody>
      </p:sp>
      <p:sp>
        <p:nvSpPr>
          <p:cNvPr id="3" name="Объект 2"/>
          <p:cNvSpPr>
            <a:spLocks noGrp="1"/>
          </p:cNvSpPr>
          <p:nvPr>
            <p:ph idx="1"/>
          </p:nvPr>
        </p:nvSpPr>
        <p:spPr>
          <a:xfrm>
            <a:off x="1919288" y="1125539"/>
            <a:ext cx="8540750" cy="2808287"/>
          </a:xfrm>
        </p:spPr>
        <p:txBody>
          <a:bodyPr/>
          <a:lstStyle/>
          <a:p>
            <a:pPr marL="0" indent="0">
              <a:buNone/>
              <a:defRPr/>
            </a:pPr>
            <a:r>
              <a:rPr lang="en-US" dirty="0"/>
              <a:t>Public </a:t>
            </a:r>
            <a:r>
              <a:rPr lang="en-US" dirty="0" smtClean="0"/>
              <a:t>relations, </a:t>
            </a:r>
            <a:r>
              <a:rPr lang="en-US" dirty="0"/>
              <a:t>public </a:t>
            </a:r>
            <a:r>
              <a:rPr lang="en-US" dirty="0" smtClean="0"/>
              <a:t>interaction is technology </a:t>
            </a:r>
            <a:r>
              <a:rPr lang="en-US" dirty="0"/>
              <a:t>for creating and implementing </a:t>
            </a:r>
            <a:r>
              <a:rPr lang="en-US" dirty="0" smtClean="0"/>
              <a:t>an </a:t>
            </a:r>
            <a:r>
              <a:rPr lang="en-US" dirty="0"/>
              <a:t>image of </a:t>
            </a:r>
            <a:r>
              <a:rPr lang="en-US" dirty="0" smtClean="0"/>
              <a:t>goods</a:t>
            </a:r>
            <a:r>
              <a:rPr lang="en-US" dirty="0"/>
              <a:t>, </a:t>
            </a:r>
            <a:r>
              <a:rPr lang="en-US" dirty="0" smtClean="0"/>
              <a:t>a </a:t>
            </a:r>
            <a:r>
              <a:rPr lang="en-US" dirty="0"/>
              <a:t>company in order to consolidate this image as an ideal and necessary in </a:t>
            </a:r>
            <a:r>
              <a:rPr lang="en-US" dirty="0" smtClean="0"/>
              <a:t>life</a:t>
            </a:r>
          </a:p>
          <a:p>
            <a:pPr marL="0" indent="0">
              <a:buNone/>
              <a:defRPr/>
            </a:pPr>
            <a:endParaRPr lang="ru-RU" dirty="0"/>
          </a:p>
        </p:txBody>
      </p:sp>
      <p:pic>
        <p:nvPicPr>
          <p:cNvPr id="19460" name="Picture 5" descr="https://redmoxy.com/wp-content/uploads/2017/09/public-rel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6" y="3716339"/>
            <a:ext cx="49688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https://taz.de/picture/2559677/948/1706617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716338"/>
            <a:ext cx="4165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71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992313" y="1196976"/>
            <a:ext cx="8229600" cy="4824413"/>
          </a:xfrm>
        </p:spPr>
        <p:txBody>
          <a:bodyPr>
            <a:normAutofit/>
          </a:bodyPr>
          <a:lstStyle/>
          <a:p>
            <a:pPr marL="0" indent="0">
              <a:buNone/>
              <a:defRPr/>
            </a:pPr>
            <a:endParaRPr lang="ru-RU" sz="4100" b="1" i="1" dirty="0">
              <a:solidFill>
                <a:srgbClr val="FF6600"/>
              </a:solidFill>
            </a:endParaRPr>
          </a:p>
          <a:p>
            <a:pPr marL="0" indent="0">
              <a:buNone/>
              <a:defRPr/>
            </a:pPr>
            <a:r>
              <a:rPr lang="en-US" sz="4100" b="1" i="1" dirty="0">
                <a:solidFill>
                  <a:srgbClr val="FF6600"/>
                </a:solidFill>
              </a:rPr>
              <a:t>Corporate </a:t>
            </a:r>
            <a:r>
              <a:rPr lang="en-US" sz="4100" b="1" i="1" dirty="0" smtClean="0">
                <a:solidFill>
                  <a:srgbClr val="FF6600"/>
                </a:solidFill>
              </a:rPr>
              <a:t>style </a:t>
            </a:r>
            <a:r>
              <a:rPr lang="en-US" sz="4100" b="1" i="1" dirty="0">
                <a:solidFill>
                  <a:srgbClr val="FF6600"/>
                </a:solidFill>
              </a:rPr>
              <a:t>is a kind of language with which a company designates its products, as well as everything that is somehow related to </a:t>
            </a:r>
            <a:r>
              <a:rPr lang="en-US" sz="4100" b="1" i="1" dirty="0" smtClean="0">
                <a:solidFill>
                  <a:srgbClr val="FF6600"/>
                </a:solidFill>
              </a:rPr>
              <a:t>it</a:t>
            </a:r>
            <a:endParaRPr lang="ru-RU" dirty="0" smtClean="0"/>
          </a:p>
        </p:txBody>
      </p:sp>
    </p:spTree>
    <p:extLst>
      <p:ext uri="{BB962C8B-B14F-4D97-AF65-F5344CB8AC3E}">
        <p14:creationId xmlns:p14="http://schemas.microsoft.com/office/powerpoint/2010/main" val="2807535326"/>
      </p:ext>
    </p:extLst>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5093C3F-F008-4AB4-A0E5-02C5F24A40D0}"/>
              </a:ext>
            </a:extLst>
          </p:cNvPr>
          <p:cNvSpPr>
            <a:spLocks noGrp="1"/>
          </p:cNvSpPr>
          <p:nvPr>
            <p:ph type="title"/>
          </p:nvPr>
        </p:nvSpPr>
        <p:spPr>
          <a:xfrm>
            <a:off x="711425" y="1171175"/>
            <a:ext cx="9404723" cy="1400530"/>
          </a:xfrm>
        </p:spPr>
        <p:txBody>
          <a:bodyPr/>
          <a:lstStyle/>
          <a:p>
            <a:r>
              <a:rPr lang="en-US" sz="3200" b="1" dirty="0">
                <a:effectLst/>
                <a:latin typeface="Century Gothic" panose="020B0502020202020204" pitchFamily="34" charset="0"/>
                <a:ea typeface="Calibri" panose="020F0502020204030204" pitchFamily="34" charset="0"/>
                <a:cs typeface="Times New Roman" panose="02020603050405020304" pitchFamily="18" charset="0"/>
              </a:rPr>
              <a:t>Promotion</a:t>
            </a:r>
            <a:r>
              <a:rPr lang="en-US" sz="3200" dirty="0">
                <a:effectLst/>
                <a:latin typeface="Century Gothic" panose="020B0502020202020204" pitchFamily="34" charset="0"/>
                <a:ea typeface="Calibri" panose="020F0502020204030204" pitchFamily="34" charset="0"/>
                <a:cs typeface="Times New Roman" panose="02020603050405020304" pitchFamily="18" charset="0"/>
              </a:rPr>
              <a:t> is the creation and support term relations between the enterprise and the market in order to activate selling of goods and creating a positive image through information, persuasion and reminders about their activities. Promotion policy is carried out in order to increase sales, enhance their efficiency and overall profitability of business</a:t>
            </a:r>
            <a:endParaRPr lang="ru-RU" sz="6000" dirty="0">
              <a:latin typeface="Century Gothic" panose="020B0502020202020204" pitchFamily="34" charset="0"/>
            </a:endParaRPr>
          </a:p>
        </p:txBody>
      </p:sp>
    </p:spTree>
    <p:extLst>
      <p:ext uri="{BB962C8B-B14F-4D97-AF65-F5344CB8AC3E}">
        <p14:creationId xmlns:p14="http://schemas.microsoft.com/office/powerpoint/2010/main" val="410305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2279650" y="908051"/>
            <a:ext cx="7772400" cy="796925"/>
          </a:xfrm>
        </p:spPr>
        <p:txBody>
          <a:bodyPr/>
          <a:lstStyle/>
          <a:p>
            <a:pPr>
              <a:defRPr/>
            </a:pPr>
            <a:r>
              <a:rPr lang="en-US" sz="4000" dirty="0"/>
              <a:t>Corporate </a:t>
            </a:r>
            <a:r>
              <a:rPr lang="en-US" sz="4000" dirty="0" smtClean="0"/>
              <a:t>style functions</a:t>
            </a:r>
            <a:endParaRPr lang="ru-RU" sz="4000" dirty="0"/>
          </a:p>
        </p:txBody>
      </p:sp>
      <p:sp>
        <p:nvSpPr>
          <p:cNvPr id="3" name="Подзаголовок 2"/>
          <p:cNvSpPr>
            <a:spLocks noGrp="1"/>
          </p:cNvSpPr>
          <p:nvPr>
            <p:ph type="subTitle" sz="quarter" idx="1"/>
          </p:nvPr>
        </p:nvSpPr>
        <p:spPr>
          <a:xfrm>
            <a:off x="2495550" y="2636839"/>
            <a:ext cx="7416800" cy="2592387"/>
          </a:xfrm>
        </p:spPr>
        <p:txBody>
          <a:bodyPr>
            <a:normAutofit lnSpcReduction="10000"/>
          </a:bodyPr>
          <a:lstStyle/>
          <a:p>
            <a:pPr marL="514350" indent="-514350" algn="just">
              <a:buFont typeface="Arial" charset="0"/>
              <a:buAutoNum type="arabicPeriod"/>
              <a:defRPr/>
            </a:pPr>
            <a:r>
              <a:rPr lang="en-US" sz="3600" dirty="0" smtClean="0"/>
              <a:t>Distinctive</a:t>
            </a:r>
          </a:p>
          <a:p>
            <a:pPr marL="514350" indent="-514350" algn="just">
              <a:buFont typeface="Arial" charset="0"/>
              <a:buAutoNum type="arabicPeriod"/>
              <a:defRPr/>
            </a:pPr>
            <a:r>
              <a:rPr lang="en-US" sz="3600" dirty="0" smtClean="0"/>
              <a:t>Protective</a:t>
            </a:r>
          </a:p>
          <a:p>
            <a:pPr marL="514350" indent="-514350" algn="just">
              <a:buFont typeface="Arial" charset="0"/>
              <a:buAutoNum type="arabicPeriod"/>
              <a:defRPr/>
            </a:pPr>
            <a:r>
              <a:rPr lang="en-US" sz="3600" dirty="0" smtClean="0"/>
              <a:t>Competitive</a:t>
            </a:r>
          </a:p>
          <a:p>
            <a:pPr marL="514350" indent="-514350" algn="just">
              <a:buFont typeface="Arial" charset="0"/>
              <a:buAutoNum type="arabicPeriod"/>
              <a:defRPr/>
            </a:pPr>
            <a:r>
              <a:rPr lang="en-US" sz="3600" dirty="0" smtClean="0"/>
              <a:t>Propaganda</a:t>
            </a:r>
            <a:endParaRPr lang="ru-RU" sz="3600" dirty="0"/>
          </a:p>
        </p:txBody>
      </p:sp>
    </p:spTree>
    <p:extLst>
      <p:ext uri="{BB962C8B-B14F-4D97-AF65-F5344CB8AC3E}">
        <p14:creationId xmlns:p14="http://schemas.microsoft.com/office/powerpoint/2010/main" val="3152472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idx="4294967295"/>
          </p:nvPr>
        </p:nvSpPr>
        <p:spPr>
          <a:xfrm>
            <a:off x="2063750" y="549276"/>
            <a:ext cx="8229600" cy="576263"/>
          </a:xfrm>
        </p:spPr>
        <p:txBody>
          <a:bodyPr vert="horz" lIns="0" tIns="45720" rIns="0" bIns="0" rtlCol="0" anchor="b">
            <a:noAutofit/>
          </a:bodyPr>
          <a:lstStyle/>
          <a:p>
            <a:pPr algn="ctr">
              <a:defRPr/>
            </a:pPr>
            <a:r>
              <a:rPr lang="en-US" sz="4000" dirty="0"/>
              <a:t>Elements of corporate </a:t>
            </a:r>
            <a:r>
              <a:rPr lang="en-US" sz="4000" dirty="0" smtClean="0"/>
              <a:t>style</a:t>
            </a:r>
            <a:endParaRPr lang="ru-RU" sz="4000" dirty="0"/>
          </a:p>
        </p:txBody>
      </p:sp>
      <p:graphicFrame>
        <p:nvGraphicFramePr>
          <p:cNvPr id="4" name="Содержимое 3"/>
          <p:cNvGraphicFramePr>
            <a:graphicFrameLocks noGrp="1"/>
          </p:cNvGraphicFramePr>
          <p:nvPr>
            <p:ph idx="4294967295"/>
            <p:extLst>
              <p:ext uri="{D42A27DB-BD31-4B8C-83A1-F6EECF244321}">
                <p14:modId xmlns:p14="http://schemas.microsoft.com/office/powerpoint/2010/main" val="2449943272"/>
              </p:ext>
            </p:extLst>
          </p:nvPr>
        </p:nvGraphicFramePr>
        <p:xfrm>
          <a:off x="1991545" y="1315844"/>
          <a:ext cx="8429625" cy="5285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494981"/>
      </p:ext>
    </p:extLst>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320675"/>
            <a:ext cx="22288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40" y="1521135"/>
            <a:ext cx="25193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Рисунок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7199" y="588963"/>
            <a:ext cx="25812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2592872"/>
            <a:ext cx="2857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Рисунок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3388" y="4076700"/>
            <a:ext cx="44640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Рисунок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11900" y="4076700"/>
            <a:ext cx="4114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56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BACF4C-C093-4F70-84FC-AEEB487FABF3}"/>
              </a:ext>
            </a:extLst>
          </p:cNvPr>
          <p:cNvSpPr>
            <a:spLocks noGrp="1"/>
          </p:cNvSpPr>
          <p:nvPr>
            <p:ph type="title"/>
          </p:nvPr>
        </p:nvSpPr>
        <p:spPr/>
        <p:txBody>
          <a:bodyPr>
            <a:noAutofit/>
          </a:bodyPr>
          <a:lstStyle/>
          <a:p>
            <a:r>
              <a:rPr lang="en-US" sz="3200" dirty="0">
                <a:latin typeface="Century Gothic" panose="020B0502020202020204" pitchFamily="34" charset="0"/>
                <a:ea typeface="Calibri" panose="020F0502020204030204" pitchFamily="34" charset="0"/>
                <a:cs typeface="Times New Roman" panose="02020603050405020304" pitchFamily="18" charset="0"/>
              </a:rPr>
              <a:t>P</a:t>
            </a:r>
            <a:r>
              <a:rPr lang="en-US" sz="3200" dirty="0">
                <a:effectLst/>
                <a:latin typeface="Century Gothic" panose="020B0502020202020204" pitchFamily="34" charset="0"/>
                <a:ea typeface="Calibri" panose="020F0502020204030204" pitchFamily="34" charset="0"/>
                <a:cs typeface="Times New Roman" panose="02020603050405020304" pitchFamily="18" charset="0"/>
              </a:rPr>
              <a:t>urposes: </a:t>
            </a:r>
            <a:br>
              <a:rPr lang="en-US" sz="3200"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dirty="0">
                <a:effectLst/>
                <a:latin typeface="Century Gothic" panose="020B0502020202020204" pitchFamily="34" charset="0"/>
                <a:ea typeface="Calibri" panose="020F0502020204030204" pitchFamily="34" charset="0"/>
                <a:cs typeface="Times New Roman" panose="02020603050405020304" pitchFamily="18" charset="0"/>
              </a:rPr>
              <a:t>- to inform prospective customers about the goods, services, terms of sale; </a:t>
            </a:r>
            <a:br>
              <a:rPr lang="en-US" sz="3200"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dirty="0">
                <a:effectLst/>
                <a:latin typeface="Century Gothic" panose="020B0502020202020204" pitchFamily="34" charset="0"/>
                <a:ea typeface="Calibri" panose="020F0502020204030204" pitchFamily="34" charset="0"/>
                <a:cs typeface="Times New Roman" panose="02020603050405020304" pitchFamily="18" charset="0"/>
              </a:rPr>
              <a:t>- to convince the buyer to give preference to these products, go shopping in these retail establishments; - to make the buyer to act to direct his behavior to the fact that the market offers at the moment and not to delay the purchase for the future;</a:t>
            </a:r>
            <a:br>
              <a:rPr lang="en-US" sz="3200"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dirty="0">
                <a:effectLst/>
                <a:latin typeface="Century Gothic" panose="020B0502020202020204" pitchFamily="34" charset="0"/>
                <a:ea typeface="Calibri" panose="020F0502020204030204" pitchFamily="34" charset="0"/>
                <a:cs typeface="Times New Roman" panose="02020603050405020304" pitchFamily="18" charset="0"/>
              </a:rPr>
              <a:t> - to form loyalty to this brand;</a:t>
            </a:r>
            <a:br>
              <a:rPr lang="en-US" sz="3200"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dirty="0">
                <a:effectLst/>
                <a:latin typeface="Century Gothic" panose="020B0502020202020204" pitchFamily="34" charset="0"/>
                <a:ea typeface="Calibri" panose="020F0502020204030204" pitchFamily="34" charset="0"/>
                <a:cs typeface="Times New Roman" panose="02020603050405020304" pitchFamily="18" charset="0"/>
              </a:rPr>
              <a:t> - to stimulate process of acquiring of goods and others</a:t>
            </a:r>
            <a:endParaRPr lang="ru-RU" sz="6000" dirty="0">
              <a:latin typeface="Century Gothic" panose="020B0502020202020204" pitchFamily="34" charset="0"/>
            </a:endParaRPr>
          </a:p>
        </p:txBody>
      </p:sp>
    </p:spTree>
    <p:extLst>
      <p:ext uri="{BB962C8B-B14F-4D97-AF65-F5344CB8AC3E}">
        <p14:creationId xmlns:p14="http://schemas.microsoft.com/office/powerpoint/2010/main" val="198028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5625" y="560388"/>
            <a:ext cx="8540750" cy="1655762"/>
          </a:xfrm>
        </p:spPr>
        <p:txBody>
          <a:bodyPr/>
          <a:lstStyle/>
          <a:p>
            <a:pPr>
              <a:defRPr/>
            </a:pPr>
            <a:r>
              <a:rPr lang="en-US" sz="3200" dirty="0">
                <a:solidFill>
                  <a:schemeClr val="accent3">
                    <a:tint val="90000"/>
                    <a:satMod val="120000"/>
                  </a:schemeClr>
                </a:solidFill>
                <a:latin typeface="Arial Black" panose="020B0A04020102020204" pitchFamily="34" charset="0"/>
              </a:rPr>
              <a:t>Main methods of promoting products on pharmaceutical market</a:t>
            </a:r>
            <a:r>
              <a:rPr lang="en-US" sz="3200" b="1" dirty="0">
                <a:solidFill>
                  <a:schemeClr val="accent3">
                    <a:tint val="90000"/>
                    <a:satMod val="120000"/>
                  </a:schemeClr>
                </a:solidFill>
                <a:effectLst>
                  <a:outerShdw blurRad="38100" dist="25400" dir="5400000" algn="tl" rotWithShape="0">
                    <a:srgbClr val="000000">
                      <a:alpha val="43000"/>
                    </a:srgbClr>
                  </a:outerShdw>
                </a:effectLst>
              </a:rPr>
              <a:t/>
            </a:r>
            <a:br>
              <a:rPr lang="en-US" sz="3200" b="1" dirty="0">
                <a:solidFill>
                  <a:schemeClr val="accent3">
                    <a:tint val="90000"/>
                    <a:satMod val="120000"/>
                  </a:schemeClr>
                </a:solidFill>
                <a:effectLst>
                  <a:outerShdw blurRad="38100" dist="25400" dir="5400000" algn="tl" rotWithShape="0">
                    <a:srgbClr val="000000">
                      <a:alpha val="43000"/>
                    </a:srgbClr>
                  </a:outerShdw>
                </a:effectLst>
              </a:rPr>
            </a:br>
            <a:endParaRPr lang="ru-RU" sz="3200" dirty="0">
              <a:latin typeface="Arial Black" panose="020B0A04020102020204" pitchFamily="34" charset="0"/>
            </a:endParaRPr>
          </a:p>
        </p:txBody>
      </p:sp>
      <p:sp>
        <p:nvSpPr>
          <p:cNvPr id="3" name="Объект 2"/>
          <p:cNvSpPr>
            <a:spLocks noGrp="1"/>
          </p:cNvSpPr>
          <p:nvPr>
            <p:ph idx="1"/>
          </p:nvPr>
        </p:nvSpPr>
        <p:spPr>
          <a:xfrm>
            <a:off x="1825625" y="2205038"/>
            <a:ext cx="8540750" cy="4176712"/>
          </a:xfrm>
        </p:spPr>
        <p:txBody>
          <a:bodyPr/>
          <a:lstStyle/>
          <a:p>
            <a:pPr marL="514350" indent="-514350">
              <a:buFont typeface="+mj-lt"/>
              <a:buAutoNum type="arabicPeriod"/>
              <a:defRPr/>
            </a:pPr>
            <a:r>
              <a:rPr lang="en-US" dirty="0" smtClean="0">
                <a:effectLst/>
                <a:latin typeface="Arial" panose="020B0604020202020204" pitchFamily="34" charset="0"/>
                <a:cs typeface="Arial" panose="020B0604020202020204" pitchFamily="34" charset="0"/>
              </a:rPr>
              <a:t>Advertising </a:t>
            </a:r>
            <a:endParaRPr lang="en-US" dirty="0">
              <a:effectLst/>
              <a:latin typeface="Arial" panose="020B0604020202020204" pitchFamily="34" charset="0"/>
              <a:cs typeface="Arial" panose="020B0604020202020204" pitchFamily="34" charset="0"/>
            </a:endParaRPr>
          </a:p>
          <a:p>
            <a:pPr marL="514350" indent="-514350">
              <a:buFont typeface="+mj-lt"/>
              <a:buAutoNum type="arabicPeriod"/>
              <a:defRPr/>
            </a:pPr>
            <a:r>
              <a:rPr lang="en-US" dirty="0">
                <a:effectLst/>
                <a:latin typeface="Arial" panose="020B0604020202020204" pitchFamily="34" charset="0"/>
                <a:cs typeface="Arial" panose="020B0604020202020204" pitchFamily="34" charset="0"/>
              </a:rPr>
              <a:t>Publicity </a:t>
            </a:r>
          </a:p>
          <a:p>
            <a:pPr marL="514350" indent="-514350">
              <a:buFont typeface="+mj-lt"/>
              <a:buAutoNum type="arabicPeriod"/>
              <a:defRPr/>
            </a:pPr>
            <a:r>
              <a:rPr lang="en-US" dirty="0">
                <a:effectLst/>
                <a:latin typeface="Arial" panose="020B0604020202020204" pitchFamily="34" charset="0"/>
                <a:cs typeface="Arial" panose="020B0604020202020204" pitchFamily="34" charset="0"/>
              </a:rPr>
              <a:t>Personal sale </a:t>
            </a:r>
          </a:p>
          <a:p>
            <a:pPr marL="514350" indent="-514350">
              <a:buFont typeface="+mj-lt"/>
              <a:buAutoNum type="arabicPeriod"/>
              <a:defRPr/>
            </a:pPr>
            <a:r>
              <a:rPr lang="en-US" dirty="0">
                <a:effectLst/>
                <a:latin typeface="Arial" panose="020B0604020202020204" pitchFamily="34" charset="0"/>
                <a:cs typeface="Arial" panose="020B0604020202020204" pitchFamily="34" charset="0"/>
              </a:rPr>
              <a:t>Sales promotion</a:t>
            </a:r>
          </a:p>
          <a:p>
            <a:pPr marL="514350" indent="-514350">
              <a:buFont typeface="+mj-lt"/>
              <a:buAutoNum type="arabicPeriod"/>
              <a:defRPr/>
            </a:pPr>
            <a:r>
              <a:rPr lang="en-US" dirty="0" smtClean="0">
                <a:effectLst/>
                <a:latin typeface="Arial" panose="020B0604020202020204" pitchFamily="34" charset="0"/>
                <a:cs typeface="Arial" panose="020B0604020202020204" pitchFamily="34" charset="0"/>
              </a:rPr>
              <a:t>Public relations </a:t>
            </a:r>
            <a:r>
              <a:rPr lang="ru-RU" b="1" dirty="0">
                <a:effectLst/>
                <a:latin typeface="Arial" panose="020B0604020202020204" pitchFamily="34" charset="0"/>
                <a:cs typeface="Arial" panose="020B0604020202020204" pitchFamily="34" charset="0"/>
              </a:rPr>
              <a:t>(</a:t>
            </a:r>
            <a:r>
              <a:rPr lang="en-US" b="1" dirty="0">
                <a:effectLst/>
                <a:latin typeface="Arial" panose="020B0604020202020204" pitchFamily="34" charset="0"/>
                <a:cs typeface="Arial" panose="020B0604020202020204" pitchFamily="34" charset="0"/>
              </a:rPr>
              <a:t>PR</a:t>
            </a:r>
            <a:r>
              <a:rPr lang="ru-RU" b="1" dirty="0">
                <a:effectLst/>
                <a:latin typeface="Arial" panose="020B0604020202020204" pitchFamily="34" charset="0"/>
                <a:cs typeface="Arial" panose="020B0604020202020204" pitchFamily="34" charset="0"/>
              </a:rPr>
              <a:t>)</a:t>
            </a:r>
            <a:r>
              <a:rPr lang="ru-RU" dirty="0">
                <a:effectLst/>
                <a:latin typeface="Arial" panose="020B0604020202020204" pitchFamily="34" charset="0"/>
                <a:cs typeface="Arial" panose="020B0604020202020204" pitchFamily="34" charset="0"/>
              </a:rPr>
              <a:t> </a:t>
            </a:r>
            <a:endParaRPr lang="en-US" dirty="0">
              <a:effectLst/>
              <a:latin typeface="Arial" panose="020B0604020202020204" pitchFamily="34" charset="0"/>
              <a:cs typeface="Arial" panose="020B0604020202020204" pitchFamily="34" charset="0"/>
            </a:endParaRPr>
          </a:p>
          <a:p>
            <a:pPr marL="0" indent="0">
              <a:buNone/>
              <a:defRPr/>
            </a:pPr>
            <a:endParaRPr lang="ru-RU" dirty="0" smtClean="0">
              <a:effectLst/>
              <a:latin typeface="Arial" panose="020B0604020202020204" pitchFamily="34" charset="0"/>
              <a:cs typeface="Arial" panose="020B0604020202020204" pitchFamily="34" charset="0"/>
            </a:endParaRPr>
          </a:p>
          <a:p>
            <a:pPr>
              <a:defRPr/>
            </a:pPr>
            <a:endParaRPr lang="ru-RU" dirty="0">
              <a:effectLst/>
              <a:latin typeface="Arial" panose="020B0604020202020204" pitchFamily="34" charset="0"/>
              <a:cs typeface="Arial" panose="020B0604020202020204" pitchFamily="34" charset="0"/>
            </a:endParaRPr>
          </a:p>
        </p:txBody>
      </p:sp>
      <p:pic>
        <p:nvPicPr>
          <p:cNvPr id="9220" name="Picture 5" descr="https://vademec.ru/upload/iblock/4be/4be2b98f3519883159d24cfb929c18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2420938"/>
            <a:ext cx="45005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30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4294967295"/>
          </p:nvPr>
        </p:nvSpPr>
        <p:spPr>
          <a:xfrm>
            <a:off x="1919288" y="2349500"/>
            <a:ext cx="822960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altLang="ru-RU" sz="4800" b="1">
                <a:latin typeface="Arial" panose="020B0604020202020204" pitchFamily="34" charset="0"/>
                <a:cs typeface="Arial" panose="020B0604020202020204" pitchFamily="34" charset="0"/>
              </a:rPr>
              <a:t>Advertising</a:t>
            </a:r>
            <a:r>
              <a:rPr lang="en-US" altLang="ru-RU" sz="4100">
                <a:latin typeface="Arial" panose="020B0604020202020204" pitchFamily="34" charset="0"/>
                <a:cs typeface="Arial" panose="020B0604020202020204" pitchFamily="34" charset="0"/>
              </a:rPr>
              <a:t> is public presentation of information about goods and services using  artistic, technical and psychological techniques in order to awaken demand and sales.</a:t>
            </a:r>
            <a:endParaRPr lang="ru-RU" altLang="ru-RU" smtClean="0">
              <a:effectLst/>
              <a:latin typeface="Arial" panose="020B0604020202020204" pitchFamily="34" charset="0"/>
              <a:cs typeface="Arial" panose="020B0604020202020204" pitchFamily="34" charset="0"/>
            </a:endParaRPr>
          </a:p>
        </p:txBody>
      </p:sp>
      <p:pic>
        <p:nvPicPr>
          <p:cNvPr id="10243" name="Picture 4" descr="http://metro.com.ua/wp-content/uploads/%D1%8D%D0%BB%D0%B5%D0%BA%D1%82%D1%80%D0%BE%D0%BD%D0%BD%D1%8B%D0%B5-%D1%80%D0%B5%D1%86%D0%B5%D0%BF%D1%82%D1%8B-1024x6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5" y="0"/>
            <a:ext cx="41036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26850"/>
      </p:ext>
    </p:extLst>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191B0C6-0D46-43C4-8789-2CB9A919E492}"/>
              </a:ext>
            </a:extLst>
          </p:cNvPr>
          <p:cNvSpPr>
            <a:spLocks noGrp="1"/>
          </p:cNvSpPr>
          <p:nvPr>
            <p:ph type="title"/>
          </p:nvPr>
        </p:nvSpPr>
        <p:spPr>
          <a:xfrm>
            <a:off x="1028666" y="1497747"/>
            <a:ext cx="9404723" cy="1400530"/>
          </a:xfrm>
        </p:spPr>
        <p:txBody>
          <a:bodyPr/>
          <a:lstStyle/>
          <a:p>
            <a:r>
              <a:rPr lang="en-US" sz="4000" b="1" dirty="0">
                <a:effectLst/>
                <a:latin typeface="Century Gothic" panose="020B0502020202020204" pitchFamily="34" charset="0"/>
                <a:ea typeface="Calibri" panose="020F0502020204030204" pitchFamily="34" charset="0"/>
                <a:cs typeface="Times New Roman" panose="02020603050405020304" pitchFamily="18" charset="0"/>
              </a:rPr>
              <a:t>Advertising is tool convincing information about a product or company, the commercial promotion of consumer goods and the good qualities of the company, the tool that prepares an active and potential customer to purchas</a:t>
            </a:r>
            <a:r>
              <a:rPr lang="en-US" sz="4000" dirty="0">
                <a:effectLst/>
                <a:latin typeface="Century Gothic" panose="020B0502020202020204" pitchFamily="34" charset="0"/>
                <a:ea typeface="Calibri" panose="020F0502020204030204" pitchFamily="34" charset="0"/>
                <a:cs typeface="Times New Roman" panose="02020603050405020304" pitchFamily="18" charset="0"/>
              </a:rPr>
              <a:t>e</a:t>
            </a:r>
            <a:endParaRPr lang="ru-RU" sz="7200" dirty="0">
              <a:latin typeface="Century Gothic" panose="020B0502020202020204" pitchFamily="34" charset="0"/>
            </a:endParaRPr>
          </a:p>
        </p:txBody>
      </p:sp>
    </p:spTree>
    <p:extLst>
      <p:ext uri="{BB962C8B-B14F-4D97-AF65-F5344CB8AC3E}">
        <p14:creationId xmlns:p14="http://schemas.microsoft.com/office/powerpoint/2010/main" val="293094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2869D5-C502-48F3-AC13-421150ECE0AD}"/>
              </a:ext>
            </a:extLst>
          </p:cNvPr>
          <p:cNvSpPr>
            <a:spLocks noGrp="1"/>
          </p:cNvSpPr>
          <p:nvPr>
            <p:ph type="title"/>
          </p:nvPr>
        </p:nvSpPr>
        <p:spPr/>
        <p:txBody>
          <a:bodyPr>
            <a:noAutofit/>
          </a:bodyPr>
          <a:lstStyle/>
          <a:p>
            <a:r>
              <a:rPr lang="en-US" sz="4000" dirty="0">
                <a:effectLst/>
                <a:latin typeface="Century Gothic" panose="020B0502020202020204" pitchFamily="34" charset="0"/>
                <a:ea typeface="Calibri" panose="020F0502020204030204" pitchFamily="34" charset="0"/>
                <a:cs typeface="Times New Roman" panose="02020603050405020304" pitchFamily="18" charset="0"/>
              </a:rPr>
              <a:t>Advertising as a process typically involves four components: </a:t>
            </a:r>
            <a:br>
              <a:rPr lang="en-US" sz="4000" dirty="0">
                <a:effectLst/>
                <a:latin typeface="Century Gothic" panose="020B0502020202020204" pitchFamily="34" charset="0"/>
                <a:ea typeface="Calibri" panose="020F0502020204030204" pitchFamily="34" charset="0"/>
                <a:cs typeface="Times New Roman" panose="02020603050405020304" pitchFamily="18" charset="0"/>
              </a:rPr>
            </a:br>
            <a:r>
              <a:rPr lang="en-US" sz="4000" dirty="0">
                <a:effectLst/>
                <a:latin typeface="Century Gothic" panose="020B0502020202020204" pitchFamily="34" charset="0"/>
                <a:ea typeface="Calibri" panose="020F0502020204030204" pitchFamily="34" charset="0"/>
                <a:cs typeface="Times New Roman" panose="02020603050405020304" pitchFamily="18" charset="0"/>
              </a:rPr>
              <a:t>1. Advertisers (clients). </a:t>
            </a:r>
            <a:br>
              <a:rPr lang="en-US" sz="4000" dirty="0">
                <a:effectLst/>
                <a:latin typeface="Century Gothic" panose="020B0502020202020204" pitchFamily="34" charset="0"/>
                <a:ea typeface="Calibri" panose="020F0502020204030204" pitchFamily="34" charset="0"/>
                <a:cs typeface="Times New Roman" panose="02020603050405020304" pitchFamily="18" charset="0"/>
              </a:rPr>
            </a:br>
            <a:r>
              <a:rPr lang="en-US" sz="4000" dirty="0">
                <a:effectLst/>
                <a:latin typeface="Century Gothic" panose="020B0502020202020204" pitchFamily="34" charset="0"/>
                <a:ea typeface="Calibri" panose="020F0502020204030204" pitchFamily="34" charset="0"/>
                <a:cs typeface="Times New Roman" panose="02020603050405020304" pitchFamily="18" charset="0"/>
              </a:rPr>
              <a:t>2. Advertising agencies. </a:t>
            </a:r>
            <a:br>
              <a:rPr lang="en-US" sz="4000" dirty="0">
                <a:effectLst/>
                <a:latin typeface="Century Gothic" panose="020B0502020202020204" pitchFamily="34" charset="0"/>
                <a:ea typeface="Calibri" panose="020F0502020204030204" pitchFamily="34" charset="0"/>
                <a:cs typeface="Times New Roman" panose="02020603050405020304" pitchFamily="18" charset="0"/>
              </a:rPr>
            </a:br>
            <a:r>
              <a:rPr lang="en-US" sz="4000" dirty="0">
                <a:effectLst/>
                <a:latin typeface="Century Gothic" panose="020B0502020202020204" pitchFamily="34" charset="0"/>
                <a:ea typeface="Calibri" panose="020F0502020204030204" pitchFamily="34" charset="0"/>
                <a:cs typeface="Times New Roman" panose="02020603050405020304" pitchFamily="18" charset="0"/>
              </a:rPr>
              <a:t>3. Means of advertising (advertising package).</a:t>
            </a:r>
            <a:br>
              <a:rPr lang="en-US" sz="4000" dirty="0">
                <a:effectLst/>
                <a:latin typeface="Century Gothic" panose="020B0502020202020204" pitchFamily="34" charset="0"/>
                <a:ea typeface="Calibri" panose="020F0502020204030204" pitchFamily="34" charset="0"/>
                <a:cs typeface="Times New Roman" panose="02020603050405020304" pitchFamily="18" charset="0"/>
              </a:rPr>
            </a:br>
            <a:r>
              <a:rPr lang="en-US" sz="4000" dirty="0">
                <a:effectLst/>
                <a:latin typeface="Century Gothic" panose="020B0502020202020204" pitchFamily="34" charset="0"/>
                <a:ea typeface="Calibri" panose="020F0502020204030204" pitchFamily="34" charset="0"/>
                <a:cs typeface="Times New Roman" panose="02020603050405020304" pitchFamily="18" charset="0"/>
              </a:rPr>
              <a:t> 4. Consumers (advertising audience) goods and services. </a:t>
            </a:r>
            <a:r>
              <a:rPr lang="ru-RU" sz="4000" dirty="0">
                <a:effectLst/>
                <a:latin typeface="Century Gothic" panose="020B0502020202020204" pitchFamily="34" charset="0"/>
                <a:ea typeface="Calibri" panose="020F0502020204030204" pitchFamily="34" charset="0"/>
                <a:cs typeface="Times New Roman" panose="02020603050405020304" pitchFamily="18" charset="0"/>
              </a:rPr>
              <a:t/>
            </a:r>
            <a:br>
              <a:rPr lang="ru-RU" sz="4000" dirty="0">
                <a:effectLst/>
                <a:latin typeface="Century Gothic" panose="020B0502020202020204" pitchFamily="34" charset="0"/>
                <a:ea typeface="Calibri" panose="020F0502020204030204" pitchFamily="34" charset="0"/>
                <a:cs typeface="Times New Roman" panose="02020603050405020304" pitchFamily="18" charset="0"/>
              </a:rPr>
            </a:br>
            <a:endParaRPr lang="ru-RU" sz="7200" dirty="0">
              <a:latin typeface="Century Gothic" panose="020B0502020202020204" pitchFamily="34" charset="0"/>
            </a:endParaRPr>
          </a:p>
        </p:txBody>
      </p:sp>
    </p:spTree>
    <p:extLst>
      <p:ext uri="{BB962C8B-B14F-4D97-AF65-F5344CB8AC3E}">
        <p14:creationId xmlns:p14="http://schemas.microsoft.com/office/powerpoint/2010/main" val="84771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94DA92-D8E2-40DC-A944-ABF26AAFFB49}"/>
              </a:ext>
            </a:extLst>
          </p:cNvPr>
          <p:cNvSpPr>
            <a:spLocks noGrp="1"/>
          </p:cNvSpPr>
          <p:nvPr>
            <p:ph type="title"/>
          </p:nvPr>
        </p:nvSpPr>
        <p:spPr/>
        <p:txBody>
          <a:bodyPr>
            <a:noAutofit/>
          </a:bodyPr>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Advertising of medicines is particularly associated with the characteristics of this market. </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effectLst/>
                <a:latin typeface="Century Gothic" panose="020B0502020202020204" pitchFamily="34" charset="0"/>
                <a:ea typeface="Calibri" panose="020F0502020204030204" pitchFamily="34" charset="0"/>
                <a:cs typeface="Times New Roman" panose="02020603050405020304" pitchFamily="18" charset="0"/>
              </a:rPr>
              <a:t>These features are:</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 consumer of advertising often is not a consumer of product;</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 advertising of the merits of the company (a prestigious advertising) is more important in the market of drugs than many others; </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due to the nature of products is often confused with advertising information science. </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effectLst/>
                <a:latin typeface="Century Gothic" panose="020B0502020202020204" pitchFamily="34" charset="0"/>
                <a:ea typeface="Calibri" panose="020F0502020204030204" pitchFamily="34" charset="0"/>
                <a:cs typeface="Times New Roman" panose="02020603050405020304" pitchFamily="18" charset="0"/>
              </a:rPr>
              <a:t>On the one hand, advertising can make the results of studies on the other – positive research reports in prestigious journals may promote the sale of products;</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 doctor is a person who takes a rational decision, because the emotional appeals of advertising may be unacceptable to the consumer;</a:t>
            </a:r>
            <a:br>
              <a:rPr lang="en-US" sz="2400" dirty="0">
                <a:effectLst/>
                <a:latin typeface="Century Gothic" panose="020B0502020202020204" pitchFamily="34" charset="0"/>
                <a:ea typeface="Calibri" panose="020F0502020204030204" pitchFamily="34" charset="0"/>
                <a:cs typeface="Times New Roman" panose="02020603050405020304" pitchFamily="18" charset="0"/>
              </a:rPr>
            </a:br>
            <a:endParaRPr lang="ru-RU" sz="4800" dirty="0">
              <a:latin typeface="Century Gothic" panose="020B0502020202020204" pitchFamily="34" charset="0"/>
            </a:endParaRPr>
          </a:p>
        </p:txBody>
      </p:sp>
    </p:spTree>
    <p:extLst>
      <p:ext uri="{BB962C8B-B14F-4D97-AF65-F5344CB8AC3E}">
        <p14:creationId xmlns:p14="http://schemas.microsoft.com/office/powerpoint/2010/main" val="75977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a:xfrm>
            <a:off x="2063750" y="476251"/>
            <a:ext cx="8229600" cy="631825"/>
          </a:xfrm>
        </p:spPr>
        <p:txBody>
          <a:bodyPr vert="horz" lIns="0" tIns="45720" rIns="0" bIns="0" rtlCol="0" anchor="b">
            <a:noAutofit/>
          </a:bodyPr>
          <a:lstStyle/>
          <a:p>
            <a:pPr algn="ctr">
              <a:defRPr/>
            </a:pPr>
            <a:r>
              <a:rPr lang="en-US" sz="3500" dirty="0"/>
              <a:t>Classification of advertising</a:t>
            </a:r>
            <a:endParaRPr lang="ru-RU" sz="3500" dirty="0"/>
          </a:p>
        </p:txBody>
      </p:sp>
      <p:sp>
        <p:nvSpPr>
          <p:cNvPr id="3" name="Содержимое 2"/>
          <p:cNvSpPr>
            <a:spLocks noGrp="1"/>
          </p:cNvSpPr>
          <p:nvPr>
            <p:ph idx="4294967295"/>
          </p:nvPr>
        </p:nvSpPr>
        <p:spPr>
          <a:xfrm>
            <a:off x="758283" y="1714488"/>
            <a:ext cx="9623997" cy="4929222"/>
          </a:xfrm>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normAutofit/>
          </a:bodyPr>
          <a:lstStyle/>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in </a:t>
            </a:r>
            <a:r>
              <a:rPr lang="en-US" sz="2600" b="1" dirty="0" smtClean="0">
                <a:solidFill>
                  <a:srgbClr val="FF6600"/>
                </a:solidFill>
              </a:rPr>
              <a:t>periodicals</a:t>
            </a:r>
          </a:p>
          <a:p>
            <a:pPr marL="0" indent="0">
              <a:buClr>
                <a:schemeClr val="accent3"/>
              </a:buClr>
              <a:buSzPct val="95000"/>
              <a:buNone/>
              <a:defRPr/>
            </a:pPr>
            <a:r>
              <a:rPr lang="en-US" sz="2600" b="1" dirty="0" smtClean="0">
                <a:solidFill>
                  <a:srgbClr val="FF6600"/>
                </a:solidFill>
              </a:rPr>
              <a:t>Print advertising</a:t>
            </a:r>
          </a:p>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on </a:t>
            </a:r>
            <a:r>
              <a:rPr lang="en-US" sz="2600" b="1" dirty="0" smtClean="0">
                <a:solidFill>
                  <a:srgbClr val="FF6600"/>
                </a:solidFill>
              </a:rPr>
              <a:t>television</a:t>
            </a:r>
          </a:p>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on </a:t>
            </a:r>
            <a:r>
              <a:rPr lang="en-US" sz="2600" b="1" dirty="0" smtClean="0">
                <a:solidFill>
                  <a:srgbClr val="FF6600"/>
                </a:solidFill>
              </a:rPr>
              <a:t>a radio</a:t>
            </a:r>
          </a:p>
          <a:p>
            <a:pPr marL="0" indent="0">
              <a:buClr>
                <a:schemeClr val="accent3"/>
              </a:buClr>
              <a:buSzPct val="95000"/>
              <a:buNone/>
              <a:defRPr/>
            </a:pPr>
            <a:r>
              <a:rPr lang="en-US" sz="2600" b="1" dirty="0" smtClean="0">
                <a:solidFill>
                  <a:srgbClr val="FF6600"/>
                </a:solidFill>
              </a:rPr>
              <a:t>Cinema advertising</a:t>
            </a:r>
          </a:p>
          <a:p>
            <a:pPr marL="0" indent="0">
              <a:buClr>
                <a:schemeClr val="accent3"/>
              </a:buClr>
              <a:buSzPct val="95000"/>
              <a:buNone/>
              <a:defRPr/>
            </a:pPr>
            <a:r>
              <a:rPr lang="en-US" sz="2600" b="1" dirty="0" smtClean="0">
                <a:solidFill>
                  <a:srgbClr val="FF6600"/>
                </a:solidFill>
              </a:rPr>
              <a:t>Outdoor advertising</a:t>
            </a:r>
          </a:p>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at </a:t>
            </a:r>
            <a:r>
              <a:rPr lang="en-US" sz="2600" b="1" dirty="0" smtClean="0">
                <a:solidFill>
                  <a:srgbClr val="FF6600"/>
                </a:solidFill>
              </a:rPr>
              <a:t>a points </a:t>
            </a:r>
            <a:r>
              <a:rPr lang="en-US" sz="2600" b="1" dirty="0">
                <a:solidFill>
                  <a:srgbClr val="FF6600"/>
                </a:solidFill>
              </a:rPr>
              <a:t>of </a:t>
            </a:r>
            <a:r>
              <a:rPr lang="en-US" sz="2600" b="1" dirty="0" smtClean="0">
                <a:solidFill>
                  <a:srgbClr val="FF6600"/>
                </a:solidFill>
              </a:rPr>
              <a:t>sale</a:t>
            </a:r>
          </a:p>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in </a:t>
            </a:r>
            <a:r>
              <a:rPr lang="en-US" sz="2600" b="1" dirty="0" smtClean="0">
                <a:solidFill>
                  <a:srgbClr val="FF6600"/>
                </a:solidFill>
              </a:rPr>
              <a:t>a </a:t>
            </a:r>
            <a:r>
              <a:rPr lang="en-US" sz="2600" b="1" dirty="0">
                <a:solidFill>
                  <a:srgbClr val="FF6600"/>
                </a:solidFill>
              </a:rPr>
              <a:t>product </a:t>
            </a:r>
            <a:r>
              <a:rPr lang="en-US" sz="2600" b="1" dirty="0" smtClean="0">
                <a:solidFill>
                  <a:srgbClr val="FF6600"/>
                </a:solidFill>
              </a:rPr>
              <a:t>design</a:t>
            </a:r>
          </a:p>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at fairs and </a:t>
            </a:r>
            <a:r>
              <a:rPr lang="en-US" sz="2600" b="1" dirty="0" smtClean="0">
                <a:solidFill>
                  <a:srgbClr val="FF6600"/>
                </a:solidFill>
              </a:rPr>
              <a:t>exhibitions</a:t>
            </a:r>
          </a:p>
          <a:p>
            <a:pPr marL="0" indent="0">
              <a:buClr>
                <a:schemeClr val="accent3"/>
              </a:buClr>
              <a:buSzPct val="95000"/>
              <a:buNone/>
              <a:defRPr/>
            </a:pPr>
            <a:r>
              <a:rPr lang="en-US" sz="2600" b="1" dirty="0" smtClean="0">
                <a:solidFill>
                  <a:srgbClr val="FF6600"/>
                </a:solidFill>
              </a:rPr>
              <a:t>Advertising </a:t>
            </a:r>
            <a:r>
              <a:rPr lang="en-US" sz="2600" b="1" dirty="0">
                <a:solidFill>
                  <a:srgbClr val="FF6600"/>
                </a:solidFill>
              </a:rPr>
              <a:t>"public relation"</a:t>
            </a:r>
            <a:endParaRPr lang="ru-RU" kern="1200" dirty="0">
              <a:effectLst/>
            </a:endParaRPr>
          </a:p>
        </p:txBody>
      </p:sp>
    </p:spTree>
    <p:extLst>
      <p:ext uri="{BB962C8B-B14F-4D97-AF65-F5344CB8AC3E}">
        <p14:creationId xmlns:p14="http://schemas.microsoft.com/office/powerpoint/2010/main" val="1898064373"/>
      </p:ext>
    </p:extLst>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92</TotalTime>
  <Words>635</Words>
  <Application>Microsoft Office PowerPoint</Application>
  <PresentationFormat>Произвольный</PresentationFormat>
  <Paragraphs>75</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Ион</vt:lpstr>
      <vt:lpstr>Advertising and sales promotion of pharmaceutical goods. Modern information technologies </vt:lpstr>
      <vt:lpstr>Promotion is the creation and support term relations between the enterprise and the market in order to activate selling of goods and creating a positive image through information, persuasion and reminders about their activities. Promotion policy is carried out in order to increase sales, enhance their efficiency and overall profitability of business</vt:lpstr>
      <vt:lpstr>Purposes:  - to inform prospective customers about the goods, services, terms of sale;  - to convince the buyer to give preference to these products, go shopping in these retail establishments; - to make the buyer to act to direct his behavior to the fact that the market offers at the moment and not to delay the purchase for the future;  - to form loyalty to this brand;  - to stimulate process of acquiring of goods and others</vt:lpstr>
      <vt:lpstr>Main methods of promoting products on pharmaceutical market </vt:lpstr>
      <vt:lpstr>Презентация PowerPoint</vt:lpstr>
      <vt:lpstr>Advertising is tool convincing information about a product or company, the commercial promotion of consumer goods and the good qualities of the company, the tool that prepares an active and potential customer to purchase</vt:lpstr>
      <vt:lpstr>Advertising as a process typically involves four components:  1. Advertisers (clients).  2. Advertising agencies.  3. Means of advertising (advertising package).  4. Consumers (advertising audience) goods and services.  </vt:lpstr>
      <vt:lpstr>Advertising of medicines is particularly associated with the characteristics of this market.  These features are:  - consumer of advertising often is not a consumer of product;  - advertising of the merits of the company (a prestigious advertising) is more important in the market of drugs than many others;  - due to the nature of products is often confused with advertising information science.  On the one hand, advertising can make the results of studies on the other – positive research reports in prestigious journals may promote the sale of products;  - doctor is a person who takes a rational decision, because the emotional appeals of advertising may be unacceptable to the consumer; </vt:lpstr>
      <vt:lpstr>Classification of advertising</vt:lpstr>
      <vt:lpstr>Презентация PowerPoint</vt:lpstr>
      <vt:lpstr>General requirements for advertising</vt:lpstr>
      <vt:lpstr>Products, advertising of which is not allowed</vt:lpstr>
      <vt:lpstr>Презентация PowerPoint</vt:lpstr>
      <vt:lpstr>Презентация PowerPoint</vt:lpstr>
      <vt:lpstr>Publicity</vt:lpstr>
      <vt:lpstr>Personal sale</vt:lpstr>
      <vt:lpstr>Sales promotion</vt:lpstr>
      <vt:lpstr>Public Relations (PR)</vt:lpstr>
      <vt:lpstr>Презентация PowerPoint</vt:lpstr>
      <vt:lpstr>Corporate style functions</vt:lpstr>
      <vt:lpstr>Elements of corporate style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and sales promotion of pharmaceutical goods. Modern information technologies</dc:title>
  <dc:creator>Irina Ulyanova</dc:creator>
  <cp:lastModifiedBy>Юлия Абдуллина</cp:lastModifiedBy>
  <cp:revision>7</cp:revision>
  <dcterms:created xsi:type="dcterms:W3CDTF">2021-09-21T18:35:45Z</dcterms:created>
  <dcterms:modified xsi:type="dcterms:W3CDTF">2024-01-08T18:14:17Z</dcterms:modified>
</cp:coreProperties>
</file>