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2" d="100"/>
          <a:sy n="102" d="100"/>
        </p:scale>
        <p:origin x="-898" y="-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28" name="PlaceHolder 2"/>
          <p:cNvSpPr>
            <a:spLocks noGrp="1"/>
          </p:cNvSpPr>
          <p:nvPr>
            <p:ph type="body"/>
          </p:nvPr>
        </p:nvSpPr>
        <p:spPr>
          <a:xfrm>
            <a:off x="250920" y="1599840"/>
            <a:ext cx="864216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29" name="PlaceHolder 3"/>
          <p:cNvSpPr>
            <a:spLocks noGrp="1"/>
          </p:cNvSpPr>
          <p:nvPr>
            <p:ph type="body"/>
          </p:nvPr>
        </p:nvSpPr>
        <p:spPr>
          <a:xfrm>
            <a:off x="250920" y="4172040"/>
            <a:ext cx="864216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31" name="PlaceHolder 2"/>
          <p:cNvSpPr>
            <a:spLocks noGrp="1"/>
          </p:cNvSpPr>
          <p:nvPr>
            <p:ph type="body"/>
          </p:nvPr>
        </p:nvSpPr>
        <p:spPr>
          <a:xfrm>
            <a:off x="25092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32" name="PlaceHolder 3"/>
          <p:cNvSpPr>
            <a:spLocks noGrp="1"/>
          </p:cNvSpPr>
          <p:nvPr>
            <p:ph type="body"/>
          </p:nvPr>
        </p:nvSpPr>
        <p:spPr>
          <a:xfrm>
            <a:off x="467928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33" name="PlaceHolder 4"/>
          <p:cNvSpPr>
            <a:spLocks noGrp="1"/>
          </p:cNvSpPr>
          <p:nvPr>
            <p:ph type="body"/>
          </p:nvPr>
        </p:nvSpPr>
        <p:spPr>
          <a:xfrm>
            <a:off x="250920" y="41720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34" name="PlaceHolder 5"/>
          <p:cNvSpPr>
            <a:spLocks noGrp="1"/>
          </p:cNvSpPr>
          <p:nvPr>
            <p:ph type="body"/>
          </p:nvPr>
        </p:nvSpPr>
        <p:spPr>
          <a:xfrm>
            <a:off x="4679280" y="41720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36" name="PlaceHolder 2"/>
          <p:cNvSpPr>
            <a:spLocks noGrp="1"/>
          </p:cNvSpPr>
          <p:nvPr>
            <p:ph type="body"/>
          </p:nvPr>
        </p:nvSpPr>
        <p:spPr>
          <a:xfrm>
            <a:off x="250920" y="15998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37" name="PlaceHolder 3"/>
          <p:cNvSpPr>
            <a:spLocks noGrp="1"/>
          </p:cNvSpPr>
          <p:nvPr>
            <p:ph type="body"/>
          </p:nvPr>
        </p:nvSpPr>
        <p:spPr>
          <a:xfrm>
            <a:off x="3173040" y="15998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38" name="PlaceHolder 4"/>
          <p:cNvSpPr>
            <a:spLocks noGrp="1"/>
          </p:cNvSpPr>
          <p:nvPr>
            <p:ph type="body"/>
          </p:nvPr>
        </p:nvSpPr>
        <p:spPr>
          <a:xfrm>
            <a:off x="6094800" y="15998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39" name="PlaceHolder 5"/>
          <p:cNvSpPr>
            <a:spLocks noGrp="1"/>
          </p:cNvSpPr>
          <p:nvPr>
            <p:ph type="body"/>
          </p:nvPr>
        </p:nvSpPr>
        <p:spPr>
          <a:xfrm>
            <a:off x="250920" y="41720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40" name="PlaceHolder 6"/>
          <p:cNvSpPr>
            <a:spLocks noGrp="1"/>
          </p:cNvSpPr>
          <p:nvPr>
            <p:ph type="body"/>
          </p:nvPr>
        </p:nvSpPr>
        <p:spPr>
          <a:xfrm>
            <a:off x="3173040" y="41720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41" name="PlaceHolder 7"/>
          <p:cNvSpPr>
            <a:spLocks noGrp="1"/>
          </p:cNvSpPr>
          <p:nvPr>
            <p:ph type="body"/>
          </p:nvPr>
        </p:nvSpPr>
        <p:spPr>
          <a:xfrm>
            <a:off x="6094800" y="41720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49" name="PlaceHolder 2"/>
          <p:cNvSpPr>
            <a:spLocks noGrp="1"/>
          </p:cNvSpPr>
          <p:nvPr>
            <p:ph type="subTitle"/>
          </p:nvPr>
        </p:nvSpPr>
        <p:spPr>
          <a:xfrm>
            <a:off x="250920" y="1599840"/>
            <a:ext cx="8642160" cy="492444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1" strike="noStrike" spc="-1">
              <a:solidFill>
                <a:srgbClr val="000066"/>
              </a:solidFill>
              <a:latin typeface="Garamon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51" name="PlaceHolder 2"/>
          <p:cNvSpPr>
            <a:spLocks noGrp="1"/>
          </p:cNvSpPr>
          <p:nvPr>
            <p:ph type="body"/>
          </p:nvPr>
        </p:nvSpPr>
        <p:spPr>
          <a:xfrm>
            <a:off x="250920" y="1599840"/>
            <a:ext cx="864216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53" name="PlaceHolder 2"/>
          <p:cNvSpPr>
            <a:spLocks noGrp="1"/>
          </p:cNvSpPr>
          <p:nvPr>
            <p:ph type="body"/>
          </p:nvPr>
        </p:nvSpPr>
        <p:spPr>
          <a:xfrm>
            <a:off x="250920" y="1599840"/>
            <a:ext cx="421704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54" name="PlaceHolder 3"/>
          <p:cNvSpPr>
            <a:spLocks noGrp="1"/>
          </p:cNvSpPr>
          <p:nvPr>
            <p:ph type="body"/>
          </p:nvPr>
        </p:nvSpPr>
        <p:spPr>
          <a:xfrm>
            <a:off x="4679280" y="1599840"/>
            <a:ext cx="421704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188640"/>
            <a:ext cx="8229600" cy="529956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1" strike="noStrike" spc="-1">
              <a:solidFill>
                <a:srgbClr val="000066"/>
              </a:solidFill>
              <a:latin typeface="Garamon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58" name="PlaceHolder 2"/>
          <p:cNvSpPr>
            <a:spLocks noGrp="1"/>
          </p:cNvSpPr>
          <p:nvPr>
            <p:ph type="body"/>
          </p:nvPr>
        </p:nvSpPr>
        <p:spPr>
          <a:xfrm>
            <a:off x="25092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59" name="PlaceHolder 3"/>
          <p:cNvSpPr>
            <a:spLocks noGrp="1"/>
          </p:cNvSpPr>
          <p:nvPr>
            <p:ph type="body"/>
          </p:nvPr>
        </p:nvSpPr>
        <p:spPr>
          <a:xfrm>
            <a:off x="4679280" y="1599840"/>
            <a:ext cx="421704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60" name="PlaceHolder 4"/>
          <p:cNvSpPr>
            <a:spLocks noGrp="1"/>
          </p:cNvSpPr>
          <p:nvPr>
            <p:ph type="body"/>
          </p:nvPr>
        </p:nvSpPr>
        <p:spPr>
          <a:xfrm>
            <a:off x="250920" y="41720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7" name="PlaceHolder 2"/>
          <p:cNvSpPr>
            <a:spLocks noGrp="1"/>
          </p:cNvSpPr>
          <p:nvPr>
            <p:ph type="subTitle"/>
          </p:nvPr>
        </p:nvSpPr>
        <p:spPr>
          <a:xfrm>
            <a:off x="250920" y="1599840"/>
            <a:ext cx="8642160" cy="492444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1" strike="noStrike" spc="-1">
              <a:solidFill>
                <a:srgbClr val="000066"/>
              </a:solidFill>
              <a:latin typeface="Garamon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62" name="PlaceHolder 2"/>
          <p:cNvSpPr>
            <a:spLocks noGrp="1"/>
          </p:cNvSpPr>
          <p:nvPr>
            <p:ph type="body"/>
          </p:nvPr>
        </p:nvSpPr>
        <p:spPr>
          <a:xfrm>
            <a:off x="250920" y="1599840"/>
            <a:ext cx="421704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63" name="PlaceHolder 3"/>
          <p:cNvSpPr>
            <a:spLocks noGrp="1"/>
          </p:cNvSpPr>
          <p:nvPr>
            <p:ph type="body"/>
          </p:nvPr>
        </p:nvSpPr>
        <p:spPr>
          <a:xfrm>
            <a:off x="467928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64" name="PlaceHolder 4"/>
          <p:cNvSpPr>
            <a:spLocks noGrp="1"/>
          </p:cNvSpPr>
          <p:nvPr>
            <p:ph type="body"/>
          </p:nvPr>
        </p:nvSpPr>
        <p:spPr>
          <a:xfrm>
            <a:off x="4679280" y="41720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66" name="PlaceHolder 2"/>
          <p:cNvSpPr>
            <a:spLocks noGrp="1"/>
          </p:cNvSpPr>
          <p:nvPr>
            <p:ph type="body"/>
          </p:nvPr>
        </p:nvSpPr>
        <p:spPr>
          <a:xfrm>
            <a:off x="25092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67" name="PlaceHolder 3"/>
          <p:cNvSpPr>
            <a:spLocks noGrp="1"/>
          </p:cNvSpPr>
          <p:nvPr>
            <p:ph type="body"/>
          </p:nvPr>
        </p:nvSpPr>
        <p:spPr>
          <a:xfrm>
            <a:off x="467928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68" name="PlaceHolder 4"/>
          <p:cNvSpPr>
            <a:spLocks noGrp="1"/>
          </p:cNvSpPr>
          <p:nvPr>
            <p:ph type="body"/>
          </p:nvPr>
        </p:nvSpPr>
        <p:spPr>
          <a:xfrm>
            <a:off x="250920" y="4172040"/>
            <a:ext cx="864216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70" name="PlaceHolder 2"/>
          <p:cNvSpPr>
            <a:spLocks noGrp="1"/>
          </p:cNvSpPr>
          <p:nvPr>
            <p:ph type="body"/>
          </p:nvPr>
        </p:nvSpPr>
        <p:spPr>
          <a:xfrm>
            <a:off x="250920" y="1599840"/>
            <a:ext cx="864216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71" name="PlaceHolder 3"/>
          <p:cNvSpPr>
            <a:spLocks noGrp="1"/>
          </p:cNvSpPr>
          <p:nvPr>
            <p:ph type="body"/>
          </p:nvPr>
        </p:nvSpPr>
        <p:spPr>
          <a:xfrm>
            <a:off x="250920" y="4172040"/>
            <a:ext cx="864216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73" name="PlaceHolder 2"/>
          <p:cNvSpPr>
            <a:spLocks noGrp="1"/>
          </p:cNvSpPr>
          <p:nvPr>
            <p:ph type="body"/>
          </p:nvPr>
        </p:nvSpPr>
        <p:spPr>
          <a:xfrm>
            <a:off x="25092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74" name="PlaceHolder 3"/>
          <p:cNvSpPr>
            <a:spLocks noGrp="1"/>
          </p:cNvSpPr>
          <p:nvPr>
            <p:ph type="body"/>
          </p:nvPr>
        </p:nvSpPr>
        <p:spPr>
          <a:xfrm>
            <a:off x="467928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75" name="PlaceHolder 4"/>
          <p:cNvSpPr>
            <a:spLocks noGrp="1"/>
          </p:cNvSpPr>
          <p:nvPr>
            <p:ph type="body"/>
          </p:nvPr>
        </p:nvSpPr>
        <p:spPr>
          <a:xfrm>
            <a:off x="250920" y="41720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76" name="PlaceHolder 5"/>
          <p:cNvSpPr>
            <a:spLocks noGrp="1"/>
          </p:cNvSpPr>
          <p:nvPr>
            <p:ph type="body"/>
          </p:nvPr>
        </p:nvSpPr>
        <p:spPr>
          <a:xfrm>
            <a:off x="4679280" y="41720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78" name="PlaceHolder 2"/>
          <p:cNvSpPr>
            <a:spLocks noGrp="1"/>
          </p:cNvSpPr>
          <p:nvPr>
            <p:ph type="body"/>
          </p:nvPr>
        </p:nvSpPr>
        <p:spPr>
          <a:xfrm>
            <a:off x="250920" y="15998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79" name="PlaceHolder 3"/>
          <p:cNvSpPr>
            <a:spLocks noGrp="1"/>
          </p:cNvSpPr>
          <p:nvPr>
            <p:ph type="body"/>
          </p:nvPr>
        </p:nvSpPr>
        <p:spPr>
          <a:xfrm>
            <a:off x="3173040" y="15998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80" name="PlaceHolder 4"/>
          <p:cNvSpPr>
            <a:spLocks noGrp="1"/>
          </p:cNvSpPr>
          <p:nvPr>
            <p:ph type="body"/>
          </p:nvPr>
        </p:nvSpPr>
        <p:spPr>
          <a:xfrm>
            <a:off x="6094800" y="15998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81" name="PlaceHolder 5"/>
          <p:cNvSpPr>
            <a:spLocks noGrp="1"/>
          </p:cNvSpPr>
          <p:nvPr>
            <p:ph type="body"/>
          </p:nvPr>
        </p:nvSpPr>
        <p:spPr>
          <a:xfrm>
            <a:off x="250920" y="41720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82" name="PlaceHolder 6"/>
          <p:cNvSpPr>
            <a:spLocks noGrp="1"/>
          </p:cNvSpPr>
          <p:nvPr>
            <p:ph type="body"/>
          </p:nvPr>
        </p:nvSpPr>
        <p:spPr>
          <a:xfrm>
            <a:off x="3173040" y="41720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83" name="PlaceHolder 7"/>
          <p:cNvSpPr>
            <a:spLocks noGrp="1"/>
          </p:cNvSpPr>
          <p:nvPr>
            <p:ph type="body"/>
          </p:nvPr>
        </p:nvSpPr>
        <p:spPr>
          <a:xfrm>
            <a:off x="6094800" y="4172040"/>
            <a:ext cx="27824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9" name="PlaceHolder 2"/>
          <p:cNvSpPr>
            <a:spLocks noGrp="1"/>
          </p:cNvSpPr>
          <p:nvPr>
            <p:ph type="body"/>
          </p:nvPr>
        </p:nvSpPr>
        <p:spPr>
          <a:xfrm>
            <a:off x="250920" y="1599840"/>
            <a:ext cx="864216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11" name="PlaceHolder 2"/>
          <p:cNvSpPr>
            <a:spLocks noGrp="1"/>
          </p:cNvSpPr>
          <p:nvPr>
            <p:ph type="body"/>
          </p:nvPr>
        </p:nvSpPr>
        <p:spPr>
          <a:xfrm>
            <a:off x="250920" y="1599840"/>
            <a:ext cx="421704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12" name="PlaceHolder 3"/>
          <p:cNvSpPr>
            <a:spLocks noGrp="1"/>
          </p:cNvSpPr>
          <p:nvPr>
            <p:ph type="body"/>
          </p:nvPr>
        </p:nvSpPr>
        <p:spPr>
          <a:xfrm>
            <a:off x="4679280" y="1599840"/>
            <a:ext cx="421704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188640"/>
            <a:ext cx="8229600" cy="5299560"/>
          </a:xfrm>
          <a:prstGeom prst="rect">
            <a:avLst/>
          </a:prstGeom>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1" strike="noStrike" spc="-1">
              <a:solidFill>
                <a:srgbClr val="000066"/>
              </a:solidFill>
              <a:latin typeface="Garamon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16" name="PlaceHolder 2"/>
          <p:cNvSpPr>
            <a:spLocks noGrp="1"/>
          </p:cNvSpPr>
          <p:nvPr>
            <p:ph type="body"/>
          </p:nvPr>
        </p:nvSpPr>
        <p:spPr>
          <a:xfrm>
            <a:off x="25092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17" name="PlaceHolder 3"/>
          <p:cNvSpPr>
            <a:spLocks noGrp="1"/>
          </p:cNvSpPr>
          <p:nvPr>
            <p:ph type="body"/>
          </p:nvPr>
        </p:nvSpPr>
        <p:spPr>
          <a:xfrm>
            <a:off x="4679280" y="1599840"/>
            <a:ext cx="421704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18" name="PlaceHolder 4"/>
          <p:cNvSpPr>
            <a:spLocks noGrp="1"/>
          </p:cNvSpPr>
          <p:nvPr>
            <p:ph type="body"/>
          </p:nvPr>
        </p:nvSpPr>
        <p:spPr>
          <a:xfrm>
            <a:off x="250920" y="41720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20" name="PlaceHolder 2"/>
          <p:cNvSpPr>
            <a:spLocks noGrp="1"/>
          </p:cNvSpPr>
          <p:nvPr>
            <p:ph type="body"/>
          </p:nvPr>
        </p:nvSpPr>
        <p:spPr>
          <a:xfrm>
            <a:off x="250920" y="1599840"/>
            <a:ext cx="4217040" cy="49244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21" name="PlaceHolder 3"/>
          <p:cNvSpPr>
            <a:spLocks noGrp="1"/>
          </p:cNvSpPr>
          <p:nvPr>
            <p:ph type="body"/>
          </p:nvPr>
        </p:nvSpPr>
        <p:spPr>
          <a:xfrm>
            <a:off x="467928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22" name="PlaceHolder 4"/>
          <p:cNvSpPr>
            <a:spLocks noGrp="1"/>
          </p:cNvSpPr>
          <p:nvPr>
            <p:ph type="body"/>
          </p:nvPr>
        </p:nvSpPr>
        <p:spPr>
          <a:xfrm>
            <a:off x="4679280" y="41720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24" name="PlaceHolder 2"/>
          <p:cNvSpPr>
            <a:spLocks noGrp="1"/>
          </p:cNvSpPr>
          <p:nvPr>
            <p:ph type="body"/>
          </p:nvPr>
        </p:nvSpPr>
        <p:spPr>
          <a:xfrm>
            <a:off x="25092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25" name="PlaceHolder 3"/>
          <p:cNvSpPr>
            <a:spLocks noGrp="1"/>
          </p:cNvSpPr>
          <p:nvPr>
            <p:ph type="body"/>
          </p:nvPr>
        </p:nvSpPr>
        <p:spPr>
          <a:xfrm>
            <a:off x="4679280" y="1599840"/>
            <a:ext cx="421704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
        <p:nvSpPr>
          <p:cNvPr id="26" name="PlaceHolder 4"/>
          <p:cNvSpPr>
            <a:spLocks noGrp="1"/>
          </p:cNvSpPr>
          <p:nvPr>
            <p:ph type="body"/>
          </p:nvPr>
        </p:nvSpPr>
        <p:spPr>
          <a:xfrm>
            <a:off x="250920" y="4172040"/>
            <a:ext cx="8642160" cy="2348640"/>
          </a:xfrm>
          <a:prstGeom prst="rect">
            <a:avLst/>
          </a:prstGeom>
        </p:spPr>
        <p:txBody>
          <a:bodyPr lIns="90000" tIns="46800" rIns="90000" bIns="46800">
            <a:normAutofit/>
          </a:bodyPr>
          <a:lstStyle/>
          <a:p>
            <a:endParaRPr lang="en-US" sz="3200" b="1" strike="noStrike" spc="-1">
              <a:solidFill>
                <a:srgbClr val="000066"/>
              </a:solidFill>
              <a:latin typeface="Garamon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pic>
        <p:nvPicPr>
          <p:cNvPr id="6" name="Picture 7" descr="solvay8"/>
          <p:cNvPicPr/>
          <p:nvPr/>
        </p:nvPicPr>
        <p:blipFill>
          <a:blip r:embed="rId15"/>
          <a:srcRect l="5306" t="8297" r="12396" b="73398"/>
          <a:stretch/>
        </p:blipFill>
        <p:spPr>
          <a:xfrm>
            <a:off x="0" y="-9360"/>
            <a:ext cx="9144000" cy="1493640"/>
          </a:xfrm>
          <a:prstGeom prst="rect">
            <a:avLst/>
          </a:prstGeom>
          <a:ln w="0">
            <a:noFill/>
          </a:ln>
        </p:spPr>
      </p:pic>
      <p:sp>
        <p:nvSpPr>
          <p:cNvPr id="7"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1" strike="noStrike" spc="-1">
                <a:solidFill>
                  <a:srgbClr val="FFFFFF"/>
                </a:solidFill>
                <a:latin typeface="Bookman Old Style"/>
              </a:rPr>
              <a:t>Click to edit the title text format</a:t>
            </a:r>
          </a:p>
        </p:txBody>
      </p:sp>
      <p:sp>
        <p:nvSpPr>
          <p:cNvPr id="2" name="PlaceHolder 2"/>
          <p:cNvSpPr>
            <a:spLocks noGrp="1"/>
          </p:cNvSpPr>
          <p:nvPr>
            <p:ph type="body"/>
          </p:nvPr>
        </p:nvSpPr>
        <p:spPr>
          <a:xfrm>
            <a:off x="250920" y="1599840"/>
            <a:ext cx="8642160" cy="4924440"/>
          </a:xfrm>
          <a:prstGeom prst="rect">
            <a:avLst/>
          </a:prstGeom>
        </p:spPr>
        <p:txBody>
          <a:bodyPr lIns="90000" tIns="46800" rIns="90000" bIns="46800">
            <a:normAutofit/>
          </a:bodyPr>
          <a:lstStyle/>
          <a:p>
            <a:pPr marL="342720" indent="-342720">
              <a:spcBef>
                <a:spcPts val="7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Click to edit the outline text format</a:t>
            </a:r>
          </a:p>
          <a:p>
            <a:pPr marL="742680" lvl="1" indent="-285480">
              <a:spcBef>
                <a:spcPts val="799"/>
              </a:spcBef>
              <a:buClr>
                <a:srgbClr val="333399"/>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Second Outline Level</a:t>
            </a:r>
          </a:p>
          <a:p>
            <a:pPr marL="1143000" lvl="2" indent="-228600">
              <a:spcBef>
                <a:spcPts val="799"/>
              </a:spcBef>
              <a:buClr>
                <a:srgbClr val="333399"/>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Third Outline Level</a:t>
            </a:r>
          </a:p>
          <a:p>
            <a:pPr marL="1600200" lvl="3" indent="-228600">
              <a:spcBef>
                <a:spcPts val="799"/>
              </a:spcBef>
              <a:buClr>
                <a:srgbClr val="333399"/>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Fourth Outline Level</a:t>
            </a:r>
          </a:p>
          <a:p>
            <a:pPr marL="2057400" lvl="4" indent="-228600">
              <a:spcBef>
                <a:spcPts val="799"/>
              </a:spcBef>
              <a:buClr>
                <a:srgbClr val="333399"/>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Fifth Outline Level</a:t>
            </a:r>
          </a:p>
          <a:p>
            <a:pPr marL="2057400" lvl="5" indent="-228600">
              <a:spcBef>
                <a:spcPts val="799"/>
              </a:spcBef>
              <a:buClr>
                <a:srgbClr val="000000"/>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Sixth Outline Level</a:t>
            </a:r>
          </a:p>
          <a:p>
            <a:pPr marL="2057400" lvl="6" indent="-228600">
              <a:spcBef>
                <a:spcPts val="799"/>
              </a:spcBef>
              <a:buClr>
                <a:srgbClr val="000000"/>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Seventh Outline Level</a:t>
            </a:r>
          </a:p>
        </p:txBody>
      </p:sp>
      <p:sp>
        <p:nvSpPr>
          <p:cNvPr id="3" name="PlaceHolder 3"/>
          <p:cNvSpPr>
            <a:spLocks noGrp="1"/>
          </p:cNvSpPr>
          <p:nvPr>
            <p:ph type="dt"/>
          </p:nvPr>
        </p:nvSpPr>
        <p:spPr>
          <a:xfrm>
            <a:off x="456840" y="6244920"/>
            <a:ext cx="2133720" cy="476280"/>
          </a:xfrm>
          <a:prstGeom prst="rect">
            <a:avLst/>
          </a:prstGeom>
        </p:spPr>
        <p:txBody>
          <a:bodyPr lIns="90000" tIns="46800" rIns="90000" bIns="46800">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000000"/>
              </a:solidFill>
              <a:latin typeface="Arial"/>
            </a:endParaRPr>
          </a:p>
        </p:txBody>
      </p:sp>
      <p:sp>
        <p:nvSpPr>
          <p:cNvPr id="4" name="PlaceHolder 4"/>
          <p:cNvSpPr>
            <a:spLocks noGrp="1"/>
          </p:cNvSpPr>
          <p:nvPr>
            <p:ph type="ftr"/>
          </p:nvPr>
        </p:nvSpPr>
        <p:spPr>
          <a:xfrm>
            <a:off x="3124080" y="6244920"/>
            <a:ext cx="2895840" cy="476280"/>
          </a:xfrm>
          <a:prstGeom prst="rect">
            <a:avLst/>
          </a:prstGeom>
        </p:spPr>
        <p:txBody>
          <a:bodyPr lIns="90000" tIns="46800" rIns="90000" bIns="46800">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000000"/>
              </a:solidFill>
              <a:latin typeface="Arial"/>
            </a:endParaRPr>
          </a:p>
        </p:txBody>
      </p:sp>
      <p:sp>
        <p:nvSpPr>
          <p:cNvPr id="5" name="PlaceHolder 5"/>
          <p:cNvSpPr>
            <a:spLocks noGrp="1"/>
          </p:cNvSpPr>
          <p:nvPr>
            <p:ph type="sldNum"/>
          </p:nvPr>
        </p:nvSpPr>
        <p:spPr>
          <a:xfrm>
            <a:off x="6552720" y="6244920"/>
            <a:ext cx="2133720" cy="476280"/>
          </a:xfrm>
          <a:prstGeom prst="rect">
            <a:avLst/>
          </a:prstGeom>
        </p:spPr>
        <p:txBody>
          <a:bodyPr lIns="90000" tIns="46800" rIns="90000" bIns="46800">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CE2CA68-0D2B-44D7-BD54-6FD10E1AB943}" type="slidenum">
              <a:rPr lang="en-US" sz="1400" b="0" strike="noStrike" spc="-1">
                <a:solidFill>
                  <a:srgbClr val="000000"/>
                </a:solidFill>
                <a:latin typeface="Arial"/>
              </a:rPr>
              <a:t>‹#›</a:t>
            </a:fld>
            <a:endParaRPr lang="en-US" sz="1400" b="0" strike="noStrike" spc="-1">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pic>
        <p:nvPicPr>
          <p:cNvPr id="42" name="Picture 2" descr="solvay8"/>
          <p:cNvPicPr/>
          <p:nvPr/>
        </p:nvPicPr>
        <p:blipFill>
          <a:blip r:embed="rId15"/>
          <a:srcRect l="5306" t="8297" r="12396" b="7415"/>
          <a:stretch/>
        </p:blipFill>
        <p:spPr>
          <a:xfrm>
            <a:off x="0" y="-9360"/>
            <a:ext cx="9144000" cy="6875280"/>
          </a:xfrm>
          <a:prstGeom prst="rect">
            <a:avLst/>
          </a:prstGeom>
          <a:ln w="0">
            <a:noFill/>
          </a:ln>
        </p:spPr>
      </p:pic>
      <p:sp>
        <p:nvSpPr>
          <p:cNvPr id="43" name="PlaceHolder 1"/>
          <p:cNvSpPr>
            <a:spLocks noGrp="1"/>
          </p:cNvSpPr>
          <p:nvPr>
            <p:ph type="title"/>
          </p:nvPr>
        </p:nvSpPr>
        <p:spPr>
          <a:xfrm>
            <a:off x="457200" y="188640"/>
            <a:ext cx="8229600" cy="1143000"/>
          </a:xfrm>
          <a:prstGeom prst="rect">
            <a:avLst/>
          </a:prstGeom>
        </p:spPr>
        <p:txBody>
          <a:bodyPr lIns="90000" tIns="46800" rIns="90000" bIns="46800"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1" strike="noStrike" spc="-1">
                <a:solidFill>
                  <a:srgbClr val="FFFFFF"/>
                </a:solidFill>
                <a:latin typeface="Bookman Old Style"/>
              </a:rPr>
              <a:t>Click to edit the title text format</a:t>
            </a:r>
          </a:p>
        </p:txBody>
      </p:sp>
      <p:sp>
        <p:nvSpPr>
          <p:cNvPr id="44" name="PlaceHolder 2"/>
          <p:cNvSpPr>
            <a:spLocks noGrp="1"/>
          </p:cNvSpPr>
          <p:nvPr>
            <p:ph type="body"/>
          </p:nvPr>
        </p:nvSpPr>
        <p:spPr>
          <a:xfrm>
            <a:off x="250920" y="1599840"/>
            <a:ext cx="8642160" cy="4924440"/>
          </a:xfrm>
          <a:prstGeom prst="rect">
            <a:avLst/>
          </a:prstGeom>
        </p:spPr>
        <p:txBody>
          <a:bodyPr lIns="90000" tIns="46800" rIns="90000" bIns="46800">
            <a:normAutofit/>
          </a:bodyPr>
          <a:lstStyle/>
          <a:p>
            <a:pPr marL="342720" indent="-342720">
              <a:spcBef>
                <a:spcPts val="7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Click to edit the outline text format</a:t>
            </a:r>
          </a:p>
          <a:p>
            <a:pPr marL="742680" lvl="1" indent="-285480">
              <a:spcBef>
                <a:spcPts val="799"/>
              </a:spcBef>
              <a:buClr>
                <a:srgbClr val="333399"/>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Second Outline Level</a:t>
            </a:r>
          </a:p>
          <a:p>
            <a:pPr marL="1143000" lvl="2" indent="-228600">
              <a:spcBef>
                <a:spcPts val="799"/>
              </a:spcBef>
              <a:buClr>
                <a:srgbClr val="333399"/>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Third Outline Level</a:t>
            </a:r>
          </a:p>
          <a:p>
            <a:pPr marL="1600200" lvl="3" indent="-228600">
              <a:spcBef>
                <a:spcPts val="799"/>
              </a:spcBef>
              <a:buClr>
                <a:srgbClr val="333399"/>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Fourth Outline Level</a:t>
            </a:r>
          </a:p>
          <a:p>
            <a:pPr marL="2057400" lvl="4" indent="-228600">
              <a:spcBef>
                <a:spcPts val="799"/>
              </a:spcBef>
              <a:buClr>
                <a:srgbClr val="333399"/>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Fifth Outline Level</a:t>
            </a:r>
          </a:p>
          <a:p>
            <a:pPr marL="2057400" lvl="5" indent="-228600">
              <a:spcBef>
                <a:spcPts val="799"/>
              </a:spcBef>
              <a:buClr>
                <a:srgbClr val="000000"/>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Sixth Outline Level</a:t>
            </a:r>
          </a:p>
          <a:p>
            <a:pPr marL="2057400" lvl="6" indent="-228600">
              <a:spcBef>
                <a:spcPts val="799"/>
              </a:spcBef>
              <a:buClr>
                <a:srgbClr val="000000"/>
              </a:buClr>
              <a:buFont typeface="Garamond"/>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66"/>
                </a:solidFill>
                <a:latin typeface="Garamond"/>
              </a:rPr>
              <a:t>Seventh Outline Level</a:t>
            </a:r>
          </a:p>
        </p:txBody>
      </p:sp>
      <p:sp>
        <p:nvSpPr>
          <p:cNvPr id="45" name="PlaceHolder 3"/>
          <p:cNvSpPr>
            <a:spLocks noGrp="1"/>
          </p:cNvSpPr>
          <p:nvPr>
            <p:ph type="dt"/>
          </p:nvPr>
        </p:nvSpPr>
        <p:spPr>
          <a:xfrm>
            <a:off x="456840" y="6244920"/>
            <a:ext cx="2133720" cy="476280"/>
          </a:xfrm>
          <a:prstGeom prst="rect">
            <a:avLst/>
          </a:prstGeom>
        </p:spPr>
        <p:txBody>
          <a:bodyPr lIns="90000" tIns="46800" rIns="90000" bIns="46800">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000000"/>
              </a:solidFill>
              <a:latin typeface="Arial"/>
            </a:endParaRPr>
          </a:p>
        </p:txBody>
      </p:sp>
      <p:sp>
        <p:nvSpPr>
          <p:cNvPr id="46" name="PlaceHolder 4"/>
          <p:cNvSpPr>
            <a:spLocks noGrp="1"/>
          </p:cNvSpPr>
          <p:nvPr>
            <p:ph type="ftr"/>
          </p:nvPr>
        </p:nvSpPr>
        <p:spPr>
          <a:xfrm>
            <a:off x="3124080" y="6244920"/>
            <a:ext cx="2895840" cy="476280"/>
          </a:xfrm>
          <a:prstGeom prst="rect">
            <a:avLst/>
          </a:prstGeom>
        </p:spPr>
        <p:txBody>
          <a:bodyPr lIns="90000" tIns="46800" rIns="90000" bIns="46800">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0" strike="noStrike" spc="-1">
              <a:solidFill>
                <a:srgbClr val="000000"/>
              </a:solidFill>
              <a:latin typeface="Arial"/>
            </a:endParaRPr>
          </a:p>
        </p:txBody>
      </p:sp>
      <p:sp>
        <p:nvSpPr>
          <p:cNvPr id="47" name="PlaceHolder 5"/>
          <p:cNvSpPr>
            <a:spLocks noGrp="1"/>
          </p:cNvSpPr>
          <p:nvPr>
            <p:ph type="sldNum"/>
          </p:nvPr>
        </p:nvSpPr>
        <p:spPr>
          <a:xfrm>
            <a:off x="6552720" y="6244920"/>
            <a:ext cx="2133720" cy="476280"/>
          </a:xfrm>
          <a:prstGeom prst="rect">
            <a:avLst/>
          </a:prstGeom>
        </p:spPr>
        <p:txBody>
          <a:bodyPr lIns="90000" tIns="46800" rIns="90000" bIns="46800">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5C614FA-D01C-4CF6-BF6E-11238F16853A}" type="slidenum">
              <a:rPr lang="en-US" sz="1400" b="0" strike="noStrike" spc="-1">
                <a:solidFill>
                  <a:srgbClr val="000000"/>
                </a:solidFill>
                <a:latin typeface="Arial"/>
              </a:rPr>
              <a:t>‹#›</a:t>
            </a:fld>
            <a:endParaRPr lang="en-US" sz="1400" b="0" strike="noStrike" spc="-1">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1258920" y="2997360"/>
            <a:ext cx="6842160" cy="204372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spAutoFit/>
          </a:bodyPr>
          <a:lstStyle/>
          <a:p>
            <a:pPr algn="l" rtl="0">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i="1" strike="noStrike" spc="-1">
                <a:solidFill>
                  <a:srgbClr val="000066"/>
                </a:solidFill>
                <a:latin typeface="Garamond"/>
              </a:rPr>
              <a:t>Lecture 5.</a:t>
            </a:r>
            <a:endParaRPr lang="en-US" sz="3200" b="0" strike="noStrike" spc="-1">
              <a:solidFill>
                <a:srgbClr val="000000"/>
              </a:solidFill>
              <a:latin typeface="Arial"/>
            </a:endParaRPr>
          </a:p>
          <a:p>
            <a:pPr algn="l" rtl="0">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i="1" strike="noStrike" spc="-1">
                <a:solidFill>
                  <a:srgbClr val="000066"/>
                </a:solidFill>
                <a:latin typeface="Garamond"/>
              </a:rPr>
              <a:t>Pharmaceutical market segmentation</a:t>
            </a:r>
            <a:endParaRPr lang="en-US" sz="3200" b="0" strike="noStrike" spc="-1">
              <a:solidFill>
                <a:srgbClr val="000000"/>
              </a:solidFill>
              <a:latin typeface="Arial"/>
            </a:endParaRPr>
          </a:p>
        </p:txBody>
      </p:sp>
      <p:pic>
        <p:nvPicPr>
          <p:cNvPr id="1000100002" name="ODT_ATTR_LBL_LOGO">
            <a:extLst>
              <a:ext uri="{FF2B5EF4-FFF2-40B4-BE49-F238E27FC236}">
                <a16:creationId xmlns:a16="http://schemas.microsoft.com/office/drawing/2014/main" xmlns:mc="http://schemas.openxmlformats.org/markup-compatibility/2006" xmlns:p15="http://schemas.microsoft.com/office/powerpoint/2012/main" xmlns:p14="http://schemas.microsoft.com/office/powerpoint/2010/main" xmlns="" id="{B066AC4A-9A1C-4C10-800A-DAF9F276438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36000"/>
            <a:ext cx="316230" cy="1797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 name="Picture 2"/>
          <p:cNvPicPr/>
          <p:nvPr/>
        </p:nvPicPr>
        <p:blipFill>
          <a:blip r:embed="rId2"/>
          <a:stretch/>
        </p:blipFill>
        <p:spPr>
          <a:xfrm>
            <a:off x="1042920" y="2060640"/>
            <a:ext cx="7489800" cy="425448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FFFFFF"/>
                </a:solidFill>
                <a:latin typeface="Bookman Old Style"/>
              </a:rPr>
              <a:t>Geographical feature</a:t>
            </a:r>
            <a:endParaRPr lang="en-US" sz="3200" b="1" strike="noStrike" spc="-1">
              <a:solidFill>
                <a:srgbClr val="FFFFFF"/>
              </a:solidFill>
              <a:latin typeface="Bookman Old Style"/>
            </a:endParaRPr>
          </a:p>
        </p:txBody>
      </p:sp>
      <p:sp>
        <p:nvSpPr>
          <p:cNvPr id="103" name="TextShape 2"/>
          <p:cNvSpPr txBox="1"/>
          <p:nvPr/>
        </p:nvSpPr>
        <p:spPr>
          <a:xfrm>
            <a:off x="250920" y="1483920"/>
            <a:ext cx="8642160" cy="4924440"/>
          </a:xfrm>
          <a:prstGeom prst="rect">
            <a:avLst/>
          </a:prstGeom>
          <a:noFill/>
          <a:ln w="0">
            <a:noFill/>
          </a:ln>
        </p:spPr>
        <p:txBody>
          <a:bodyPr>
            <a:normAutofit fontScale="55000"/>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This is the simplest way to segment a market. The market is broken down by place of residence of consumers (taking into account differences in needs and preferences determined by geography).</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A geographic market segment can be a single country, a group of small states, or even a continent (if the countries located there have common cultural, national, and historical traditions). If geographic segmentation of the domestic market is carried out, then usually the signs of identifying a segment are region, city size, population density or administrative center. Geographic segmentation also includes a breakdown of the market by the profile of the medical organization in which treatment is provided (for example, a tuberculosis dispensary is provided with anti-tuberculosis drugs). As a result of geographic segmentation, a pharmaceutical organization may decide to operate in one or more geographic regions; or in all regions, but taking into account the differences in needs and preferences determined by geography.</a:t>
            </a: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i="1" strike="noStrike" spc="-1">
                <a:solidFill>
                  <a:srgbClr val="FFFFFF"/>
                </a:solidFill>
                <a:latin typeface="Bookman Old Style"/>
              </a:rPr>
              <a:t>Behavioral sign</a:t>
            </a:r>
            <a:r>
              <a:rPr lang="ru-RU" sz="2800" b="1" strike="noStrike" spc="-1">
                <a:solidFill>
                  <a:srgbClr val="FFFFFF"/>
                </a:solidFill>
                <a:latin typeface="Bookman Old Style"/>
              </a:rPr>
              <a:t> </a:t>
            </a:r>
            <a:endParaRPr lang="en-US" sz="2800" b="1" strike="noStrike" spc="-1">
              <a:solidFill>
                <a:srgbClr val="FFFFFF"/>
              </a:solidFill>
              <a:latin typeface="Bookman Old Style"/>
            </a:endParaRPr>
          </a:p>
        </p:txBody>
      </p:sp>
      <p:sp>
        <p:nvSpPr>
          <p:cNvPr id="105" name="TextShape 2"/>
          <p:cNvSpPr txBox="1"/>
          <p:nvPr/>
        </p:nvSpPr>
        <p:spPr>
          <a:xfrm>
            <a:off x="250920" y="1599840"/>
            <a:ext cx="8642160" cy="4924440"/>
          </a:xfrm>
          <a:prstGeom prst="rect">
            <a:avLst/>
          </a:prstGeom>
          <a:noFill/>
          <a:ln w="0">
            <a:noFill/>
          </a:ln>
        </p:spPr>
        <p:txBody>
          <a:bodyPr>
            <a:normAutofit/>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used in market segmentation depending on the knowledge of buyers, their attitude towards the product, the nature of the use of the product and the reaction to this product. Many market researchers consider behavioral attributes to be the most appropriate basis for identifying market segments.</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In this segmentation, buyers are divided according to the following parameters:</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reason for making a purchase;</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the degree of buyer readiness to perceive the product;</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user status;</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intensity of consumption;</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degree of commitment;</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attitude towards the product.</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i="1" strike="noStrike" spc="-1">
                <a:solidFill>
                  <a:srgbClr val="FFFFFF"/>
                </a:solidFill>
                <a:latin typeface="Bookman Old Style"/>
              </a:rPr>
              <a:t>Behavioral sign</a:t>
            </a:r>
            <a:endParaRPr lang="en-US" sz="2800" b="1" strike="noStrike" spc="-1">
              <a:solidFill>
                <a:srgbClr val="FFFFFF"/>
              </a:solidFill>
              <a:latin typeface="Bookman Old Style"/>
            </a:endParaRPr>
          </a:p>
        </p:txBody>
      </p:sp>
      <p:sp>
        <p:nvSpPr>
          <p:cNvPr id="107" name="TextShape 2"/>
          <p:cNvSpPr txBox="1"/>
          <p:nvPr/>
        </p:nvSpPr>
        <p:spPr>
          <a:xfrm>
            <a:off x="250920" y="1599840"/>
            <a:ext cx="8642160" cy="4924440"/>
          </a:xfrm>
          <a:prstGeom prst="rect">
            <a:avLst/>
          </a:prstGeom>
          <a:noFill/>
          <a:ln w="0">
            <a:noFill/>
          </a:ln>
        </p:spPr>
        <p:txBody>
          <a:bodyPr>
            <a:normAutofit fontScale="94000"/>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0000"/>
                </a:solidFill>
                <a:latin typeface="Garamond"/>
              </a:rPr>
              <a:t>The reason for committing</a:t>
            </a:r>
            <a:r>
              <a:rPr lang="ru-RU" sz="2000" b="1" strike="noStrike" spc="-1">
                <a:solidFill>
                  <a:srgbClr val="000066"/>
                </a:solidFill>
                <a:latin typeface="Garamond"/>
              </a:rPr>
              <a:t>purchases of pharmacy products are often: prevention, human disease, diagnostics, etc. Segmentation based on reasons helps pharmaceutical organizations predict the degree of product use.</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0000"/>
                </a:solidFill>
                <a:latin typeface="Garamond"/>
              </a:rPr>
              <a:t>By degree of readiness</a:t>
            </a:r>
            <a:r>
              <a:rPr lang="ru-RU" sz="2000" b="1" strike="noStrike" spc="-1">
                <a:solidFill>
                  <a:srgbClr val="000066"/>
                </a:solidFill>
                <a:latin typeface="Garamond"/>
              </a:rPr>
              <a:t>Buyers to purchase a particular product are divided into the following groups:</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completely unaware of the product;</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knowledgeable;</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informed about it;</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interested in it;</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those who want to purchase it;</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intending to buy it.</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i="1" strike="noStrike" spc="-1">
                <a:solidFill>
                  <a:srgbClr val="FFFFFF"/>
                </a:solidFill>
                <a:latin typeface="Bookman Old Style"/>
              </a:rPr>
              <a:t>Behavioral sign</a:t>
            </a:r>
            <a:endParaRPr lang="en-US" sz="2800" b="1" strike="noStrike" spc="-1">
              <a:solidFill>
                <a:srgbClr val="FFFFFF"/>
              </a:solidFill>
              <a:latin typeface="Bookman Old Style"/>
            </a:endParaRPr>
          </a:p>
        </p:txBody>
      </p:sp>
      <p:sp>
        <p:nvSpPr>
          <p:cNvPr id="109" name="TextShape 2"/>
          <p:cNvSpPr txBox="1"/>
          <p:nvPr/>
        </p:nvSpPr>
        <p:spPr>
          <a:xfrm>
            <a:off x="250920" y="1599840"/>
            <a:ext cx="8642160" cy="4924440"/>
          </a:xfrm>
          <a:prstGeom prst="rect">
            <a:avLst/>
          </a:prstGeom>
          <a:noFill/>
          <a:ln w="0">
            <a:noFill/>
          </a:ln>
        </p:spPr>
        <p:txBody>
          <a:bodyPr>
            <a:normAutofit/>
          </a:bodyPr>
          <a:lstStyle/>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By user status:</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not a user;</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former user;</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potential user;</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newbie;</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regular user (chronic illness, pregnancy prevention, etc.).</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By consumption intensity:</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weak;</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active;</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moderate consumption</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By degree of commitment:</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no;</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average;</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strong;</a:t>
            </a:r>
            <a:endParaRPr lang="en-US" sz="16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 absolute</a:t>
            </a:r>
            <a:endParaRPr lang="en-US" sz="16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i="1" strike="noStrike" spc="-1">
                <a:solidFill>
                  <a:srgbClr val="FFFFFF"/>
                </a:solidFill>
                <a:latin typeface="Bookman Old Style"/>
              </a:rPr>
              <a:t>Behavioral sign</a:t>
            </a:r>
            <a:endParaRPr lang="en-US" sz="2400" b="1" strike="noStrike" spc="-1">
              <a:solidFill>
                <a:srgbClr val="FFFFFF"/>
              </a:solidFill>
              <a:latin typeface="Bookman Old Style"/>
            </a:endParaRPr>
          </a:p>
        </p:txBody>
      </p:sp>
      <p:sp>
        <p:nvSpPr>
          <p:cNvPr id="111" name="TextShape 2"/>
          <p:cNvSpPr txBox="1"/>
          <p:nvPr/>
        </p:nvSpPr>
        <p:spPr>
          <a:xfrm>
            <a:off x="250920" y="1599840"/>
            <a:ext cx="8642160" cy="4924440"/>
          </a:xfrm>
          <a:prstGeom prst="rect">
            <a:avLst/>
          </a:prstGeom>
          <a:noFill/>
          <a:ln w="0">
            <a:noFill/>
          </a:ln>
        </p:spPr>
        <p:txBody>
          <a:bodyPr>
            <a:normAutofit/>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0000"/>
                </a:solidFill>
                <a:latin typeface="Garamond"/>
              </a:rPr>
              <a:t>In relation to the product:</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enthusiastic;</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positive;</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negative;</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hostile;</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indifferent.</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FF0000"/>
                </a:solidFill>
                <a:latin typeface="Garamond"/>
              </a:rPr>
              <a:t>According to the benefits sought:</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quality;</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service;</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saving.</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i="1" strike="noStrike" spc="-1">
                <a:solidFill>
                  <a:srgbClr val="FFFFFF"/>
                </a:solidFill>
                <a:latin typeface="Bookman Old Style"/>
              </a:rPr>
              <a:t>Segmentation by demographics</a:t>
            </a:r>
            <a:endParaRPr lang="en-US" sz="3200" b="1" strike="noStrike" spc="-1">
              <a:solidFill>
                <a:srgbClr val="FFFFFF"/>
              </a:solidFill>
              <a:latin typeface="Bookman Old Style"/>
            </a:endParaRPr>
          </a:p>
        </p:txBody>
      </p:sp>
      <p:sp>
        <p:nvSpPr>
          <p:cNvPr id="113" name="TextShape 2"/>
          <p:cNvSpPr txBox="1"/>
          <p:nvPr/>
        </p:nvSpPr>
        <p:spPr>
          <a:xfrm>
            <a:off x="250920" y="1599840"/>
            <a:ext cx="8642160" cy="4924440"/>
          </a:xfrm>
          <a:prstGeom prst="rect">
            <a:avLst/>
          </a:prstGeom>
          <a:noFill/>
          <a:ln w="0">
            <a:noFill/>
          </a:ln>
        </p:spPr>
        <p:txBody>
          <a:bodyPr>
            <a:normAutofit fontScale="73000"/>
          </a:bodyPr>
          <a:lstStyle/>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provides a breakdown of the market into groups based on demographic variables such as</a:t>
            </a:r>
            <a:endParaRPr lang="en-US" sz="1800" b="1" strike="noStrike" spc="-1">
              <a:solidFill>
                <a:srgbClr val="000066"/>
              </a:solidFill>
              <a:latin typeface="Garamond"/>
            </a:endParaRPr>
          </a:p>
          <a:p>
            <a:pPr algn="l" rtl="0">
              <a:spcBef>
                <a:spcPts val="44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floor,</a:t>
            </a:r>
            <a:endParaRPr lang="en-US" sz="1800" b="1" strike="noStrike" spc="-1">
              <a:solidFill>
                <a:srgbClr val="000066"/>
              </a:solidFill>
              <a:latin typeface="Garamond"/>
            </a:endParaRPr>
          </a:p>
          <a:p>
            <a:pPr algn="l" rtl="0">
              <a:spcBef>
                <a:spcPts val="44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age,</a:t>
            </a:r>
            <a:endParaRPr lang="en-US" sz="1800" b="1" strike="noStrike" spc="-1">
              <a:solidFill>
                <a:srgbClr val="000066"/>
              </a:solidFill>
              <a:latin typeface="Garamond"/>
            </a:endParaRPr>
          </a:p>
          <a:p>
            <a:pPr algn="l" rtl="0">
              <a:spcBef>
                <a:spcPts val="44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family size, stage of family life cycle,</a:t>
            </a:r>
            <a:endParaRPr lang="en-US" sz="1800" b="1" strike="noStrike" spc="-1">
              <a:solidFill>
                <a:srgbClr val="000066"/>
              </a:solidFill>
              <a:latin typeface="Garamond"/>
            </a:endParaRPr>
          </a:p>
          <a:p>
            <a:pPr algn="l" rtl="0">
              <a:spcBef>
                <a:spcPts val="44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income level,</a:t>
            </a:r>
            <a:endParaRPr lang="en-US" sz="1800" b="1" strike="noStrike" spc="-1">
              <a:solidFill>
                <a:srgbClr val="000066"/>
              </a:solidFill>
              <a:latin typeface="Garamond"/>
            </a:endParaRPr>
          </a:p>
          <a:p>
            <a:pPr algn="l" rtl="0">
              <a:spcBef>
                <a:spcPts val="44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occupation, education,</a:t>
            </a:r>
            <a:endParaRPr lang="en-US" sz="1800" b="1" strike="noStrike" spc="-1">
              <a:solidFill>
                <a:srgbClr val="000066"/>
              </a:solidFill>
              <a:latin typeface="Garamond"/>
            </a:endParaRPr>
          </a:p>
          <a:p>
            <a:pPr algn="l" rtl="0">
              <a:spcBef>
                <a:spcPts val="44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religious beliefs,</a:t>
            </a:r>
            <a:endParaRPr lang="en-US" sz="1800" b="1" strike="noStrike" spc="-1">
              <a:solidFill>
                <a:srgbClr val="000066"/>
              </a:solidFill>
              <a:latin typeface="Garamond"/>
            </a:endParaRPr>
          </a:p>
          <a:p>
            <a:pPr algn="l" rtl="0">
              <a:spcBef>
                <a:spcPts val="44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race and nationality.</a:t>
            </a:r>
            <a:endParaRPr lang="en-US" sz="1800" b="1" strike="noStrike" spc="-1">
              <a:solidFill>
                <a:srgbClr val="000066"/>
              </a:solidFill>
              <a:latin typeface="Garamond"/>
            </a:endParaRPr>
          </a:p>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000066"/>
                </a:solidFill>
                <a:latin typeface="Garamond"/>
              </a:rPr>
              <a:t>Demographic variables are the most popular factors used to differentiate consumer groups. The fact is that needs and preferences, as well as the intensity of product consumption, are often closely linked precisely with demographic characteristics. In addition, demographic characteristics are easier to measure than most other types of variables. Most pharmaceutical organizations study and implement market segmentation based on a combination of several demographic variables, such as gender, disease, age. Another widely used composite measure is family size and total income.</a:t>
            </a:r>
            <a:endParaRPr lang="en-US" sz="1600" b="1" strike="noStrike" spc="-1">
              <a:solidFill>
                <a:srgbClr val="000066"/>
              </a:solidFill>
              <a:latin typeface="Garamond"/>
            </a:endParaRPr>
          </a:p>
          <a:p>
            <a:pPr algn="l" rtl="0">
              <a:spcBef>
                <a:spcPts val="400"/>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6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i="1" strike="noStrike" spc="-1">
                <a:solidFill>
                  <a:srgbClr val="FFFFFF"/>
                </a:solidFill>
                <a:latin typeface="Bookman Old Style"/>
              </a:rPr>
              <a:t>Segmentation by psychographic characteristics</a:t>
            </a:r>
            <a:endParaRPr lang="en-US" sz="3200" b="1" strike="noStrike" spc="-1">
              <a:solidFill>
                <a:srgbClr val="FFFFFF"/>
              </a:solidFill>
              <a:latin typeface="Bookman Old Style"/>
            </a:endParaRPr>
          </a:p>
        </p:txBody>
      </p:sp>
      <p:sp>
        <p:nvSpPr>
          <p:cNvPr id="115" name="TextShape 2"/>
          <p:cNvSpPr txBox="1"/>
          <p:nvPr/>
        </p:nvSpPr>
        <p:spPr>
          <a:xfrm>
            <a:off x="250920" y="1599840"/>
            <a:ext cx="8642160" cy="4924440"/>
          </a:xfrm>
          <a:prstGeom prst="rect">
            <a:avLst/>
          </a:prstGeom>
          <a:noFill/>
          <a:ln w="0">
            <a:noFill/>
          </a:ln>
        </p:spPr>
        <p:txBody>
          <a:bodyPr>
            <a:normAutofit/>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At the same time, buyers are divided into groups based on their belonging to</a:t>
            </a:r>
            <a:r>
              <a:rPr lang="ru-RU" sz="2000" b="1" strike="noStrike" spc="-1">
                <a:solidFill>
                  <a:srgbClr val="FF0000"/>
                </a:solidFill>
                <a:latin typeface="Garamond"/>
              </a:rPr>
              <a:t>social class, lifestyle and/or personality characteristics.</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Representatives of the same demographic group exhibit completely different psychographic profiles and social class. Belonging to one of them influences a person’s preferences regarding various products in the pharmacy range and the choice of various forms of pharmacy sales.</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A special case of psychographic segmentation is segmentation based on buyer behavior in the market.</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FFFFFF"/>
                </a:solidFill>
                <a:latin typeface="Bookman Old Style"/>
              </a:rPr>
              <a:t>Selecting a Market Segment</a:t>
            </a:r>
            <a:endParaRPr lang="en-US" sz="3200" b="1" strike="noStrike" spc="-1">
              <a:solidFill>
                <a:srgbClr val="FFFFFF"/>
              </a:solidFill>
              <a:latin typeface="Bookman Old Style"/>
            </a:endParaRPr>
          </a:p>
        </p:txBody>
      </p:sp>
      <p:sp>
        <p:nvSpPr>
          <p:cNvPr id="117" name="TextShape 2"/>
          <p:cNvSpPr txBox="1"/>
          <p:nvPr/>
        </p:nvSpPr>
        <p:spPr>
          <a:xfrm>
            <a:off x="250920" y="1599840"/>
            <a:ext cx="8642160" cy="4924440"/>
          </a:xfrm>
          <a:prstGeom prst="rect">
            <a:avLst/>
          </a:prstGeom>
          <a:noFill/>
          <a:ln w="0">
            <a:noFill/>
          </a:ln>
        </p:spPr>
        <p:txBody>
          <a:bodyPr>
            <a:normAutofit fontScale="97000"/>
          </a:bodyPr>
          <a:lstStyle/>
          <a:p>
            <a:pPr algn="ctr"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When selecting optimal market segments, it is recommended to give preference to the largest segments with clearly defined boundaries that do not overlap with other segments.</a:t>
            </a:r>
            <a:endParaRPr lang="en-US" sz="2400" b="1" strike="noStrike" spc="-1">
              <a:solidFill>
                <a:srgbClr val="000066"/>
              </a:solidFill>
              <a:latin typeface="Garamond"/>
            </a:endParaRPr>
          </a:p>
          <a:p>
            <a:pPr algn="ctr"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Segments with new potential demand also deserve closer attention.</a:t>
            </a:r>
            <a:endParaRPr lang="en-US" sz="2400" b="1" strike="noStrike" spc="-1">
              <a:solidFill>
                <a:srgbClr val="000066"/>
              </a:solidFill>
              <a:latin typeface="Garamond"/>
            </a:endParaRPr>
          </a:p>
          <a:p>
            <a:pPr algn="ctr"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The most optimal segment is the one where 20% of consumers of a given market are present, purchasing 80% of the goods sold by a given pharmaceutical organization.</a:t>
            </a:r>
            <a:endParaRPr lang="en-US" sz="2400" b="1" strike="noStrike" spc="-1">
              <a:solidFill>
                <a:srgbClr val="000066"/>
              </a:solidFill>
              <a:latin typeface="Garamond"/>
            </a:endParaRPr>
          </a:p>
          <a:p>
            <a:pPr algn="l" rtl="0">
              <a:spcBef>
                <a:spcPts val="59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FFFFFF"/>
                </a:solidFill>
                <a:latin typeface="Bookman Old Style"/>
              </a:rPr>
              <a:t>Selecting a Market Segment</a:t>
            </a:r>
            <a:endParaRPr lang="en-US" sz="3200" b="1" strike="noStrike" spc="-1">
              <a:solidFill>
                <a:srgbClr val="FFFFFF"/>
              </a:solidFill>
              <a:latin typeface="Bookman Old Style"/>
            </a:endParaRPr>
          </a:p>
        </p:txBody>
      </p:sp>
      <p:sp>
        <p:nvSpPr>
          <p:cNvPr id="119" name="TextShape 2"/>
          <p:cNvSpPr txBox="1"/>
          <p:nvPr/>
        </p:nvSpPr>
        <p:spPr>
          <a:xfrm>
            <a:off x="250920" y="1599840"/>
            <a:ext cx="8642160" cy="4924440"/>
          </a:xfrm>
          <a:prstGeom prst="rect">
            <a:avLst/>
          </a:prstGeom>
          <a:noFill/>
          <a:ln w="0">
            <a:noFill/>
          </a:ln>
        </p:spPr>
        <p:txBody>
          <a:bodyPr>
            <a:normAutofit/>
          </a:bodyPr>
          <a:lstStyle/>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Methods for assessing the validity of a segment choice are called</a:t>
            </a:r>
            <a:r>
              <a:rPr lang="ru-RU" sz="1800" b="1" i="1" strike="noStrike" spc="-1">
                <a:solidFill>
                  <a:srgbClr val="FF0000"/>
                </a:solidFill>
                <a:latin typeface="Garamond"/>
              </a:rPr>
              <a:t>market segmentation criteria</a:t>
            </a:r>
            <a:r>
              <a:rPr lang="ru-RU" sz="1800" b="1" strike="noStrike" spc="-1">
                <a:solidFill>
                  <a:srgbClr val="FF0000"/>
                </a:solidFill>
                <a:latin typeface="Garamond"/>
              </a:rPr>
              <a:t>.</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This may include:</a:t>
            </a:r>
            <a:endParaRPr lang="en-US" sz="1800" b="1" strike="noStrike" spc="-1">
              <a:solidFill>
                <a:srgbClr val="000066"/>
              </a:solidFill>
              <a:latin typeface="Garamond"/>
            </a:endParaRPr>
          </a:p>
          <a:p>
            <a:pPr algn="l" rtl="0">
              <a:spcBef>
                <a:spcPts val="448"/>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Quantitative parameters</a:t>
            </a:r>
            <a:r>
              <a:rPr lang="ru-RU" sz="1800" b="1" strike="noStrike" spc="-1">
                <a:solidFill>
                  <a:srgbClr val="000066"/>
                </a:solidFill>
                <a:latin typeface="Garamond"/>
              </a:rPr>
              <a:t>segment (segment capacity - how many potential consumers, how many products and what total cost they have to sell);</a:t>
            </a:r>
            <a:endParaRPr lang="en-US" sz="1800" b="1" strike="noStrike" spc="-1">
              <a:solidFill>
                <a:srgbClr val="000066"/>
              </a:solidFill>
              <a:latin typeface="Garamond"/>
            </a:endParaRPr>
          </a:p>
          <a:p>
            <a:pPr algn="l" rtl="0">
              <a:spcBef>
                <a:spcPts val="448"/>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Segment stability</a:t>
            </a:r>
            <a:r>
              <a:rPr lang="ru-RU" sz="1800" b="1" strike="noStrike" spc="-1">
                <a:solidFill>
                  <a:srgbClr val="000066"/>
                </a:solidFill>
                <a:latin typeface="Garamond"/>
              </a:rPr>
              <a:t>– determining whether a given segment will be growing, stable or declining;</a:t>
            </a:r>
            <a:endParaRPr lang="en-US" sz="1800" b="1" strike="noStrike" spc="-1">
              <a:solidFill>
                <a:srgbClr val="000066"/>
              </a:solidFill>
              <a:latin typeface="Garamond"/>
            </a:endParaRPr>
          </a:p>
          <a:p>
            <a:pPr algn="l" rtl="0">
              <a:spcBef>
                <a:spcPts val="448"/>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Profitability</a:t>
            </a:r>
            <a:r>
              <a:rPr lang="ru-RU" sz="1800" b="1" strike="noStrike" spc="-1">
                <a:solidFill>
                  <a:srgbClr val="000066"/>
                </a:solidFill>
                <a:latin typeface="Garamond"/>
              </a:rPr>
              <a:t>, that is, the profitability of working in a selected market segment;</a:t>
            </a:r>
            <a:endParaRPr lang="en-US" sz="1800" b="1" strike="noStrike" spc="-1">
              <a:solidFill>
                <a:srgbClr val="000066"/>
              </a:solidFill>
              <a:latin typeface="Garamond"/>
            </a:endParaRPr>
          </a:p>
          <a:p>
            <a:pPr algn="l" rtl="0">
              <a:spcBef>
                <a:spcPts val="448"/>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Efficiency</a:t>
            </a:r>
            <a:r>
              <a:rPr lang="ru-RU" sz="1800" b="1" strike="noStrike" spc="-1">
                <a:solidFill>
                  <a:srgbClr val="000066"/>
                </a:solidFill>
                <a:latin typeface="Garamond"/>
              </a:rPr>
              <a:t>– that is, assessing the sufficiency of resources, personnel qualifications, work experience, etc.</a:t>
            </a:r>
            <a:endParaRPr lang="en-US" sz="1800" b="1" strike="noStrike" spc="-1">
              <a:solidFill>
                <a:srgbClr val="000066"/>
              </a:solidFill>
              <a:latin typeface="Garamond"/>
            </a:endParaRPr>
          </a:p>
          <a:p>
            <a:pPr algn="l" rtl="0">
              <a:spcBef>
                <a:spcPts val="448"/>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Compatibility of the segment with the competitor market</a:t>
            </a:r>
            <a:r>
              <a:rPr lang="ru-RU" sz="1800" b="1" strike="noStrike" spc="-1">
                <a:solidFill>
                  <a:srgbClr val="000066"/>
                </a:solidFill>
                <a:latin typeface="Garamond"/>
              </a:rPr>
              <a:t>, that is, assessing the ability to withstand competition.</a:t>
            </a:r>
            <a:endParaRPr lang="en-US" sz="1800" b="1" strike="noStrike" spc="-1">
              <a:solidFill>
                <a:srgbClr val="000066"/>
              </a:solidFill>
              <a:latin typeface="Garamond"/>
            </a:endParaRPr>
          </a:p>
          <a:p>
            <a:pPr algn="l" rtl="0">
              <a:spcBef>
                <a:spcPts val="44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Shape 1"/>
          <p:cNvSpPr txBox="1"/>
          <p:nvPr/>
        </p:nvSpPr>
        <p:spPr>
          <a:xfrm>
            <a:off x="457200" y="274320"/>
            <a:ext cx="8229600" cy="1143000"/>
          </a:xfrm>
          <a:prstGeom prst="rect">
            <a:avLst/>
          </a:prstGeom>
          <a:no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Segmentation of target markets</a:t>
            </a:r>
            <a:endParaRPr lang="en-US" sz="4400" b="1" strike="noStrike" spc="-1">
              <a:solidFill>
                <a:srgbClr val="FFFFFF"/>
              </a:solidFill>
              <a:latin typeface="Bookman Old Style"/>
            </a:endParaRPr>
          </a:p>
        </p:txBody>
      </p:sp>
      <p:sp>
        <p:nvSpPr>
          <p:cNvPr id="86" name="TextShape 2"/>
          <p:cNvSpPr txBox="1"/>
          <p:nvPr/>
        </p:nvSpPr>
        <p:spPr>
          <a:xfrm>
            <a:off x="457200" y="1600200"/>
            <a:ext cx="8229600" cy="4525920"/>
          </a:xfrm>
          <a:prstGeom prst="rect">
            <a:avLst/>
          </a:prstGeom>
          <a:noFill/>
          <a:ln w="0">
            <a:noFill/>
          </a:ln>
        </p:spPr>
        <p:txBody>
          <a:bodyPr>
            <a:normAutofit fontScale="93500"/>
          </a:bodyPr>
          <a:lstStyle/>
          <a:p>
            <a:pPr marL="342720" indent="-342720" algn="l"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66"/>
                </a:solidFill>
                <a:latin typeface="Garamond"/>
              </a:rPr>
              <a:t>Market segmentation is the division of a market into distinct groups of buyers with common needs, characteristics, or behaviors, each of which requires a specific product or marketing mix.”</a:t>
            </a:r>
            <a:endParaRPr lang="en-US" sz="3200" b="1" strike="noStrike" spc="-1">
              <a:solidFill>
                <a:srgbClr val="000066"/>
              </a:solidFill>
              <a:latin typeface="Garamond"/>
            </a:endParaRPr>
          </a:p>
          <a:p>
            <a:pPr marL="342720" indent="-342720" algn="l" rtl="0">
              <a:spcBef>
                <a:spcPts val="63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66"/>
                </a:solidFill>
                <a:latin typeface="Garamond"/>
              </a:rPr>
              <a:t> </a:t>
            </a:r>
            <a:r>
              <a:rPr lang="ru-RU" sz="2800" b="1" i="1" strike="noStrike" spc="-1">
                <a:solidFill>
                  <a:srgbClr val="000066"/>
                </a:solidFill>
                <a:latin typeface="Garamond"/>
              </a:rPr>
              <a:t>(F. Kotler, G. Amstrong</a:t>
            </a:r>
            <a:endParaRPr lang="en-US" sz="2800" b="1" strike="noStrike" spc="-1">
              <a:solidFill>
                <a:srgbClr val="000066"/>
              </a:solidFill>
              <a:latin typeface="Garamond"/>
            </a:endParaRPr>
          </a:p>
          <a:p>
            <a:pPr marL="342720" indent="-342720" algn="l" rtl="0">
              <a:spcBef>
                <a:spcPts val="56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i="1" strike="noStrike" spc="-1">
                <a:solidFill>
                  <a:srgbClr val="000066"/>
                </a:solidFill>
                <a:latin typeface="Garamond"/>
              </a:rPr>
              <a:t> Fundamentals of Marketing, 2005)</a:t>
            </a:r>
            <a:endParaRPr lang="en-US" sz="2800" b="1" strike="noStrike" spc="-1">
              <a:solidFill>
                <a:srgbClr val="000066"/>
              </a:solidFill>
              <a:latin typeface="Garamond"/>
            </a:endParaRPr>
          </a:p>
          <a:p>
            <a:pPr marL="342720" indent="-342720" algn="l" rtl="0">
              <a:spcBef>
                <a:spcPts val="63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1" strike="noStrike" spc="-1">
              <a:solidFill>
                <a:srgbClr val="000066"/>
              </a:solidFill>
              <a:latin typeface="Garamon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250920" y="1599840"/>
            <a:ext cx="8642160" cy="4924440"/>
          </a:xfrm>
          <a:prstGeom prst="rect">
            <a:avLst/>
          </a:prstGeom>
          <a:noFill/>
          <a:ln w="0">
            <a:noFill/>
          </a:ln>
        </p:spPr>
        <p:txBody>
          <a:bodyPr>
            <a:normAutofit fontScale="87000"/>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Several segments selected for marketing research and for marketing activities of a given pharmaceutical organization are called</a:t>
            </a:r>
            <a:r>
              <a:rPr lang="ru-RU" sz="2000" b="1" i="1" strike="noStrike" spc="-1">
                <a:solidFill>
                  <a:srgbClr val="FF0000"/>
                </a:solidFill>
                <a:latin typeface="Garamond"/>
              </a:rPr>
              <a:t>target market.</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i="1" strike="noStrike" spc="-1">
                <a:solidFill>
                  <a:srgbClr val="FF0000"/>
                </a:solidFill>
                <a:latin typeface="Garamond"/>
              </a:rPr>
              <a:t>Market window</a:t>
            </a:r>
            <a:r>
              <a:rPr lang="ru-RU" sz="2000" b="1" i="1" strike="noStrike" spc="-1">
                <a:solidFill>
                  <a:srgbClr val="000066"/>
                </a:solidFill>
                <a:latin typeface="Garamond"/>
              </a:rPr>
              <a:t>–</a:t>
            </a:r>
            <a:r>
              <a:rPr lang="ru-RU" sz="2000" b="1" strike="noStrike" spc="-1">
                <a:solidFill>
                  <a:srgbClr val="000066"/>
                </a:solidFill>
                <a:latin typeface="Garamond"/>
              </a:rPr>
              <a:t>these are market segments that have been neglected by pharmaceutical manufacturers, these are unmet consumer needs</a:t>
            </a:r>
            <a:r>
              <a:rPr lang="ru-RU" sz="2000" b="1" i="1" strike="noStrike" spc="-1">
                <a:solidFill>
                  <a:srgbClr val="000066"/>
                </a:solidFill>
                <a:latin typeface="Garamond"/>
              </a:rPr>
              <a:t>.</a:t>
            </a:r>
            <a:r>
              <a:rPr lang="ru-RU" sz="2000" b="1" strike="noStrike" spc="-1">
                <a:solidFill>
                  <a:srgbClr val="000066"/>
                </a:solidFill>
                <a:latin typeface="Garamond"/>
              </a:rPr>
              <a:t>A market window does not mean there is a shortage in the market. It represents a group of consumers whose specific needs cannot be directly satisfied by a specially created product, but are satisfied as a result of the use of other products. An example is the use in pediatric practice of drugs with a dosage for adults, which has to be reduced (for example, by breaking the tablet).</a:t>
            </a:r>
            <a:endParaRPr lang="en-US" sz="2000" b="1" strike="noStrike" spc="-1">
              <a:solidFill>
                <a:srgbClr val="000066"/>
              </a:solidFill>
              <a:latin typeface="Garamond"/>
            </a:endParaRPr>
          </a:p>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250920" y="1599840"/>
            <a:ext cx="8642160" cy="4924440"/>
          </a:xfrm>
          <a:prstGeom prst="rect">
            <a:avLst/>
          </a:prstGeom>
          <a:noFill/>
          <a:ln w="0">
            <a:noFill/>
          </a:ln>
        </p:spPr>
        <p:txBody>
          <a:bodyPr>
            <a:normAutofit/>
          </a:bodyPr>
          <a:lstStyle/>
          <a:p>
            <a:pPr algn="ctr"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Product analysis is an integral part</a:t>
            </a:r>
            <a:r>
              <a:rPr lang="ru-RU" sz="2000" b="1" i="1" strike="noStrike" spc="-1">
                <a:solidFill>
                  <a:srgbClr val="000066"/>
                </a:solidFill>
                <a:latin typeface="Garamond"/>
              </a:rPr>
              <a:t> </a:t>
            </a:r>
            <a:r>
              <a:rPr lang="ru-RU" sz="2000" b="1" strike="noStrike" spc="-1">
                <a:solidFill>
                  <a:srgbClr val="000066"/>
                </a:solidFill>
                <a:latin typeface="Garamond"/>
              </a:rPr>
              <a:t>research.</a:t>
            </a:r>
            <a:r>
              <a:rPr lang="ru-RU" sz="2000" b="1" i="1" strike="noStrike" spc="-1">
                <a:solidFill>
                  <a:srgbClr val="000066"/>
                </a:solidFill>
                <a:latin typeface="Garamond"/>
              </a:rPr>
              <a:t> </a:t>
            </a:r>
            <a:r>
              <a:rPr lang="ru-RU" sz="2000" b="1" strike="noStrike" spc="-1">
                <a:solidFill>
                  <a:srgbClr val="000066"/>
                </a:solidFill>
                <a:latin typeface="Garamond"/>
              </a:rPr>
              <a:t>At the same time, it is important to answer the question: what product and in what quantity can be sold in the selected segment (or segments) of the market?</a:t>
            </a:r>
            <a:endParaRPr lang="en-US" sz="2000" b="1" strike="noStrike" spc="-1">
              <a:solidFill>
                <a:srgbClr val="000066"/>
              </a:solidFill>
              <a:latin typeface="Garamond"/>
            </a:endParaRPr>
          </a:p>
          <a:p>
            <a:pPr algn="ctr"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Recently, the area of ​​marketing that has become particularly relevant is determining the “niche” of the market. A market “niche” is not just a segment of a market in which it is convenient for a given enterprise to operate. Firstly, this is a relatively new, innovative type of business, and secondly, this is a very small, highly specialized area of ​​activity.</a:t>
            </a: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Shape 1"/>
          <p:cNvSpPr txBox="1"/>
          <p:nvPr/>
        </p:nvSpPr>
        <p:spPr>
          <a:xfrm>
            <a:off x="250920" y="1599840"/>
            <a:ext cx="8642160" cy="4924440"/>
          </a:xfrm>
          <a:prstGeom prst="rect">
            <a:avLst/>
          </a:prstGeom>
          <a:noFill/>
          <a:ln w="0">
            <a:noFill/>
          </a:ln>
        </p:spPr>
        <p:txBody>
          <a:bodyPr>
            <a:normAutofit fontScale="80000"/>
          </a:bodyPr>
          <a:lstStyle/>
          <a:p>
            <a:pPr algn="ctr"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i="1" strike="noStrike" spc="-1">
                <a:solidFill>
                  <a:srgbClr val="FF0000"/>
                </a:solidFill>
                <a:latin typeface="Garamond"/>
              </a:rPr>
              <a:t>Market Niche</a:t>
            </a:r>
            <a:r>
              <a:rPr lang="ru-RU" sz="2000" b="1" strike="noStrike" spc="-1">
                <a:solidFill>
                  <a:srgbClr val="FF0000"/>
                </a:solidFill>
                <a:latin typeface="Garamond"/>
              </a:rPr>
              <a:t> </a:t>
            </a:r>
            <a:r>
              <a:rPr lang="ru-RU" sz="2000" b="1" strike="noStrike" spc="-1">
                <a:solidFill>
                  <a:srgbClr val="000066"/>
                </a:solidFill>
                <a:latin typeface="Garamond"/>
              </a:rPr>
              <a:t>represents a market segment for which the product of a given pharmaceutical organization and its supply capabilities are most optimal and suitable.</a:t>
            </a:r>
            <a:endParaRPr lang="en-US" sz="2000" b="1" strike="noStrike" spc="-1">
              <a:solidFill>
                <a:srgbClr val="000066"/>
              </a:solidFill>
              <a:latin typeface="Garamond"/>
            </a:endParaRPr>
          </a:p>
          <a:p>
            <a:pPr algn="ctr"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A market niche is a fairly narrow, sometimes invisible area of ​​the market, into which a new organization, new pharmaceutical product or type of activity can become a profitable and rapidly growing business.</a:t>
            </a:r>
            <a:endParaRPr lang="en-US" sz="2000" b="1" strike="noStrike" spc="-1">
              <a:solidFill>
                <a:srgbClr val="000066"/>
              </a:solidFill>
              <a:latin typeface="Garamond"/>
            </a:endParaRPr>
          </a:p>
          <a:p>
            <a:pPr algn="ctr"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If a pharmaceutical organization has found its niche in the market and occupied it, then this will help it achieve a long-term competitive advantage.</a:t>
            </a:r>
            <a:endParaRPr lang="en-US" sz="2000" b="1" strike="noStrike" spc="-1">
              <a:solidFill>
                <a:srgbClr val="000066"/>
              </a:solidFill>
              <a:latin typeface="Garamond"/>
            </a:endParaRPr>
          </a:p>
          <a:p>
            <a:pPr algn="ctr"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Market niches exist in three states:</a:t>
            </a:r>
            <a:endParaRPr lang="en-US" sz="2000" b="1" strike="noStrike" spc="-1">
              <a:solidFill>
                <a:srgbClr val="000066"/>
              </a:solidFill>
              <a:latin typeface="Garamond"/>
            </a:endParaRPr>
          </a:p>
          <a:p>
            <a:pPr algn="ctr"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unoccupied niche,</a:t>
            </a:r>
            <a:endParaRPr lang="en-US" sz="2000" b="1" strike="noStrike" spc="-1">
              <a:solidFill>
                <a:srgbClr val="000066"/>
              </a:solidFill>
              <a:latin typeface="Garamond"/>
            </a:endParaRPr>
          </a:p>
          <a:p>
            <a:pPr algn="ctr"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busy niche</a:t>
            </a:r>
            <a:endParaRPr lang="en-US" sz="2000" b="1" strike="noStrike" spc="-1">
              <a:solidFill>
                <a:srgbClr val="000066"/>
              </a:solidFill>
              <a:latin typeface="Garamond"/>
            </a:endParaRPr>
          </a:p>
          <a:p>
            <a:pPr algn="ctr"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non-existent (created) niche.</a:t>
            </a:r>
            <a:endParaRPr lang="en-US" sz="2000" b="1" strike="noStrike" spc="-1">
              <a:solidFill>
                <a:srgbClr val="000066"/>
              </a:solidFill>
              <a:latin typeface="Garamond"/>
            </a:endParaRPr>
          </a:p>
          <a:p>
            <a:pPr algn="l" rtl="0">
              <a:spcBef>
                <a:spcPts val="7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1" strike="noStrike" spc="-1">
              <a:solidFill>
                <a:srgbClr val="000066"/>
              </a:solidFill>
              <a:latin typeface="Garamond"/>
            </a:endParaRPr>
          </a:p>
          <a:p>
            <a:pPr algn="l" rtl="0">
              <a:spcBef>
                <a:spcPts val="7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457200" y="274320"/>
            <a:ext cx="8229600" cy="1143000"/>
          </a:xfrm>
          <a:prstGeom prst="rect">
            <a:avLst/>
          </a:prstGeom>
          <a:no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Market segmentation problems</a:t>
            </a:r>
            <a:endParaRPr lang="en-US" sz="4400" b="1" strike="noStrike" spc="-1">
              <a:solidFill>
                <a:srgbClr val="FFFFFF"/>
              </a:solidFill>
              <a:latin typeface="Bookman Old Style"/>
            </a:endParaRPr>
          </a:p>
        </p:txBody>
      </p:sp>
      <p:sp>
        <p:nvSpPr>
          <p:cNvPr id="124" name="TextShape 2"/>
          <p:cNvSpPr txBox="1"/>
          <p:nvPr/>
        </p:nvSpPr>
        <p:spPr>
          <a:xfrm>
            <a:off x="457200" y="1600200"/>
            <a:ext cx="8229600" cy="4525920"/>
          </a:xfrm>
          <a:prstGeom prst="rect">
            <a:avLst/>
          </a:prstGeom>
          <a:noFill/>
          <a:ln w="0">
            <a:noFill/>
          </a:ln>
        </p:spPr>
        <p:txBody>
          <a:bodyPr>
            <a:normAutofit fontScale="94000"/>
          </a:bodyPr>
          <a:lstStyle/>
          <a:p>
            <a:pPr marL="342720" indent="-342720" algn="l" rtl="0">
              <a:buClr>
                <a:srgbClr val="000066"/>
              </a:buClr>
              <a:buSzPct val="68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66"/>
                </a:solidFill>
                <a:latin typeface="Garamond"/>
              </a:rPr>
              <a:t>The problem of segmentation criteria is how to divide buyers;</a:t>
            </a:r>
            <a:endParaRPr lang="en-US" sz="3200" b="1" strike="noStrike" spc="-1">
              <a:solidFill>
                <a:srgbClr val="000066"/>
              </a:solidFill>
              <a:latin typeface="Garamond"/>
            </a:endParaRPr>
          </a:p>
          <a:p>
            <a:pPr marL="342720" indent="-342720" algn="l" rtl="0">
              <a:spcBef>
                <a:spcPts val="635"/>
              </a:spcBef>
              <a:buClr>
                <a:srgbClr val="000066"/>
              </a:buClr>
              <a:buSzPct val="68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66"/>
                </a:solidFill>
                <a:latin typeface="Garamond"/>
              </a:rPr>
              <a:t>The problem of finding new target groups of buyers;</a:t>
            </a:r>
            <a:endParaRPr lang="en-US" sz="3200" b="1" strike="noStrike" spc="-1">
              <a:solidFill>
                <a:srgbClr val="000066"/>
              </a:solidFill>
              <a:latin typeface="Garamond"/>
            </a:endParaRPr>
          </a:p>
          <a:p>
            <a:pPr marL="342720" indent="-342720" algn="l" rtl="0">
              <a:spcBef>
                <a:spcPts val="635"/>
              </a:spcBef>
              <a:buClr>
                <a:srgbClr val="000066"/>
              </a:buClr>
              <a:buSzPct val="68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66"/>
                </a:solidFill>
                <a:latin typeface="Garamond"/>
              </a:rPr>
              <a:t>The problem of market structure variability - the boundaries and size of segments are constantly changing.</a:t>
            </a:r>
            <a:endParaRPr lang="en-US" sz="3200" b="1" strike="noStrike" spc="-1">
              <a:solidFill>
                <a:srgbClr val="000066"/>
              </a:solidFill>
              <a:latin typeface="Garamond"/>
            </a:endParaRPr>
          </a:p>
          <a:p>
            <a:pPr marL="342720" indent="-342720" algn="l" rtl="0">
              <a:spcBef>
                <a:spcPts val="63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1" strike="noStrike" spc="-1">
              <a:solidFill>
                <a:srgbClr val="000066"/>
              </a:solidFill>
              <a:latin typeface="Garamon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457200" y="274320"/>
            <a:ext cx="8229600" cy="1143000"/>
          </a:xfrm>
          <a:prstGeom prst="rect">
            <a:avLst/>
          </a:prstGeom>
          <a:no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conclusions</a:t>
            </a:r>
            <a:endParaRPr lang="en-US" sz="4400" b="1" strike="noStrike" spc="-1">
              <a:solidFill>
                <a:srgbClr val="FFFFFF"/>
              </a:solidFill>
              <a:latin typeface="Bookman Old Style"/>
            </a:endParaRPr>
          </a:p>
        </p:txBody>
      </p:sp>
      <p:sp>
        <p:nvSpPr>
          <p:cNvPr id="126" name="TextShape 2"/>
          <p:cNvSpPr txBox="1"/>
          <p:nvPr/>
        </p:nvSpPr>
        <p:spPr>
          <a:xfrm>
            <a:off x="457200" y="1599840"/>
            <a:ext cx="8229600" cy="4924440"/>
          </a:xfrm>
          <a:prstGeom prst="rect">
            <a:avLst/>
          </a:prstGeom>
          <a:noFill/>
          <a:ln w="0">
            <a:noFill/>
          </a:ln>
        </p:spPr>
        <p:txBody>
          <a:bodyPr>
            <a:normAutofit fontScale="70000"/>
          </a:bodyPr>
          <a:lstStyle/>
          <a:p>
            <a:pPr marL="342720" indent="-342720" algn="l" rtl="0">
              <a:buClr>
                <a:srgbClr val="000066"/>
              </a:buClr>
              <a:buSzPct val="91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Market segmentation is certainly one of the most important marketing tools. The success of a pharmaceutical organization in competition will largely depend on how correctly the market segment is defined.</a:t>
            </a:r>
            <a:endParaRPr lang="en-US" sz="2400" b="1" strike="noStrike" spc="-1">
              <a:solidFill>
                <a:srgbClr val="000066"/>
              </a:solidFill>
              <a:latin typeface="Garamond"/>
            </a:endParaRPr>
          </a:p>
          <a:p>
            <a:pPr marL="342720" indent="-342720" algn="l" rtl="0">
              <a:buClr>
                <a:srgbClr val="000066"/>
              </a:buClr>
              <a:buSzPct val="91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Any market is simultaneously divided into many segments - which one to choose?</a:t>
            </a:r>
            <a:endParaRPr lang="en-US" sz="2400" b="1" strike="noStrike" spc="-1">
              <a:solidFill>
                <a:srgbClr val="000066"/>
              </a:solidFill>
              <a:latin typeface="Garamond"/>
            </a:endParaRPr>
          </a:p>
          <a:p>
            <a:pPr marL="342720" indent="-342720" algn="l" rtl="0">
              <a:spcBef>
                <a:spcPts val="635"/>
              </a:spcBef>
              <a:buClr>
                <a:srgbClr val="000066"/>
              </a:buClr>
              <a:buSzPct val="91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Any segmentation criterion is conditional, limited and insufficient - but you still need to choose!</a:t>
            </a:r>
            <a:endParaRPr lang="en-US" sz="2400" b="1" strike="noStrike" spc="-1">
              <a:solidFill>
                <a:srgbClr val="000066"/>
              </a:solidFill>
              <a:latin typeface="Garamond"/>
            </a:endParaRPr>
          </a:p>
          <a:p>
            <a:pPr marL="342720" indent="-342720" algn="l" rtl="0">
              <a:spcBef>
                <a:spcPts val="635"/>
              </a:spcBef>
              <a:buClr>
                <a:srgbClr val="000066"/>
              </a:buClr>
              <a:buSzPct val="91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Always look for new opportunities by searching for new segments - for example, mobile phones for children from 6 to 11 years old.</a:t>
            </a:r>
            <a:endParaRPr lang="en-US" sz="2400" b="1" strike="noStrike" spc="-1">
              <a:solidFill>
                <a:srgbClr val="000066"/>
              </a:solidFill>
              <a:latin typeface="Garamond"/>
            </a:endParaRPr>
          </a:p>
          <a:p>
            <a:pPr marL="342720" indent="-342720" algn="l" rtl="0">
              <a:spcBef>
                <a:spcPts val="63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1" strike="noStrike" spc="-1">
              <a:solidFill>
                <a:srgbClr val="000066"/>
              </a:solidFill>
              <a:latin typeface="Garamon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FFFFFF"/>
                </a:solidFill>
                <a:latin typeface="Bookman Old Style"/>
              </a:rPr>
              <a:t>Algorithm for the segmentation process</a:t>
            </a:r>
            <a:r>
              <a:t/>
            </a:r>
            <a:br/>
            <a:endParaRPr lang="en-US" sz="3200" b="1" strike="noStrike" spc="-1">
              <a:solidFill>
                <a:srgbClr val="FFFFFF"/>
              </a:solidFill>
              <a:latin typeface="Bookman Old Style"/>
            </a:endParaRPr>
          </a:p>
        </p:txBody>
      </p:sp>
      <p:sp>
        <p:nvSpPr>
          <p:cNvPr id="128" name="TextShape 2"/>
          <p:cNvSpPr txBox="1"/>
          <p:nvPr/>
        </p:nvSpPr>
        <p:spPr>
          <a:xfrm>
            <a:off x="0" y="1599840"/>
            <a:ext cx="9144000" cy="4924440"/>
          </a:xfrm>
          <a:prstGeom prst="rect">
            <a:avLst/>
          </a:prstGeom>
          <a:noFill/>
          <a:ln w="0">
            <a:noFill/>
          </a:ln>
        </p:spPr>
        <p:txBody>
          <a:bodyPr>
            <a:normAutofit fontScale="73000"/>
          </a:bodyPr>
          <a:lstStyle/>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Stage 1.</a:t>
            </a:r>
            <a:r>
              <a:rPr lang="ru-RU" sz="1800" b="1" strike="noStrike" spc="-1">
                <a:solidFill>
                  <a:srgbClr val="000066"/>
                </a:solidFill>
                <a:latin typeface="Garamond"/>
              </a:rPr>
              <a:t>Identify the widest possible market. If work is carried out on any market in your city and there are no plans yet to cover neighboring regions, then, in principle, the widest possible market for it could look like this: “all organizations and individuals in the city and region that have a need for drugs.”</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At the first stage, you should not deliberately narrow the market, because ineffective segments can then simply be discarded, but expanding the market too much and declaring that the potential consumer is all residents of the Republic of Tatarstan, Russia, also does not make sense if there are no justified claims to such a wide coverage.</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Stage 2.</a:t>
            </a:r>
            <a:r>
              <a:rPr lang="ru-RU" sz="1800" b="1" strike="noStrike" spc="-1">
                <a:solidFill>
                  <a:srgbClr val="000066"/>
                </a:solidFill>
                <a:latin typeface="Garamond"/>
              </a:rPr>
              <a:t>List the needs of potential consumers. At this stage you should not limit your imagination. In our example, such needs could be: • to have good health; • have excellent medical care; • at the same time, one tablet can solve many problems; • solve your health problems quickly. etc. At the same time, it is important to take into account both very specific needs related specifically to your product (to have good health, to have excellent medical care), and the most general ones (at the same time, solve many problems with one tablet, solve your health problems quickly).</a:t>
            </a:r>
            <a:endParaRPr lang="en-US" sz="18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extShape 1"/>
          <p:cNvSpPr txBox="1"/>
          <p:nvPr/>
        </p:nvSpPr>
        <p:spPr>
          <a:xfrm>
            <a:off x="457200" y="188640"/>
            <a:ext cx="8229600" cy="1143000"/>
          </a:xfrm>
          <a:prstGeom prst="rect">
            <a:avLst/>
          </a:prstGeom>
          <a:solidFill>
            <a:srgbClr val="333399">
              <a:alpha val="70000"/>
            </a:srgbClr>
          </a:solidFill>
          <a:ln w="0">
            <a:noFill/>
          </a:ln>
        </p:spPr>
        <p:txBody>
          <a:bodyPr lIns="90000" tIns="46800" rIns="90000" bIns="46800"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130" name="TextShape 2"/>
          <p:cNvSpPr txBox="1"/>
          <p:nvPr/>
        </p:nvSpPr>
        <p:spPr>
          <a:xfrm>
            <a:off x="250920" y="1599840"/>
            <a:ext cx="8642160" cy="4924440"/>
          </a:xfrm>
          <a:prstGeom prst="rect">
            <a:avLst/>
          </a:prstGeom>
          <a:noFill/>
          <a:ln w="0">
            <a:noFill/>
          </a:ln>
        </p:spPr>
        <p:txBody>
          <a:bodyPr>
            <a:normAutofit/>
          </a:bodyPr>
          <a:lstStyle/>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Stage 3.</a:t>
            </a:r>
            <a:r>
              <a:rPr lang="ru-RU" sz="1800" b="1" strike="noStrike" spc="-1">
                <a:solidFill>
                  <a:srgbClr val="000066"/>
                </a:solidFill>
                <a:latin typeface="Garamond"/>
              </a:rPr>
              <a:t>Identify “narrow” markets based on the listed needs. Let’s take the need to “have good health.” Who is it typical for? For individuals.</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Stage 4.</a:t>
            </a:r>
            <a:r>
              <a:rPr lang="ru-RU" sz="1800" b="1" strike="noStrike" spc="-1">
                <a:solidFill>
                  <a:srgbClr val="000066"/>
                </a:solidFill>
                <a:latin typeface="Garamond"/>
              </a:rPr>
              <a:t>Name the resulting market segments. For our example, the following names are suggested: “customers, organizations,” “clinics,” etc.</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FF0000"/>
                </a:solidFill>
                <a:latin typeface="Garamond"/>
              </a:rPr>
              <a:t>Stage 5.</a:t>
            </a:r>
            <a:r>
              <a:rPr lang="ru-RU" sz="1800" b="1" strike="noStrike" spc="-1">
                <a:solidFill>
                  <a:srgbClr val="000066"/>
                </a:solidFill>
                <a:latin typeface="Garamond"/>
              </a:rPr>
              <a:t>Find and describe the key (most important) needs for each segment.</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1" strike="noStrike" spc="-1">
              <a:solidFill>
                <a:srgbClr val="000066"/>
              </a:solidFill>
              <a:latin typeface="Garamond"/>
            </a:endParaRPr>
          </a:p>
        </p:txBody>
      </p:sp>
      <p:graphicFrame>
        <p:nvGraphicFramePr>
          <p:cNvPr id="131" name="Table 3"/>
          <p:cNvGraphicFramePr/>
          <p:nvPr/>
        </p:nvGraphicFramePr>
        <p:xfrm>
          <a:off x="826920" y="3860640"/>
          <a:ext cx="6769440" cy="1892520"/>
        </p:xfrm>
        <a:graphic>
          <a:graphicData uri="http://schemas.openxmlformats.org/drawingml/2006/table">
            <a:tbl>
              <a:tblPr/>
              <a:tblGrid>
                <a:gridCol w="3434040"/>
                <a:gridCol w="3335400"/>
              </a:tblGrid>
              <a:tr h="420840">
                <a:tc>
                  <a:txBody>
                    <a:bodyPr/>
                    <a:lstStyle/>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Garamond"/>
                        </a:rPr>
                        <a:t>Segment</a:t>
                      </a:r>
                      <a:endParaRPr lang="en-US" sz="1200" b="0" strike="noStrike" spc="-1">
                        <a:solidFill>
                          <a:srgbClr val="000000"/>
                        </a:solidFill>
                        <a:latin typeface="Arial"/>
                      </a:endParaRPr>
                    </a:p>
                  </a:txBody>
                  <a:tcPr marL="68760" marR="68760">
                    <a:lnL w="5760">
                      <a:solidFill>
                        <a:srgbClr val="FFFFFF"/>
                      </a:solidFill>
                    </a:lnL>
                    <a:lnR w="5760">
                      <a:solidFill>
                        <a:srgbClr val="FFFFFF"/>
                      </a:solidFill>
                    </a:lnR>
                    <a:lnT w="5760">
                      <a:solidFill>
                        <a:srgbClr val="FFFFFF"/>
                      </a:solidFill>
                    </a:lnT>
                    <a:lnB w="18720">
                      <a:solidFill>
                        <a:srgbClr val="FFFFFF"/>
                      </a:solidFill>
                    </a:lnB>
                    <a:solidFill>
                      <a:srgbClr val="BBE0E3"/>
                    </a:solidFill>
                  </a:tcPr>
                </a:tc>
                <a:tc>
                  <a:txBody>
                    <a:bodyPr/>
                    <a:lstStyle/>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Garamond"/>
                        </a:rPr>
                        <a:t>Key Needs</a:t>
                      </a:r>
                      <a:endParaRPr lang="en-US" sz="1200" b="0" strike="noStrike" spc="-1">
                        <a:solidFill>
                          <a:srgbClr val="000000"/>
                        </a:solidFill>
                        <a:latin typeface="Arial"/>
                      </a:endParaRPr>
                    </a:p>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Garamond"/>
                        </a:rPr>
                        <a:t> </a:t>
                      </a:r>
                      <a:endParaRPr lang="en-US" sz="1200" b="0" strike="noStrike" spc="-1">
                        <a:solidFill>
                          <a:srgbClr val="000000"/>
                        </a:solidFill>
                        <a:latin typeface="Arial"/>
                      </a:endParaRPr>
                    </a:p>
                  </a:txBody>
                  <a:tcPr marL="68760" marR="68760">
                    <a:lnL w="5760">
                      <a:solidFill>
                        <a:srgbClr val="FFFFFF"/>
                      </a:solidFill>
                    </a:lnL>
                    <a:lnR w="5760">
                      <a:solidFill>
                        <a:srgbClr val="FFFFFF"/>
                      </a:solidFill>
                    </a:lnR>
                    <a:lnT w="5760">
                      <a:solidFill>
                        <a:srgbClr val="FFFFFF"/>
                      </a:solidFill>
                    </a:lnT>
                    <a:lnB w="18720">
                      <a:solidFill>
                        <a:srgbClr val="FFFFFF"/>
                      </a:solidFill>
                    </a:lnB>
                    <a:solidFill>
                      <a:srgbClr val="BBE0E3"/>
                    </a:solidFill>
                  </a:tcPr>
                </a:tc>
              </a:tr>
              <a:tr h="1049760">
                <a:tc>
                  <a:txBody>
                    <a:bodyPr/>
                    <a:lstStyle/>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Garamond"/>
                        </a:rPr>
                        <a:t>“One pill can solve many problems”</a:t>
                      </a:r>
                      <a:endParaRPr lang="en-US" sz="1200" b="0" strike="noStrike" spc="-1">
                        <a:solidFill>
                          <a:srgbClr val="000000"/>
                        </a:solidFill>
                        <a:latin typeface="Arial"/>
                      </a:endParaRPr>
                    </a:p>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Garamond"/>
                        </a:rPr>
                        <a:t> </a:t>
                      </a:r>
                      <a:endParaRPr lang="en-US" sz="1200" b="0" strike="noStrike" spc="-1">
                        <a:solidFill>
                          <a:srgbClr val="000000"/>
                        </a:solidFill>
                        <a:latin typeface="Arial"/>
                      </a:endParaRPr>
                    </a:p>
                  </a:txBody>
                  <a:tcPr marL="68760" marR="68760">
                    <a:lnL w="5760">
                      <a:solidFill>
                        <a:srgbClr val="FFFFFF"/>
                      </a:solidFill>
                    </a:lnL>
                    <a:lnR w="5760">
                      <a:solidFill>
                        <a:srgbClr val="FFFFFF"/>
                      </a:solidFill>
                    </a:lnR>
                    <a:lnT w="18720">
                      <a:solidFill>
                        <a:srgbClr val="FFFFFF"/>
                      </a:solidFill>
                    </a:lnT>
                    <a:lnB w="5760">
                      <a:solidFill>
                        <a:srgbClr val="FFFFFF"/>
                      </a:solidFill>
                    </a:lnB>
                    <a:solidFill>
                      <a:srgbClr val="BBE0E3"/>
                    </a:solidFill>
                  </a:tcPr>
                </a:tc>
                <a:tc>
                  <a:txBody>
                    <a:bodyPr/>
                    <a:lstStyle/>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0" strike="noStrike" spc="-1">
                          <a:solidFill>
                            <a:srgbClr val="000000"/>
                          </a:solidFill>
                          <a:latin typeface="Garamond"/>
                        </a:rPr>
                        <a:t>price-quality ratio of the drugs offered, the opportunity to consult on pharmaceutical care issues.</a:t>
                      </a:r>
                      <a:endParaRPr lang="en-US" sz="1200" b="0" strike="noStrike" spc="-1">
                        <a:solidFill>
                          <a:srgbClr val="000000"/>
                        </a:solidFill>
                        <a:latin typeface="Arial"/>
                      </a:endParaRPr>
                    </a:p>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0" strike="noStrike" spc="-1">
                          <a:solidFill>
                            <a:srgbClr val="000000"/>
                          </a:solidFill>
                          <a:latin typeface="Garamond"/>
                        </a:rPr>
                        <a:t> </a:t>
                      </a:r>
                      <a:endParaRPr lang="en-US" sz="1200" b="0" strike="noStrike" spc="-1">
                        <a:solidFill>
                          <a:srgbClr val="000000"/>
                        </a:solidFill>
                        <a:latin typeface="Arial"/>
                      </a:endParaRPr>
                    </a:p>
                  </a:txBody>
                  <a:tcPr marL="68760" marR="68760">
                    <a:lnL w="5760">
                      <a:solidFill>
                        <a:srgbClr val="FFFFFF"/>
                      </a:solidFill>
                    </a:lnL>
                    <a:lnR w="5760">
                      <a:solidFill>
                        <a:srgbClr val="FFFFFF"/>
                      </a:solidFill>
                    </a:lnR>
                    <a:lnT w="18720">
                      <a:solidFill>
                        <a:srgbClr val="FFFFFF"/>
                      </a:solidFill>
                    </a:lnT>
                    <a:lnB w="5760">
                      <a:solidFill>
                        <a:srgbClr val="FFFFFF"/>
                      </a:solidFill>
                    </a:lnB>
                    <a:solidFill>
                      <a:srgbClr val="E7F3F4"/>
                    </a:solidFill>
                  </a:tcPr>
                </a:tc>
              </a:tr>
              <a:tr h="839880">
                <a:tc>
                  <a:txBody>
                    <a:bodyPr/>
                    <a:lstStyle/>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Garamond"/>
                        </a:rPr>
                        <a:t>“solve your health problems quickly”</a:t>
                      </a:r>
                      <a:endParaRPr lang="en-US" sz="1200" b="0" strike="noStrike" spc="-1">
                        <a:solidFill>
                          <a:srgbClr val="000000"/>
                        </a:solidFill>
                        <a:latin typeface="Arial"/>
                      </a:endParaRPr>
                    </a:p>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1" strike="noStrike" spc="-1">
                          <a:solidFill>
                            <a:srgbClr val="000000"/>
                          </a:solidFill>
                          <a:latin typeface="Garamond"/>
                        </a:rPr>
                        <a:t> </a:t>
                      </a:r>
                      <a:endParaRPr lang="en-US" sz="1200" b="0" strike="noStrike" spc="-1">
                        <a:solidFill>
                          <a:srgbClr val="000000"/>
                        </a:solidFill>
                        <a:latin typeface="Arial"/>
                      </a:endParaRPr>
                    </a:p>
                  </a:txBody>
                  <a:tcPr marL="68760" marR="68760">
                    <a:lnL w="5760">
                      <a:solidFill>
                        <a:srgbClr val="FFFFFF"/>
                      </a:solidFill>
                    </a:lnL>
                    <a:lnR w="5760">
                      <a:solidFill>
                        <a:srgbClr val="FFFFFF"/>
                      </a:solidFill>
                    </a:lnR>
                    <a:lnT w="5760">
                      <a:solidFill>
                        <a:srgbClr val="FFFFFF"/>
                      </a:solidFill>
                    </a:lnT>
                    <a:lnB w="5760">
                      <a:solidFill>
                        <a:srgbClr val="FFFFFF"/>
                      </a:solidFill>
                    </a:lnB>
                    <a:solidFill>
                      <a:srgbClr val="BBE0E3"/>
                    </a:solidFill>
                  </a:tcPr>
                </a:tc>
                <a:tc>
                  <a:txBody>
                    <a:bodyPr/>
                    <a:lstStyle/>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0" strike="noStrike" spc="-1">
                          <a:solidFill>
                            <a:srgbClr val="000000"/>
                          </a:solidFill>
                          <a:latin typeface="Garamond"/>
                        </a:rPr>
                        <a:t>convenient location of pharmacies, availability of online consultations, information on drug prices</a:t>
                      </a:r>
                      <a:endParaRPr lang="en-US" sz="1200" b="0" strike="noStrike" spc="-1">
                        <a:solidFill>
                          <a:srgbClr val="000000"/>
                        </a:solidFill>
                        <a:latin typeface="Arial"/>
                      </a:endParaRPr>
                    </a:p>
                    <a:p>
                      <a:pPr algn="l" rtl="0">
                        <a:lnSpc>
                          <a:spcPct val="11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200" b="0" strike="noStrike" spc="-1">
                          <a:solidFill>
                            <a:srgbClr val="000000"/>
                          </a:solidFill>
                          <a:latin typeface="Garamond"/>
                        </a:rPr>
                        <a:t> </a:t>
                      </a:r>
                      <a:endParaRPr lang="en-US" sz="1200" b="0" strike="noStrike" spc="-1">
                        <a:solidFill>
                          <a:srgbClr val="000000"/>
                        </a:solidFill>
                        <a:latin typeface="Arial"/>
                      </a:endParaRPr>
                    </a:p>
                  </a:txBody>
                  <a:tcPr marL="68760" marR="68760">
                    <a:lnL w="5760">
                      <a:solidFill>
                        <a:srgbClr val="FFFFFF"/>
                      </a:solidFill>
                    </a:lnL>
                    <a:lnR w="5760">
                      <a:solidFill>
                        <a:srgbClr val="FFFFFF"/>
                      </a:solidFill>
                    </a:lnR>
                    <a:lnT w="5760">
                      <a:solidFill>
                        <a:srgbClr val="FFFFFF"/>
                      </a:solidFill>
                    </a:lnT>
                    <a:lnB w="5760">
                      <a:solidFill>
                        <a:srgbClr val="FFFFFF"/>
                      </a:solidFill>
                    </a:lnB>
                    <a:solidFill>
                      <a:srgbClr val="F3F9FA"/>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extShape 1"/>
          <p:cNvSpPr txBox="1"/>
          <p:nvPr/>
        </p:nvSpPr>
        <p:spPr>
          <a:xfrm>
            <a:off x="457200" y="188640"/>
            <a:ext cx="8229600" cy="1143000"/>
          </a:xfrm>
          <a:prstGeom prst="rect">
            <a:avLst/>
          </a:prstGeom>
          <a:solidFill>
            <a:srgbClr val="333399">
              <a:alpha val="70000"/>
            </a:srgbClr>
          </a:solidFill>
          <a:ln w="0">
            <a:noFill/>
          </a:ln>
        </p:spPr>
        <p:txBody>
          <a:bodyPr lIns="90000" tIns="46800" rIns="90000" bIns="46800"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FFFFFF"/>
              </a:solidFill>
              <a:latin typeface="Bookman Old Style"/>
            </a:endParaRPr>
          </a:p>
        </p:txBody>
      </p:sp>
      <p:sp>
        <p:nvSpPr>
          <p:cNvPr id="133" name="TextShape 2"/>
          <p:cNvSpPr txBox="1"/>
          <p:nvPr/>
        </p:nvSpPr>
        <p:spPr>
          <a:xfrm>
            <a:off x="1440" y="1557000"/>
            <a:ext cx="9144000" cy="5111640"/>
          </a:xfrm>
          <a:prstGeom prst="rect">
            <a:avLst/>
          </a:prstGeom>
          <a:noFill/>
          <a:ln w="0">
            <a:noFill/>
          </a:ln>
        </p:spPr>
        <p:txBody>
          <a:bodyPr>
            <a:normAutofit fontScale="73000"/>
          </a:bodyPr>
          <a:lstStyle/>
          <a:p>
            <a:pPr algn="l" rtl="0">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FF0000"/>
                </a:solidFill>
                <a:latin typeface="Garamond"/>
              </a:rPr>
              <a:t>Stage 6</a:t>
            </a:r>
            <a:r>
              <a:rPr lang="ru-RU" sz="1600" b="1" strike="noStrike" spc="-1">
                <a:solidFill>
                  <a:srgbClr val="000066"/>
                </a:solidFill>
                <a:latin typeface="Garamond"/>
              </a:rPr>
              <a:t>Describe in detail the most important “consumer” characteristics of each segment. The assessment of each segment must be comprehensive, that is, take into account all the factors listed above. You cannot limit yourself only to the number of potential consumers, since the market with a large number of potential consumers will not always be the most profitable. This can easily be confirmed with the following example: what is more profitable - selling 100 packages of inexpensive Rutaskorbin daily with an income of 1050 rubles per package, or 1 package of the original drug with an income of 100,000 rubles? Everyone has their own answer to this question; ideally, of course, you need to sell both, but this is not always possible. Therefore, our real capabilities and the level of competition in this segment begin to play a big role. For example, if a pharmacy is located in the city center or in an office area, where there are more people with high incomes, it is worth paying attention to the assortment for the “expensive drugs” segment, but if there are three more similar pharmacies nearby, with goods for the same category of consumers, then In order to differentiate from competitors, it is better to focus on cheaper and more mass-produced goods, since prestigious offices employ not only the owners and managers of high-income companies, but also ordinary specialists who may just turn out to be our clients. In general, there are no strict recommendations, and everything will depend on many circumstances. As a result of market segmentation, we must conclude which segment or several segments you should target in order to make the most of the opportunities we have.</a:t>
            </a:r>
            <a:endParaRPr lang="en-US" sz="16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strike="noStrike" spc="-1">
                <a:solidFill>
                  <a:srgbClr val="FFFFFF"/>
                </a:solidFill>
                <a:latin typeface="Bookman Old Style"/>
              </a:rPr>
              <a:t>Pharmaceutical market segmentation coefficient</a:t>
            </a:r>
            <a:r>
              <a:t/>
            </a:r>
            <a:br/>
            <a:endParaRPr lang="en-US" sz="2800" b="1" strike="noStrike" spc="-1">
              <a:solidFill>
                <a:srgbClr val="FFFFFF"/>
              </a:solidFill>
              <a:latin typeface="Bookman Old Style"/>
            </a:endParaRPr>
          </a:p>
        </p:txBody>
      </p:sp>
      <p:sp>
        <p:nvSpPr>
          <p:cNvPr id="135" name="TextShape 2"/>
          <p:cNvSpPr txBox="1"/>
          <p:nvPr/>
        </p:nvSpPr>
        <p:spPr>
          <a:xfrm>
            <a:off x="250920" y="1599840"/>
            <a:ext cx="8642160" cy="4924440"/>
          </a:xfrm>
          <a:prstGeom prst="rect">
            <a:avLst/>
          </a:prstGeom>
          <a:noFill/>
          <a:ln w="0">
            <a:noFill/>
          </a:ln>
        </p:spPr>
        <p:txBody>
          <a:bodyPr>
            <a:normAutofit fontScale="81000"/>
          </a:bodyPr>
          <a:lstStyle/>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The pharmaceutical market, like no other type of market, is characterized by very deep segmentation and heterogeneity, which is due to the many names of drugs, their selective ability to satisfy narrowly defined needs for the treatment and prevention of many types of pathologies, the variety of dosages and release forms. In this regard, pharmaceutical companies strive to cover as many of the most important segments (i.e. pharmacotherapeutic groups) of the market as possible.</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To assess the degree of segment coverage by leading companies in the pharmaceutical market, a special segmentation coefficient (Ksj) was introduced.</a:t>
            </a:r>
            <a:endParaRPr lang="en-US" sz="1800" b="1" strike="noStrike" spc="-1">
              <a:solidFill>
                <a:srgbClr val="000066"/>
              </a:solidFill>
              <a:latin typeface="Garamond"/>
            </a:endParaRPr>
          </a:p>
          <a:p>
            <a:pPr algn="ctr"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Ksj = Sj / S, where</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Sj - the number of segments covered by the products of the jth organization;</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S is the total number of market segments.</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The greater the value of Ksj, the more market segments are covered by the products of a particular organization.</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FFFFFF"/>
                </a:solidFill>
                <a:latin typeface="Bookman Old Style"/>
              </a:rPr>
              <a:t>Average segment fill factor</a:t>
            </a:r>
            <a:endParaRPr lang="en-US" sz="3200" b="1" strike="noStrike" spc="-1">
              <a:solidFill>
                <a:srgbClr val="FFFFFF"/>
              </a:solidFill>
              <a:latin typeface="Bookman Old Style"/>
            </a:endParaRPr>
          </a:p>
        </p:txBody>
      </p:sp>
      <p:sp>
        <p:nvSpPr>
          <p:cNvPr id="137" name="TextShape 2"/>
          <p:cNvSpPr txBox="1"/>
          <p:nvPr/>
        </p:nvSpPr>
        <p:spPr>
          <a:xfrm>
            <a:off x="250920" y="1599840"/>
            <a:ext cx="8642160" cy="4924440"/>
          </a:xfrm>
          <a:prstGeom prst="rect">
            <a:avLst/>
          </a:prstGeom>
          <a:noFill/>
          <a:ln w="0">
            <a:noFill/>
          </a:ln>
        </p:spPr>
        <p:txBody>
          <a:bodyPr>
            <a:normAutofit fontScale="75000"/>
          </a:bodyPr>
          <a:lstStyle/>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In addition, for a more objective assessment of the organization’s competitive position, the conditional concept of the average depth of filling a segment has been introduced.</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The corresponding average segment fill factor is Kdi</a:t>
            </a:r>
            <a:endParaRPr lang="en-US" sz="1800" b="1" strike="noStrike" spc="-1">
              <a:solidFill>
                <a:srgbClr val="000066"/>
              </a:solidFill>
              <a:latin typeface="Garamond"/>
            </a:endParaRPr>
          </a:p>
          <a:p>
            <a:pPr algn="ctr"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Kdi = Ni / Sj, where</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Ni is the number of drugs of the organization;</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Sj is the number of segments covered by it.</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The specified coefficient is calculated in two stages. At the first stage, the specific filling value of a segment is determined by dividing the total number of drug names by the number of segments covered by the organization’s products. The obtained indicators are then subjected to a normalization procedure, that is, dividing each of them by the largest indicator in the data under study (sample). The segment fill rate calculated in this way always ranges from 0 to 1. The higher the average segment fill rate, the stronger the competitive position the organization occupies in the market.</a:t>
            </a:r>
            <a:endParaRPr lang="en-US" sz="18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57200" y="188640"/>
            <a:ext cx="8229600" cy="1143000"/>
          </a:xfrm>
          <a:prstGeom prst="rect">
            <a:avLst/>
          </a:prstGeom>
          <a:noFill/>
          <a:ln w="0">
            <a:noFill/>
          </a:ln>
          <a:effectLst>
            <a:outerShdw dist="36147" dir="2700000">
              <a:srgbClr val="808080"/>
            </a:outerShdw>
          </a:effectLst>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600" b="1" strike="noStrike" spc="-1">
                <a:solidFill>
                  <a:srgbClr val="FFFFFF"/>
                </a:solidFill>
                <a:latin typeface="Bookman Old Style"/>
              </a:rPr>
              <a:t>Market segmentation</a:t>
            </a:r>
            <a:endParaRPr lang="en-US" sz="3600" b="1" strike="noStrike" spc="-1">
              <a:solidFill>
                <a:srgbClr val="FFFFFF"/>
              </a:solidFill>
              <a:latin typeface="Bookman Old Style"/>
            </a:endParaRPr>
          </a:p>
        </p:txBody>
      </p:sp>
      <p:sp>
        <p:nvSpPr>
          <p:cNvPr id="88" name="TextShape 2"/>
          <p:cNvSpPr txBox="1"/>
          <p:nvPr/>
        </p:nvSpPr>
        <p:spPr>
          <a:xfrm>
            <a:off x="250920" y="1599840"/>
            <a:ext cx="8642160" cy="4924440"/>
          </a:xfrm>
          <a:prstGeom prst="rect">
            <a:avLst/>
          </a:prstGeom>
          <a:noFill/>
          <a:ln w="0">
            <a:noFill/>
          </a:ln>
        </p:spPr>
        <p:txBody>
          <a:bodyPr>
            <a:normAutofit fontScale="93000"/>
          </a:bodyPr>
          <a:lstStyle/>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strike="noStrike" spc="-1">
                <a:solidFill>
                  <a:srgbClr val="000066"/>
                </a:solidFill>
                <a:latin typeface="Garamond"/>
              </a:rPr>
              <a:t> </a:t>
            </a:r>
            <a:r>
              <a:rPr lang="ru-RU" sz="2800" b="1" i="1" strike="noStrike" spc="-1">
                <a:solidFill>
                  <a:srgbClr val="FF0000"/>
                </a:solidFill>
                <a:latin typeface="Garamond"/>
              </a:rPr>
              <a:t>Market segmentation</a:t>
            </a:r>
            <a:r>
              <a:rPr lang="ru-RU" sz="2800" b="1" strike="noStrike" spc="-1">
                <a:solidFill>
                  <a:srgbClr val="000066"/>
                </a:solidFill>
                <a:latin typeface="Garamond"/>
              </a:rPr>
              <a:t>– a method for identifying differences between studied objects based on demarcating features.</a:t>
            </a:r>
            <a:endParaRPr lang="en-US" sz="2800" b="1" strike="noStrike" spc="-1">
              <a:solidFill>
                <a:srgbClr val="000066"/>
              </a:solidFill>
              <a:latin typeface="Garamond"/>
            </a:endParaRPr>
          </a:p>
          <a:p>
            <a:pPr marL="342720" indent="-342720"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strike="noStrike" spc="-1">
                <a:solidFill>
                  <a:srgbClr val="000066"/>
                </a:solidFill>
                <a:latin typeface="Garamond"/>
              </a:rPr>
              <a:t> </a:t>
            </a:r>
            <a:r>
              <a:rPr lang="ru-RU" sz="2800" b="1" i="1" strike="noStrike" spc="-1">
                <a:solidFill>
                  <a:srgbClr val="FF0000"/>
                </a:solidFill>
                <a:latin typeface="Garamond"/>
              </a:rPr>
              <a:t>Market segment</a:t>
            </a:r>
            <a:r>
              <a:rPr lang="ru-RU" sz="2800" b="1" strike="noStrike" spc="-1">
                <a:solidFill>
                  <a:srgbClr val="000066"/>
                </a:solidFill>
                <a:latin typeface="Garamond"/>
              </a:rPr>
              <a:t>- this is a specially selected part of the market (a group of consumers, products, enterprises) that has certain common characteristics. Or we can say that a market segment is a group of consumers who have similar demand characteristics and, therefore, react similarly to the same product (service).</a:t>
            </a:r>
            <a:endParaRPr lang="en-US" sz="2800" b="1" strike="noStrike" spc="-1">
              <a:solidFill>
                <a:srgbClr val="000066"/>
              </a:solidFill>
              <a:latin typeface="Garamond"/>
            </a:endParaRPr>
          </a:p>
        </p:txBody>
      </p:sp>
      <p:sp>
        <p:nvSpPr>
          <p:cNvPr id="89" name="CustomShape 3"/>
          <p:cNvSpPr/>
          <p:nvPr/>
        </p:nvSpPr>
        <p:spPr>
          <a:xfrm>
            <a:off x="3132000" y="6453360"/>
            <a:ext cx="1224000" cy="33624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strike="noStrike" spc="-1">
                <a:solidFill>
                  <a:srgbClr val="FFFFFF"/>
                </a:solidFill>
                <a:latin typeface="Bookman Old Style"/>
              </a:rPr>
              <a:t>Integrated coefficient of stability of the organization's product position</a:t>
            </a:r>
            <a:endParaRPr lang="en-US" sz="2800" b="1" strike="noStrike" spc="-1">
              <a:solidFill>
                <a:srgbClr val="FFFFFF"/>
              </a:solidFill>
              <a:latin typeface="Bookman Old Style"/>
            </a:endParaRPr>
          </a:p>
        </p:txBody>
      </p:sp>
      <p:sp>
        <p:nvSpPr>
          <p:cNvPr id="139" name="TextShape 2"/>
          <p:cNvSpPr txBox="1"/>
          <p:nvPr/>
        </p:nvSpPr>
        <p:spPr>
          <a:xfrm>
            <a:off x="250920" y="1599840"/>
            <a:ext cx="8642160" cy="4924440"/>
          </a:xfrm>
          <a:prstGeom prst="rect">
            <a:avLst/>
          </a:prstGeom>
          <a:noFill/>
          <a:ln w="0">
            <a:noFill/>
          </a:ln>
        </p:spPr>
        <p:txBody>
          <a:bodyPr>
            <a:normAutofit/>
          </a:bodyPr>
          <a:lstStyle/>
          <a:p>
            <a:pPr algn="l"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In addition, based on the data obtained, when calculating Ksi and Kdi, the integrated coefficient of sustainability of the organization’s product position (Ki) is used.</a:t>
            </a:r>
            <a:endParaRPr lang="en-US" sz="2400" b="1" strike="noStrike" spc="-1">
              <a:solidFill>
                <a:srgbClr val="000066"/>
              </a:solidFill>
              <a:latin typeface="Garamond"/>
            </a:endParaRPr>
          </a:p>
          <a:p>
            <a:pPr algn="l"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It is calculated using the geometric mean formula:</a:t>
            </a:r>
            <a:endParaRPr lang="en-US" sz="2400" b="1" strike="noStrike" spc="-1">
              <a:solidFill>
                <a:srgbClr val="000066"/>
              </a:solidFill>
              <a:latin typeface="Garamond"/>
            </a:endParaRPr>
          </a:p>
          <a:p>
            <a:pPr algn="ctr"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Ki = VKsj - Kdi</a:t>
            </a:r>
            <a:endParaRPr lang="en-US" sz="2400" b="1" strike="noStrike" spc="-1">
              <a:solidFill>
                <a:srgbClr val="000066"/>
              </a:solidFill>
              <a:latin typeface="Garamond"/>
            </a:endParaRPr>
          </a:p>
          <a:p>
            <a:pPr algn="l"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The integrated coefficient Ki more fully characterizes the stability of the product, and therefore the competitive position of the organization in the market.</a:t>
            </a:r>
            <a:endParaRPr lang="en-US" sz="24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Segment Requirements</a:t>
            </a:r>
            <a:r>
              <a:t/>
            </a:r>
            <a:br/>
            <a:endParaRPr lang="en-US" sz="4400" b="1" strike="noStrike" spc="-1">
              <a:solidFill>
                <a:srgbClr val="FFFFFF"/>
              </a:solidFill>
              <a:latin typeface="Bookman Old Style"/>
            </a:endParaRPr>
          </a:p>
        </p:txBody>
      </p:sp>
      <p:sp>
        <p:nvSpPr>
          <p:cNvPr id="141" name="TextShape 2"/>
          <p:cNvSpPr txBox="1"/>
          <p:nvPr/>
        </p:nvSpPr>
        <p:spPr>
          <a:xfrm>
            <a:off x="250920" y="1599840"/>
            <a:ext cx="8642160" cy="4924440"/>
          </a:xfrm>
          <a:prstGeom prst="rect">
            <a:avLst/>
          </a:prstGeom>
          <a:noFill/>
          <a:ln w="0">
            <a:noFill/>
          </a:ln>
        </p:spPr>
        <p:txBody>
          <a:bodyPr>
            <a:normAutofit fontScale="88000"/>
          </a:bodyPr>
          <a:lstStyle/>
          <a:p>
            <a:pPr algn="l"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The reaction of any segment in response to the organization’s marketing efforts can be positive and tangible for it only if the selected segments satisfy the following requirements:</a:t>
            </a:r>
            <a:endParaRPr lang="en-US" sz="2400" b="1" strike="noStrike" spc="-1">
              <a:solidFill>
                <a:srgbClr val="000066"/>
              </a:solidFill>
              <a:latin typeface="Garamond"/>
            </a:endParaRPr>
          </a:p>
          <a:p>
            <a:pPr algn="l" rtl="0">
              <a:spcBef>
                <a:spcPts val="598"/>
              </a:spcBef>
              <a:buClr>
                <a:srgbClr val="000066"/>
              </a:buClr>
              <a:buFont typeface="Garamond"/>
              <a:buAutoNum type="arabicPeriod"/>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quantities,</a:t>
            </a:r>
            <a:endParaRPr lang="en-US" sz="2400" b="1" strike="noStrike" spc="-1">
              <a:solidFill>
                <a:srgbClr val="000066"/>
              </a:solidFill>
              <a:latin typeface="Garamond"/>
            </a:endParaRPr>
          </a:p>
          <a:p>
            <a:pPr algn="l" rtl="0">
              <a:spcBef>
                <a:spcPts val="598"/>
              </a:spcBef>
              <a:buClr>
                <a:srgbClr val="000066"/>
              </a:buClr>
              <a:buFont typeface="Garamond"/>
              <a:buAutoNum type="arabicPeriod"/>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identity,</a:t>
            </a:r>
            <a:endParaRPr lang="en-US" sz="2400" b="1" strike="noStrike" spc="-1">
              <a:solidFill>
                <a:srgbClr val="000066"/>
              </a:solidFill>
              <a:latin typeface="Garamond"/>
            </a:endParaRPr>
          </a:p>
          <a:p>
            <a:pPr algn="l" rtl="0">
              <a:spcBef>
                <a:spcPts val="598"/>
              </a:spcBef>
              <a:buClr>
                <a:srgbClr val="000066"/>
              </a:buClr>
              <a:buFont typeface="Garamond"/>
              <a:buAutoNum type="arabicPeriod"/>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accessibility,</a:t>
            </a:r>
            <a:endParaRPr lang="en-US" sz="2400" b="1" strike="noStrike" spc="-1">
              <a:solidFill>
                <a:srgbClr val="000066"/>
              </a:solidFill>
              <a:latin typeface="Garamond"/>
            </a:endParaRPr>
          </a:p>
          <a:p>
            <a:pPr algn="l" rtl="0">
              <a:spcBef>
                <a:spcPts val="598"/>
              </a:spcBef>
              <a:buClr>
                <a:srgbClr val="000066"/>
              </a:buClr>
              <a:buFont typeface="Garamond"/>
              <a:buAutoNum type="arabicPeriod"/>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sustainability,</a:t>
            </a:r>
            <a:endParaRPr lang="en-US" sz="2400" b="1" strike="noStrike" spc="-1">
              <a:solidFill>
                <a:srgbClr val="000066"/>
              </a:solidFill>
              <a:latin typeface="Garamond"/>
            </a:endParaRPr>
          </a:p>
          <a:p>
            <a:pPr algn="l" rtl="0">
              <a:spcBef>
                <a:spcPts val="598"/>
              </a:spcBef>
              <a:buClr>
                <a:srgbClr val="000066"/>
              </a:buClr>
              <a:buFont typeface="Garamond"/>
              <a:buAutoNum type="arabicPeriod"/>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reactions of the competitive environment,</a:t>
            </a:r>
            <a:endParaRPr lang="en-US" sz="2400" b="1" strike="noStrike" spc="-1">
              <a:solidFill>
                <a:srgbClr val="000066"/>
              </a:solidFill>
              <a:latin typeface="Garamond"/>
            </a:endParaRPr>
          </a:p>
          <a:p>
            <a:pPr algn="l" rtl="0">
              <a:spcBef>
                <a:spcPts val="598"/>
              </a:spcBef>
              <a:buClr>
                <a:srgbClr val="000066"/>
              </a:buClr>
              <a:buFont typeface="Garamond"/>
              <a:buAutoNum type="arabicPeriod"/>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operating efficiency in selected segments.</a:t>
            </a:r>
            <a:endParaRPr lang="en-US" sz="24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Quantitative parameters.</a:t>
            </a:r>
            <a:endParaRPr lang="en-US" sz="4400" b="1" strike="noStrike" spc="-1">
              <a:solidFill>
                <a:srgbClr val="FFFFFF"/>
              </a:solidFill>
              <a:latin typeface="Bookman Old Style"/>
            </a:endParaRPr>
          </a:p>
        </p:txBody>
      </p:sp>
      <p:sp>
        <p:nvSpPr>
          <p:cNvPr id="143" name="TextShape 2"/>
          <p:cNvSpPr txBox="1"/>
          <p:nvPr/>
        </p:nvSpPr>
        <p:spPr>
          <a:xfrm>
            <a:off x="250920" y="1599840"/>
            <a:ext cx="8642160" cy="4924440"/>
          </a:xfrm>
          <a:prstGeom prst="rect">
            <a:avLst/>
          </a:prstGeom>
          <a:noFill/>
          <a:ln w="0">
            <a:noFill/>
          </a:ln>
        </p:spPr>
        <p:txBody>
          <a:bodyPr>
            <a:normAutofit fontScale="81000"/>
          </a:bodyPr>
          <a:lstStyle/>
          <a:p>
            <a:pPr algn="l"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000066"/>
                </a:solidFill>
                <a:latin typeface="Garamond"/>
              </a:rPr>
              <a:t>The main one is the segment capacity, which determines the number of potential consumers living in the territory accessible to the organization. The segment's capacity must be large enough in terms of sales volume so that the organization's activities in it are economically justified. A segment that consists of several small buyers will not be profitable for the organization. Based on the capacity of the segment, the enterprise can determine which production capacities should be targeted at this segment, what the size of the sales network should be, etc.</a:t>
            </a:r>
            <a:endParaRPr lang="en-US" sz="24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Identity.</a:t>
            </a:r>
            <a:endParaRPr lang="en-US" sz="4400" b="1" strike="noStrike" spc="-1">
              <a:solidFill>
                <a:srgbClr val="FFFFFF"/>
              </a:solidFill>
              <a:latin typeface="Bookman Old Style"/>
            </a:endParaRPr>
          </a:p>
        </p:txBody>
      </p:sp>
      <p:sp>
        <p:nvSpPr>
          <p:cNvPr id="145" name="TextShape 2"/>
          <p:cNvSpPr txBox="1"/>
          <p:nvPr/>
        </p:nvSpPr>
        <p:spPr>
          <a:xfrm>
            <a:off x="250920" y="1599840"/>
            <a:ext cx="8642160" cy="4924440"/>
          </a:xfrm>
          <a:prstGeom prst="rect">
            <a:avLst/>
          </a:prstGeom>
          <a:noFill/>
          <a:ln w="0">
            <a:noFill/>
          </a:ln>
        </p:spPr>
        <p:txBody>
          <a:bodyPr>
            <a:normAutofit fontScale="76000"/>
          </a:bodyPr>
          <a:lstStyle/>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This feature of segments manifests itself in two forms. Firstly, representatives of the segment must have common, clearly distinguishable characteristics - the criteria by which, in fact, the segmentation of this market was carried out. Secondly, there should be a clearly visible correspondence between the needs and requirements of segment representatives and the consumer properties of the product offered to them. The lack of such compliance, as a rule, leads to a lack of sales. Here is one such example. One US car company produced a car model specially designed for dealer business trips, which differed from others in trim, paint and extra luggage space. Sales of these cars did not go well at all. Marketing specialists subsequently cited the lack of an identifiable segment in the market as one of the reasons. The fact that the word dealers was present in the definition of a segment did not mean that it was truly a segment in the marketing sense of the word. Quite often, the real situation requires a more thorough and detailed description of the segments.</a:t>
            </a:r>
            <a:endParaRPr lang="en-US" sz="18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Availability.</a:t>
            </a:r>
            <a:endParaRPr lang="en-US" sz="4400" b="1" strike="noStrike" spc="-1">
              <a:solidFill>
                <a:srgbClr val="FFFFFF"/>
              </a:solidFill>
              <a:latin typeface="Bookman Old Style"/>
            </a:endParaRPr>
          </a:p>
        </p:txBody>
      </p:sp>
      <p:sp>
        <p:nvSpPr>
          <p:cNvPr id="147" name="TextShape 2"/>
          <p:cNvSpPr txBox="1"/>
          <p:nvPr/>
        </p:nvSpPr>
        <p:spPr>
          <a:xfrm>
            <a:off x="250920" y="1599840"/>
            <a:ext cx="8642160" cy="4924440"/>
          </a:xfrm>
          <a:prstGeom prst="rect">
            <a:avLst/>
          </a:prstGeom>
          <a:noFill/>
          <a:ln w="0">
            <a:noFill/>
          </a:ln>
        </p:spPr>
        <p:txBody>
          <a:bodyPr>
            <a:normAutofit/>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This requirement presupposes that the organization has the capabilities and means for marketing influence on representatives of the segment in order to encourage them to make purchases. It is also directly related to the organization’s ability to obtain distribution and sales channels, the conditions for storing and transporting products for selling them in this segment. In other words, when segmenting its market, an organization must evaluate the availability of segments and take into account its relationships with resellers, which may not be appropriate. In this case, the accessibility of the segment can only be ensured by building its own warehouses (or renting them), shops, and increasing transport costs.</a:t>
            </a: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Segment stability.</a:t>
            </a:r>
            <a:endParaRPr lang="en-US" sz="4400" b="1" strike="noStrike" spc="-1">
              <a:solidFill>
                <a:srgbClr val="FFFFFF"/>
              </a:solidFill>
              <a:latin typeface="Bookman Old Style"/>
            </a:endParaRPr>
          </a:p>
        </p:txBody>
      </p:sp>
      <p:sp>
        <p:nvSpPr>
          <p:cNvPr id="149" name="TextShape 2"/>
          <p:cNvSpPr txBox="1"/>
          <p:nvPr/>
        </p:nvSpPr>
        <p:spPr>
          <a:xfrm>
            <a:off x="250920" y="1599840"/>
            <a:ext cx="8642160" cy="4924440"/>
          </a:xfrm>
          <a:prstGeom prst="rect">
            <a:avLst/>
          </a:prstGeom>
          <a:noFill/>
          <a:ln w="0">
            <a:noFill/>
          </a:ln>
        </p:spPr>
        <p:txBody>
          <a:bodyPr>
            <a:normAutofit fontScale="97000"/>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Marketers of the organization conducting the research must evaluate the identified segments for their sustainability in some perspective. They need to find out whether this segment is stable in number over a certain period of time, whether it is growing or decreasing. Establishing these circumstances (including the parameter of the rate of change - growth or decrease) will allow the organization’s management to make an informed decision regarding the use of production capacity: whether it is worth focusing them on the identified segments or whether it is more expedient to repurpose the existing fixed production and working capital to other segments (or to another product market altogether).</a:t>
            </a: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Reaction of the competitive environment.</a:t>
            </a:r>
            <a:endParaRPr lang="en-US" sz="4400" b="1" strike="noStrike" spc="-1">
              <a:solidFill>
                <a:srgbClr val="FFFFFF"/>
              </a:solidFill>
              <a:latin typeface="Bookman Old Style"/>
            </a:endParaRPr>
          </a:p>
        </p:txBody>
      </p:sp>
      <p:sp>
        <p:nvSpPr>
          <p:cNvPr id="151" name="TextShape 2"/>
          <p:cNvSpPr txBox="1"/>
          <p:nvPr/>
        </p:nvSpPr>
        <p:spPr>
          <a:xfrm>
            <a:off x="250920" y="1599840"/>
            <a:ext cx="8642160" cy="4924440"/>
          </a:xfrm>
          <a:prstGeom prst="rect">
            <a:avLst/>
          </a:prstGeom>
          <a:noFill/>
          <a:ln w="0">
            <a:noFill/>
          </a:ln>
        </p:spPr>
        <p:txBody>
          <a:bodyPr>
            <a:normAutofit fontScale="76000"/>
          </a:bodyPr>
          <a:lstStyle/>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Market researchers, when segmenting it, must also evaluate the selected segments for directions and strength of competitive resistance. When solving this problem, it is recommended to initially identify all competitors (real and potential) operating in these segments, then estimate at least approximately the strength and fury of their opposition and try to predict their possible retaliatory steps. If competitors are seriously concerned about the promotion of a given organization’s product in its chosen segments and, according to marketers’ forecasts, take retaliatory measures to protect their market, then the organization must be prepared to bear additional costs associated with penetration into the selected segment. When these costs are significant, it is sometimes better to focus on other groups of segments (other segment) where competitive tensions are weaker. In case of capturing the attention of this segment, the organization must always think about protecting it from penetration by other sellers. It must strengthen customer confidence in its product, worrying about its quality and the development of consumer properties.</a:t>
            </a:r>
            <a:endParaRPr lang="en-US" sz="18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strike="noStrike" spc="-1">
                <a:solidFill>
                  <a:srgbClr val="FFFFFF"/>
                </a:solidFill>
                <a:latin typeface="Bookman Old Style"/>
              </a:rPr>
              <a:t>Efficiency of work in the selected segment(s).</a:t>
            </a:r>
            <a:endParaRPr lang="en-US" sz="2400" b="1" strike="noStrike" spc="-1">
              <a:solidFill>
                <a:srgbClr val="FFFFFF"/>
              </a:solidFill>
              <a:latin typeface="Bookman Old Style"/>
            </a:endParaRPr>
          </a:p>
        </p:txBody>
      </p:sp>
      <p:sp>
        <p:nvSpPr>
          <p:cNvPr id="153" name="TextShape 2"/>
          <p:cNvSpPr txBox="1"/>
          <p:nvPr/>
        </p:nvSpPr>
        <p:spPr>
          <a:xfrm>
            <a:off x="250920" y="1599840"/>
            <a:ext cx="8642160" cy="4924440"/>
          </a:xfrm>
          <a:prstGeom prst="rect">
            <a:avLst/>
          </a:prstGeom>
          <a:noFill/>
          <a:ln w="0">
            <a:noFill/>
          </a:ln>
        </p:spPr>
        <p:txBody>
          <a:bodyPr>
            <a:normAutofit/>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This requirement assumes that the costs associated with promoting goods to the selected segment will be lower than the income received from sales in it, and that the difference between income and the costs of production and promotion will be acceptable for the organization. It is clear that the lower the costs, the greater this difference and the more effective the organization’s work in this segment. When assessing the effectiveness of work in a selected segment, it is also important to determine the possibility of reducing the costs of promoting a product in it in the future. And the more real such opportunities are, the more attractive this segment is for the organization, since the growth of its efficiency in the future is clearly visible.</a:t>
            </a: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400" b="1" strike="noStrike" spc="-1">
                <a:solidFill>
                  <a:srgbClr val="FFFFFF"/>
                </a:solidFill>
                <a:latin typeface="Bookman Old Style"/>
              </a:rPr>
              <a:t>conclusions</a:t>
            </a:r>
            <a:endParaRPr lang="en-US" sz="4400" b="1" strike="noStrike" spc="-1">
              <a:solidFill>
                <a:srgbClr val="FFFFFF"/>
              </a:solidFill>
              <a:latin typeface="Bookman Old Style"/>
            </a:endParaRPr>
          </a:p>
        </p:txBody>
      </p:sp>
      <p:sp>
        <p:nvSpPr>
          <p:cNvPr id="155" name="TextShape 2"/>
          <p:cNvSpPr txBox="1"/>
          <p:nvPr/>
        </p:nvSpPr>
        <p:spPr>
          <a:xfrm>
            <a:off x="250920" y="1599840"/>
            <a:ext cx="8642160" cy="4924440"/>
          </a:xfrm>
          <a:prstGeom prst="rect">
            <a:avLst/>
          </a:prstGeom>
          <a:noFill/>
          <a:ln w="0">
            <a:noFill/>
          </a:ln>
        </p:spPr>
        <p:txBody>
          <a:bodyPr>
            <a:normAutofit fontScale="81000"/>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In general, market segmentation can be carried out as a separate marketing research either to subsequently develop or adjust the organization's strategy, or to describe the structure of the target market in the appropriate section of the business plan, or to determine the possible sales volume (and sometimes to determine the maximum possible sales volume ) in terms of marketing, etc. In any case, the essence of segmentation comes down to the fact that buyers within one segment are prone to homogeneous (or very similar) patterns of product consumption, different from similar characteristics of other segments. Identification of market segments and work on it, taking into account the differences in the requirements of the segments, provides the organization with greater commercial success than if segmentation is neglected, which can lead to the collapse of the organization.</a:t>
            </a: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FFFFFF"/>
                </a:solidFill>
                <a:latin typeface="Bookman Old Style"/>
              </a:rPr>
              <a:t>There are several types of segmentation:</a:t>
            </a:r>
            <a:r>
              <a:t/>
            </a:r>
            <a:br/>
            <a:endParaRPr lang="en-US" sz="3200" b="1" strike="noStrike" spc="-1">
              <a:solidFill>
                <a:srgbClr val="FFFFFF"/>
              </a:solidFill>
              <a:latin typeface="Bookman Old Style"/>
            </a:endParaRPr>
          </a:p>
        </p:txBody>
      </p:sp>
      <p:sp>
        <p:nvSpPr>
          <p:cNvPr id="91" name="TextShape 2"/>
          <p:cNvSpPr txBox="1"/>
          <p:nvPr/>
        </p:nvSpPr>
        <p:spPr>
          <a:xfrm>
            <a:off x="108000" y="1483920"/>
            <a:ext cx="8928000" cy="5040360"/>
          </a:xfrm>
          <a:prstGeom prst="rect">
            <a:avLst/>
          </a:prstGeom>
          <a:noFill/>
          <a:ln w="0">
            <a:noFill/>
          </a:ln>
        </p:spPr>
        <p:txBody>
          <a:bodyPr>
            <a:normAutofit fontScale="98500"/>
          </a:bodyPr>
          <a:lstStyle/>
          <a:p>
            <a:pPr marL="342720" indent="-342720" algn="l" rtl="0">
              <a:spcBef>
                <a:spcPts val="400"/>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0000"/>
                </a:solidFill>
                <a:latin typeface="Garamond"/>
              </a:rPr>
              <a:t>macrosegmentation</a:t>
            </a:r>
            <a:r>
              <a:rPr lang="ru-RU" sz="1600" b="1" strike="noStrike" spc="-1">
                <a:solidFill>
                  <a:srgbClr val="FF0000"/>
                </a:solidFill>
                <a:latin typeface="Garamond"/>
              </a:rPr>
              <a:t>,</a:t>
            </a:r>
            <a:r>
              <a:rPr lang="ru-RU" sz="1600" b="1" strike="noStrike" spc="-1">
                <a:solidFill>
                  <a:srgbClr val="000066"/>
                </a:solidFill>
                <a:latin typeface="Garamond"/>
              </a:rPr>
              <a:t>dividing markets by region, country, their degree of industrialization, etc.</a:t>
            </a:r>
            <a:endParaRPr lang="en-US" sz="1600" b="1" strike="noStrike" spc="-1">
              <a:solidFill>
                <a:srgbClr val="000066"/>
              </a:solidFill>
              <a:latin typeface="Garamond"/>
            </a:endParaRPr>
          </a:p>
          <a:p>
            <a:pPr marL="342720" indent="-342720" algn="l" rtl="0">
              <a:spcBef>
                <a:spcPts val="400"/>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0000"/>
                </a:solidFill>
                <a:latin typeface="Garamond"/>
              </a:rPr>
              <a:t>microsegmentation</a:t>
            </a:r>
            <a:r>
              <a:rPr lang="ru-RU" sz="1600" b="1" strike="noStrike" spc="-1">
                <a:solidFill>
                  <a:srgbClr val="FF0000"/>
                </a:solidFill>
                <a:latin typeface="Garamond"/>
              </a:rPr>
              <a:t>,</a:t>
            </a:r>
            <a:r>
              <a:rPr lang="ru-RU" sz="1600" b="1" strike="noStrike" spc="-1">
                <a:solidFill>
                  <a:srgbClr val="000066"/>
                </a:solidFill>
                <a:latin typeface="Garamond"/>
              </a:rPr>
              <a:t>defining groups of consumers within one country according to more detailed criteria;</a:t>
            </a:r>
            <a:endParaRPr lang="en-US" sz="1600" b="1" strike="noStrike" spc="-1">
              <a:solidFill>
                <a:srgbClr val="000066"/>
              </a:solidFill>
              <a:latin typeface="Garamond"/>
            </a:endParaRPr>
          </a:p>
          <a:p>
            <a:pPr marL="342720" indent="-342720" algn="l" rtl="0">
              <a:spcBef>
                <a:spcPts val="400"/>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strike="noStrike" spc="-1">
                <a:solidFill>
                  <a:srgbClr val="FF0000"/>
                </a:solidFill>
                <a:latin typeface="Garamond"/>
              </a:rPr>
              <a:t>segmentation in depth</a:t>
            </a:r>
            <a:r>
              <a:rPr lang="ru-RU" sz="1600" b="1" strike="noStrike" spc="-1">
                <a:solidFill>
                  <a:srgbClr val="000066"/>
                </a:solidFill>
                <a:latin typeface="Garamond"/>
              </a:rPr>
              <a:t>when the marketer begins segmentation with a broad group of consumers, and then deepens and narrows it (for example, drugs for pulmonary patients, drugs for patients with bronchial asthma, drugs for patients with pneumonia);</a:t>
            </a:r>
            <a:endParaRPr lang="en-US" sz="1600" b="1" strike="noStrike" spc="-1">
              <a:solidFill>
                <a:srgbClr val="000066"/>
              </a:solidFill>
              <a:latin typeface="Garamond"/>
            </a:endParaRPr>
          </a:p>
          <a:p>
            <a:pPr marL="342720" indent="-342720" algn="l" rtl="0">
              <a:spcBef>
                <a:spcPts val="400"/>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0000"/>
                </a:solidFill>
                <a:latin typeface="Garamond"/>
              </a:rPr>
              <a:t>breadth segmentation</a:t>
            </a:r>
            <a:r>
              <a:rPr lang="ru-RU" sz="1600" b="1" strike="noStrike" spc="-1">
                <a:solidFill>
                  <a:srgbClr val="000066"/>
                </a:solidFill>
                <a:latin typeface="Garamond"/>
              </a:rPr>
              <a:t>when a marketer first segments a narrow group of consumers and then expands it (for example, antibiotics for the treatment of endometriosis, antibiotics for the treatment of inflammatory diseases of the pelvic organs, antibiotics for the treatment of gynecological patients);</a:t>
            </a:r>
            <a:endParaRPr lang="en-US" sz="1600" b="1" strike="noStrike" spc="-1">
              <a:solidFill>
                <a:srgbClr val="000066"/>
              </a:solidFill>
              <a:latin typeface="Garamond"/>
            </a:endParaRPr>
          </a:p>
          <a:p>
            <a:pPr marL="342720" indent="-342720" algn="l" rtl="0">
              <a:spcBef>
                <a:spcPts val="400"/>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0000"/>
                </a:solidFill>
                <a:latin typeface="Garamond"/>
              </a:rPr>
              <a:t>preliminary segmentation</a:t>
            </a:r>
            <a:r>
              <a:rPr lang="ru-RU" sz="1600" b="1" strike="noStrike" spc="-1">
                <a:solidFill>
                  <a:srgbClr val="000066"/>
                </a:solidFill>
                <a:latin typeface="Garamond"/>
              </a:rPr>
              <a:t>, defining the beginning of marketing research and covering a large number of possible market segments intended for study;</a:t>
            </a:r>
            <a:endParaRPr lang="en-US" sz="1600" b="1" strike="noStrike" spc="-1">
              <a:solidFill>
                <a:srgbClr val="000066"/>
              </a:solidFill>
              <a:latin typeface="Garamond"/>
            </a:endParaRPr>
          </a:p>
          <a:p>
            <a:pPr marL="342720" indent="-342720" algn="l" rtl="0">
              <a:spcBef>
                <a:spcPts val="400"/>
              </a:spcBef>
              <a:buClr>
                <a:srgbClr val="FF0000"/>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1600" b="1" i="1" strike="noStrike" spc="-1">
                <a:solidFill>
                  <a:srgbClr val="FF0000"/>
                </a:solidFill>
                <a:latin typeface="Garamond"/>
              </a:rPr>
              <a:t>final segmentation</a:t>
            </a:r>
            <a:r>
              <a:rPr lang="ru-RU" sz="1600" b="1" strike="noStrike" spc="-1">
                <a:solidFill>
                  <a:srgbClr val="FF0000"/>
                </a:solidFill>
                <a:latin typeface="Garamond"/>
              </a:rPr>
              <a:t>,</a:t>
            </a:r>
            <a:r>
              <a:rPr lang="ru-RU" sz="1600" b="1" strike="noStrike" spc="-1">
                <a:solidFill>
                  <a:srgbClr val="000066"/>
                </a:solidFill>
                <a:latin typeface="Garamond"/>
              </a:rPr>
              <a:t>determining the final stage of market research and being formed based on market conditions and the capabilities of the pharmaceutical organization itself. It is associated with determining the most optimal market segments for which the organization will subsequently develop a market strategy.</a:t>
            </a:r>
            <a:endParaRPr lang="en-US" sz="1600" b="1" strike="noStrike" spc="-1">
              <a:solidFill>
                <a:srgbClr val="000066"/>
              </a:solidFill>
              <a:latin typeface="Garamond"/>
            </a:endParaRPr>
          </a:p>
          <a:p>
            <a:pPr marL="342720" indent="-342720" algn="l" rtl="0">
              <a:spcBef>
                <a:spcPts val="400"/>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6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250920" y="1599840"/>
            <a:ext cx="8642160" cy="4924440"/>
          </a:xfrm>
          <a:prstGeom prst="rect">
            <a:avLst/>
          </a:prstGeom>
          <a:noFill/>
          <a:ln w="0">
            <a:noFill/>
          </a:ln>
        </p:spPr>
        <p:txBody>
          <a:bodyPr>
            <a:normAutofit fontScale="95500"/>
          </a:bodyPr>
          <a:lstStyle/>
          <a:p>
            <a:pPr algn="ctr" rtl="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66"/>
                </a:solidFill>
                <a:latin typeface="Garamond"/>
              </a:rPr>
              <a:t>Segmentation of the pharmaceutical market can be</a:t>
            </a:r>
            <a:r>
              <a:rPr lang="ru-RU" sz="3200" b="1" strike="noStrike" spc="-1">
                <a:solidFill>
                  <a:srgbClr val="FF0000"/>
                </a:solidFill>
                <a:latin typeface="Garamond"/>
              </a:rPr>
              <a:t>commodity</a:t>
            </a:r>
            <a:r>
              <a:rPr lang="ru-RU" sz="3200" b="1" strike="noStrike" spc="-1">
                <a:solidFill>
                  <a:srgbClr val="000066"/>
                </a:solidFill>
                <a:latin typeface="Garamond"/>
              </a:rPr>
              <a:t>And</a:t>
            </a:r>
            <a:r>
              <a:rPr lang="ru-RU" sz="3200" b="1" strike="noStrike" spc="-1">
                <a:solidFill>
                  <a:srgbClr val="FF0000"/>
                </a:solidFill>
                <a:latin typeface="Garamond"/>
              </a:rPr>
              <a:t>by consumer groups</a:t>
            </a:r>
            <a:r>
              <a:rPr lang="ru-RU" sz="3200" b="1" strike="noStrike" spc="-1">
                <a:solidFill>
                  <a:srgbClr val="000066"/>
                </a:solidFill>
                <a:latin typeface="Garamond"/>
              </a:rPr>
              <a:t>.</a:t>
            </a:r>
            <a:endParaRPr lang="en-US" sz="3200" b="1" strike="noStrike" spc="-1">
              <a:solidFill>
                <a:srgbClr val="000066"/>
              </a:solidFill>
              <a:latin typeface="Garamond"/>
            </a:endParaRPr>
          </a:p>
          <a:p>
            <a:pPr algn="l" rtl="0">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66"/>
                </a:solidFill>
                <a:latin typeface="Garamond"/>
              </a:rPr>
              <a:t>There are two main types of product segmentation:</a:t>
            </a:r>
            <a:endParaRPr lang="en-US" sz="3200" b="1" strike="noStrike" spc="-1">
              <a:solidFill>
                <a:srgbClr val="000066"/>
              </a:solidFill>
              <a:latin typeface="Garamond"/>
            </a:endParaRPr>
          </a:p>
          <a:p>
            <a:pPr algn="l" rtl="0">
              <a:spcBef>
                <a:spcPts val="7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66"/>
                </a:solidFill>
                <a:latin typeface="Garamond"/>
              </a:rPr>
              <a:t>based on data from information and analytical agencies;</a:t>
            </a:r>
            <a:endParaRPr lang="en-US" sz="3200" b="1" strike="noStrike" spc="-1">
              <a:solidFill>
                <a:srgbClr val="000066"/>
              </a:solidFill>
              <a:latin typeface="Garamond"/>
            </a:endParaRPr>
          </a:p>
          <a:p>
            <a:pPr algn="l" rtl="0">
              <a:spcBef>
                <a:spcPts val="7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000066"/>
                </a:solidFill>
                <a:latin typeface="Garamond"/>
              </a:rPr>
              <a:t>according to indications for use of the drug.</a:t>
            </a:r>
            <a:endParaRPr lang="en-US" sz="3200" b="1" strike="noStrike" spc="-1">
              <a:solidFill>
                <a:srgbClr val="000066"/>
              </a:solidFill>
              <a:latin typeface="Garamond"/>
            </a:endParaRPr>
          </a:p>
          <a:p>
            <a:pPr algn="l" rtl="0">
              <a:spcBef>
                <a:spcPts val="7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i="1" strike="noStrike" spc="-1">
                <a:solidFill>
                  <a:srgbClr val="FFFFFF"/>
                </a:solidFill>
                <a:latin typeface="Bookman Old Style"/>
              </a:rPr>
              <a:t>Market segmentation based on data from information and analytical agencies.</a:t>
            </a:r>
            <a:r>
              <a:rPr lang="ru-RU" sz="2400" b="1" strike="noStrike" spc="-1">
                <a:solidFill>
                  <a:srgbClr val="FFFFFF"/>
                </a:solidFill>
                <a:latin typeface="Bookman Old Style"/>
              </a:rPr>
              <a:t> </a:t>
            </a:r>
            <a:endParaRPr lang="en-US" sz="2400" b="1" strike="noStrike" spc="-1">
              <a:solidFill>
                <a:srgbClr val="FFFFFF"/>
              </a:solidFill>
              <a:latin typeface="Bookman Old Style"/>
            </a:endParaRPr>
          </a:p>
        </p:txBody>
      </p:sp>
      <p:sp>
        <p:nvSpPr>
          <p:cNvPr id="94" name="TextShape 2"/>
          <p:cNvSpPr txBox="1"/>
          <p:nvPr/>
        </p:nvSpPr>
        <p:spPr>
          <a:xfrm>
            <a:off x="108000" y="1599840"/>
            <a:ext cx="8928000" cy="4205160"/>
          </a:xfrm>
          <a:prstGeom prst="rect">
            <a:avLst/>
          </a:prstGeom>
          <a:noFill/>
          <a:ln w="0">
            <a:noFill/>
          </a:ln>
        </p:spPr>
        <p:txBody>
          <a:bodyPr>
            <a:normAutofit/>
          </a:bodyPr>
          <a:lstStyle/>
          <a:p>
            <a:pPr algn="l" rtl="0">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strike="noStrike" spc="-1">
                <a:solidFill>
                  <a:srgbClr val="000066"/>
                </a:solidFill>
                <a:latin typeface="Garamond"/>
              </a:rPr>
              <a:t>Agencies generate data on the volume of sales of medicines by therapeutic group. The basis for the formation of therapeutic groups of drugs is the ATC classification recommended by WHO. This data gives a good picture of the market, but it shows that the picture is too product-oriented. Analysis of a market segment is done both in monetary terms and by the number of product units (packages). Sometimes the doctor is given a choice of drugs from different classes to treat the same disease. The main disadvantage of segmenting the market by therapeutic class is that such segmentation does not take into account over-the-counter dispensing from pharmacies according to the symptoms of the disease, and not according to the therapeutic class of the drug.</a:t>
            </a:r>
            <a:endParaRPr lang="en-US" sz="2000" b="1" strike="noStrike" spc="-1">
              <a:solidFill>
                <a:srgbClr val="000066"/>
              </a:solidFill>
              <a:latin typeface="Garamond"/>
            </a:endParaRPr>
          </a:p>
          <a:p>
            <a:pPr algn="l" rtl="0">
              <a:spcBef>
                <a:spcPts val="499"/>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i="1" strike="noStrike" spc="-1">
                <a:solidFill>
                  <a:srgbClr val="FFFFFF"/>
                </a:solidFill>
                <a:latin typeface="Bookman Old Style"/>
              </a:rPr>
              <a:t>Market segmentation by indication</a:t>
            </a:r>
            <a:r>
              <a:t/>
            </a:r>
            <a:br/>
            <a:r>
              <a:rPr lang="ru-RU" sz="2400" b="1" i="1" strike="noStrike" spc="-1">
                <a:solidFill>
                  <a:srgbClr val="FFFFFF"/>
                </a:solidFill>
                <a:latin typeface="Bookman Old Style"/>
              </a:rPr>
              <a:t>medicinal product</a:t>
            </a:r>
            <a:endParaRPr lang="en-US" sz="2400" b="1" strike="noStrike" spc="-1">
              <a:solidFill>
                <a:srgbClr val="FFFFFF"/>
              </a:solidFill>
              <a:latin typeface="Bookman Old Style"/>
            </a:endParaRPr>
          </a:p>
        </p:txBody>
      </p:sp>
      <p:sp>
        <p:nvSpPr>
          <p:cNvPr id="96" name="TextShape 2"/>
          <p:cNvSpPr txBox="1"/>
          <p:nvPr/>
        </p:nvSpPr>
        <p:spPr>
          <a:xfrm>
            <a:off x="250920" y="1599840"/>
            <a:ext cx="8642160" cy="4924440"/>
          </a:xfrm>
          <a:prstGeom prst="rect">
            <a:avLst/>
          </a:prstGeom>
          <a:noFill/>
          <a:ln w="0">
            <a:noFill/>
          </a:ln>
        </p:spPr>
        <p:txBody>
          <a:bodyPr>
            <a:normAutofit fontScale="95000"/>
          </a:bodyPr>
          <a:lstStyle/>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is based on a specific group of symptoms (eg, relief of cold symptoms, headache relief) or treatment of a specific disease (eg, treatment of arthritis). Thus, the number of prescriptions written for the treatment of a specific disease is taken into account. This type of segmentation is more realistic and more consumer-focused, as the doctor associates the occurrence of symptoms with a specific disease. Just as with the previous type of segmentation, the drug market must be assessed not only by the number of prescriptions written (that is, in units of consumed products), but also in monetary terms, since the number of prescriptions written does not itself show the value of the market segment.</a:t>
            </a:r>
            <a:endParaRPr lang="en-US" sz="1800" b="1" strike="noStrike" spc="-1">
              <a:solidFill>
                <a:srgbClr val="000066"/>
              </a:solidFill>
              <a:latin typeface="Garamond"/>
            </a:endParaRPr>
          </a:p>
          <a:p>
            <a:pPr algn="l" rtl="0">
              <a:spcBef>
                <a:spcPts val="44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b="1" strike="noStrike" spc="-1">
                <a:solidFill>
                  <a:srgbClr val="000066"/>
                </a:solidFill>
                <a:latin typeface="Garamond"/>
              </a:rPr>
              <a:t>Segments of the pharmaceutical market vary significantly in their characteristics due to strong competition or due to lower prices due to the emergence of generic drugs. It is necessary to carry out not only an analysis of the number of drugs sold or the number of prescriptions written, but also an analysis of the actual cost of drugs sold or the cost of prescriptions written.</a:t>
            </a:r>
            <a:endParaRPr lang="en-US" sz="1800" b="1" strike="noStrike" spc="-1">
              <a:solidFill>
                <a:srgbClr val="000066"/>
              </a:solidFill>
              <a:latin typeface="Garamond"/>
            </a:endParaRPr>
          </a:p>
          <a:p>
            <a:pPr algn="l" rtl="0">
              <a:spcBef>
                <a:spcPts val="44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8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457200" y="188640"/>
            <a:ext cx="8229600" cy="1143000"/>
          </a:xfrm>
          <a:prstGeom prst="rect">
            <a:avLst/>
          </a:prstGeom>
          <a:solidFill>
            <a:srgbClr val="333399">
              <a:alpha val="70000"/>
            </a:srgbClr>
          </a:solidFill>
          <a:ln w="0">
            <a:noFill/>
          </a:ln>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200" b="1" strike="noStrike" spc="-1">
                <a:solidFill>
                  <a:srgbClr val="FFFFFF"/>
                </a:solidFill>
                <a:latin typeface="Bookman Old Style"/>
              </a:rPr>
              <a:t>Market segmentation by consumer groups</a:t>
            </a:r>
            <a:endParaRPr lang="en-US" sz="3200" b="1" strike="noStrike" spc="-1">
              <a:solidFill>
                <a:srgbClr val="FFFFFF"/>
              </a:solidFill>
              <a:latin typeface="Bookman Old Style"/>
            </a:endParaRPr>
          </a:p>
        </p:txBody>
      </p:sp>
      <p:sp>
        <p:nvSpPr>
          <p:cNvPr id="98" name="TextShape 2"/>
          <p:cNvSpPr txBox="1"/>
          <p:nvPr/>
        </p:nvSpPr>
        <p:spPr>
          <a:xfrm>
            <a:off x="250920" y="1599840"/>
            <a:ext cx="8642160" cy="4924440"/>
          </a:xfrm>
          <a:prstGeom prst="rect">
            <a:avLst/>
          </a:prstGeom>
          <a:noFill/>
          <a:ln w="0">
            <a:noFill/>
          </a:ln>
        </p:spPr>
        <p:txBody>
          <a:bodyPr>
            <a:normAutofit/>
          </a:bodyPr>
          <a:lstStyle/>
          <a:p>
            <a:pPr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strike="noStrike" spc="-1">
                <a:solidFill>
                  <a:srgbClr val="000066"/>
                </a:solidFill>
                <a:latin typeface="Garamond"/>
              </a:rPr>
              <a:t>focuses not on the drug, but on</a:t>
            </a:r>
            <a:r>
              <a:rPr lang="ru-RU" sz="2800" b="1" strike="noStrike" spc="-1">
                <a:solidFill>
                  <a:srgbClr val="FF0000"/>
                </a:solidFill>
                <a:latin typeface="Garamond"/>
              </a:rPr>
              <a:t>consumer</a:t>
            </a:r>
            <a:r>
              <a:rPr lang="ru-RU" sz="2800" b="1" strike="noStrike" spc="-1">
                <a:solidFill>
                  <a:srgbClr val="000066"/>
                </a:solidFill>
                <a:latin typeface="Garamond"/>
              </a:rPr>
              <a:t>and begins with defining who it is: a general practitioner, a hospital doctor, a pharmaceutical specialist, health authorities, etc.</a:t>
            </a:r>
            <a:endParaRPr lang="en-US" sz="2800" b="1" strike="noStrike" spc="-1">
              <a:solidFill>
                <a:srgbClr val="000066"/>
              </a:solidFill>
              <a:latin typeface="Garamond"/>
            </a:endParaRPr>
          </a:p>
          <a:p>
            <a:pPr algn="l" rtl="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strike="noStrike" spc="-1">
                <a:solidFill>
                  <a:srgbClr val="000066"/>
                </a:solidFill>
                <a:latin typeface="Garamond"/>
              </a:rPr>
              <a:t>Typically, in practice, in market conditions, a market segment is distinguished by consumer groups based on four characteristics.</a:t>
            </a:r>
            <a:endParaRPr lang="en-US" sz="2800" b="1" strike="noStrike" spc="-1">
              <a:solidFill>
                <a:srgbClr val="000066"/>
              </a:solidFill>
              <a:latin typeface="Garamond"/>
            </a:endParaRPr>
          </a:p>
          <a:p>
            <a:pPr algn="l" rtl="0">
              <a:spcBef>
                <a:spcPts val="697"/>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457200" y="115560"/>
            <a:ext cx="8229600" cy="1143000"/>
          </a:xfrm>
          <a:prstGeom prst="rect">
            <a:avLst/>
          </a:prstGeom>
          <a:noFill/>
          <a:ln w="0">
            <a:noFill/>
          </a:ln>
          <a:effectLst>
            <a:outerShdw dist="36147" dir="2700000">
              <a:srgbClr val="808080"/>
            </a:outerShdw>
          </a:effectLst>
        </p:spPr>
        <p:txBody>
          <a:bodyPr anchor="ctr">
            <a:noAutofit/>
          </a:bodyPr>
          <a:lstStyle/>
          <a:p>
            <a:pPr algn="ctr" rt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600" b="1" strike="noStrike" spc="-1">
                <a:solidFill>
                  <a:srgbClr val="FFFFFF"/>
                </a:solidFill>
                <a:latin typeface="Bookman Old Style"/>
              </a:rPr>
              <a:t>Signs of segmentation</a:t>
            </a:r>
            <a:endParaRPr lang="en-US" sz="3600" b="1" strike="noStrike" spc="-1">
              <a:solidFill>
                <a:srgbClr val="FFFFFF"/>
              </a:solidFill>
              <a:latin typeface="Bookman Old Style"/>
            </a:endParaRPr>
          </a:p>
        </p:txBody>
      </p:sp>
      <p:sp>
        <p:nvSpPr>
          <p:cNvPr id="100" name="TextShape 2"/>
          <p:cNvSpPr txBox="1"/>
          <p:nvPr/>
        </p:nvSpPr>
        <p:spPr>
          <a:xfrm>
            <a:off x="179280" y="1628280"/>
            <a:ext cx="8785440" cy="4753080"/>
          </a:xfrm>
          <a:prstGeom prst="rect">
            <a:avLst/>
          </a:prstGeom>
          <a:noFill/>
          <a:ln w="0">
            <a:noFill/>
          </a:ln>
        </p:spPr>
        <p:txBody>
          <a:bodyPr>
            <a:normAutofit/>
          </a:bodyPr>
          <a:lstStyle/>
          <a:p>
            <a:pPr marL="342720" indent="-342720" algn="l"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1" i="1" strike="noStrike" spc="-1">
                <a:solidFill>
                  <a:srgbClr val="FF0000"/>
                </a:solidFill>
                <a:latin typeface="Garamond"/>
              </a:rPr>
              <a:t>Segmentation feature</a:t>
            </a:r>
            <a:r>
              <a:rPr lang="ru-RU" sz="2400" b="0" strike="noStrike" spc="-1">
                <a:solidFill>
                  <a:srgbClr val="000066"/>
                </a:solidFill>
                <a:latin typeface="Garamond"/>
              </a:rPr>
              <a:t>- This is a way to highlight this segment in the market.</a:t>
            </a:r>
            <a:endParaRPr lang="en-US" sz="2400" b="1" strike="noStrike" spc="-1">
              <a:solidFill>
                <a:srgbClr val="000066"/>
              </a:solidFill>
              <a:latin typeface="Garamond"/>
            </a:endParaRPr>
          </a:p>
          <a:p>
            <a:pPr marL="342720" indent="-342720" algn="l" rtl="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66"/>
                </a:solidFill>
                <a:latin typeface="Garamond"/>
              </a:rPr>
              <a:t>Depending on the characteristics used, there are:</a:t>
            </a:r>
            <a:endParaRPr lang="en-US" sz="2400" b="1" strike="noStrike" spc="-1">
              <a:solidFill>
                <a:srgbClr val="000066"/>
              </a:solidFill>
              <a:latin typeface="Garamond"/>
            </a:endParaRPr>
          </a:p>
          <a:p>
            <a:pPr marL="342720" indent="-342720" algn="l" rtl="0">
              <a:spcBef>
                <a:spcPts val="59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66"/>
                </a:solidFill>
                <a:latin typeface="Garamond"/>
              </a:rPr>
              <a:t> geographical,</a:t>
            </a:r>
            <a:endParaRPr lang="en-US" sz="2400" b="1" strike="noStrike" spc="-1">
              <a:solidFill>
                <a:srgbClr val="000066"/>
              </a:solidFill>
              <a:latin typeface="Garamond"/>
            </a:endParaRPr>
          </a:p>
          <a:p>
            <a:pPr marL="342720" indent="-342720" algn="l" rtl="0">
              <a:spcBef>
                <a:spcPts val="59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66"/>
                </a:solidFill>
                <a:latin typeface="Garamond"/>
              </a:rPr>
              <a:t>demographic,</a:t>
            </a:r>
            <a:endParaRPr lang="en-US" sz="2400" b="1" strike="noStrike" spc="-1">
              <a:solidFill>
                <a:srgbClr val="000066"/>
              </a:solidFill>
              <a:latin typeface="Garamond"/>
            </a:endParaRPr>
          </a:p>
          <a:p>
            <a:pPr marL="342720" indent="-342720" algn="l" rtl="0">
              <a:spcBef>
                <a:spcPts val="59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66"/>
                </a:solidFill>
                <a:latin typeface="Garamond"/>
              </a:rPr>
              <a:t>psychographic</a:t>
            </a:r>
            <a:endParaRPr lang="en-US" sz="2400" b="1" strike="noStrike" spc="-1">
              <a:solidFill>
                <a:srgbClr val="000066"/>
              </a:solidFill>
              <a:latin typeface="Garamond"/>
            </a:endParaRPr>
          </a:p>
          <a:p>
            <a:pPr marL="342720" indent="-342720" algn="l" rtl="0">
              <a:spcBef>
                <a:spcPts val="598"/>
              </a:spcBef>
              <a:buClr>
                <a:srgbClr val="000066"/>
              </a:buClr>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b="0" strike="noStrike" spc="-1">
                <a:solidFill>
                  <a:srgbClr val="000066"/>
                </a:solidFill>
                <a:latin typeface="Garamond"/>
              </a:rPr>
              <a:t>behavioral</a:t>
            </a:r>
            <a:endParaRPr lang="en-US" sz="2400" b="1" strike="noStrike" spc="-1">
              <a:solidFill>
                <a:srgbClr val="000066"/>
              </a:solidFill>
              <a:latin typeface="Garamond"/>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10197</TotalTime>
  <Words>4307</Words>
  <Application>Microsoft Office PowerPoint</Application>
  <PresentationFormat>Экран (4:3)</PresentationFormat>
  <Paragraphs>190</Paragraphs>
  <Slides>38</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38</vt:i4>
      </vt:variant>
    </vt:vector>
  </HeadingPairs>
  <TitlesOfParts>
    <vt:vector size="40" baseType="lpstr">
      <vt:lpstr>Office Theme</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Иммунная система человека. Иммунитет.</dc:title>
  <dc:creator>ru20037</dc:creator>
  <cp:lastModifiedBy>Юлия Абдуллина</cp:lastModifiedBy>
  <cp:revision>125</cp:revision>
  <dcterms:created xsi:type="dcterms:W3CDTF">2005-12-11T16:29:11Z</dcterms:created>
  <dcterms:modified xsi:type="dcterms:W3CDTF">2024-01-08T18:38:16Z</dcterms:modified>
  <dc:language>en-US</dc:language>
</cp:coreProperties>
</file>