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898" y="-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92" name="PlaceHolder 2"/>
          <p:cNvSpPr>
            <a:spLocks noGrp="1"/>
          </p:cNvSpPr>
          <p:nvPr>
            <p:ph type="body"/>
          </p:nvPr>
        </p:nvSpPr>
        <p:spPr>
          <a:xfrm>
            <a:off x="457200" y="160020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93" name="PlaceHolder 3"/>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95"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96"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97"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98" name="PlaceHolder 5"/>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00" name="PlaceHolder 2"/>
          <p:cNvSpPr>
            <a:spLocks noGrp="1"/>
          </p:cNvSpPr>
          <p:nvPr>
            <p:ph type="body"/>
          </p:nvPr>
        </p:nvSpPr>
        <p:spPr>
          <a:xfrm>
            <a:off x="45720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01" name="PlaceHolder 3"/>
          <p:cNvSpPr>
            <a:spLocks noGrp="1"/>
          </p:cNvSpPr>
          <p:nvPr>
            <p:ph type="body"/>
          </p:nvPr>
        </p:nvSpPr>
        <p:spPr>
          <a:xfrm>
            <a:off x="323964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02" name="PlaceHolder 4"/>
          <p:cNvSpPr>
            <a:spLocks noGrp="1"/>
          </p:cNvSpPr>
          <p:nvPr>
            <p:ph type="body"/>
          </p:nvPr>
        </p:nvSpPr>
        <p:spPr>
          <a:xfrm>
            <a:off x="602208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03" name="PlaceHolder 5"/>
          <p:cNvSpPr>
            <a:spLocks noGrp="1"/>
          </p:cNvSpPr>
          <p:nvPr>
            <p:ph type="body"/>
          </p:nvPr>
        </p:nvSpPr>
        <p:spPr>
          <a:xfrm>
            <a:off x="45720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04" name="PlaceHolder 6"/>
          <p:cNvSpPr>
            <a:spLocks noGrp="1"/>
          </p:cNvSpPr>
          <p:nvPr>
            <p:ph type="body"/>
          </p:nvPr>
        </p:nvSpPr>
        <p:spPr>
          <a:xfrm>
            <a:off x="323964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05" name="PlaceHolder 7"/>
          <p:cNvSpPr>
            <a:spLocks noGrp="1"/>
          </p:cNvSpPr>
          <p:nvPr>
            <p:ph type="body"/>
          </p:nvPr>
        </p:nvSpPr>
        <p:spPr>
          <a:xfrm>
            <a:off x="602208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12" name="PlaceHolder 2"/>
          <p:cNvSpPr>
            <a:spLocks noGrp="1"/>
          </p:cNvSpPr>
          <p:nvPr>
            <p:ph type="subTitle"/>
          </p:nvPr>
        </p:nvSpPr>
        <p:spPr>
          <a:xfrm>
            <a:off x="457200" y="1600200"/>
            <a:ext cx="8229600" cy="452592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14"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16"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17"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9" name="PlaceHolder 1"/>
          <p:cNvSpPr>
            <a:spLocks noGrp="1"/>
          </p:cNvSpPr>
          <p:nvPr>
            <p:ph type="subTitle"/>
          </p:nvPr>
        </p:nvSpPr>
        <p:spPr>
          <a:xfrm>
            <a:off x="457200" y="277920"/>
            <a:ext cx="8229600" cy="528444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21"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22"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23"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71" name="PlaceHolder 2"/>
          <p:cNvSpPr>
            <a:spLocks noGrp="1"/>
          </p:cNvSpPr>
          <p:nvPr>
            <p:ph type="subTitle"/>
          </p:nvPr>
        </p:nvSpPr>
        <p:spPr>
          <a:xfrm>
            <a:off x="457200" y="1600200"/>
            <a:ext cx="8229600" cy="452592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25"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26"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27" name="PlaceHolder 4"/>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29"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30"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31" name="PlaceHolder 4"/>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33" name="PlaceHolder 2"/>
          <p:cNvSpPr>
            <a:spLocks noGrp="1"/>
          </p:cNvSpPr>
          <p:nvPr>
            <p:ph type="body"/>
          </p:nvPr>
        </p:nvSpPr>
        <p:spPr>
          <a:xfrm>
            <a:off x="457200" y="160020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34" name="PlaceHolder 3"/>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36"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37"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38"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39" name="PlaceHolder 5"/>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141" name="PlaceHolder 2"/>
          <p:cNvSpPr>
            <a:spLocks noGrp="1"/>
          </p:cNvSpPr>
          <p:nvPr>
            <p:ph type="body"/>
          </p:nvPr>
        </p:nvSpPr>
        <p:spPr>
          <a:xfrm>
            <a:off x="45720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42" name="PlaceHolder 3"/>
          <p:cNvSpPr>
            <a:spLocks noGrp="1"/>
          </p:cNvSpPr>
          <p:nvPr>
            <p:ph type="body"/>
          </p:nvPr>
        </p:nvSpPr>
        <p:spPr>
          <a:xfrm>
            <a:off x="323964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43" name="PlaceHolder 4"/>
          <p:cNvSpPr>
            <a:spLocks noGrp="1"/>
          </p:cNvSpPr>
          <p:nvPr>
            <p:ph type="body"/>
          </p:nvPr>
        </p:nvSpPr>
        <p:spPr>
          <a:xfrm>
            <a:off x="602208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44" name="PlaceHolder 5"/>
          <p:cNvSpPr>
            <a:spLocks noGrp="1"/>
          </p:cNvSpPr>
          <p:nvPr>
            <p:ph type="body"/>
          </p:nvPr>
        </p:nvSpPr>
        <p:spPr>
          <a:xfrm>
            <a:off x="45720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45" name="PlaceHolder 6"/>
          <p:cNvSpPr>
            <a:spLocks noGrp="1"/>
          </p:cNvSpPr>
          <p:nvPr>
            <p:ph type="body"/>
          </p:nvPr>
        </p:nvSpPr>
        <p:spPr>
          <a:xfrm>
            <a:off x="323964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146" name="PlaceHolder 7"/>
          <p:cNvSpPr>
            <a:spLocks noGrp="1"/>
          </p:cNvSpPr>
          <p:nvPr>
            <p:ph type="body"/>
          </p:nvPr>
        </p:nvSpPr>
        <p:spPr>
          <a:xfrm>
            <a:off x="602208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17" name="PlaceHolder 2"/>
          <p:cNvSpPr>
            <a:spLocks noGrp="1"/>
          </p:cNvSpPr>
          <p:nvPr>
            <p:ph type="subTitle"/>
          </p:nvPr>
        </p:nvSpPr>
        <p:spPr>
          <a:xfrm>
            <a:off x="457200" y="1600200"/>
            <a:ext cx="8229600" cy="452592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19"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21"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22"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73"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457200" y="277920"/>
            <a:ext cx="8229600" cy="528444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26"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27"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28"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30"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31"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32" name="PlaceHolder 4"/>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34"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35"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36" name="PlaceHolder 4"/>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38" name="PlaceHolder 2"/>
          <p:cNvSpPr>
            <a:spLocks noGrp="1"/>
          </p:cNvSpPr>
          <p:nvPr>
            <p:ph type="body"/>
          </p:nvPr>
        </p:nvSpPr>
        <p:spPr>
          <a:xfrm>
            <a:off x="457200" y="160020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39" name="PlaceHolder 3"/>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41"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42"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43"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44" name="PlaceHolder 5"/>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246" name="PlaceHolder 2"/>
          <p:cNvSpPr>
            <a:spLocks noGrp="1"/>
          </p:cNvSpPr>
          <p:nvPr>
            <p:ph type="body"/>
          </p:nvPr>
        </p:nvSpPr>
        <p:spPr>
          <a:xfrm>
            <a:off x="45720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47" name="PlaceHolder 3"/>
          <p:cNvSpPr>
            <a:spLocks noGrp="1"/>
          </p:cNvSpPr>
          <p:nvPr>
            <p:ph type="body"/>
          </p:nvPr>
        </p:nvSpPr>
        <p:spPr>
          <a:xfrm>
            <a:off x="323964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48" name="PlaceHolder 4"/>
          <p:cNvSpPr>
            <a:spLocks noGrp="1"/>
          </p:cNvSpPr>
          <p:nvPr>
            <p:ph type="body"/>
          </p:nvPr>
        </p:nvSpPr>
        <p:spPr>
          <a:xfrm>
            <a:off x="6022080" y="160020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49" name="PlaceHolder 5"/>
          <p:cNvSpPr>
            <a:spLocks noGrp="1"/>
          </p:cNvSpPr>
          <p:nvPr>
            <p:ph type="body"/>
          </p:nvPr>
        </p:nvSpPr>
        <p:spPr>
          <a:xfrm>
            <a:off x="45720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50" name="PlaceHolder 6"/>
          <p:cNvSpPr>
            <a:spLocks noGrp="1"/>
          </p:cNvSpPr>
          <p:nvPr>
            <p:ph type="body"/>
          </p:nvPr>
        </p:nvSpPr>
        <p:spPr>
          <a:xfrm>
            <a:off x="323964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251" name="PlaceHolder 7"/>
          <p:cNvSpPr>
            <a:spLocks noGrp="1"/>
          </p:cNvSpPr>
          <p:nvPr>
            <p:ph type="body"/>
          </p:nvPr>
        </p:nvSpPr>
        <p:spPr>
          <a:xfrm>
            <a:off x="6022080" y="3964320"/>
            <a:ext cx="264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75"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76"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8" name="PlaceHolder 1"/>
          <p:cNvSpPr>
            <a:spLocks noGrp="1"/>
          </p:cNvSpPr>
          <p:nvPr>
            <p:ph type="subTitle"/>
          </p:nvPr>
        </p:nvSpPr>
        <p:spPr>
          <a:xfrm>
            <a:off x="457200" y="277920"/>
            <a:ext cx="8229600" cy="528444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80"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81"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82"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84"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85"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86" name="PlaceHolder 4"/>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CCECFF"/>
              </a:solidFill>
              <a:latin typeface="Arial"/>
            </a:endParaRPr>
          </a:p>
        </p:txBody>
      </p:sp>
      <p:sp>
        <p:nvSpPr>
          <p:cNvPr id="88"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89"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
        <p:nvSpPr>
          <p:cNvPr id="90" name="PlaceHolder 4"/>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FFFFFF"/>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8AE"/>
        </a:solidFill>
        <a:effectLst/>
      </p:bgPr>
    </p:bg>
    <p:spTree>
      <p:nvGrpSpPr>
        <p:cNvPr id="1" name=""/>
        <p:cNvGrpSpPr/>
        <p:nvPr/>
      </p:nvGrpSpPr>
      <p:grpSpPr>
        <a:xfrm>
          <a:off x="0" y="0"/>
          <a:ext cx="0" cy="0"/>
          <a:chOff x="0" y="0"/>
          <a:chExt cx="0" cy="0"/>
        </a:xfrm>
      </p:grpSpPr>
      <p:sp>
        <p:nvSpPr>
          <p:cNvPr id="70" name="Freeform 2"/>
          <p:cNvSpPr/>
          <p:nvPr/>
        </p:nvSpPr>
        <p:spPr>
          <a:xfrm>
            <a:off x="6627960" y="6429240"/>
            <a:ext cx="285480" cy="209520"/>
          </a:xfrm>
          <a:custGeom>
            <a:avLst/>
            <a:gdLst/>
            <a:ahLst/>
            <a:cxnLst/>
            <a:rect l="l" t="t"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rgbClr val="0088E4"/>
              </a:gs>
              <a:gs pos="100000">
                <a:srgbClr val="0077C8"/>
              </a:gs>
            </a:gsLst>
            <a:lin ang="18900000"/>
          </a:gradFill>
          <a:ln w="0">
            <a:noFill/>
          </a:ln>
        </p:spPr>
        <p:style>
          <a:lnRef idx="0">
            <a:scrgbClr r="0" g="0" b="0"/>
          </a:lnRef>
          <a:fillRef idx="0">
            <a:scrgbClr r="0" g="0" b="0"/>
          </a:fillRef>
          <a:effectRef idx="0">
            <a:scrgbClr r="0" g="0" b="0"/>
          </a:effectRef>
          <a:fontRef idx="minor"/>
        </p:style>
      </p:sp>
      <p:grpSp>
        <p:nvGrpSpPr>
          <p:cNvPr id="71" name="Group 3"/>
          <p:cNvGrpSpPr/>
          <p:nvPr/>
        </p:nvGrpSpPr>
        <p:grpSpPr>
          <a:xfrm>
            <a:off x="3240" y="4267080"/>
            <a:ext cx="9140760" cy="2590920"/>
            <a:chOff x="3240" y="4267080"/>
            <a:chExt cx="9140760" cy="2590920"/>
          </a:xfrm>
        </p:grpSpPr>
        <p:sp>
          <p:nvSpPr>
            <p:cNvPr id="2" name="Freeform 4"/>
            <p:cNvSpPr/>
            <p:nvPr/>
          </p:nvSpPr>
          <p:spPr>
            <a:xfrm>
              <a:off x="3240" y="4267080"/>
              <a:ext cx="9140760" cy="2590920"/>
            </a:xfrm>
            <a:custGeom>
              <a:avLst/>
              <a:gdLst/>
              <a:ahLst/>
              <a:cxnLst/>
              <a:rect l="l" t="t" r="r" b="b"/>
              <a:pathLst>
                <a:path w="5740" h="4316">
                  <a:moveTo>
                    <a:pt x="5740" y="4316"/>
                  </a:moveTo>
                  <a:lnTo>
                    <a:pt x="0" y="4316"/>
                  </a:lnTo>
                  <a:lnTo>
                    <a:pt x="0" y="0"/>
                  </a:lnTo>
                  <a:lnTo>
                    <a:pt x="5740" y="0"/>
                  </a:lnTo>
                  <a:lnTo>
                    <a:pt x="5740" y="4316"/>
                  </a:lnTo>
                  <a:lnTo>
                    <a:pt x="5740" y="4316"/>
                  </a:lnTo>
                  <a:close/>
                </a:path>
              </a:pathLst>
            </a:cu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grpSp>
          <p:nvGrpSpPr>
            <p:cNvPr id="3" name="Group 5"/>
            <p:cNvGrpSpPr/>
            <p:nvPr/>
          </p:nvGrpSpPr>
          <p:grpSpPr>
            <a:xfrm>
              <a:off x="5600880" y="5897520"/>
              <a:ext cx="1256760" cy="827280"/>
              <a:chOff x="5600880" y="5897520"/>
              <a:chExt cx="1256760" cy="827280"/>
            </a:xfrm>
          </p:grpSpPr>
          <p:sp>
            <p:nvSpPr>
              <p:cNvPr id="4" name="Oval 6"/>
              <p:cNvSpPr/>
              <p:nvPr/>
            </p:nvSpPr>
            <p:spPr>
              <a:xfrm>
                <a:off x="5852880" y="6048360"/>
                <a:ext cx="844200" cy="519120"/>
              </a:xfrm>
              <a:prstGeom prst="ellipse">
                <a:avLst/>
              </a:prstGeom>
              <a:gradFill rotWithShape="0">
                <a:gsLst>
                  <a:gs pos="0">
                    <a:srgbClr val="0088E4"/>
                  </a:gs>
                  <a:gs pos="100000">
                    <a:srgbClr val="007CCF"/>
                  </a:gs>
                </a:gsLst>
                <a:path path="rect">
                  <a:fillToRect l="50000" t="50000" r="50000" b="50000"/>
                </a:path>
              </a:gradFill>
              <a:ln w="0">
                <a:noFill/>
              </a:ln>
            </p:spPr>
            <p:style>
              <a:lnRef idx="0">
                <a:scrgbClr r="0" g="0" b="0"/>
              </a:lnRef>
              <a:fillRef idx="0">
                <a:scrgbClr r="0" g="0" b="0"/>
              </a:fillRef>
              <a:effectRef idx="0">
                <a:scrgbClr r="0" g="0" b="0"/>
              </a:effectRef>
              <a:fontRef idx="minor"/>
            </p:style>
          </p:sp>
          <p:sp>
            <p:nvSpPr>
              <p:cNvPr id="5" name="Oval 7"/>
              <p:cNvSpPr/>
              <p:nvPr/>
            </p:nvSpPr>
            <p:spPr>
              <a:xfrm>
                <a:off x="5916600" y="6095880"/>
                <a:ext cx="717120" cy="436680"/>
              </a:xfrm>
              <a:prstGeom prst="ellipse">
                <a:avLst/>
              </a:prstGeom>
              <a:gradFill rotWithShape="0">
                <a:gsLst>
                  <a:gs pos="0">
                    <a:srgbClr val="007CCF"/>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6" name="Oval 8"/>
              <p:cNvSpPr/>
              <p:nvPr/>
            </p:nvSpPr>
            <p:spPr>
              <a:xfrm>
                <a:off x="6005520" y="6146640"/>
                <a:ext cx="545760" cy="32868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7" name="Oval 9"/>
              <p:cNvSpPr/>
              <p:nvPr/>
            </p:nvSpPr>
            <p:spPr>
              <a:xfrm>
                <a:off x="6068880" y="6184800"/>
                <a:ext cx="415440" cy="252360"/>
              </a:xfrm>
              <a:prstGeom prst="ellipse">
                <a:avLst/>
              </a:prstGeom>
              <a:gradFill rotWithShape="0">
                <a:gsLst>
                  <a:gs pos="0">
                    <a:srgbClr val="0084DD"/>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8" name="Oval 10"/>
              <p:cNvSpPr/>
              <p:nvPr/>
            </p:nvSpPr>
            <p:spPr>
              <a:xfrm>
                <a:off x="6122880" y="6226200"/>
                <a:ext cx="304560" cy="16992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9" name="Freeform 11"/>
              <p:cNvSpPr/>
              <p:nvPr/>
            </p:nvSpPr>
            <p:spPr>
              <a:xfrm>
                <a:off x="5676840" y="5897520"/>
                <a:ext cx="607680" cy="255600"/>
              </a:xfrm>
              <a:custGeom>
                <a:avLst/>
                <a:gdLst/>
                <a:ahLst/>
                <a:cxnLst/>
                <a:rect l="l" t="t"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0" name="Freeform 12"/>
              <p:cNvSpPr/>
              <p:nvPr/>
            </p:nvSpPr>
            <p:spPr>
              <a:xfrm>
                <a:off x="5867280" y="6620040"/>
                <a:ext cx="704520" cy="104760"/>
              </a:xfrm>
              <a:custGeom>
                <a:avLst/>
                <a:gdLst/>
                <a:ahLst/>
                <a:cxnLst/>
                <a:rect l="l" t="t"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rgbClr val="0073C1"/>
                  </a:gs>
                  <a:gs pos="100000">
                    <a:srgbClr val="0088E4"/>
                  </a:gs>
                </a:gsLst>
                <a:lin ang="18900000"/>
              </a:gradFill>
              <a:ln w="0">
                <a:noFill/>
              </a:ln>
            </p:spPr>
            <p:style>
              <a:lnRef idx="0">
                <a:scrgbClr r="0" g="0" b="0"/>
              </a:lnRef>
              <a:fillRef idx="0">
                <a:scrgbClr r="0" g="0" b="0"/>
              </a:fillRef>
              <a:effectRef idx="0">
                <a:scrgbClr r="0" g="0" b="0"/>
              </a:effectRef>
              <a:fontRef idx="minor"/>
            </p:style>
          </p:sp>
          <p:sp>
            <p:nvSpPr>
              <p:cNvPr id="11" name="Freeform 13"/>
              <p:cNvSpPr/>
              <p:nvPr/>
            </p:nvSpPr>
            <p:spPr>
              <a:xfrm>
                <a:off x="5600880" y="6200640"/>
                <a:ext cx="141120" cy="343080"/>
              </a:xfrm>
              <a:custGeom>
                <a:avLst/>
                <a:gdLst/>
                <a:ahLst/>
                <a:cxnLst/>
                <a:rect l="l" t="t"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12" name="Freeform 14"/>
              <p:cNvSpPr/>
              <p:nvPr/>
            </p:nvSpPr>
            <p:spPr>
              <a:xfrm>
                <a:off x="5667120" y="5945040"/>
                <a:ext cx="1190520" cy="731880"/>
              </a:xfrm>
              <a:custGeom>
                <a:avLst/>
                <a:gdLst/>
                <a:ahLst/>
                <a:cxnLst/>
                <a:rect l="l" t="t"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blipFill rotWithShape="0">
                <a:blip r:embed="rId14"/>
                <a:srcRect/>
                <a:stretch/>
              </a:blipFill>
              <a:ln w="0">
                <a:noFill/>
              </a:ln>
            </p:spPr>
            <p:style>
              <a:lnRef idx="0">
                <a:scrgbClr r="0" g="0" b="0"/>
              </a:lnRef>
              <a:fillRef idx="0">
                <a:scrgbClr r="0" g="0" b="0"/>
              </a:fillRef>
              <a:effectRef idx="0">
                <a:scrgbClr r="0" g="0" b="0"/>
              </a:effectRef>
              <a:fontRef idx="minor"/>
            </p:style>
          </p:sp>
          <p:sp>
            <p:nvSpPr>
              <p:cNvPr id="13" name="Freeform 15"/>
              <p:cNvSpPr/>
              <p:nvPr/>
            </p:nvSpPr>
            <p:spPr>
              <a:xfrm>
                <a:off x="6410160" y="5907240"/>
                <a:ext cx="151920" cy="47520"/>
              </a:xfrm>
              <a:custGeom>
                <a:avLst/>
                <a:gdLst/>
                <a:ahLst/>
                <a:cxnLst/>
                <a:rect l="l" t="t"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rgbClr val="0088E4"/>
                  </a:gs>
                  <a:gs pos="100000">
                    <a:srgbClr val="0077C8"/>
                  </a:gs>
                </a:gsLst>
                <a:lin ang="0"/>
              </a:gradFill>
              <a:ln w="0">
                <a:noFill/>
              </a:ln>
            </p:spPr>
            <p:style>
              <a:lnRef idx="0">
                <a:scrgbClr r="0" g="0" b="0"/>
              </a:lnRef>
              <a:fillRef idx="0">
                <a:scrgbClr r="0" g="0" b="0"/>
              </a:fillRef>
              <a:effectRef idx="0">
                <a:scrgbClr r="0" g="0" b="0"/>
              </a:effectRef>
              <a:fontRef idx="minor"/>
            </p:style>
          </p:sp>
          <p:sp>
            <p:nvSpPr>
              <p:cNvPr id="14" name="Oval 16"/>
              <p:cNvSpPr/>
              <p:nvPr/>
            </p:nvSpPr>
            <p:spPr>
              <a:xfrm>
                <a:off x="6208560" y="6267600"/>
                <a:ext cx="132840" cy="83880"/>
              </a:xfrm>
              <a:prstGeom prst="ellipse">
                <a:avLst/>
              </a:pr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grpSp>
        <p:grpSp>
          <p:nvGrpSpPr>
            <p:cNvPr id="15" name="Group 17"/>
            <p:cNvGrpSpPr/>
            <p:nvPr/>
          </p:nvGrpSpPr>
          <p:grpSpPr>
            <a:xfrm>
              <a:off x="2819520" y="5764320"/>
              <a:ext cx="2581200" cy="1084320"/>
              <a:chOff x="2819520" y="5764320"/>
              <a:chExt cx="2581200" cy="1084320"/>
            </a:xfrm>
          </p:grpSpPr>
          <p:sp>
            <p:nvSpPr>
              <p:cNvPr id="16" name="Oval 18"/>
              <p:cNvSpPr/>
              <p:nvPr/>
            </p:nvSpPr>
            <p:spPr>
              <a:xfrm>
                <a:off x="3600360" y="6245280"/>
                <a:ext cx="1013040" cy="598320"/>
              </a:xfrm>
              <a:prstGeom prst="ellipse">
                <a:avLst/>
              </a:prstGeom>
              <a:gradFill rotWithShape="0">
                <a:gsLst>
                  <a:gs pos="0">
                    <a:srgbClr val="0077C8"/>
                  </a:gs>
                  <a:gs pos="100000">
                    <a:srgbClr val="0088E4"/>
                  </a:gs>
                </a:gsLst>
                <a:lin ang="2700000"/>
              </a:gradFill>
              <a:ln w="0">
                <a:noFill/>
              </a:ln>
            </p:spPr>
            <p:style>
              <a:lnRef idx="0">
                <a:scrgbClr r="0" g="0" b="0"/>
              </a:lnRef>
              <a:fillRef idx="0">
                <a:scrgbClr r="0" g="0" b="0"/>
              </a:fillRef>
              <a:effectRef idx="0">
                <a:scrgbClr r="0" g="0" b="0"/>
              </a:effectRef>
              <a:fontRef idx="minor"/>
            </p:style>
          </p:sp>
          <p:sp>
            <p:nvSpPr>
              <p:cNvPr id="17" name="Oval 19"/>
              <p:cNvSpPr/>
              <p:nvPr/>
            </p:nvSpPr>
            <p:spPr>
              <a:xfrm>
                <a:off x="3673440" y="6283440"/>
                <a:ext cx="862200" cy="527040"/>
              </a:xfrm>
              <a:prstGeom prst="ellipse">
                <a:avLst/>
              </a:prstGeom>
              <a:gradFill rotWithShape="0">
                <a:gsLst>
                  <a:gs pos="0">
                    <a:srgbClr val="0088E4"/>
                  </a:gs>
                  <a:gs pos="100000">
                    <a:srgbClr val="0077C8"/>
                  </a:gs>
                </a:gsLst>
                <a:lin ang="2700000"/>
              </a:gradFill>
              <a:ln w="0">
                <a:noFill/>
              </a:ln>
            </p:spPr>
            <p:style>
              <a:lnRef idx="0">
                <a:scrgbClr r="0" g="0" b="0"/>
              </a:lnRef>
              <a:fillRef idx="0">
                <a:scrgbClr r="0" g="0" b="0"/>
              </a:fillRef>
              <a:effectRef idx="0">
                <a:scrgbClr r="0" g="0" b="0"/>
              </a:effectRef>
              <a:fontRef idx="minor"/>
            </p:style>
          </p:sp>
          <p:sp>
            <p:nvSpPr>
              <p:cNvPr id="18" name="Oval 20"/>
              <p:cNvSpPr/>
              <p:nvPr/>
            </p:nvSpPr>
            <p:spPr>
              <a:xfrm>
                <a:off x="3716280" y="6316560"/>
                <a:ext cx="795240" cy="474840"/>
              </a:xfrm>
              <a:prstGeom prst="ellipse">
                <a:avLst/>
              </a:prstGeom>
              <a:gradFill rotWithShape="0">
                <a:gsLst>
                  <a:gs pos="0">
                    <a:srgbClr val="007CCF"/>
                  </a:gs>
                  <a:gs pos="100000">
                    <a:srgbClr val="0088E4"/>
                  </a:gs>
                </a:gsLst>
                <a:lin ang="2700000"/>
              </a:gradFill>
              <a:ln w="0">
                <a:noFill/>
              </a:ln>
            </p:spPr>
            <p:style>
              <a:lnRef idx="0">
                <a:scrgbClr r="0" g="0" b="0"/>
              </a:lnRef>
              <a:fillRef idx="0">
                <a:scrgbClr r="0" g="0" b="0"/>
              </a:fillRef>
              <a:effectRef idx="0">
                <a:scrgbClr r="0" g="0" b="0"/>
              </a:effectRef>
              <a:fontRef idx="minor"/>
            </p:style>
          </p:sp>
          <p:sp>
            <p:nvSpPr>
              <p:cNvPr id="19" name="Oval 21"/>
              <p:cNvSpPr/>
              <p:nvPr/>
            </p:nvSpPr>
            <p:spPr>
              <a:xfrm>
                <a:off x="3759120" y="6345360"/>
                <a:ext cx="704880" cy="409320"/>
              </a:xfrm>
              <a:prstGeom prst="ellipse">
                <a:avLst/>
              </a:prstGeom>
              <a:gradFill rotWithShape="0">
                <a:gsLst>
                  <a:gs pos="0">
                    <a:srgbClr val="0077C8"/>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0" name="Oval 22"/>
              <p:cNvSpPr/>
              <p:nvPr/>
            </p:nvSpPr>
            <p:spPr>
              <a:xfrm>
                <a:off x="3786120" y="6357960"/>
                <a:ext cx="655560" cy="380880"/>
              </a:xfrm>
              <a:prstGeom prst="ellipse">
                <a:avLst/>
              </a:pr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1" name="Oval 23"/>
              <p:cNvSpPr/>
              <p:nvPr/>
            </p:nvSpPr>
            <p:spPr>
              <a:xfrm>
                <a:off x="3868560" y="6391440"/>
                <a:ext cx="486000" cy="304560"/>
              </a:xfrm>
              <a:prstGeom prst="ellipse">
                <a:avLst/>
              </a:prstGeom>
              <a:gradFill rotWithShape="0">
                <a:gsLst>
                  <a:gs pos="0">
                    <a:srgbClr val="0077C8"/>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2" name="Oval 24"/>
              <p:cNvSpPr/>
              <p:nvPr/>
            </p:nvSpPr>
            <p:spPr>
              <a:xfrm>
                <a:off x="3930480" y="6438960"/>
                <a:ext cx="360360" cy="214200"/>
              </a:xfrm>
              <a:prstGeom prst="ellipse">
                <a:avLst/>
              </a:prstGeom>
              <a:gradFill rotWithShape="0">
                <a:gsLst>
                  <a:gs pos="0">
                    <a:srgbClr val="0088E4"/>
                  </a:gs>
                  <a:gs pos="100000">
                    <a:srgbClr val="007CCF"/>
                  </a:gs>
                </a:gsLst>
                <a:lin ang="2700000"/>
              </a:gradFill>
              <a:ln w="0">
                <a:noFill/>
              </a:ln>
            </p:spPr>
            <p:style>
              <a:lnRef idx="0">
                <a:scrgbClr r="0" g="0" b="0"/>
              </a:lnRef>
              <a:fillRef idx="0">
                <a:scrgbClr r="0" g="0" b="0"/>
              </a:fillRef>
              <a:effectRef idx="0">
                <a:scrgbClr r="0" g="0" b="0"/>
              </a:effectRef>
              <a:fontRef idx="minor"/>
            </p:style>
          </p:sp>
          <p:sp>
            <p:nvSpPr>
              <p:cNvPr id="23" name="Oval 25"/>
              <p:cNvSpPr/>
              <p:nvPr/>
            </p:nvSpPr>
            <p:spPr>
              <a:xfrm>
                <a:off x="4035600" y="6504120"/>
                <a:ext cx="142560" cy="95040"/>
              </a:xfrm>
              <a:prstGeom prst="ellipse">
                <a:avLst/>
              </a:prstGeom>
              <a:gradFill rotWithShape="0">
                <a:gsLst>
                  <a:gs pos="0">
                    <a:srgbClr val="0088E4"/>
                  </a:gs>
                  <a:gs pos="100000">
                    <a:srgbClr val="007CCF"/>
                  </a:gs>
                </a:gsLst>
                <a:lin ang="0"/>
              </a:gradFill>
              <a:ln w="0">
                <a:noFill/>
              </a:ln>
            </p:spPr>
            <p:style>
              <a:lnRef idx="0">
                <a:scrgbClr r="0" g="0" b="0"/>
              </a:lnRef>
              <a:fillRef idx="0">
                <a:scrgbClr r="0" g="0" b="0"/>
              </a:fillRef>
              <a:effectRef idx="0">
                <a:scrgbClr r="0" g="0" b="0"/>
              </a:effectRef>
              <a:fontRef idx="minor"/>
            </p:style>
          </p:sp>
          <p:sp>
            <p:nvSpPr>
              <p:cNvPr id="24" name="Freeform 26"/>
              <p:cNvSpPr/>
              <p:nvPr/>
            </p:nvSpPr>
            <p:spPr>
              <a:xfrm>
                <a:off x="4103640" y="6067440"/>
                <a:ext cx="712800" cy="295200"/>
              </a:xfrm>
              <a:custGeom>
                <a:avLst/>
                <a:gdLst/>
                <a:ahLst/>
                <a:cxnLst/>
                <a:rect l="l" t="t"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rgbClr val="007CCF"/>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5" name="Freeform 27"/>
              <p:cNvSpPr/>
              <p:nvPr/>
            </p:nvSpPr>
            <p:spPr>
              <a:xfrm>
                <a:off x="3400560" y="6114960"/>
                <a:ext cx="1415880" cy="733680"/>
              </a:xfrm>
              <a:custGeom>
                <a:avLst/>
                <a:gdLst/>
                <a:ahLst/>
                <a:cxnLst/>
                <a:rect l="l" t="t"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rgbClr val="0088E4"/>
                  </a:gs>
                  <a:gs pos="100000">
                    <a:srgbClr val="0073C1"/>
                  </a:gs>
                </a:gsLst>
                <a:lin ang="2700000"/>
              </a:gradFill>
              <a:ln w="0">
                <a:noFill/>
              </a:ln>
            </p:spPr>
            <p:style>
              <a:lnRef idx="0">
                <a:scrgbClr r="0" g="0" b="0"/>
              </a:lnRef>
              <a:fillRef idx="0">
                <a:scrgbClr r="0" g="0" b="0"/>
              </a:fillRef>
              <a:effectRef idx="0">
                <a:scrgbClr r="0" g="0" b="0"/>
              </a:effectRef>
              <a:fontRef idx="minor"/>
            </p:style>
          </p:sp>
          <p:sp>
            <p:nvSpPr>
              <p:cNvPr id="26" name="Freeform 28"/>
              <p:cNvSpPr/>
              <p:nvPr/>
            </p:nvSpPr>
            <p:spPr>
              <a:xfrm>
                <a:off x="3305160" y="6076800"/>
                <a:ext cx="646200" cy="771840"/>
              </a:xfrm>
              <a:custGeom>
                <a:avLst/>
                <a:gdLst/>
                <a:ahLst/>
                <a:cxnLst/>
                <a:rect l="l" t="t"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rgbClr val="0088E4"/>
                  </a:gs>
                  <a:gs pos="100000">
                    <a:srgbClr val="007CCF"/>
                  </a:gs>
                </a:gsLst>
                <a:lin ang="0"/>
              </a:gradFill>
              <a:ln w="0">
                <a:noFill/>
              </a:ln>
            </p:spPr>
            <p:style>
              <a:lnRef idx="0">
                <a:scrgbClr r="0" g="0" b="0"/>
              </a:lnRef>
              <a:fillRef idx="0">
                <a:scrgbClr r="0" g="0" b="0"/>
              </a:fillRef>
              <a:effectRef idx="0">
                <a:scrgbClr r="0" g="0" b="0"/>
              </a:effectRef>
              <a:fontRef idx="minor"/>
            </p:style>
          </p:sp>
          <p:sp>
            <p:nvSpPr>
              <p:cNvPr id="27" name="Freeform 29"/>
              <p:cNvSpPr/>
              <p:nvPr/>
            </p:nvSpPr>
            <p:spPr>
              <a:xfrm>
                <a:off x="4741920" y="6419880"/>
                <a:ext cx="171360" cy="399960"/>
              </a:xfrm>
              <a:custGeom>
                <a:avLst/>
                <a:gdLst/>
                <a:ahLst/>
                <a:cxnLst/>
                <a:rect l="l" t="t"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rgbClr val="0088E4"/>
                  </a:gs>
                  <a:gs pos="100000">
                    <a:srgbClr val="006FBB"/>
                  </a:gs>
                </a:gsLst>
                <a:lin ang="5400000"/>
              </a:gradFill>
              <a:ln w="0">
                <a:noFill/>
              </a:ln>
            </p:spPr>
            <p:style>
              <a:lnRef idx="0">
                <a:scrgbClr r="0" g="0" b="0"/>
              </a:lnRef>
              <a:fillRef idx="0">
                <a:scrgbClr r="0" g="0" b="0"/>
              </a:fillRef>
              <a:effectRef idx="0">
                <a:scrgbClr r="0" g="0" b="0"/>
              </a:effectRef>
              <a:fontRef idx="minor"/>
            </p:style>
          </p:sp>
          <p:sp>
            <p:nvSpPr>
              <p:cNvPr id="28" name="Freeform 30"/>
              <p:cNvSpPr/>
              <p:nvPr/>
            </p:nvSpPr>
            <p:spPr>
              <a:xfrm>
                <a:off x="3282840" y="5850000"/>
                <a:ext cx="1325520" cy="237960"/>
              </a:xfrm>
              <a:custGeom>
                <a:avLst/>
                <a:gdLst/>
                <a:ahLst/>
                <a:cxnLst/>
                <a:rect l="l" t="t"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rgbClr val="0088E4"/>
              </a:solidFill>
              <a:ln w="0">
                <a:noFill/>
              </a:ln>
            </p:spPr>
            <p:style>
              <a:lnRef idx="0">
                <a:scrgbClr r="0" g="0" b="0"/>
              </a:lnRef>
              <a:fillRef idx="0">
                <a:scrgbClr r="0" g="0" b="0"/>
              </a:fillRef>
              <a:effectRef idx="0">
                <a:scrgbClr r="0" g="0" b="0"/>
              </a:effectRef>
              <a:fontRef idx="minor"/>
            </p:style>
          </p:sp>
          <p:sp>
            <p:nvSpPr>
              <p:cNvPr id="29" name="Freeform 31"/>
              <p:cNvSpPr/>
              <p:nvPr/>
            </p:nvSpPr>
            <p:spPr>
              <a:xfrm>
                <a:off x="2963880" y="6116760"/>
                <a:ext cx="271440" cy="731880"/>
              </a:xfrm>
              <a:custGeom>
                <a:avLst/>
                <a:gdLst/>
                <a:ahLst/>
                <a:cxnLst/>
                <a:rect l="l" t="t"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rgbClr val="0088E4"/>
              </a:solidFill>
              <a:ln w="0">
                <a:noFill/>
              </a:ln>
            </p:spPr>
            <p:style>
              <a:lnRef idx="0">
                <a:scrgbClr r="0" g="0" b="0"/>
              </a:lnRef>
              <a:fillRef idx="0">
                <a:scrgbClr r="0" g="0" b="0"/>
              </a:fillRef>
              <a:effectRef idx="0">
                <a:scrgbClr r="0" g="0" b="0"/>
              </a:effectRef>
              <a:fontRef idx="minor"/>
            </p:style>
          </p:sp>
          <p:sp>
            <p:nvSpPr>
              <p:cNvPr id="30" name="Freeform 32"/>
              <p:cNvSpPr/>
              <p:nvPr/>
            </p:nvSpPr>
            <p:spPr>
              <a:xfrm>
                <a:off x="4684680" y="5954760"/>
                <a:ext cx="571680" cy="893880"/>
              </a:xfrm>
              <a:custGeom>
                <a:avLst/>
                <a:gdLst/>
                <a:ahLst/>
                <a:cxnLst/>
                <a:rect l="l" t="t"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31" name="Freeform 33"/>
              <p:cNvSpPr/>
              <p:nvPr/>
            </p:nvSpPr>
            <p:spPr>
              <a:xfrm>
                <a:off x="3679920" y="5764320"/>
                <a:ext cx="1711080" cy="674640"/>
              </a:xfrm>
              <a:custGeom>
                <a:avLst/>
                <a:gdLst/>
                <a:ahLst/>
                <a:cxnLst/>
                <a:rect l="l" t="t"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32" name="Freeform 34"/>
              <p:cNvSpPr/>
              <p:nvPr/>
            </p:nvSpPr>
            <p:spPr>
              <a:xfrm>
                <a:off x="5245200" y="6477120"/>
                <a:ext cx="155520" cy="371520"/>
              </a:xfrm>
              <a:custGeom>
                <a:avLst/>
                <a:gdLst/>
                <a:ahLst/>
                <a:cxnLst/>
                <a:rect l="l" t="t"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33" name="Freeform 35"/>
              <p:cNvSpPr/>
              <p:nvPr/>
            </p:nvSpPr>
            <p:spPr>
              <a:xfrm>
                <a:off x="2819520" y="5830920"/>
                <a:ext cx="763560" cy="1017720"/>
              </a:xfrm>
              <a:custGeom>
                <a:avLst/>
                <a:gdLst/>
                <a:ahLst/>
                <a:cxnLst/>
                <a:rect l="l" t="t"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rgbClr val="0088E4"/>
              </a:solidFill>
              <a:ln w="0">
                <a:noFill/>
              </a:ln>
            </p:spPr>
            <p:style>
              <a:lnRef idx="0">
                <a:scrgbClr r="0" g="0" b="0"/>
              </a:lnRef>
              <a:fillRef idx="0">
                <a:scrgbClr r="0" g="0" b="0"/>
              </a:fillRef>
              <a:effectRef idx="0">
                <a:scrgbClr r="0" g="0" b="0"/>
              </a:effectRef>
              <a:fontRef idx="minor"/>
            </p:style>
          </p:sp>
        </p:grpSp>
        <p:grpSp>
          <p:nvGrpSpPr>
            <p:cNvPr id="34" name="Group 36"/>
            <p:cNvGrpSpPr/>
            <p:nvPr/>
          </p:nvGrpSpPr>
          <p:grpSpPr>
            <a:xfrm>
              <a:off x="6553080" y="5334120"/>
              <a:ext cx="2144880" cy="1303200"/>
              <a:chOff x="6553080" y="5334120"/>
              <a:chExt cx="2144880" cy="1303200"/>
            </a:xfrm>
          </p:grpSpPr>
          <p:sp>
            <p:nvSpPr>
              <p:cNvPr id="35" name="Freeform 37"/>
              <p:cNvSpPr/>
              <p:nvPr/>
            </p:nvSpPr>
            <p:spPr>
              <a:xfrm>
                <a:off x="6667560" y="5400720"/>
                <a:ext cx="1906560" cy="1160280"/>
              </a:xfrm>
              <a:custGeom>
                <a:avLst/>
                <a:gdLst/>
                <a:ahLst/>
                <a:cxnLst/>
                <a:rect l="l" t="t"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36" name="Freeform 38"/>
              <p:cNvSpPr/>
              <p:nvPr/>
            </p:nvSpPr>
            <p:spPr>
              <a:xfrm>
                <a:off x="6553080" y="5343480"/>
                <a:ext cx="863640" cy="1170000"/>
              </a:xfrm>
              <a:custGeom>
                <a:avLst/>
                <a:gdLst/>
                <a:ahLst/>
                <a:cxnLst/>
                <a:rect l="l" t="t"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37" name="Freeform 39"/>
              <p:cNvSpPr/>
              <p:nvPr/>
            </p:nvSpPr>
            <p:spPr>
              <a:xfrm>
                <a:off x="7607160" y="5334120"/>
                <a:ext cx="966960" cy="399960"/>
              </a:xfrm>
              <a:custGeom>
                <a:avLst/>
                <a:gdLst/>
                <a:ahLst/>
                <a:cxnLst/>
                <a:rect l="l" t="t"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rgbClr val="0F8FE6"/>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38" name="Freeform 40"/>
              <p:cNvSpPr/>
              <p:nvPr/>
            </p:nvSpPr>
            <p:spPr>
              <a:xfrm>
                <a:off x="8327880" y="6361200"/>
                <a:ext cx="114480" cy="85680"/>
              </a:xfrm>
              <a:custGeom>
                <a:avLst/>
                <a:gdLst/>
                <a:ahLst/>
                <a:cxnLst/>
                <a:rect l="l" t="t"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39" name="Freeform 41"/>
              <p:cNvSpPr/>
              <p:nvPr/>
            </p:nvSpPr>
            <p:spPr>
              <a:xfrm>
                <a:off x="7151760" y="6465960"/>
                <a:ext cx="1119240" cy="171360"/>
              </a:xfrm>
              <a:custGeom>
                <a:avLst/>
                <a:gdLst/>
                <a:ahLst/>
                <a:cxnLst/>
                <a:rect l="l" t="t"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40" name="Freeform 42"/>
              <p:cNvSpPr/>
              <p:nvPr/>
            </p:nvSpPr>
            <p:spPr>
              <a:xfrm>
                <a:off x="8470800" y="5800680"/>
                <a:ext cx="227160" cy="541440"/>
              </a:xfrm>
              <a:custGeom>
                <a:avLst/>
                <a:gdLst/>
                <a:ahLst/>
                <a:cxnLst/>
                <a:rect l="l" t="t"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41" name="Freeform 43"/>
              <p:cNvSpPr/>
              <p:nvPr/>
            </p:nvSpPr>
            <p:spPr>
              <a:xfrm>
                <a:off x="8034480" y="5753160"/>
                <a:ext cx="131760" cy="142920"/>
              </a:xfrm>
              <a:custGeom>
                <a:avLst/>
                <a:gdLst/>
                <a:ahLst/>
                <a:cxnLst/>
                <a:rect l="l" t="t"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42" name="Freeform 44"/>
              <p:cNvSpPr/>
              <p:nvPr/>
            </p:nvSpPr>
            <p:spPr>
              <a:xfrm>
                <a:off x="7056360" y="5638680"/>
                <a:ext cx="1138320" cy="684360"/>
              </a:xfrm>
              <a:custGeom>
                <a:avLst/>
                <a:gdLst/>
                <a:ahLst/>
                <a:cxnLst/>
                <a:rect l="l" t="t"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rgbClr val="0088E4"/>
              </a:solidFill>
              <a:ln w="0">
                <a:noFill/>
              </a:ln>
            </p:spPr>
            <p:style>
              <a:lnRef idx="0">
                <a:scrgbClr r="0" g="0" b="0"/>
              </a:lnRef>
              <a:fillRef idx="0">
                <a:scrgbClr r="0" g="0" b="0"/>
              </a:fillRef>
              <a:effectRef idx="0">
                <a:scrgbClr r="0" g="0" b="0"/>
              </a:effectRef>
              <a:fontRef idx="minor"/>
            </p:style>
          </p:sp>
          <p:sp>
            <p:nvSpPr>
              <p:cNvPr id="43" name="Freeform 45"/>
              <p:cNvSpPr/>
              <p:nvPr/>
            </p:nvSpPr>
            <p:spPr>
              <a:xfrm>
                <a:off x="6904080" y="5572080"/>
                <a:ext cx="1442880" cy="846360"/>
              </a:xfrm>
              <a:custGeom>
                <a:avLst/>
                <a:gdLst/>
                <a:ahLst/>
                <a:cxnLst/>
                <a:rect l="l" t="t"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rgbClr val="088CE5"/>
                  </a:gs>
                  <a:gs pos="100000">
                    <a:srgbClr val="0088E4"/>
                  </a:gs>
                </a:gsLst>
                <a:lin ang="0"/>
              </a:gradFill>
              <a:ln w="0">
                <a:noFill/>
              </a:ln>
            </p:spPr>
            <p:style>
              <a:lnRef idx="0">
                <a:scrgbClr r="0" g="0" b="0"/>
              </a:lnRef>
              <a:fillRef idx="0">
                <a:scrgbClr r="0" g="0" b="0"/>
              </a:fillRef>
              <a:effectRef idx="0">
                <a:scrgbClr r="0" g="0" b="0"/>
              </a:effectRef>
              <a:fontRef idx="minor"/>
            </p:style>
          </p:sp>
          <p:sp>
            <p:nvSpPr>
              <p:cNvPr id="44" name="Freeform 46"/>
              <p:cNvSpPr/>
              <p:nvPr/>
            </p:nvSpPr>
            <p:spPr>
              <a:xfrm>
                <a:off x="7245360" y="5543640"/>
                <a:ext cx="579600" cy="104760"/>
              </a:xfrm>
              <a:custGeom>
                <a:avLst/>
                <a:gdLst/>
                <a:ahLst/>
                <a:cxnLst/>
                <a:rect l="l" t="t"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45" name="Freeform 47"/>
              <p:cNvSpPr/>
              <p:nvPr/>
            </p:nvSpPr>
            <p:spPr>
              <a:xfrm>
                <a:off x="7085160" y="5648400"/>
                <a:ext cx="104760" cy="75960"/>
              </a:xfrm>
              <a:custGeom>
                <a:avLst/>
                <a:gdLst/>
                <a:ahLst/>
                <a:cxnLst/>
                <a:rect l="l" t="t"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46" name="Oval 48"/>
              <p:cNvSpPr/>
              <p:nvPr/>
            </p:nvSpPr>
            <p:spPr>
              <a:xfrm>
                <a:off x="7216920" y="5727600"/>
                <a:ext cx="822240" cy="506520"/>
              </a:xfrm>
              <a:prstGeom prst="ellipse">
                <a:avLst/>
              </a:prstGeom>
              <a:gradFill rotWithShape="0">
                <a:gsLst>
                  <a:gs pos="0">
                    <a:srgbClr val="0080D7"/>
                  </a:gs>
                  <a:gs pos="100000">
                    <a:srgbClr val="0088E4"/>
                  </a:gs>
                </a:gsLst>
                <a:lin ang="0"/>
              </a:gradFill>
              <a:ln w="0">
                <a:noFill/>
              </a:ln>
            </p:spPr>
            <p:style>
              <a:lnRef idx="0">
                <a:scrgbClr r="0" g="0" b="0"/>
              </a:lnRef>
              <a:fillRef idx="0">
                <a:scrgbClr r="0" g="0" b="0"/>
              </a:fillRef>
              <a:effectRef idx="0">
                <a:scrgbClr r="0" g="0" b="0"/>
              </a:effectRef>
              <a:fontRef idx="minor"/>
            </p:style>
          </p:sp>
          <p:sp>
            <p:nvSpPr>
              <p:cNvPr id="47" name="Oval 49"/>
              <p:cNvSpPr/>
              <p:nvPr/>
            </p:nvSpPr>
            <p:spPr>
              <a:xfrm>
                <a:off x="7267680" y="5762520"/>
                <a:ext cx="707760" cy="430200"/>
              </a:xfrm>
              <a:prstGeom prst="ellipse">
                <a:avLst/>
              </a:pr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48" name="Oval 50"/>
              <p:cNvSpPr/>
              <p:nvPr/>
            </p:nvSpPr>
            <p:spPr>
              <a:xfrm>
                <a:off x="7318440" y="5794200"/>
                <a:ext cx="612720" cy="37008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49" name="Oval 51"/>
              <p:cNvSpPr/>
              <p:nvPr/>
            </p:nvSpPr>
            <p:spPr>
              <a:xfrm>
                <a:off x="7388280" y="5838840"/>
                <a:ext cx="473040" cy="280800"/>
              </a:xfrm>
              <a:prstGeom prst="ellipse">
                <a:avLst/>
              </a:pr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50" name="Oval 52"/>
              <p:cNvSpPr/>
              <p:nvPr/>
            </p:nvSpPr>
            <p:spPr>
              <a:xfrm>
                <a:off x="7445520" y="5870520"/>
                <a:ext cx="352440" cy="22068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51" name="Oval 53"/>
              <p:cNvSpPr/>
              <p:nvPr/>
            </p:nvSpPr>
            <p:spPr>
              <a:xfrm>
                <a:off x="7521480" y="5918040"/>
                <a:ext cx="200160" cy="128880"/>
              </a:xfrm>
              <a:prstGeom prst="ellipse">
                <a:avLst/>
              </a:prstGeom>
              <a:gradFill rotWithShape="0">
                <a:gsLst>
                  <a:gs pos="0">
                    <a:srgbClr val="0084DD"/>
                  </a:gs>
                  <a:gs pos="100000">
                    <a:srgbClr val="0088E4"/>
                  </a:gs>
                </a:gsLst>
                <a:lin ang="5400000"/>
              </a:gradFill>
              <a:ln w="0">
                <a:noFill/>
              </a:ln>
            </p:spPr>
            <p:style>
              <a:lnRef idx="0">
                <a:scrgbClr r="0" g="0" b="0"/>
              </a:lnRef>
              <a:fillRef idx="0">
                <a:scrgbClr r="0" g="0" b="0"/>
              </a:fillRef>
              <a:effectRef idx="0">
                <a:scrgbClr r="0" g="0" b="0"/>
              </a:effectRef>
              <a:fontRef idx="minor"/>
            </p:style>
          </p:sp>
        </p:grpSp>
        <p:grpSp>
          <p:nvGrpSpPr>
            <p:cNvPr id="52" name="Group 54"/>
            <p:cNvGrpSpPr/>
            <p:nvPr/>
          </p:nvGrpSpPr>
          <p:grpSpPr>
            <a:xfrm>
              <a:off x="8381880" y="4800600"/>
              <a:ext cx="674640" cy="409680"/>
              <a:chOff x="8381880" y="4800600"/>
              <a:chExt cx="674640" cy="409680"/>
            </a:xfrm>
          </p:grpSpPr>
          <p:sp>
            <p:nvSpPr>
              <p:cNvPr id="53" name="Freeform 55"/>
              <p:cNvSpPr/>
              <p:nvPr/>
            </p:nvSpPr>
            <p:spPr>
              <a:xfrm>
                <a:off x="8381880" y="5057640"/>
                <a:ext cx="608040" cy="152640"/>
              </a:xfrm>
              <a:custGeom>
                <a:avLst/>
                <a:gdLst/>
                <a:ahLst/>
                <a:cxnLst/>
                <a:rect l="l" t="t"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54" name="Freeform 56"/>
              <p:cNvSpPr/>
              <p:nvPr/>
            </p:nvSpPr>
            <p:spPr>
              <a:xfrm>
                <a:off x="8437680" y="4800600"/>
                <a:ext cx="409320" cy="85680"/>
              </a:xfrm>
              <a:custGeom>
                <a:avLst/>
                <a:gdLst/>
                <a:ahLst/>
                <a:cxnLst/>
                <a:rect l="l" t="t"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55" name="Freeform 57"/>
              <p:cNvSpPr/>
              <p:nvPr/>
            </p:nvSpPr>
            <p:spPr>
              <a:xfrm>
                <a:off x="8961480" y="4867200"/>
                <a:ext cx="95040" cy="247680"/>
              </a:xfrm>
              <a:custGeom>
                <a:avLst/>
                <a:gdLst/>
                <a:ahLst/>
                <a:cxnLst/>
                <a:rect l="l" t="t"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56" name="Freeform 58"/>
              <p:cNvSpPr/>
              <p:nvPr/>
            </p:nvSpPr>
            <p:spPr>
              <a:xfrm>
                <a:off x="8532720" y="5153040"/>
                <a:ext cx="304920" cy="28440"/>
              </a:xfrm>
              <a:custGeom>
                <a:avLst/>
                <a:gdLst/>
                <a:ahLst/>
                <a:cxnLst/>
                <a:rect l="l" t="t"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57" name="Freeform 59"/>
              <p:cNvSpPr/>
              <p:nvPr/>
            </p:nvSpPr>
            <p:spPr>
              <a:xfrm>
                <a:off x="8420040" y="4829040"/>
                <a:ext cx="255600" cy="295560"/>
              </a:xfrm>
              <a:custGeom>
                <a:avLst/>
                <a:gdLst/>
                <a:ahLst/>
                <a:cxnLst/>
                <a:rect l="l" t="t"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58" name="Freeform 60"/>
              <p:cNvSpPr/>
              <p:nvPr/>
            </p:nvSpPr>
            <p:spPr>
              <a:xfrm>
                <a:off x="8713800" y="4829040"/>
                <a:ext cx="295200" cy="333360"/>
              </a:xfrm>
              <a:custGeom>
                <a:avLst/>
                <a:gdLst/>
                <a:ahLst/>
                <a:cxnLst/>
                <a:rect l="l" t="t"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59" name="Freeform 61"/>
              <p:cNvSpPr/>
              <p:nvPr/>
            </p:nvSpPr>
            <p:spPr>
              <a:xfrm>
                <a:off x="8485200" y="4854600"/>
                <a:ext cx="474480" cy="295200"/>
              </a:xfrm>
              <a:custGeom>
                <a:avLst/>
                <a:gdLst/>
                <a:ahLst/>
                <a:cxnLst/>
                <a:rect l="l" t="t"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grpSp>
            <p:nvGrpSpPr>
              <p:cNvPr id="60" name="Group 62"/>
              <p:cNvGrpSpPr/>
              <p:nvPr/>
            </p:nvGrpSpPr>
            <p:grpSpPr>
              <a:xfrm>
                <a:off x="8542440" y="4897440"/>
                <a:ext cx="360360" cy="209520"/>
                <a:chOff x="8542440" y="4897440"/>
                <a:chExt cx="360360" cy="209520"/>
              </a:xfrm>
            </p:grpSpPr>
            <p:sp>
              <p:nvSpPr>
                <p:cNvPr id="61" name="Oval 63"/>
                <p:cNvSpPr/>
                <p:nvPr/>
              </p:nvSpPr>
              <p:spPr>
                <a:xfrm>
                  <a:off x="8542440" y="4897440"/>
                  <a:ext cx="360360" cy="209520"/>
                </a:xfrm>
                <a:prstGeom prst="ellipse">
                  <a:avLst/>
                </a:pr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62" name="Oval 64"/>
                <p:cNvSpPr/>
                <p:nvPr/>
              </p:nvSpPr>
              <p:spPr>
                <a:xfrm>
                  <a:off x="8577360" y="4919760"/>
                  <a:ext cx="288720" cy="162000"/>
                </a:xfrm>
                <a:prstGeom prst="ellipse">
                  <a:avLst/>
                </a:pr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63" name="Oval 65"/>
                <p:cNvSpPr/>
                <p:nvPr/>
              </p:nvSpPr>
              <p:spPr>
                <a:xfrm>
                  <a:off x="8621640" y="4935600"/>
                  <a:ext cx="198360" cy="129960"/>
                </a:xfrm>
                <a:prstGeom prst="ellipse">
                  <a:avLst/>
                </a:pr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64" name="Oval 66"/>
                <p:cNvSpPr/>
                <p:nvPr/>
              </p:nvSpPr>
              <p:spPr>
                <a:xfrm>
                  <a:off x="8664480" y="4960800"/>
                  <a:ext cx="115920" cy="74880"/>
                </a:xfrm>
                <a:prstGeom prst="ellipse">
                  <a:avLst/>
                </a:pr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grpSp>
        </p:grpSp>
      </p:grpSp>
      <p:sp>
        <p:nvSpPr>
          <p:cNvPr id="65"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0" strike="noStrike" spc="-1">
                <a:solidFill>
                  <a:srgbClr val="CCECFF"/>
                </a:solidFill>
                <a:latin typeface="Arial"/>
              </a:rPr>
              <a:t>Click to edit the title text format</a:t>
            </a:r>
          </a:p>
        </p:txBody>
      </p:sp>
      <p:sp>
        <p:nvSpPr>
          <p:cNvPr id="66"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pPr marL="342720" indent="-34272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Click to edit the outline text format</a:t>
            </a:r>
          </a:p>
          <a:p>
            <a:pPr marL="742680" lvl="1" indent="-285480">
              <a:spcBef>
                <a:spcPts val="799"/>
              </a:spcBef>
              <a:buClr>
                <a:srgbClr val="CCECFF"/>
              </a:buClr>
              <a:buSzPct val="5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Second Outline Level</a:t>
            </a:r>
          </a:p>
          <a:p>
            <a:pPr marL="1143000" lvl="2" indent="-228600">
              <a:spcBef>
                <a:spcPts val="799"/>
              </a:spcBef>
              <a:buClr>
                <a:srgbClr val="0088E4"/>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Third Outline Level</a:t>
            </a:r>
          </a:p>
          <a:p>
            <a:pPr marL="1600200" lvl="3" indent="-228600">
              <a:spcBef>
                <a:spcPts val="799"/>
              </a:spcBef>
              <a:buClr>
                <a:srgbClr val="AFE1FF"/>
              </a:buClr>
              <a:buSzPct val="5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Fourth Outline Level</a:t>
            </a:r>
          </a:p>
          <a:p>
            <a:pPr marL="2057400" lvl="4" indent="-228600">
              <a:spcBef>
                <a:spcPts val="799"/>
              </a:spcBef>
              <a:buClr>
                <a:srgbClr val="99FF99"/>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Fifth Outline Level</a:t>
            </a:r>
          </a:p>
          <a:p>
            <a:pPr marL="2057400" lvl="5" indent="-228600">
              <a:spcBef>
                <a:spcPts val="799"/>
              </a:spcBef>
              <a:buClr>
                <a:srgbClr val="FFFFFF"/>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Sixth Outline Level</a:t>
            </a:r>
          </a:p>
          <a:p>
            <a:pPr marL="2057400" lvl="6" indent="-228600">
              <a:spcBef>
                <a:spcPts val="799"/>
              </a:spcBef>
              <a:buClr>
                <a:srgbClr val="FFFFFF"/>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Seventh Outline Level</a:t>
            </a:r>
          </a:p>
        </p:txBody>
      </p:sp>
      <p:sp>
        <p:nvSpPr>
          <p:cNvPr id="67" name="PlaceHolder 3"/>
          <p:cNvSpPr>
            <a:spLocks noGrp="1"/>
          </p:cNvSpPr>
          <p:nvPr>
            <p:ph type="dt"/>
          </p:nvPr>
        </p:nvSpPr>
        <p:spPr>
          <a:xfrm>
            <a:off x="456840" y="6244920"/>
            <a:ext cx="2133720" cy="476280"/>
          </a:xfrm>
          <a:prstGeom prst="rect">
            <a:avLst/>
          </a:prstGeom>
        </p:spPr>
        <p:txBody>
          <a:bodyPr lIns="90000" tIns="46800" rIns="90000" bIns="46800" anchor="b">
            <a:noAutofit/>
          </a:bodyPr>
          <a:lstStyle/>
          <a:p>
            <a:pP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
        <p:nvSpPr>
          <p:cNvPr id="68" name="PlaceHolder 4"/>
          <p:cNvSpPr>
            <a:spLocks noGrp="1"/>
          </p:cNvSpPr>
          <p:nvPr>
            <p:ph type="ftr"/>
          </p:nvPr>
        </p:nvSpPr>
        <p:spPr>
          <a:xfrm>
            <a:off x="3124080" y="6244920"/>
            <a:ext cx="2895840" cy="476280"/>
          </a:xfrm>
          <a:prstGeom prst="rect">
            <a:avLst/>
          </a:prstGeom>
        </p:spPr>
        <p:txBody>
          <a:bodyPr lIns="90000" tIns="46800" rIns="90000" bIns="46800" anchor="b">
            <a:noAutofit/>
          </a:bodyPr>
          <a:lstStyle/>
          <a:p>
            <a:pP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
        <p:nvSpPr>
          <p:cNvPr id="69" name="PlaceHolder 5"/>
          <p:cNvSpPr>
            <a:spLocks noGrp="1"/>
          </p:cNvSpPr>
          <p:nvPr>
            <p:ph type="sldNum"/>
          </p:nvPr>
        </p:nvSpPr>
        <p:spPr>
          <a:xfrm>
            <a:off x="6552720" y="6244920"/>
            <a:ext cx="2133720" cy="476280"/>
          </a:xfrm>
          <a:prstGeom prst="rect">
            <a:avLst/>
          </a:prstGeom>
        </p:spPr>
        <p:txBody>
          <a:bodyPr lIns="90000" tIns="46800" rIns="90000" bIns="46800" anchor="b">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D9D47F2-9471-4308-AA41-F95557C86C4B}" type="slidenum">
              <a:rPr lang="ru-RU" sz="1400" b="0" strike="noStrike" spc="-1">
                <a:solidFill>
                  <a:srgbClr val="000000"/>
                </a:solidFill>
                <a:latin typeface="Arial"/>
              </a:rPr>
              <a:t>‹#›</a:t>
            </a:fld>
            <a:endParaRPr lang="en-US" sz="14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32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0" strike="noStrike" spc="-1">
                <a:solidFill>
                  <a:srgbClr val="000000"/>
                </a:solidFill>
                <a:latin typeface="Arial"/>
              </a:rPr>
              <a:t>Click to edit the title text format</a:t>
            </a:r>
          </a:p>
        </p:txBody>
      </p:sp>
      <p:sp>
        <p:nvSpPr>
          <p:cNvPr id="107"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pPr marL="342720" indent="-34272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Click to edit the outline text format</a:t>
            </a:r>
          </a:p>
          <a:p>
            <a:pPr marL="742680" lvl="1" indent="-28548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Second Outline Level</a:t>
            </a:r>
          </a:p>
          <a:p>
            <a:pPr marL="1143000" lvl="2"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Third Outline Level</a:t>
            </a:r>
          </a:p>
          <a:p>
            <a:pPr marL="1600200" lvl="3"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Fourth Outline Level</a:t>
            </a:r>
          </a:p>
          <a:p>
            <a:pPr marL="2057400" lvl="4"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Fifth Outline Level</a:t>
            </a:r>
          </a:p>
          <a:p>
            <a:pPr marL="2057400" lvl="5"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Sixth Outline Level</a:t>
            </a:r>
          </a:p>
          <a:p>
            <a:pPr marL="2057400" lvl="6"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Arial"/>
              </a:rPr>
              <a:t>Seventh Outline Level</a:t>
            </a:r>
          </a:p>
        </p:txBody>
      </p:sp>
      <p:sp>
        <p:nvSpPr>
          <p:cNvPr id="108" name="PlaceHolder 3"/>
          <p:cNvSpPr>
            <a:spLocks noGrp="1"/>
          </p:cNvSpPr>
          <p:nvPr>
            <p:ph type="dt"/>
          </p:nvPr>
        </p:nvSpPr>
        <p:spPr>
          <a:xfrm>
            <a:off x="456840" y="6244920"/>
            <a:ext cx="2133720" cy="476280"/>
          </a:xfrm>
          <a:prstGeom prst="rect">
            <a:avLst/>
          </a:prstGeom>
        </p:spPr>
        <p:txBody>
          <a:bodyPr lIns="90000" tIns="46800" rIns="90000" bIns="46800">
            <a:noAutofit/>
          </a:bodyPr>
          <a:lstStyle/>
          <a:p>
            <a:pP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
        <p:nvSpPr>
          <p:cNvPr id="109" name="PlaceHolder 4"/>
          <p:cNvSpPr>
            <a:spLocks noGrp="1"/>
          </p:cNvSpPr>
          <p:nvPr>
            <p:ph type="ftr"/>
          </p:nvPr>
        </p:nvSpPr>
        <p:spPr>
          <a:xfrm>
            <a:off x="3124080" y="6244920"/>
            <a:ext cx="2895840" cy="476280"/>
          </a:xfrm>
          <a:prstGeom prst="rect">
            <a:avLst/>
          </a:prstGeom>
        </p:spPr>
        <p:txBody>
          <a:bodyPr lIns="90000" tIns="46800" rIns="90000" bIns="46800">
            <a:noAutofit/>
          </a:bodyPr>
          <a:lstStyle/>
          <a:p>
            <a:pP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
        <p:nvSpPr>
          <p:cNvPr id="110" name="PlaceHolder 5"/>
          <p:cNvSpPr>
            <a:spLocks noGrp="1"/>
          </p:cNvSpPr>
          <p:nvPr>
            <p:ph type="sldNum"/>
          </p:nvPr>
        </p:nvSpPr>
        <p:spPr>
          <a:xfrm>
            <a:off x="6552720" y="6244920"/>
            <a:ext cx="2133720" cy="476280"/>
          </a:xfrm>
          <a:prstGeom prst="rect">
            <a:avLst/>
          </a:prstGeom>
        </p:spPr>
        <p:txBody>
          <a:bodyPr lIns="90000" tIns="46800" rIns="90000" bIns="46800">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7F64DEC-5469-468E-A372-7268BA28C7AA}" type="slidenum">
              <a:rPr lang="ru-RU" sz="1400" b="0" strike="noStrike" spc="-1">
                <a:solidFill>
                  <a:srgbClr val="000000"/>
                </a:solidFill>
                <a:latin typeface="Arial"/>
              </a:rPr>
              <a:t>‹#›</a:t>
            </a:fld>
            <a:endParaRPr lang="en-US" sz="14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68AE"/>
        </a:solidFill>
        <a:effectLst/>
      </p:bgPr>
    </p:bg>
    <p:spTree>
      <p:nvGrpSpPr>
        <p:cNvPr id="1" name=""/>
        <p:cNvGrpSpPr/>
        <p:nvPr/>
      </p:nvGrpSpPr>
      <p:grpSpPr>
        <a:xfrm>
          <a:off x="0" y="0"/>
          <a:ext cx="0" cy="0"/>
          <a:chOff x="0" y="0"/>
          <a:chExt cx="0" cy="0"/>
        </a:xfrm>
      </p:grpSpPr>
      <p:grpSp>
        <p:nvGrpSpPr>
          <p:cNvPr id="147" name="Group 2"/>
          <p:cNvGrpSpPr/>
          <p:nvPr/>
        </p:nvGrpSpPr>
        <p:grpSpPr>
          <a:xfrm>
            <a:off x="3240" y="4267080"/>
            <a:ext cx="9140760" cy="2590920"/>
            <a:chOff x="3240" y="4267080"/>
            <a:chExt cx="9140760" cy="2590920"/>
          </a:xfrm>
        </p:grpSpPr>
        <p:sp>
          <p:nvSpPr>
            <p:cNvPr id="148" name="Freeform 3"/>
            <p:cNvSpPr/>
            <p:nvPr/>
          </p:nvSpPr>
          <p:spPr>
            <a:xfrm>
              <a:off x="3240" y="4267080"/>
              <a:ext cx="9140760" cy="2590920"/>
            </a:xfrm>
            <a:custGeom>
              <a:avLst/>
              <a:gdLst/>
              <a:ahLst/>
              <a:cxnLst/>
              <a:rect l="l" t="t" r="r" b="b"/>
              <a:pathLst>
                <a:path w="5740" h="4316">
                  <a:moveTo>
                    <a:pt x="5740" y="4316"/>
                  </a:moveTo>
                  <a:lnTo>
                    <a:pt x="0" y="4316"/>
                  </a:lnTo>
                  <a:lnTo>
                    <a:pt x="0" y="0"/>
                  </a:lnTo>
                  <a:lnTo>
                    <a:pt x="5740" y="0"/>
                  </a:lnTo>
                  <a:lnTo>
                    <a:pt x="5740" y="4316"/>
                  </a:lnTo>
                  <a:lnTo>
                    <a:pt x="5740" y="4316"/>
                  </a:lnTo>
                  <a:close/>
                </a:path>
              </a:pathLst>
            </a:cu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grpSp>
          <p:nvGrpSpPr>
            <p:cNvPr id="149" name="Group 4"/>
            <p:cNvGrpSpPr/>
            <p:nvPr/>
          </p:nvGrpSpPr>
          <p:grpSpPr>
            <a:xfrm>
              <a:off x="5600880" y="5897520"/>
              <a:ext cx="1256760" cy="827280"/>
              <a:chOff x="5600880" y="5897520"/>
              <a:chExt cx="1256760" cy="827280"/>
            </a:xfrm>
          </p:grpSpPr>
          <p:sp>
            <p:nvSpPr>
              <p:cNvPr id="150" name="Oval 5"/>
              <p:cNvSpPr/>
              <p:nvPr/>
            </p:nvSpPr>
            <p:spPr>
              <a:xfrm>
                <a:off x="5852880" y="6048360"/>
                <a:ext cx="844200" cy="519120"/>
              </a:xfrm>
              <a:prstGeom prst="ellipse">
                <a:avLst/>
              </a:prstGeom>
              <a:gradFill rotWithShape="0">
                <a:gsLst>
                  <a:gs pos="0">
                    <a:srgbClr val="0088E4"/>
                  </a:gs>
                  <a:gs pos="100000">
                    <a:srgbClr val="007CCF"/>
                  </a:gs>
                </a:gsLst>
                <a:path path="rect">
                  <a:fillToRect l="50000" t="50000" r="50000" b="50000"/>
                </a:path>
              </a:gradFill>
              <a:ln w="0">
                <a:noFill/>
              </a:ln>
            </p:spPr>
            <p:style>
              <a:lnRef idx="0">
                <a:scrgbClr r="0" g="0" b="0"/>
              </a:lnRef>
              <a:fillRef idx="0">
                <a:scrgbClr r="0" g="0" b="0"/>
              </a:fillRef>
              <a:effectRef idx="0">
                <a:scrgbClr r="0" g="0" b="0"/>
              </a:effectRef>
              <a:fontRef idx="minor"/>
            </p:style>
          </p:sp>
          <p:sp>
            <p:nvSpPr>
              <p:cNvPr id="151" name="Oval 6"/>
              <p:cNvSpPr/>
              <p:nvPr/>
            </p:nvSpPr>
            <p:spPr>
              <a:xfrm>
                <a:off x="5916600" y="6095880"/>
                <a:ext cx="717120" cy="436680"/>
              </a:xfrm>
              <a:prstGeom prst="ellipse">
                <a:avLst/>
              </a:prstGeom>
              <a:gradFill rotWithShape="0">
                <a:gsLst>
                  <a:gs pos="0">
                    <a:srgbClr val="007CCF"/>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52" name="Oval 7"/>
              <p:cNvSpPr/>
              <p:nvPr/>
            </p:nvSpPr>
            <p:spPr>
              <a:xfrm>
                <a:off x="6005520" y="6146640"/>
                <a:ext cx="545760" cy="32868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53" name="Oval 8"/>
              <p:cNvSpPr/>
              <p:nvPr/>
            </p:nvSpPr>
            <p:spPr>
              <a:xfrm>
                <a:off x="6068880" y="6184800"/>
                <a:ext cx="415440" cy="252360"/>
              </a:xfrm>
              <a:prstGeom prst="ellipse">
                <a:avLst/>
              </a:prstGeom>
              <a:gradFill rotWithShape="0">
                <a:gsLst>
                  <a:gs pos="0">
                    <a:srgbClr val="0084DD"/>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54" name="Oval 9"/>
              <p:cNvSpPr/>
              <p:nvPr/>
            </p:nvSpPr>
            <p:spPr>
              <a:xfrm>
                <a:off x="6122880" y="6226200"/>
                <a:ext cx="304560" cy="16992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55" name="Freeform 10"/>
              <p:cNvSpPr/>
              <p:nvPr/>
            </p:nvSpPr>
            <p:spPr>
              <a:xfrm>
                <a:off x="5676840" y="5897520"/>
                <a:ext cx="607680" cy="255600"/>
              </a:xfrm>
              <a:custGeom>
                <a:avLst/>
                <a:gdLst/>
                <a:ahLst/>
                <a:cxnLst/>
                <a:rect l="l" t="t"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56" name="Freeform 11"/>
              <p:cNvSpPr/>
              <p:nvPr/>
            </p:nvSpPr>
            <p:spPr>
              <a:xfrm>
                <a:off x="5867280" y="6620040"/>
                <a:ext cx="704520" cy="104760"/>
              </a:xfrm>
              <a:custGeom>
                <a:avLst/>
                <a:gdLst/>
                <a:ahLst/>
                <a:cxnLst/>
                <a:rect l="l" t="t"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rgbClr val="0073C1"/>
                  </a:gs>
                  <a:gs pos="100000">
                    <a:srgbClr val="0088E4"/>
                  </a:gs>
                </a:gsLst>
                <a:lin ang="18900000"/>
              </a:gradFill>
              <a:ln w="0">
                <a:noFill/>
              </a:ln>
            </p:spPr>
            <p:style>
              <a:lnRef idx="0">
                <a:scrgbClr r="0" g="0" b="0"/>
              </a:lnRef>
              <a:fillRef idx="0">
                <a:scrgbClr r="0" g="0" b="0"/>
              </a:fillRef>
              <a:effectRef idx="0">
                <a:scrgbClr r="0" g="0" b="0"/>
              </a:effectRef>
              <a:fontRef idx="minor"/>
            </p:style>
          </p:sp>
          <p:sp>
            <p:nvSpPr>
              <p:cNvPr id="157" name="Freeform 12"/>
              <p:cNvSpPr/>
              <p:nvPr/>
            </p:nvSpPr>
            <p:spPr>
              <a:xfrm>
                <a:off x="5600880" y="6200640"/>
                <a:ext cx="141120" cy="343080"/>
              </a:xfrm>
              <a:custGeom>
                <a:avLst/>
                <a:gdLst/>
                <a:ahLst/>
                <a:cxnLst/>
                <a:rect l="l" t="t"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158" name="Freeform 13"/>
              <p:cNvSpPr/>
              <p:nvPr/>
            </p:nvSpPr>
            <p:spPr>
              <a:xfrm>
                <a:off x="5667120" y="5945040"/>
                <a:ext cx="1190520" cy="731880"/>
              </a:xfrm>
              <a:custGeom>
                <a:avLst/>
                <a:gdLst/>
                <a:ahLst/>
                <a:cxnLst/>
                <a:rect l="l" t="t"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blipFill rotWithShape="0">
                <a:blip r:embed="rId14"/>
                <a:srcRect/>
                <a:stretch/>
              </a:blipFill>
              <a:ln w="0">
                <a:noFill/>
              </a:ln>
            </p:spPr>
            <p:style>
              <a:lnRef idx="0">
                <a:scrgbClr r="0" g="0" b="0"/>
              </a:lnRef>
              <a:fillRef idx="0">
                <a:scrgbClr r="0" g="0" b="0"/>
              </a:fillRef>
              <a:effectRef idx="0">
                <a:scrgbClr r="0" g="0" b="0"/>
              </a:effectRef>
              <a:fontRef idx="minor"/>
            </p:style>
          </p:sp>
          <p:sp>
            <p:nvSpPr>
              <p:cNvPr id="159" name="Freeform 14"/>
              <p:cNvSpPr/>
              <p:nvPr/>
            </p:nvSpPr>
            <p:spPr>
              <a:xfrm>
                <a:off x="6410160" y="5907240"/>
                <a:ext cx="151920" cy="47520"/>
              </a:xfrm>
              <a:custGeom>
                <a:avLst/>
                <a:gdLst/>
                <a:ahLst/>
                <a:cxnLst/>
                <a:rect l="l" t="t"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rgbClr val="0088E4"/>
                  </a:gs>
                  <a:gs pos="100000">
                    <a:srgbClr val="0077C8"/>
                  </a:gs>
                </a:gsLst>
                <a:lin ang="0"/>
              </a:gradFill>
              <a:ln w="0">
                <a:noFill/>
              </a:ln>
            </p:spPr>
            <p:style>
              <a:lnRef idx="0">
                <a:scrgbClr r="0" g="0" b="0"/>
              </a:lnRef>
              <a:fillRef idx="0">
                <a:scrgbClr r="0" g="0" b="0"/>
              </a:fillRef>
              <a:effectRef idx="0">
                <a:scrgbClr r="0" g="0" b="0"/>
              </a:effectRef>
              <a:fontRef idx="minor"/>
            </p:style>
          </p:sp>
          <p:sp>
            <p:nvSpPr>
              <p:cNvPr id="160" name="Oval 15"/>
              <p:cNvSpPr/>
              <p:nvPr/>
            </p:nvSpPr>
            <p:spPr>
              <a:xfrm>
                <a:off x="6208560" y="6267600"/>
                <a:ext cx="132840" cy="83880"/>
              </a:xfrm>
              <a:prstGeom prst="ellipse">
                <a:avLst/>
              </a:pr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grpSp>
        <p:grpSp>
          <p:nvGrpSpPr>
            <p:cNvPr id="161" name="Group 16"/>
            <p:cNvGrpSpPr/>
            <p:nvPr/>
          </p:nvGrpSpPr>
          <p:grpSpPr>
            <a:xfrm>
              <a:off x="2819520" y="5764320"/>
              <a:ext cx="2581200" cy="1084320"/>
              <a:chOff x="2819520" y="5764320"/>
              <a:chExt cx="2581200" cy="1084320"/>
            </a:xfrm>
          </p:grpSpPr>
          <p:sp>
            <p:nvSpPr>
              <p:cNvPr id="162" name="Oval 17"/>
              <p:cNvSpPr/>
              <p:nvPr/>
            </p:nvSpPr>
            <p:spPr>
              <a:xfrm>
                <a:off x="3600360" y="6245280"/>
                <a:ext cx="1013040" cy="598320"/>
              </a:xfrm>
              <a:prstGeom prst="ellipse">
                <a:avLst/>
              </a:prstGeom>
              <a:gradFill rotWithShape="0">
                <a:gsLst>
                  <a:gs pos="0">
                    <a:srgbClr val="0077C8"/>
                  </a:gs>
                  <a:gs pos="100000">
                    <a:srgbClr val="0088E4"/>
                  </a:gs>
                </a:gsLst>
                <a:lin ang="2700000"/>
              </a:gradFill>
              <a:ln w="0">
                <a:noFill/>
              </a:ln>
            </p:spPr>
            <p:style>
              <a:lnRef idx="0">
                <a:scrgbClr r="0" g="0" b="0"/>
              </a:lnRef>
              <a:fillRef idx="0">
                <a:scrgbClr r="0" g="0" b="0"/>
              </a:fillRef>
              <a:effectRef idx="0">
                <a:scrgbClr r="0" g="0" b="0"/>
              </a:effectRef>
              <a:fontRef idx="minor"/>
            </p:style>
          </p:sp>
          <p:sp>
            <p:nvSpPr>
              <p:cNvPr id="163" name="Oval 18"/>
              <p:cNvSpPr/>
              <p:nvPr/>
            </p:nvSpPr>
            <p:spPr>
              <a:xfrm>
                <a:off x="3673440" y="6283440"/>
                <a:ext cx="862200" cy="527040"/>
              </a:xfrm>
              <a:prstGeom prst="ellipse">
                <a:avLst/>
              </a:prstGeom>
              <a:gradFill rotWithShape="0">
                <a:gsLst>
                  <a:gs pos="0">
                    <a:srgbClr val="0088E4"/>
                  </a:gs>
                  <a:gs pos="100000">
                    <a:srgbClr val="0077C8"/>
                  </a:gs>
                </a:gsLst>
                <a:lin ang="2700000"/>
              </a:gradFill>
              <a:ln w="0">
                <a:noFill/>
              </a:ln>
            </p:spPr>
            <p:style>
              <a:lnRef idx="0">
                <a:scrgbClr r="0" g="0" b="0"/>
              </a:lnRef>
              <a:fillRef idx="0">
                <a:scrgbClr r="0" g="0" b="0"/>
              </a:fillRef>
              <a:effectRef idx="0">
                <a:scrgbClr r="0" g="0" b="0"/>
              </a:effectRef>
              <a:fontRef idx="minor"/>
            </p:style>
          </p:sp>
          <p:sp>
            <p:nvSpPr>
              <p:cNvPr id="164" name="Oval 19"/>
              <p:cNvSpPr/>
              <p:nvPr/>
            </p:nvSpPr>
            <p:spPr>
              <a:xfrm>
                <a:off x="3716280" y="6316560"/>
                <a:ext cx="795240" cy="474840"/>
              </a:xfrm>
              <a:prstGeom prst="ellipse">
                <a:avLst/>
              </a:prstGeom>
              <a:gradFill rotWithShape="0">
                <a:gsLst>
                  <a:gs pos="0">
                    <a:srgbClr val="007CCF"/>
                  </a:gs>
                  <a:gs pos="100000">
                    <a:srgbClr val="0088E4"/>
                  </a:gs>
                </a:gsLst>
                <a:lin ang="2700000"/>
              </a:gradFill>
              <a:ln w="0">
                <a:noFill/>
              </a:ln>
            </p:spPr>
            <p:style>
              <a:lnRef idx="0">
                <a:scrgbClr r="0" g="0" b="0"/>
              </a:lnRef>
              <a:fillRef idx="0">
                <a:scrgbClr r="0" g="0" b="0"/>
              </a:fillRef>
              <a:effectRef idx="0">
                <a:scrgbClr r="0" g="0" b="0"/>
              </a:effectRef>
              <a:fontRef idx="minor"/>
            </p:style>
          </p:sp>
          <p:sp>
            <p:nvSpPr>
              <p:cNvPr id="165" name="Oval 20"/>
              <p:cNvSpPr/>
              <p:nvPr/>
            </p:nvSpPr>
            <p:spPr>
              <a:xfrm>
                <a:off x="3759120" y="6345360"/>
                <a:ext cx="704880" cy="409320"/>
              </a:xfrm>
              <a:prstGeom prst="ellipse">
                <a:avLst/>
              </a:prstGeom>
              <a:gradFill rotWithShape="0">
                <a:gsLst>
                  <a:gs pos="0">
                    <a:srgbClr val="0077C8"/>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66" name="Oval 21"/>
              <p:cNvSpPr/>
              <p:nvPr/>
            </p:nvSpPr>
            <p:spPr>
              <a:xfrm>
                <a:off x="3786120" y="6357960"/>
                <a:ext cx="655560" cy="380880"/>
              </a:xfrm>
              <a:prstGeom prst="ellipse">
                <a:avLst/>
              </a:pr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67" name="Oval 22"/>
              <p:cNvSpPr/>
              <p:nvPr/>
            </p:nvSpPr>
            <p:spPr>
              <a:xfrm>
                <a:off x="3868560" y="6391440"/>
                <a:ext cx="486000" cy="304560"/>
              </a:xfrm>
              <a:prstGeom prst="ellipse">
                <a:avLst/>
              </a:prstGeom>
              <a:gradFill rotWithShape="0">
                <a:gsLst>
                  <a:gs pos="0">
                    <a:srgbClr val="0077C8"/>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68" name="Oval 23"/>
              <p:cNvSpPr/>
              <p:nvPr/>
            </p:nvSpPr>
            <p:spPr>
              <a:xfrm>
                <a:off x="3930480" y="6438960"/>
                <a:ext cx="360360" cy="214200"/>
              </a:xfrm>
              <a:prstGeom prst="ellipse">
                <a:avLst/>
              </a:prstGeom>
              <a:gradFill rotWithShape="0">
                <a:gsLst>
                  <a:gs pos="0">
                    <a:srgbClr val="0088E4"/>
                  </a:gs>
                  <a:gs pos="100000">
                    <a:srgbClr val="007CCF"/>
                  </a:gs>
                </a:gsLst>
                <a:lin ang="2700000"/>
              </a:gradFill>
              <a:ln w="0">
                <a:noFill/>
              </a:ln>
            </p:spPr>
            <p:style>
              <a:lnRef idx="0">
                <a:scrgbClr r="0" g="0" b="0"/>
              </a:lnRef>
              <a:fillRef idx="0">
                <a:scrgbClr r="0" g="0" b="0"/>
              </a:fillRef>
              <a:effectRef idx="0">
                <a:scrgbClr r="0" g="0" b="0"/>
              </a:effectRef>
              <a:fontRef idx="minor"/>
            </p:style>
          </p:sp>
          <p:sp>
            <p:nvSpPr>
              <p:cNvPr id="169" name="Oval 24"/>
              <p:cNvSpPr/>
              <p:nvPr/>
            </p:nvSpPr>
            <p:spPr>
              <a:xfrm>
                <a:off x="4035600" y="6504120"/>
                <a:ext cx="142560" cy="95040"/>
              </a:xfrm>
              <a:prstGeom prst="ellipse">
                <a:avLst/>
              </a:prstGeom>
              <a:gradFill rotWithShape="0">
                <a:gsLst>
                  <a:gs pos="0">
                    <a:srgbClr val="0088E4"/>
                  </a:gs>
                  <a:gs pos="100000">
                    <a:srgbClr val="007CCF"/>
                  </a:gs>
                </a:gsLst>
                <a:lin ang="0"/>
              </a:gradFill>
              <a:ln w="0">
                <a:noFill/>
              </a:ln>
            </p:spPr>
            <p:style>
              <a:lnRef idx="0">
                <a:scrgbClr r="0" g="0" b="0"/>
              </a:lnRef>
              <a:fillRef idx="0">
                <a:scrgbClr r="0" g="0" b="0"/>
              </a:fillRef>
              <a:effectRef idx="0">
                <a:scrgbClr r="0" g="0" b="0"/>
              </a:effectRef>
              <a:fontRef idx="minor"/>
            </p:style>
          </p:sp>
          <p:sp>
            <p:nvSpPr>
              <p:cNvPr id="170" name="Freeform 25"/>
              <p:cNvSpPr/>
              <p:nvPr/>
            </p:nvSpPr>
            <p:spPr>
              <a:xfrm>
                <a:off x="4103640" y="6067440"/>
                <a:ext cx="712800" cy="295200"/>
              </a:xfrm>
              <a:custGeom>
                <a:avLst/>
                <a:gdLst/>
                <a:ahLst/>
                <a:cxnLst/>
                <a:rect l="l" t="t"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rgbClr val="007CCF"/>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71" name="Freeform 26"/>
              <p:cNvSpPr/>
              <p:nvPr/>
            </p:nvSpPr>
            <p:spPr>
              <a:xfrm>
                <a:off x="3400560" y="6114960"/>
                <a:ext cx="1415880" cy="733680"/>
              </a:xfrm>
              <a:custGeom>
                <a:avLst/>
                <a:gdLst/>
                <a:ahLst/>
                <a:cxnLst/>
                <a:rect l="l" t="t"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rgbClr val="0088E4"/>
                  </a:gs>
                  <a:gs pos="100000">
                    <a:srgbClr val="0073C1"/>
                  </a:gs>
                </a:gsLst>
                <a:lin ang="2700000"/>
              </a:gradFill>
              <a:ln w="0">
                <a:noFill/>
              </a:ln>
            </p:spPr>
            <p:style>
              <a:lnRef idx="0">
                <a:scrgbClr r="0" g="0" b="0"/>
              </a:lnRef>
              <a:fillRef idx="0">
                <a:scrgbClr r="0" g="0" b="0"/>
              </a:fillRef>
              <a:effectRef idx="0">
                <a:scrgbClr r="0" g="0" b="0"/>
              </a:effectRef>
              <a:fontRef idx="minor"/>
            </p:style>
          </p:sp>
          <p:sp>
            <p:nvSpPr>
              <p:cNvPr id="172" name="Freeform 27"/>
              <p:cNvSpPr/>
              <p:nvPr/>
            </p:nvSpPr>
            <p:spPr>
              <a:xfrm>
                <a:off x="3305160" y="6076800"/>
                <a:ext cx="646200" cy="771840"/>
              </a:xfrm>
              <a:custGeom>
                <a:avLst/>
                <a:gdLst/>
                <a:ahLst/>
                <a:cxnLst/>
                <a:rect l="l" t="t"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rgbClr val="0088E4"/>
                  </a:gs>
                  <a:gs pos="100000">
                    <a:srgbClr val="007CCF"/>
                  </a:gs>
                </a:gsLst>
                <a:lin ang="0"/>
              </a:gradFill>
              <a:ln w="0">
                <a:noFill/>
              </a:ln>
            </p:spPr>
            <p:style>
              <a:lnRef idx="0">
                <a:scrgbClr r="0" g="0" b="0"/>
              </a:lnRef>
              <a:fillRef idx="0">
                <a:scrgbClr r="0" g="0" b="0"/>
              </a:fillRef>
              <a:effectRef idx="0">
                <a:scrgbClr r="0" g="0" b="0"/>
              </a:effectRef>
              <a:fontRef idx="minor"/>
            </p:style>
          </p:sp>
          <p:sp>
            <p:nvSpPr>
              <p:cNvPr id="173" name="Freeform 28"/>
              <p:cNvSpPr/>
              <p:nvPr/>
            </p:nvSpPr>
            <p:spPr>
              <a:xfrm>
                <a:off x="4741920" y="6419880"/>
                <a:ext cx="171360" cy="399960"/>
              </a:xfrm>
              <a:custGeom>
                <a:avLst/>
                <a:gdLst/>
                <a:ahLst/>
                <a:cxnLst/>
                <a:rect l="l" t="t"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rgbClr val="0088E4"/>
                  </a:gs>
                  <a:gs pos="100000">
                    <a:srgbClr val="006FBB"/>
                  </a:gs>
                </a:gsLst>
                <a:lin ang="5400000"/>
              </a:gradFill>
              <a:ln w="0">
                <a:noFill/>
              </a:ln>
            </p:spPr>
            <p:style>
              <a:lnRef idx="0">
                <a:scrgbClr r="0" g="0" b="0"/>
              </a:lnRef>
              <a:fillRef idx="0">
                <a:scrgbClr r="0" g="0" b="0"/>
              </a:fillRef>
              <a:effectRef idx="0">
                <a:scrgbClr r="0" g="0" b="0"/>
              </a:effectRef>
              <a:fontRef idx="minor"/>
            </p:style>
          </p:sp>
          <p:sp>
            <p:nvSpPr>
              <p:cNvPr id="174" name="Freeform 29"/>
              <p:cNvSpPr/>
              <p:nvPr/>
            </p:nvSpPr>
            <p:spPr>
              <a:xfrm>
                <a:off x="3282840" y="5850000"/>
                <a:ext cx="1325520" cy="237960"/>
              </a:xfrm>
              <a:custGeom>
                <a:avLst/>
                <a:gdLst/>
                <a:ahLst/>
                <a:cxnLst/>
                <a:rect l="l" t="t"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rgbClr val="0088E4"/>
              </a:solidFill>
              <a:ln w="0">
                <a:noFill/>
              </a:ln>
            </p:spPr>
            <p:style>
              <a:lnRef idx="0">
                <a:scrgbClr r="0" g="0" b="0"/>
              </a:lnRef>
              <a:fillRef idx="0">
                <a:scrgbClr r="0" g="0" b="0"/>
              </a:fillRef>
              <a:effectRef idx="0">
                <a:scrgbClr r="0" g="0" b="0"/>
              </a:effectRef>
              <a:fontRef idx="minor"/>
            </p:style>
          </p:sp>
          <p:sp>
            <p:nvSpPr>
              <p:cNvPr id="175" name="Freeform 30"/>
              <p:cNvSpPr/>
              <p:nvPr/>
            </p:nvSpPr>
            <p:spPr>
              <a:xfrm>
                <a:off x="2963880" y="6116760"/>
                <a:ext cx="271440" cy="731880"/>
              </a:xfrm>
              <a:custGeom>
                <a:avLst/>
                <a:gdLst/>
                <a:ahLst/>
                <a:cxnLst/>
                <a:rect l="l" t="t"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rgbClr val="0088E4"/>
              </a:solidFill>
              <a:ln w="0">
                <a:noFill/>
              </a:ln>
            </p:spPr>
            <p:style>
              <a:lnRef idx="0">
                <a:scrgbClr r="0" g="0" b="0"/>
              </a:lnRef>
              <a:fillRef idx="0">
                <a:scrgbClr r="0" g="0" b="0"/>
              </a:fillRef>
              <a:effectRef idx="0">
                <a:scrgbClr r="0" g="0" b="0"/>
              </a:effectRef>
              <a:fontRef idx="minor"/>
            </p:style>
          </p:sp>
          <p:sp>
            <p:nvSpPr>
              <p:cNvPr id="176" name="Freeform 31"/>
              <p:cNvSpPr/>
              <p:nvPr/>
            </p:nvSpPr>
            <p:spPr>
              <a:xfrm>
                <a:off x="4684680" y="5954760"/>
                <a:ext cx="571680" cy="893880"/>
              </a:xfrm>
              <a:custGeom>
                <a:avLst/>
                <a:gdLst/>
                <a:ahLst/>
                <a:cxnLst/>
                <a:rect l="l" t="t"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177" name="Freeform 32"/>
              <p:cNvSpPr/>
              <p:nvPr/>
            </p:nvSpPr>
            <p:spPr>
              <a:xfrm>
                <a:off x="3679920" y="5764320"/>
                <a:ext cx="1711080" cy="674640"/>
              </a:xfrm>
              <a:custGeom>
                <a:avLst/>
                <a:gdLst/>
                <a:ahLst/>
                <a:cxnLst/>
                <a:rect l="l" t="t"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178" name="Freeform 33"/>
              <p:cNvSpPr/>
              <p:nvPr/>
            </p:nvSpPr>
            <p:spPr>
              <a:xfrm>
                <a:off x="5245200" y="6477120"/>
                <a:ext cx="155520" cy="371520"/>
              </a:xfrm>
              <a:custGeom>
                <a:avLst/>
                <a:gdLst/>
                <a:ahLst/>
                <a:cxnLst/>
                <a:rect l="l" t="t"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rgbClr val="0088E4"/>
                  </a:gs>
                  <a:gs pos="100000">
                    <a:srgbClr val="0077C8"/>
                  </a:gs>
                </a:gsLst>
                <a:lin ang="5400000"/>
              </a:gradFill>
              <a:ln w="0">
                <a:noFill/>
              </a:ln>
            </p:spPr>
            <p:style>
              <a:lnRef idx="0">
                <a:scrgbClr r="0" g="0" b="0"/>
              </a:lnRef>
              <a:fillRef idx="0">
                <a:scrgbClr r="0" g="0" b="0"/>
              </a:fillRef>
              <a:effectRef idx="0">
                <a:scrgbClr r="0" g="0" b="0"/>
              </a:effectRef>
              <a:fontRef idx="minor"/>
            </p:style>
          </p:sp>
          <p:sp>
            <p:nvSpPr>
              <p:cNvPr id="179" name="Freeform 34"/>
              <p:cNvSpPr/>
              <p:nvPr/>
            </p:nvSpPr>
            <p:spPr>
              <a:xfrm>
                <a:off x="2819520" y="5830920"/>
                <a:ext cx="763560" cy="1017720"/>
              </a:xfrm>
              <a:custGeom>
                <a:avLst/>
                <a:gdLst/>
                <a:ahLst/>
                <a:cxnLst/>
                <a:rect l="l" t="t"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rgbClr val="0088E4"/>
              </a:solidFill>
              <a:ln w="0">
                <a:noFill/>
              </a:ln>
            </p:spPr>
            <p:style>
              <a:lnRef idx="0">
                <a:scrgbClr r="0" g="0" b="0"/>
              </a:lnRef>
              <a:fillRef idx="0">
                <a:scrgbClr r="0" g="0" b="0"/>
              </a:fillRef>
              <a:effectRef idx="0">
                <a:scrgbClr r="0" g="0" b="0"/>
              </a:effectRef>
              <a:fontRef idx="minor"/>
            </p:style>
          </p:sp>
        </p:grpSp>
        <p:grpSp>
          <p:nvGrpSpPr>
            <p:cNvPr id="180" name="Group 35"/>
            <p:cNvGrpSpPr/>
            <p:nvPr/>
          </p:nvGrpSpPr>
          <p:grpSpPr>
            <a:xfrm>
              <a:off x="6553080" y="5334120"/>
              <a:ext cx="2144880" cy="1303200"/>
              <a:chOff x="6553080" y="5334120"/>
              <a:chExt cx="2144880" cy="1303200"/>
            </a:xfrm>
          </p:grpSpPr>
          <p:sp>
            <p:nvSpPr>
              <p:cNvPr id="181" name="Freeform 36"/>
              <p:cNvSpPr/>
              <p:nvPr/>
            </p:nvSpPr>
            <p:spPr>
              <a:xfrm>
                <a:off x="6667560" y="5400720"/>
                <a:ext cx="1906560" cy="1160280"/>
              </a:xfrm>
              <a:custGeom>
                <a:avLst/>
                <a:gdLst/>
                <a:ahLst/>
                <a:cxnLst/>
                <a:rect l="l" t="t"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82" name="Freeform 37"/>
              <p:cNvSpPr/>
              <p:nvPr/>
            </p:nvSpPr>
            <p:spPr>
              <a:xfrm>
                <a:off x="6553080" y="5343480"/>
                <a:ext cx="863640" cy="1170000"/>
              </a:xfrm>
              <a:custGeom>
                <a:avLst/>
                <a:gdLst/>
                <a:ahLst/>
                <a:cxnLst/>
                <a:rect l="l" t="t"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83" name="Freeform 38"/>
              <p:cNvSpPr/>
              <p:nvPr/>
            </p:nvSpPr>
            <p:spPr>
              <a:xfrm>
                <a:off x="7607160" y="5334120"/>
                <a:ext cx="966960" cy="399960"/>
              </a:xfrm>
              <a:custGeom>
                <a:avLst/>
                <a:gdLst/>
                <a:ahLst/>
                <a:cxnLst/>
                <a:rect l="l" t="t"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rgbClr val="0F8FE6"/>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84" name="Freeform 39"/>
              <p:cNvSpPr/>
              <p:nvPr/>
            </p:nvSpPr>
            <p:spPr>
              <a:xfrm>
                <a:off x="8327880" y="6361200"/>
                <a:ext cx="114480" cy="85680"/>
              </a:xfrm>
              <a:custGeom>
                <a:avLst/>
                <a:gdLst/>
                <a:ahLst/>
                <a:cxnLst/>
                <a:rect l="l" t="t"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85" name="Freeform 40"/>
              <p:cNvSpPr/>
              <p:nvPr/>
            </p:nvSpPr>
            <p:spPr>
              <a:xfrm>
                <a:off x="7151760" y="6465960"/>
                <a:ext cx="1119240" cy="171360"/>
              </a:xfrm>
              <a:custGeom>
                <a:avLst/>
                <a:gdLst/>
                <a:ahLst/>
                <a:cxnLst/>
                <a:rect l="l" t="t"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86" name="Freeform 41"/>
              <p:cNvSpPr/>
              <p:nvPr/>
            </p:nvSpPr>
            <p:spPr>
              <a:xfrm>
                <a:off x="8470800" y="5800680"/>
                <a:ext cx="227160" cy="541440"/>
              </a:xfrm>
              <a:custGeom>
                <a:avLst/>
                <a:gdLst/>
                <a:ahLst/>
                <a:cxnLst/>
                <a:rect l="l" t="t"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87" name="Freeform 42"/>
              <p:cNvSpPr/>
              <p:nvPr/>
            </p:nvSpPr>
            <p:spPr>
              <a:xfrm>
                <a:off x="8034480" y="5753160"/>
                <a:ext cx="131760" cy="142920"/>
              </a:xfrm>
              <a:custGeom>
                <a:avLst/>
                <a:gdLst/>
                <a:ahLst/>
                <a:cxnLst/>
                <a:rect l="l" t="t"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88" name="Freeform 43"/>
              <p:cNvSpPr/>
              <p:nvPr/>
            </p:nvSpPr>
            <p:spPr>
              <a:xfrm>
                <a:off x="7056360" y="5638680"/>
                <a:ext cx="1138320" cy="684360"/>
              </a:xfrm>
              <a:custGeom>
                <a:avLst/>
                <a:gdLst/>
                <a:ahLst/>
                <a:cxnLst/>
                <a:rect l="l" t="t"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rgbClr val="0088E4"/>
              </a:solidFill>
              <a:ln w="0">
                <a:noFill/>
              </a:ln>
            </p:spPr>
            <p:style>
              <a:lnRef idx="0">
                <a:scrgbClr r="0" g="0" b="0"/>
              </a:lnRef>
              <a:fillRef idx="0">
                <a:scrgbClr r="0" g="0" b="0"/>
              </a:fillRef>
              <a:effectRef idx="0">
                <a:scrgbClr r="0" g="0" b="0"/>
              </a:effectRef>
              <a:fontRef idx="minor"/>
            </p:style>
          </p:sp>
          <p:sp>
            <p:nvSpPr>
              <p:cNvPr id="189" name="Freeform 44"/>
              <p:cNvSpPr/>
              <p:nvPr/>
            </p:nvSpPr>
            <p:spPr>
              <a:xfrm>
                <a:off x="6904080" y="5572080"/>
                <a:ext cx="1442880" cy="846360"/>
              </a:xfrm>
              <a:custGeom>
                <a:avLst/>
                <a:gdLst/>
                <a:ahLst/>
                <a:cxnLst/>
                <a:rect l="l" t="t"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rgbClr val="088CE5"/>
                  </a:gs>
                  <a:gs pos="100000">
                    <a:srgbClr val="0088E4"/>
                  </a:gs>
                </a:gsLst>
                <a:lin ang="0"/>
              </a:gradFill>
              <a:ln w="0">
                <a:noFill/>
              </a:ln>
            </p:spPr>
            <p:style>
              <a:lnRef idx="0">
                <a:scrgbClr r="0" g="0" b="0"/>
              </a:lnRef>
              <a:fillRef idx="0">
                <a:scrgbClr r="0" g="0" b="0"/>
              </a:fillRef>
              <a:effectRef idx="0">
                <a:scrgbClr r="0" g="0" b="0"/>
              </a:effectRef>
              <a:fontRef idx="minor"/>
            </p:style>
          </p:sp>
          <p:sp>
            <p:nvSpPr>
              <p:cNvPr id="190" name="Freeform 45"/>
              <p:cNvSpPr/>
              <p:nvPr/>
            </p:nvSpPr>
            <p:spPr>
              <a:xfrm>
                <a:off x="7245360" y="5543640"/>
                <a:ext cx="579600" cy="104760"/>
              </a:xfrm>
              <a:custGeom>
                <a:avLst/>
                <a:gdLst/>
                <a:ahLst/>
                <a:cxnLst/>
                <a:rect l="l" t="t"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91" name="Freeform 46"/>
              <p:cNvSpPr/>
              <p:nvPr/>
            </p:nvSpPr>
            <p:spPr>
              <a:xfrm>
                <a:off x="7085160" y="5648400"/>
                <a:ext cx="104760" cy="75960"/>
              </a:xfrm>
              <a:custGeom>
                <a:avLst/>
                <a:gdLst/>
                <a:ahLst/>
                <a:cxnLst/>
                <a:rect l="l" t="t"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92" name="Oval 47"/>
              <p:cNvSpPr/>
              <p:nvPr/>
            </p:nvSpPr>
            <p:spPr>
              <a:xfrm>
                <a:off x="7216920" y="5727600"/>
                <a:ext cx="822240" cy="506520"/>
              </a:xfrm>
              <a:prstGeom prst="ellipse">
                <a:avLst/>
              </a:prstGeom>
              <a:gradFill rotWithShape="0">
                <a:gsLst>
                  <a:gs pos="0">
                    <a:srgbClr val="0080D7"/>
                  </a:gs>
                  <a:gs pos="100000">
                    <a:srgbClr val="0088E4"/>
                  </a:gs>
                </a:gsLst>
                <a:lin ang="0"/>
              </a:gradFill>
              <a:ln w="0">
                <a:noFill/>
              </a:ln>
            </p:spPr>
            <p:style>
              <a:lnRef idx="0">
                <a:scrgbClr r="0" g="0" b="0"/>
              </a:lnRef>
              <a:fillRef idx="0">
                <a:scrgbClr r="0" g="0" b="0"/>
              </a:fillRef>
              <a:effectRef idx="0">
                <a:scrgbClr r="0" g="0" b="0"/>
              </a:effectRef>
              <a:fontRef idx="minor"/>
            </p:style>
          </p:sp>
          <p:sp>
            <p:nvSpPr>
              <p:cNvPr id="193" name="Oval 48"/>
              <p:cNvSpPr/>
              <p:nvPr/>
            </p:nvSpPr>
            <p:spPr>
              <a:xfrm>
                <a:off x="7267680" y="5762520"/>
                <a:ext cx="707760" cy="430200"/>
              </a:xfrm>
              <a:prstGeom prst="ellipse">
                <a:avLst/>
              </a:prstGeom>
              <a:gradFill rotWithShape="0">
                <a:gsLst>
                  <a:gs pos="0">
                    <a:srgbClr val="088CE5"/>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94" name="Oval 49"/>
              <p:cNvSpPr/>
              <p:nvPr/>
            </p:nvSpPr>
            <p:spPr>
              <a:xfrm>
                <a:off x="7318440" y="5794200"/>
                <a:ext cx="612720" cy="37008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95" name="Oval 50"/>
              <p:cNvSpPr/>
              <p:nvPr/>
            </p:nvSpPr>
            <p:spPr>
              <a:xfrm>
                <a:off x="7388280" y="5838840"/>
                <a:ext cx="473040" cy="280800"/>
              </a:xfrm>
              <a:prstGeom prst="ellipse">
                <a:avLst/>
              </a:prstGeom>
              <a:gradFill rotWithShape="0">
                <a:gsLst>
                  <a:gs pos="0">
                    <a:srgbClr val="0080D7"/>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196" name="Oval 51"/>
              <p:cNvSpPr/>
              <p:nvPr/>
            </p:nvSpPr>
            <p:spPr>
              <a:xfrm>
                <a:off x="7445520" y="5870520"/>
                <a:ext cx="352440" cy="220680"/>
              </a:xfrm>
              <a:prstGeom prst="ellipse">
                <a:avLst/>
              </a:prstGeom>
              <a:gradFill rotWithShape="0">
                <a:gsLst>
                  <a:gs pos="0">
                    <a:srgbClr val="0088E4"/>
                  </a:gs>
                  <a:gs pos="100000">
                    <a:srgbClr val="0080D7"/>
                  </a:gs>
                </a:gsLst>
                <a:lin ang="5400000"/>
              </a:gradFill>
              <a:ln w="0">
                <a:noFill/>
              </a:ln>
            </p:spPr>
            <p:style>
              <a:lnRef idx="0">
                <a:scrgbClr r="0" g="0" b="0"/>
              </a:lnRef>
              <a:fillRef idx="0">
                <a:scrgbClr r="0" g="0" b="0"/>
              </a:fillRef>
              <a:effectRef idx="0">
                <a:scrgbClr r="0" g="0" b="0"/>
              </a:effectRef>
              <a:fontRef idx="minor"/>
            </p:style>
          </p:sp>
          <p:sp>
            <p:nvSpPr>
              <p:cNvPr id="197" name="Oval 52"/>
              <p:cNvSpPr/>
              <p:nvPr/>
            </p:nvSpPr>
            <p:spPr>
              <a:xfrm>
                <a:off x="7521480" y="5918040"/>
                <a:ext cx="200160" cy="128880"/>
              </a:xfrm>
              <a:prstGeom prst="ellipse">
                <a:avLst/>
              </a:prstGeom>
              <a:gradFill rotWithShape="0">
                <a:gsLst>
                  <a:gs pos="0">
                    <a:srgbClr val="0084DD"/>
                  </a:gs>
                  <a:gs pos="100000">
                    <a:srgbClr val="0088E4"/>
                  </a:gs>
                </a:gsLst>
                <a:lin ang="5400000"/>
              </a:gradFill>
              <a:ln w="0">
                <a:noFill/>
              </a:ln>
            </p:spPr>
            <p:style>
              <a:lnRef idx="0">
                <a:scrgbClr r="0" g="0" b="0"/>
              </a:lnRef>
              <a:fillRef idx="0">
                <a:scrgbClr r="0" g="0" b="0"/>
              </a:fillRef>
              <a:effectRef idx="0">
                <a:scrgbClr r="0" g="0" b="0"/>
              </a:effectRef>
              <a:fontRef idx="minor"/>
            </p:style>
          </p:sp>
        </p:grpSp>
        <p:grpSp>
          <p:nvGrpSpPr>
            <p:cNvPr id="198" name="Group 53"/>
            <p:cNvGrpSpPr/>
            <p:nvPr/>
          </p:nvGrpSpPr>
          <p:grpSpPr>
            <a:xfrm>
              <a:off x="8381880" y="4800600"/>
              <a:ext cx="674640" cy="409680"/>
              <a:chOff x="8381880" y="4800600"/>
              <a:chExt cx="674640" cy="409680"/>
            </a:xfrm>
          </p:grpSpPr>
          <p:sp>
            <p:nvSpPr>
              <p:cNvPr id="199" name="Freeform 54"/>
              <p:cNvSpPr/>
              <p:nvPr/>
            </p:nvSpPr>
            <p:spPr>
              <a:xfrm>
                <a:off x="8381880" y="5057640"/>
                <a:ext cx="608040" cy="152640"/>
              </a:xfrm>
              <a:custGeom>
                <a:avLst/>
                <a:gdLst/>
                <a:ahLst/>
                <a:cxnLst/>
                <a:rect l="l" t="t"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200" name="Freeform 55"/>
              <p:cNvSpPr/>
              <p:nvPr/>
            </p:nvSpPr>
            <p:spPr>
              <a:xfrm>
                <a:off x="8437680" y="4800600"/>
                <a:ext cx="409320" cy="85680"/>
              </a:xfrm>
              <a:custGeom>
                <a:avLst/>
                <a:gdLst/>
                <a:ahLst/>
                <a:cxnLst/>
                <a:rect l="l" t="t"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201" name="Freeform 56"/>
              <p:cNvSpPr/>
              <p:nvPr/>
            </p:nvSpPr>
            <p:spPr>
              <a:xfrm>
                <a:off x="8961480" y="4867200"/>
                <a:ext cx="95040" cy="247680"/>
              </a:xfrm>
              <a:custGeom>
                <a:avLst/>
                <a:gdLst/>
                <a:ahLst/>
                <a:cxnLst/>
                <a:rect l="l" t="t"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202" name="Freeform 57"/>
              <p:cNvSpPr/>
              <p:nvPr/>
            </p:nvSpPr>
            <p:spPr>
              <a:xfrm>
                <a:off x="8532720" y="5153040"/>
                <a:ext cx="304920" cy="28440"/>
              </a:xfrm>
              <a:custGeom>
                <a:avLst/>
                <a:gdLst/>
                <a:ahLst/>
                <a:cxnLst/>
                <a:rect l="l" t="t"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203" name="Freeform 58"/>
              <p:cNvSpPr/>
              <p:nvPr/>
            </p:nvSpPr>
            <p:spPr>
              <a:xfrm>
                <a:off x="8420040" y="4829040"/>
                <a:ext cx="255600" cy="295560"/>
              </a:xfrm>
              <a:custGeom>
                <a:avLst/>
                <a:gdLst/>
                <a:ahLst/>
                <a:cxnLst/>
                <a:rect l="l" t="t"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04" name="Freeform 59"/>
              <p:cNvSpPr/>
              <p:nvPr/>
            </p:nvSpPr>
            <p:spPr>
              <a:xfrm>
                <a:off x="8713800" y="4829040"/>
                <a:ext cx="295200" cy="333360"/>
              </a:xfrm>
              <a:custGeom>
                <a:avLst/>
                <a:gdLst/>
                <a:ahLst/>
                <a:cxnLst/>
                <a:rect l="l" t="t"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05" name="Freeform 60"/>
              <p:cNvSpPr/>
              <p:nvPr/>
            </p:nvSpPr>
            <p:spPr>
              <a:xfrm>
                <a:off x="8485200" y="4854600"/>
                <a:ext cx="474480" cy="295200"/>
              </a:xfrm>
              <a:custGeom>
                <a:avLst/>
                <a:gdLst/>
                <a:ahLst/>
                <a:cxnLst/>
                <a:rect l="l" t="t"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grpSp>
            <p:nvGrpSpPr>
              <p:cNvPr id="206" name="Group 61"/>
              <p:cNvGrpSpPr/>
              <p:nvPr/>
            </p:nvGrpSpPr>
            <p:grpSpPr>
              <a:xfrm>
                <a:off x="8542440" y="4897440"/>
                <a:ext cx="360360" cy="209520"/>
                <a:chOff x="8542440" y="4897440"/>
                <a:chExt cx="360360" cy="209520"/>
              </a:xfrm>
            </p:grpSpPr>
            <p:sp>
              <p:nvSpPr>
                <p:cNvPr id="207" name="Oval 62"/>
                <p:cNvSpPr/>
                <p:nvPr/>
              </p:nvSpPr>
              <p:spPr>
                <a:xfrm>
                  <a:off x="8542440" y="4897440"/>
                  <a:ext cx="360360" cy="209520"/>
                </a:xfrm>
                <a:prstGeom prst="ellipse">
                  <a:avLst/>
                </a:pr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08" name="Oval 63"/>
                <p:cNvSpPr/>
                <p:nvPr/>
              </p:nvSpPr>
              <p:spPr>
                <a:xfrm>
                  <a:off x="8577360" y="4919760"/>
                  <a:ext cx="288720" cy="162000"/>
                </a:xfrm>
                <a:prstGeom prst="ellipse">
                  <a:avLst/>
                </a:pr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sp>
              <p:nvSpPr>
                <p:cNvPr id="209" name="Oval 64"/>
                <p:cNvSpPr/>
                <p:nvPr/>
              </p:nvSpPr>
              <p:spPr>
                <a:xfrm>
                  <a:off x="8621640" y="4935600"/>
                  <a:ext cx="198360" cy="129960"/>
                </a:xfrm>
                <a:prstGeom prst="ellipse">
                  <a:avLst/>
                </a:prstGeom>
                <a:gradFill rotWithShape="0">
                  <a:gsLst>
                    <a:gs pos="0">
                      <a:srgbClr val="0068AE"/>
                    </a:gs>
                    <a:gs pos="100000">
                      <a:srgbClr val="0088E4"/>
                    </a:gs>
                  </a:gsLst>
                  <a:lin ang="5400000"/>
                </a:gradFill>
                <a:ln w="0">
                  <a:noFill/>
                </a:ln>
              </p:spPr>
              <p:style>
                <a:lnRef idx="0">
                  <a:scrgbClr r="0" g="0" b="0"/>
                </a:lnRef>
                <a:fillRef idx="0">
                  <a:scrgbClr r="0" g="0" b="0"/>
                </a:fillRef>
                <a:effectRef idx="0">
                  <a:scrgbClr r="0" g="0" b="0"/>
                </a:effectRef>
                <a:fontRef idx="minor"/>
              </p:style>
            </p:sp>
            <p:sp>
              <p:nvSpPr>
                <p:cNvPr id="210" name="Oval 65"/>
                <p:cNvSpPr/>
                <p:nvPr/>
              </p:nvSpPr>
              <p:spPr>
                <a:xfrm>
                  <a:off x="8664480" y="4960800"/>
                  <a:ext cx="115920" cy="74880"/>
                </a:xfrm>
                <a:prstGeom prst="ellipse">
                  <a:avLst/>
                </a:prstGeom>
                <a:gradFill rotWithShape="0">
                  <a:gsLst>
                    <a:gs pos="0">
                      <a:srgbClr val="0088E4"/>
                    </a:gs>
                    <a:gs pos="100000">
                      <a:srgbClr val="0068AE"/>
                    </a:gs>
                  </a:gsLst>
                  <a:lin ang="5400000"/>
                </a:gradFill>
                <a:ln w="0">
                  <a:noFill/>
                </a:ln>
              </p:spPr>
              <p:style>
                <a:lnRef idx="0">
                  <a:scrgbClr r="0" g="0" b="0"/>
                </a:lnRef>
                <a:fillRef idx="0">
                  <a:scrgbClr r="0" g="0" b="0"/>
                </a:fillRef>
                <a:effectRef idx="0">
                  <a:scrgbClr r="0" g="0" b="0"/>
                </a:effectRef>
                <a:fontRef idx="minor"/>
              </p:style>
            </p:sp>
          </p:grpSp>
        </p:grpSp>
      </p:grpSp>
      <p:sp>
        <p:nvSpPr>
          <p:cNvPr id="211" name="PlaceHolder 1"/>
          <p:cNvSpPr>
            <a:spLocks noGrp="1"/>
          </p:cNvSpPr>
          <p:nvPr>
            <p:ph type="title"/>
          </p:nvPr>
        </p:nvSpPr>
        <p:spPr>
          <a:xfrm>
            <a:off x="457200" y="277920"/>
            <a:ext cx="8229600" cy="1139760"/>
          </a:xfrm>
          <a:prstGeom prst="rect">
            <a:avLst/>
          </a:prstGeom>
        </p:spPr>
        <p:txBody>
          <a:bodyPr lIns="90000" tIns="46800" rIns="90000" bIns="46800" anchor="ctr" anchorCtr="1">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0" strike="noStrike" spc="-1">
                <a:solidFill>
                  <a:srgbClr val="CCECFF"/>
                </a:solidFill>
                <a:latin typeface="Arial"/>
              </a:rPr>
              <a:t>Click to edit the title text format</a:t>
            </a:r>
          </a:p>
        </p:txBody>
      </p:sp>
      <p:sp>
        <p:nvSpPr>
          <p:cNvPr id="212"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pPr marL="342720" indent="-34272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Click to edit the outline text format</a:t>
            </a:r>
          </a:p>
          <a:p>
            <a:pPr marL="742680" lvl="1" indent="-285480">
              <a:spcBef>
                <a:spcPts val="799"/>
              </a:spcBef>
              <a:buClr>
                <a:srgbClr val="CCECFF"/>
              </a:buClr>
              <a:buSzPct val="5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Second Outline Level</a:t>
            </a:r>
          </a:p>
          <a:p>
            <a:pPr marL="1143000" lvl="2" indent="-228600">
              <a:spcBef>
                <a:spcPts val="799"/>
              </a:spcBef>
              <a:buClr>
                <a:srgbClr val="0088E4"/>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Third Outline Level</a:t>
            </a:r>
          </a:p>
          <a:p>
            <a:pPr marL="1600200" lvl="3" indent="-228600">
              <a:spcBef>
                <a:spcPts val="799"/>
              </a:spcBef>
              <a:buClr>
                <a:srgbClr val="AFE1FF"/>
              </a:buClr>
              <a:buSzPct val="5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Fourth Outline Level</a:t>
            </a:r>
          </a:p>
          <a:p>
            <a:pPr marL="2057400" lvl="4" indent="-228600">
              <a:spcBef>
                <a:spcPts val="799"/>
              </a:spcBef>
              <a:buClr>
                <a:srgbClr val="99FF99"/>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Fifth Outline Level</a:t>
            </a:r>
          </a:p>
          <a:p>
            <a:pPr marL="2057400" lvl="5" indent="-228600">
              <a:spcBef>
                <a:spcPts val="799"/>
              </a:spcBef>
              <a:buClr>
                <a:srgbClr val="FFFFFF"/>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Sixth Outline Level</a:t>
            </a:r>
          </a:p>
          <a:p>
            <a:pPr marL="2057400" lvl="6" indent="-228600">
              <a:spcBef>
                <a:spcPts val="799"/>
              </a:spcBef>
              <a:buClr>
                <a:srgbClr val="FFFFFF"/>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Arial"/>
              </a:rPr>
              <a:t>Seventh Outline Level</a:t>
            </a:r>
          </a:p>
        </p:txBody>
      </p:sp>
      <p:sp>
        <p:nvSpPr>
          <p:cNvPr id="213" name="PlaceHolder 3"/>
          <p:cNvSpPr>
            <a:spLocks noGrp="1"/>
          </p:cNvSpPr>
          <p:nvPr>
            <p:ph type="dt"/>
          </p:nvPr>
        </p:nvSpPr>
        <p:spPr>
          <a:xfrm>
            <a:off x="456840" y="6248520"/>
            <a:ext cx="2133720" cy="457200"/>
          </a:xfrm>
          <a:prstGeom prst="rect">
            <a:avLst/>
          </a:prstGeom>
        </p:spPr>
        <p:txBody>
          <a:bodyPr lIns="90000" tIns="46800" rIns="90000" bIns="46800" anchor="b">
            <a:noAutofit/>
          </a:bodyPr>
          <a:lstStyle/>
          <a:p>
            <a:pP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
        <p:nvSpPr>
          <p:cNvPr id="214" name="PlaceHolder 4"/>
          <p:cNvSpPr>
            <a:spLocks noGrp="1"/>
          </p:cNvSpPr>
          <p:nvPr>
            <p:ph type="ftr"/>
          </p:nvPr>
        </p:nvSpPr>
        <p:spPr>
          <a:xfrm>
            <a:off x="3124080" y="6248520"/>
            <a:ext cx="2895840" cy="457200"/>
          </a:xfrm>
          <a:prstGeom prst="rect">
            <a:avLst/>
          </a:prstGeom>
        </p:spPr>
        <p:txBody>
          <a:bodyPr lIns="90000" tIns="46800" rIns="90000" bIns="46800" anchor="b">
            <a:noAutofit/>
          </a:bodyPr>
          <a:lstStyle/>
          <a:p>
            <a:pPr>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
        <p:nvSpPr>
          <p:cNvPr id="215" name="PlaceHolder 5"/>
          <p:cNvSpPr>
            <a:spLocks noGrp="1"/>
          </p:cNvSpPr>
          <p:nvPr>
            <p:ph type="sldNum"/>
          </p:nvPr>
        </p:nvSpPr>
        <p:spPr>
          <a:xfrm>
            <a:off x="6552720" y="6248520"/>
            <a:ext cx="2133720" cy="457200"/>
          </a:xfrm>
          <a:prstGeom prst="rect">
            <a:avLst/>
          </a:prstGeom>
        </p:spPr>
        <p:txBody>
          <a:bodyPr lIns="90000" tIns="46800" rIns="90000" bIns="46800" anchor="b">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CBF59CF-C753-484C-9FDE-3349B62E18B6}" type="slidenum">
              <a:rPr lang="ru-RU" sz="1400" b="0" strike="noStrike" spc="-1">
                <a:solidFill>
                  <a:srgbClr val="FFFFFF"/>
                </a:solidFill>
                <a:latin typeface="Arial"/>
              </a:rPr>
              <a:t>‹#›</a:t>
            </a:fld>
            <a:endParaRPr lang="en-US" sz="14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_____Microsoft_Excel1.xls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Box 251"/>
          <p:cNvSpPr txBox="1"/>
          <p:nvPr/>
        </p:nvSpPr>
        <p:spPr>
          <a:xfrm>
            <a:off x="457200" y="277920"/>
            <a:ext cx="8229600" cy="113976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000" b="0" strike="noStrike" spc="-1">
                <a:solidFill>
                  <a:srgbClr val="CCECFF"/>
                </a:solidFill>
                <a:latin typeface="Arial"/>
              </a:rPr>
              <a:t>Product life cycle (PLC)</a:t>
            </a:r>
            <a:endParaRPr lang="en-US" sz="4000" b="0" strike="noStrike" spc="-1">
              <a:solidFill>
                <a:srgbClr val="CCECFF"/>
              </a:solidFill>
              <a:latin typeface="Arial"/>
            </a:endParaRPr>
          </a:p>
        </p:txBody>
      </p:sp>
      <p:sp>
        <p:nvSpPr>
          <p:cNvPr id="253" name="TextBox 252"/>
          <p:cNvSpPr txBox="1"/>
          <p:nvPr/>
        </p:nvSpPr>
        <p:spPr>
          <a:xfrm>
            <a:off x="0" y="1599840"/>
            <a:ext cx="9144000" cy="5257800"/>
          </a:xfrm>
          <a:prstGeom prst="rect">
            <a:avLst/>
          </a:prstGeom>
          <a:noFill/>
          <a:ln w="0">
            <a:noFill/>
          </a:ln>
        </p:spPr>
        <p:txBody>
          <a:bodyPr>
            <a:normAutofit/>
          </a:bodyPr>
          <a:lstStyle/>
          <a:p>
            <a:pPr marL="342720" indent="-342720" algn="ctr" rtl="0">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 -</a:t>
            </a:r>
            <a:r>
              <a:rPr lang="ru-RU" sz="3600" b="0" strike="noStrike" spc="-1">
                <a:solidFill>
                  <a:srgbClr val="FFFFFF"/>
                </a:solidFill>
                <a:latin typeface="Arial"/>
              </a:rPr>
              <a:t>This is the period of time from the moment a product appears on the market until its sale ceases due to lack of demand for it.</a:t>
            </a:r>
            <a:endParaRPr lang="en-US" sz="3600" b="0" strike="noStrike" spc="-1">
              <a:solidFill>
                <a:srgbClr val="FFFFFF"/>
              </a:solidFill>
              <a:latin typeface="Arial"/>
            </a:endParaRPr>
          </a:p>
          <a:p>
            <a:pPr marL="342720" indent="-342720" algn="ctr" rtl="0">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600" b="0" strike="noStrike" spc="-1">
              <a:solidFill>
                <a:srgbClr val="FFFFFF"/>
              </a:solidFill>
              <a:latin typeface="Arial"/>
            </a:endParaRPr>
          </a:p>
          <a:p>
            <a:pPr marL="342720" indent="-342720" algn="ctr" rtl="0">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600" b="0" strike="noStrike" spc="-1">
              <a:solidFill>
                <a:srgbClr val="FFFFFF"/>
              </a:solidFill>
              <a:latin typeface="Arial"/>
            </a:endParaRPr>
          </a:p>
          <a:p>
            <a:pPr marL="342720" indent="-342720" algn="ctr" rtl="0">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600" b="0" strike="noStrike" spc="-1">
                <a:solidFill>
                  <a:srgbClr val="FFFFFF"/>
                </a:solidFill>
                <a:latin typeface="Arial"/>
              </a:rPr>
              <a:t>The concept of life cycle was described in 1965 by T. Levitt.</a:t>
            </a:r>
            <a:endParaRPr lang="en-US" sz="3600" b="0" strike="noStrike" spc="-1">
              <a:solidFill>
                <a:srgbClr val="FFFFFF"/>
              </a:solidFill>
              <a:latin typeface="Arial"/>
            </a:endParaRPr>
          </a:p>
          <a:p>
            <a:pPr marL="342720" indent="-342720" algn="ctr" rtl="0">
              <a:spcBef>
                <a:spcPts val="8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600" b="0" strike="noStrike" spc="-1">
              <a:solidFill>
                <a:srgbClr val="FFFFFF"/>
              </a:solidFill>
              <a:latin typeface="Arial"/>
            </a:endParaRPr>
          </a:p>
        </p:txBody>
      </p:sp>
      <p:pic>
        <p:nvPicPr>
          <p:cNvPr id="1000100002" name="ODT_ATTR_LBL_LOGO">
            <a:extLst>
              <a:ext uri="{FF2B5EF4-FFF2-40B4-BE49-F238E27FC236}">
                <a16:creationId xmlns:a16="http://schemas.microsoft.com/office/drawing/2014/main" xmlns:mc="http://schemas.openxmlformats.org/markup-compatibility/2006" xmlns:p15="http://schemas.microsoft.com/office/powerpoint/2012/main" xmlns:p14="http://schemas.microsoft.com/office/powerpoint/2010/main" xmlns="" id="{B066AC4A-9A1C-4C10-800A-DAF9F276438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36000"/>
            <a:ext cx="316230" cy="1797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TextBox 264"/>
          <p:cNvSpPr txBox="1"/>
          <p:nvPr/>
        </p:nvSpPr>
        <p:spPr>
          <a:xfrm>
            <a:off x="0" y="0"/>
            <a:ext cx="9144000" cy="6858000"/>
          </a:xfrm>
          <a:prstGeom prst="rect">
            <a:avLst/>
          </a:prstGeom>
          <a:noFill/>
          <a:ln w="0">
            <a:noFill/>
          </a:ln>
        </p:spPr>
        <p:txBody>
          <a:bodyPr>
            <a:normAutofit/>
          </a:bodyPr>
          <a:lstStyle/>
          <a:p>
            <a:pPr marL="342720" indent="-342720"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000000"/>
                </a:solidFill>
                <a:latin typeface="Arial"/>
              </a:rPr>
              <a:t> </a:t>
            </a:r>
            <a:r>
              <a:rPr lang="ru-RU" sz="2400" b="1" strike="noStrike" spc="-1">
                <a:solidFill>
                  <a:srgbClr val="000000"/>
                </a:solidFill>
                <a:latin typeface="Arial"/>
              </a:rPr>
              <a:t>The assessment procedure consists of a series of sequential actions</a:t>
            </a:r>
            <a:r>
              <a:rPr lang="ru-RU" sz="2400" b="0" strike="noStrike" spc="-1">
                <a:solidFill>
                  <a:srgbClr val="000000"/>
                </a:solidFill>
                <a:latin typeface="Arial"/>
              </a:rPr>
              <a:t>:</a:t>
            </a:r>
            <a:endParaRPr lang="en-US" sz="2400" b="0" strike="noStrike" spc="-1">
              <a:solidFill>
                <a:srgbClr val="000000"/>
              </a:solidFill>
              <a:latin typeface="Arial"/>
            </a:endParaRPr>
          </a:p>
          <a:p>
            <a:pPr marL="342720" indent="-342720" algn="l" rtl="0">
              <a:spcBef>
                <a:spcPts val="598"/>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00"/>
                </a:solidFill>
                <a:latin typeface="Arial"/>
              </a:rPr>
              <a:t>–formation of product segments for which advertising evaluation was not carried out;</a:t>
            </a:r>
            <a:endParaRPr lang="en-US" sz="2400" b="0" strike="noStrike" spc="-1">
              <a:solidFill>
                <a:srgbClr val="000000"/>
              </a:solidFill>
              <a:latin typeface="Arial"/>
            </a:endParaRPr>
          </a:p>
          <a:p>
            <a:pPr marL="342720" indent="-342720" algn="l" rtl="0">
              <a:spcBef>
                <a:spcPts val="598"/>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00"/>
                </a:solidFill>
                <a:latin typeface="Arial"/>
              </a:rPr>
              <a:t>- determination of the difference in the duration of the first stage of gastrointestinal tract for each of the parallel observations;</a:t>
            </a:r>
            <a:endParaRPr lang="en-US" sz="2400" b="0" strike="noStrike" spc="-1">
              <a:solidFill>
                <a:srgbClr val="000000"/>
              </a:solidFill>
              <a:latin typeface="Arial"/>
            </a:endParaRPr>
          </a:p>
          <a:p>
            <a:pPr marL="342720" indent="-342720" algn="l" rtl="0">
              <a:spcBef>
                <a:spcPts val="598"/>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00"/>
                </a:solidFill>
                <a:latin typeface="Arial"/>
              </a:rPr>
              <a:t>- ranking the difference from smallest to largest without taking into account the sign,</a:t>
            </a:r>
            <a:endParaRPr lang="en-US" sz="2400" b="0" strike="noStrike" spc="-1">
              <a:solidFill>
                <a:srgbClr val="000000"/>
              </a:solidFill>
              <a:latin typeface="Arial"/>
            </a:endParaRPr>
          </a:p>
          <a:p>
            <a:pPr marL="342720" indent="-342720" algn="l" rtl="0">
              <a:spcBef>
                <a:spcPts val="598"/>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00"/>
                </a:solidFill>
                <a:latin typeface="Arial"/>
              </a:rPr>
              <a:t>- placing in front of the rank numbers the same sign as the difference and determining the sum of ranks with negative or positive signs;</a:t>
            </a:r>
            <a:endParaRPr lang="en-US" sz="2400" b="0" strike="noStrike" spc="-1">
              <a:solidFill>
                <a:srgbClr val="000000"/>
              </a:solidFill>
              <a:latin typeface="Arial"/>
            </a:endParaRPr>
          </a:p>
          <a:p>
            <a:pPr marL="342720" indent="-342720" algn="l" rtl="0">
              <a:spcBef>
                <a:spcPts val="598"/>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00"/>
                </a:solidFill>
                <a:latin typeface="Arial"/>
              </a:rPr>
              <a:t>- comparison of the smaller of the obtained amounts with a tabular criterion (tables of Wilcoxon tests are included in statistics reference books</a:t>
            </a:r>
            <a:r>
              <a:rPr lang="ru-RU" sz="2800" b="0" strike="noStrike" spc="-1">
                <a:solidFill>
                  <a:srgbClr val="000000"/>
                </a:solidFill>
                <a:latin typeface="Arial"/>
              </a:rPr>
              <a:t>)</a:t>
            </a:r>
            <a:r>
              <a:rPr lang="ru-RU" sz="2400" b="0" strike="noStrike" spc="-1">
                <a:solidFill>
                  <a:srgbClr val="000000"/>
                </a:solidFill>
                <a:latin typeface="Arial"/>
              </a:rPr>
              <a:t>and formulating a conclusion.</a:t>
            </a:r>
            <a:endParaRPr lang="en-US" sz="24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Box 265"/>
          <p:cNvSpPr txBox="1"/>
          <p:nvPr/>
        </p:nvSpPr>
        <p:spPr>
          <a:xfrm>
            <a:off x="0" y="0"/>
            <a:ext cx="9144000" cy="6858000"/>
          </a:xfrm>
          <a:prstGeom prst="rect">
            <a:avLst/>
          </a:prstGeom>
          <a:noFill/>
          <a:ln w="0">
            <a:noFill/>
          </a:ln>
        </p:spPr>
        <p:txBody>
          <a:bodyPr>
            <a:normAutofit/>
          </a:bodyPr>
          <a:lstStyle/>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000000"/>
                </a:solidFill>
                <a:latin typeface="Arial"/>
              </a:rPr>
              <a:t>If the compared sum of ranks is equal to or less than the value of the table criterion, then the differences in parallel observations are accepted as significant with a certain probability (P = 0.01 or</a:t>
            </a:r>
            <a:endParaRPr lang="en-US" sz="3200" b="0" strike="noStrike" spc="-1">
              <a:solidFill>
                <a:srgbClr val="000000"/>
              </a:solidFill>
              <a:latin typeface="Arial"/>
            </a:endParaRPr>
          </a:p>
          <a:p>
            <a:pPr marL="342720" indent="-342720" algn="l" rtl="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000000"/>
                </a:solidFill>
                <a:latin typeface="Arial"/>
              </a:rPr>
              <a:t> P = 0.05).</a:t>
            </a:r>
            <a:endParaRPr lang="en-US" sz="3200" b="0" strike="noStrike" spc="-1">
              <a:solidFill>
                <a:srgbClr val="000000"/>
              </a:solidFill>
              <a:latin typeface="Arial"/>
            </a:endParaRPr>
          </a:p>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TextBox 266"/>
          <p:cNvSpPr txBox="1"/>
          <p:nvPr/>
        </p:nvSpPr>
        <p:spPr>
          <a:xfrm>
            <a:off x="0" y="0"/>
            <a:ext cx="9144000" cy="6858000"/>
          </a:xfrm>
          <a:prstGeom prst="rect">
            <a:avLst/>
          </a:prstGeom>
          <a:noFill/>
          <a:ln w="0">
            <a:noFill/>
          </a:ln>
        </p:spPr>
        <p:txBody>
          <a:bodyPr>
            <a:normAutofit/>
          </a:bodyPr>
          <a:lstStyle/>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00"/>
                </a:solidFill>
                <a:latin typeface="Arial"/>
              </a:rPr>
              <a:t>Support Products</a:t>
            </a:r>
            <a:r>
              <a:rPr lang="ru-RU" sz="3200" b="0" strike="noStrike" spc="-1">
                <a:solidFill>
                  <a:srgbClr val="000000"/>
                </a:solidFill>
                <a:latin typeface="Arial"/>
              </a:rPr>
              <a:t>(cash cows), is a range of pharmaceutical and parapharmaceutical products located</a:t>
            </a:r>
            <a:r>
              <a:rPr lang="ru-RU" sz="3200" b="1" strike="noStrike" spc="-1">
                <a:solidFill>
                  <a:srgbClr val="000000"/>
                </a:solidFill>
                <a:latin typeface="Arial"/>
              </a:rPr>
              <a:t>at the maturity stage</a:t>
            </a:r>
            <a:r>
              <a:rPr lang="ru-RU" sz="3200" b="0" strike="noStrike" spc="-1">
                <a:solidFill>
                  <a:srgbClr val="000000"/>
                </a:solidFill>
                <a:latin typeface="Arial"/>
              </a:rPr>
              <a:t>and generating significant profits, do not require significant investments, so proceeds from the sale of these goods can finance other assortment items.</a:t>
            </a:r>
            <a:endParaRPr lang="en-US" sz="3200" b="0" strike="noStrike" spc="-1">
              <a:solidFill>
                <a:srgbClr val="000000"/>
              </a:solidFill>
              <a:latin typeface="Arial"/>
            </a:endParaRPr>
          </a:p>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TextBox 267"/>
          <p:cNvSpPr txBox="1"/>
          <p:nvPr/>
        </p:nvSpPr>
        <p:spPr>
          <a:xfrm>
            <a:off x="0" y="0"/>
            <a:ext cx="9144000" cy="6858000"/>
          </a:xfrm>
          <a:prstGeom prst="rect">
            <a:avLst/>
          </a:prstGeom>
          <a:noFill/>
          <a:ln w="0">
            <a:noFill/>
          </a:ln>
        </p:spPr>
        <p:txBody>
          <a:bodyPr>
            <a:normAutofit/>
          </a:bodyPr>
          <a:lstStyle/>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00"/>
                </a:solidFill>
                <a:latin typeface="Arial"/>
              </a:rPr>
              <a:t>Outgoing goods</a:t>
            </a:r>
            <a:r>
              <a:rPr lang="ru-RU" sz="3200" b="0" strike="noStrike" spc="-1">
                <a:solidFill>
                  <a:srgbClr val="000000"/>
                </a:solidFill>
                <a:latin typeface="Arial"/>
              </a:rPr>
              <a:t>(mangy dogs) – goods located</a:t>
            </a:r>
            <a:r>
              <a:rPr lang="ru-RU" sz="3200" b="1" strike="noStrike" spc="-1">
                <a:solidFill>
                  <a:srgbClr val="000000"/>
                </a:solidFill>
                <a:latin typeface="Arial"/>
              </a:rPr>
              <a:t>at the stage of decline,</a:t>
            </a:r>
            <a:r>
              <a:rPr lang="ru-RU" sz="3200" b="0" strike="noStrike" spc="-1">
                <a:solidFill>
                  <a:srgbClr val="000000"/>
                </a:solidFill>
                <a:latin typeface="Arial"/>
              </a:rPr>
              <a:t>subject to gradual withdrawal from the market. Only very specific products undergo the classic life cycle test. The majority are characterized by a modified life cycle curve. The life cycle of some products can be described by a seasonal curve or a renewal curve, when the product receives a new direction in use.</a:t>
            </a:r>
            <a:endParaRPr lang="en-US"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TextBox 268"/>
          <p:cNvSpPr txBox="1"/>
          <p:nvPr/>
        </p:nvSpPr>
        <p:spPr>
          <a:xfrm>
            <a:off x="456840" y="274320"/>
            <a:ext cx="8186760" cy="654120"/>
          </a:xfrm>
          <a:prstGeom prst="rect">
            <a:avLst/>
          </a:prstGeom>
          <a:no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000000"/>
                </a:solidFill>
                <a:latin typeface="Arial"/>
              </a:rPr>
              <a:t>Types of life cycle lines</a:t>
            </a:r>
            <a:endParaRPr lang="en-US" sz="2800" b="0" strike="noStrike" spc="-1">
              <a:solidFill>
                <a:srgbClr val="000000"/>
              </a:solidFill>
              <a:latin typeface="Arial"/>
            </a:endParaRPr>
          </a:p>
        </p:txBody>
      </p:sp>
      <p:sp>
        <p:nvSpPr>
          <p:cNvPr id="270" name="TextBox 269"/>
          <p:cNvSpPr txBox="1"/>
          <p:nvPr/>
        </p:nvSpPr>
        <p:spPr>
          <a:xfrm>
            <a:off x="0" y="856800"/>
            <a:ext cx="9144000" cy="6000840"/>
          </a:xfrm>
          <a:prstGeom prst="rect">
            <a:avLst/>
          </a:prstGeom>
          <a:noFill/>
          <a:ln w="0">
            <a:noFill/>
          </a:ln>
        </p:spPr>
        <p:txBody>
          <a:bodyPr>
            <a:normAutofit/>
          </a:bodyPr>
          <a:lstStyle/>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Classic or boom</a:t>
            </a:r>
            <a:r>
              <a:rPr lang="ru-RU" sz="2800" b="0" strike="noStrike" spc="-1">
                <a:solidFill>
                  <a:srgbClr val="000000"/>
                </a:solidFill>
                <a:latin typeface="Arial"/>
              </a:rPr>
              <a:t>– stable sales over a long period of time;</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With repeat cycle</a:t>
            </a:r>
            <a:r>
              <a:rPr lang="ru-RU" sz="2800" b="0" strike="noStrike" spc="-1">
                <a:solidFill>
                  <a:srgbClr val="000000"/>
                </a:solidFill>
                <a:latin typeface="Arial"/>
              </a:rPr>
              <a:t>(resumption, nostalgia) – sales of goods are resumed over time;</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Increase</a:t>
            </a:r>
            <a:r>
              <a:rPr lang="ru-RU" sz="2800" b="0" strike="noStrike" spc="-1">
                <a:solidFill>
                  <a:srgbClr val="000000"/>
                </a:solidFill>
                <a:latin typeface="Arial"/>
              </a:rPr>
              <a:t>– rapid rise and fall in demand for goods;</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Long term increase</a:t>
            </a:r>
            <a:r>
              <a:rPr lang="ru-RU" sz="2800" b="0" strike="noStrike" spc="-1">
                <a:solidFill>
                  <a:srgbClr val="000000"/>
                </a:solidFill>
                <a:latin typeface="Arial"/>
              </a:rPr>
              <a:t>– significant period of maximum sales;</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Comb curve</a:t>
            </a:r>
            <a:r>
              <a:rPr lang="ru-RU" sz="2800" b="0" strike="noStrike" spc="-1">
                <a:solidFill>
                  <a:srgbClr val="000000"/>
                </a:solidFill>
                <a:latin typeface="Arial"/>
              </a:rPr>
              <a:t>– several repeated stages of growth without decline;</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Fashion, seasonality</a:t>
            </a:r>
            <a:r>
              <a:rPr lang="ru-RU" sz="2800" b="0" strike="noStrike" spc="-1">
                <a:solidFill>
                  <a:srgbClr val="000000"/>
                </a:solidFill>
                <a:latin typeface="Arial"/>
              </a:rPr>
              <a:t>– growth and decline are repeated in different seasons of the year;</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Fetish</a:t>
            </a:r>
            <a:r>
              <a:rPr lang="ru-RU" sz="2800" b="0" strike="noStrike" spc="-1">
                <a:solidFill>
                  <a:srgbClr val="000000"/>
                </a:solidFill>
                <a:latin typeface="Arial"/>
              </a:rPr>
              <a:t>– a sharp increase in sales and an immediate decline;</a:t>
            </a:r>
            <a:endParaRPr lang="en-US" sz="2800" b="0" strike="noStrike" spc="-1">
              <a:solidFill>
                <a:srgbClr val="000000"/>
              </a:solidFill>
              <a:latin typeface="Arial"/>
            </a:endParaRPr>
          </a:p>
          <a:p>
            <a:pPr marL="342720" indent="-342720" algn="l" rtl="0">
              <a:lnSpc>
                <a:spcPct val="80000"/>
              </a:lnSpc>
              <a:spcBef>
                <a:spcPts val="697"/>
              </a:spcBef>
              <a:buClr>
                <a:srgbClr val="FF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0000"/>
                </a:solidFill>
                <a:latin typeface="Arial"/>
              </a:rPr>
              <a:t>Failure</a:t>
            </a:r>
            <a:r>
              <a:rPr lang="ru-RU" sz="2800" b="0" strike="noStrike" spc="-1">
                <a:solidFill>
                  <a:srgbClr val="000000"/>
                </a:solidFill>
                <a:latin typeface="Arial"/>
              </a:rPr>
              <a:t>– sales volumes are small, followed by a decline.</a:t>
            </a:r>
            <a:endParaRPr lang="en-US" sz="28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TextBox 270"/>
          <p:cNvSpPr txBox="1"/>
          <p:nvPr/>
        </p:nvSpPr>
        <p:spPr>
          <a:xfrm>
            <a:off x="456840" y="277560"/>
            <a:ext cx="8218440" cy="142236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CCECFF"/>
                </a:solidFill>
                <a:latin typeface="Arial"/>
              </a:rPr>
              <a:t>Determination of the growth rate of sales indicators and life cycle stages based on their values</a:t>
            </a:r>
            <a:endParaRPr lang="en-US" sz="3200" b="0" strike="noStrike" spc="-1">
              <a:solidFill>
                <a:srgbClr val="CCECFF"/>
              </a:solidFill>
              <a:latin typeface="Arial"/>
            </a:endParaRPr>
          </a:p>
        </p:txBody>
      </p:sp>
      <p:sp>
        <p:nvSpPr>
          <p:cNvPr id="272" name="TextBox 271"/>
          <p:cNvSpPr txBox="1"/>
          <p:nvPr/>
        </p:nvSpPr>
        <p:spPr>
          <a:xfrm>
            <a:off x="179280" y="1600200"/>
            <a:ext cx="8785440" cy="4525920"/>
          </a:xfrm>
          <a:prstGeom prst="rect">
            <a:avLst/>
          </a:prstGeom>
          <a:noFill/>
          <a:ln w="0">
            <a:noFill/>
          </a:ln>
        </p:spPr>
        <p:txBody>
          <a:bodyPr>
            <a:normAutofit/>
          </a:bodyPr>
          <a:lstStyle/>
          <a:p>
            <a:pPr marL="342720" indent="-342720" algn="ctr" rtl="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Growth rate:</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0 – 10 – 15% - implementation stage (B);</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15 – 100% (200%) and above – growth stage (P);</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5 – 15 – 20% (after growth) – maturity stage (3);</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0 - 5% - saturation stage (H);</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Negative – decline stage (C).</a:t>
            </a:r>
            <a:endParaRPr lang="en-US" sz="32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TextBox 272"/>
          <p:cNvSpPr txBox="1"/>
          <p:nvPr/>
        </p:nvSpPr>
        <p:spPr>
          <a:xfrm>
            <a:off x="0" y="0"/>
            <a:ext cx="9144000" cy="6858000"/>
          </a:xfrm>
          <a:prstGeom prst="rect">
            <a:avLst/>
          </a:prstGeom>
          <a:noFill/>
          <a:ln w="0">
            <a:noFill/>
          </a:ln>
        </p:spPr>
        <p:txBody>
          <a:bodyPr>
            <a:normAutofit/>
          </a:bodyPr>
          <a:lstStyle/>
          <a:p>
            <a:pPr marL="342720" indent="-342720" algn="l" rtl="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 The optimal set of goods constitutes the organization’s “economic portfolio”, the analysis of which allows for the efficient use of resources and their investment in the most promising goods - the portfolio method (an example of this method is the matrix of the Boston Consulting Group).</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TextBox 273"/>
          <p:cNvSpPr txBox="1"/>
          <p:nvPr/>
        </p:nvSpPr>
        <p:spPr>
          <a:xfrm>
            <a:off x="457200" y="1197000"/>
            <a:ext cx="8229600" cy="4929120"/>
          </a:xfrm>
          <a:prstGeom prst="rect">
            <a:avLst/>
          </a:prstGeom>
          <a:noFill/>
          <a:ln w="0">
            <a:noFill/>
          </a:ln>
        </p:spPr>
        <p:txBody>
          <a:bodyPr>
            <a:normAutofit/>
          </a:bodyPr>
          <a:lstStyle/>
          <a:p>
            <a:pPr marL="342720" indent="-342720" algn="ctr" rtl="0">
              <a:spcBef>
                <a:spcPts val="8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 </a:t>
            </a:r>
            <a:r>
              <a:rPr lang="ru-RU" sz="3400" b="0" strike="noStrike" spc="-1">
                <a:solidFill>
                  <a:srgbClr val="FFFFFF"/>
                </a:solidFill>
                <a:latin typeface="Arial"/>
              </a:rPr>
              <a:t>or an analysis of the product portfolio is carried out in order to identify the most effective products in the assortment in terms of demand and profitability.</a:t>
            </a:r>
            <a:endParaRPr lang="en-US" sz="3400" b="0" strike="noStrike" spc="-1">
              <a:solidFill>
                <a:srgbClr val="FFFFFF"/>
              </a:solidFill>
              <a:latin typeface="Arial"/>
            </a:endParaRPr>
          </a:p>
          <a:p>
            <a:pPr marL="342720" indent="-342720" algn="ctr" rtl="0">
              <a:spcBef>
                <a:spcPts val="8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400" b="0" strike="noStrike" spc="-1">
                <a:solidFill>
                  <a:srgbClr val="FFFFFF"/>
                </a:solidFill>
                <a:latin typeface="Arial"/>
              </a:rPr>
              <a:t>For this purpose it is used</a:t>
            </a:r>
            <a:r>
              <a:rPr lang="ru-RU" sz="3400" b="1" strike="noStrike" spc="-1">
                <a:solidFill>
                  <a:srgbClr val="FFFF00"/>
                </a:solidFill>
                <a:latin typeface="Arial"/>
              </a:rPr>
              <a:t>BCG matrix</a:t>
            </a:r>
            <a:r>
              <a:rPr lang="ru-RU" sz="3400" b="0" strike="noStrike" spc="-1">
                <a:solidFill>
                  <a:srgbClr val="FFFFFF"/>
                </a:solidFill>
                <a:latin typeface="Arial"/>
              </a:rPr>
              <a:t>(Boston Consulting Group).</a:t>
            </a:r>
            <a:endParaRPr lang="en-US" sz="3400" b="0" strike="noStrike" spc="-1">
              <a:solidFill>
                <a:srgbClr val="FFFFFF"/>
              </a:solidFill>
              <a:latin typeface="Arial"/>
            </a:endParaRPr>
          </a:p>
        </p:txBody>
      </p:sp>
      <p:sp>
        <p:nvSpPr>
          <p:cNvPr id="275" name="TextBox 274"/>
          <p:cNvSpPr txBox="1"/>
          <p:nvPr/>
        </p:nvSpPr>
        <p:spPr>
          <a:xfrm>
            <a:off x="457200" y="277920"/>
            <a:ext cx="8229600" cy="113976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0" strike="noStrike" spc="-1">
                <a:solidFill>
                  <a:srgbClr val="CCECFF"/>
                </a:solidFill>
                <a:latin typeface="Arial"/>
              </a:rPr>
              <a:t>Portfolio analysis</a:t>
            </a:r>
            <a:endParaRPr lang="en-US" sz="4400" b="0" strike="noStrike" spc="-1">
              <a:solidFill>
                <a:srgbClr val="CCEC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TextBox 275"/>
          <p:cNvSpPr txBox="1"/>
          <p:nvPr/>
        </p:nvSpPr>
        <p:spPr>
          <a:xfrm>
            <a:off x="457200" y="277920"/>
            <a:ext cx="8229600" cy="113976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0" strike="noStrike" spc="-1">
                <a:solidFill>
                  <a:srgbClr val="CCECFF"/>
                </a:solidFill>
                <a:latin typeface="Arial"/>
              </a:rPr>
              <a:t>BCG Matrix</a:t>
            </a:r>
            <a:endParaRPr lang="en-US" sz="4400" b="0" strike="noStrike" spc="-1">
              <a:solidFill>
                <a:srgbClr val="CCECFF"/>
              </a:solidFill>
              <a:latin typeface="Arial"/>
            </a:endParaRPr>
          </a:p>
        </p:txBody>
      </p:sp>
      <p:sp>
        <p:nvSpPr>
          <p:cNvPr id="277" name="TextBox 276"/>
          <p:cNvSpPr txBox="1"/>
          <p:nvPr/>
        </p:nvSpPr>
        <p:spPr>
          <a:xfrm rot="16200000">
            <a:off x="-287280" y="2528640"/>
            <a:ext cx="3527640" cy="1152720"/>
          </a:xfrm>
          <a:prstGeom prst="rect">
            <a:avLst/>
          </a:prstGeom>
          <a:noFill/>
          <a:ln w="0">
            <a:noFill/>
          </a:ln>
        </p:spPr>
        <p:txBody>
          <a:bodyPr>
            <a:normAutofit fontScale="80000"/>
          </a:bodyPr>
          <a:lstStyle/>
          <a:p>
            <a:pPr marL="342720" indent="-342720" algn="l" rtl="0">
              <a:lnSpc>
                <a:spcPct val="80000"/>
              </a:lnSpc>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Sales growth rate</a:t>
            </a:r>
            <a:endParaRPr lang="en-US" sz="2400" b="0" strike="noStrike" spc="-1">
              <a:solidFill>
                <a:srgbClr val="FFFFFF"/>
              </a:solidFill>
              <a:latin typeface="Arial"/>
            </a:endParaRPr>
          </a:p>
          <a:p>
            <a:pPr marL="342720" indent="-342720" algn="l" rtl="0">
              <a:lnSpc>
                <a:spcPct val="80000"/>
              </a:lnSpc>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FFFFFF"/>
              </a:solidFill>
              <a:latin typeface="Arial"/>
            </a:endParaRPr>
          </a:p>
          <a:p>
            <a:pPr marL="342720" indent="-342720" algn="l" rtl="0">
              <a:lnSpc>
                <a:spcPct val="80000"/>
              </a:lnSpc>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Low High</a:t>
            </a:r>
            <a:endParaRPr lang="en-US" sz="2400" b="0" strike="noStrike" spc="-1">
              <a:solidFill>
                <a:srgbClr val="FFFFFF"/>
              </a:solidFill>
              <a:latin typeface="Arial"/>
            </a:endParaRPr>
          </a:p>
        </p:txBody>
      </p:sp>
      <p:graphicFrame>
        <p:nvGraphicFramePr>
          <p:cNvPr id="278" name="Таблица 277"/>
          <p:cNvGraphicFramePr/>
          <p:nvPr/>
        </p:nvGraphicFramePr>
        <p:xfrm>
          <a:off x="2124000" y="1628640"/>
          <a:ext cx="5904000" cy="2981520"/>
        </p:xfrm>
        <a:graphic>
          <a:graphicData uri="http://schemas.openxmlformats.org/drawingml/2006/table">
            <a:tbl>
              <a:tblPr/>
              <a:tblGrid>
                <a:gridCol w="2879640"/>
                <a:gridCol w="3024360"/>
              </a:tblGrid>
              <a:tr h="1541520">
                <a:tc>
                  <a:txBody>
                    <a:bodyPr/>
                    <a:lstStyle/>
                    <a:p>
                      <a:pPr algn="ctr"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Stars</a:t>
                      </a:r>
                      <a:endParaRPr lang="en-US" sz="2800" b="0" strike="noStrike" spc="-1">
                        <a:solidFill>
                          <a:srgbClr val="FFFFFF"/>
                        </a:solidFill>
                        <a:latin typeface="Arial"/>
                      </a:endParaRPr>
                    </a:p>
                  </a:txBody>
                  <a:tcPr marL="90000" marR="90000">
                    <a:lnL w="13680">
                      <a:solidFill>
                        <a:srgbClr val="FFFFFF"/>
                      </a:solidFill>
                    </a:lnL>
                    <a:lnR w="5760">
                      <a:solidFill>
                        <a:srgbClr val="FFFFFF"/>
                      </a:solidFill>
                    </a:lnR>
                    <a:lnT w="13680">
                      <a:solidFill>
                        <a:srgbClr val="FFFFFF"/>
                      </a:solidFill>
                    </a:lnT>
                    <a:lnB w="5760">
                      <a:solidFill>
                        <a:srgbClr val="FFFFFF"/>
                      </a:solidFill>
                    </a:lnB>
                    <a:noFill/>
                  </a:tcPr>
                </a:tc>
                <a:tc>
                  <a:txBody>
                    <a:bodyPr/>
                    <a:lstStyle/>
                    <a:p>
                      <a:pPr algn="ctr"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Problem children</a:t>
                      </a:r>
                      <a:endParaRPr lang="en-US" sz="2800" b="0" strike="noStrike" spc="-1">
                        <a:solidFill>
                          <a:srgbClr val="FFFFFF"/>
                        </a:solidFill>
                        <a:latin typeface="Arial"/>
                      </a:endParaRPr>
                    </a:p>
                  </a:txBody>
                  <a:tcPr marL="90000" marR="90000">
                    <a:lnL w="5760">
                      <a:solidFill>
                        <a:srgbClr val="FFFFFF"/>
                      </a:solidFill>
                    </a:lnL>
                    <a:lnR w="13680">
                      <a:solidFill>
                        <a:srgbClr val="FFFFFF"/>
                      </a:solidFill>
                    </a:lnR>
                    <a:lnT w="13680">
                      <a:solidFill>
                        <a:srgbClr val="FFFFFF"/>
                      </a:solidFill>
                    </a:lnT>
                    <a:lnB w="5760">
                      <a:solidFill>
                        <a:srgbClr val="FFFFFF"/>
                      </a:solidFill>
                    </a:lnB>
                    <a:noFill/>
                  </a:tcPr>
                </a:tc>
              </a:tr>
              <a:tr h="1440000">
                <a:tc>
                  <a:txBody>
                    <a:bodyPr/>
                    <a:lstStyle/>
                    <a:p>
                      <a:pPr algn="ctr"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Cash cows</a:t>
                      </a:r>
                      <a:endParaRPr lang="en-US" sz="28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13680">
                      <a:solidFill>
                        <a:srgbClr val="FFFFFF"/>
                      </a:solidFill>
                    </a:lnB>
                    <a:noFill/>
                  </a:tcPr>
                </a:tc>
                <a:tc>
                  <a:txBody>
                    <a:bodyPr/>
                    <a:lstStyle/>
                    <a:p>
                      <a:pPr algn="ctr"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Dogs</a:t>
                      </a:r>
                      <a:endParaRPr lang="en-US" sz="28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13680">
                      <a:solidFill>
                        <a:srgbClr val="FFFFFF"/>
                      </a:solidFill>
                    </a:lnB>
                    <a:noFill/>
                  </a:tcPr>
                </a:tc>
              </a:tr>
            </a:tbl>
          </a:graphicData>
        </a:graphic>
      </p:graphicFrame>
      <p:sp>
        <p:nvSpPr>
          <p:cNvPr id="279" name="Rectangle 18"/>
          <p:cNvSpPr/>
          <p:nvPr/>
        </p:nvSpPr>
        <p:spPr>
          <a:xfrm>
            <a:off x="1258920" y="2924280"/>
            <a:ext cx="93672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10%</a:t>
            </a:r>
            <a:endParaRPr lang="en-US" sz="2800" b="0" strike="noStrike" spc="-1">
              <a:solidFill>
                <a:srgbClr val="FFFFFF"/>
              </a:solidFill>
              <a:latin typeface="Arial"/>
            </a:endParaRPr>
          </a:p>
        </p:txBody>
      </p:sp>
      <p:sp>
        <p:nvSpPr>
          <p:cNvPr id="280" name="Rectangle 19"/>
          <p:cNvSpPr/>
          <p:nvPr/>
        </p:nvSpPr>
        <p:spPr>
          <a:xfrm>
            <a:off x="2050920" y="4797360"/>
            <a:ext cx="6121440" cy="1584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High  Low</a:t>
            </a:r>
            <a:endParaRPr lang="en-US" sz="2800" b="0" strike="noStrike" spc="-1">
              <a:solidFill>
                <a:srgbClr val="FFFFFF"/>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Relative market share</a:t>
            </a:r>
            <a:endParaRPr lang="en-US" sz="2800" b="0" strike="noStrike" spc="-1">
              <a:solidFill>
                <a:srgbClr val="FFFFFF"/>
              </a:solidFill>
              <a:latin typeface="Arial"/>
            </a:endParaRPr>
          </a:p>
        </p:txBody>
      </p:sp>
      <p:sp>
        <p:nvSpPr>
          <p:cNvPr id="281" name="Rectangle 25"/>
          <p:cNvSpPr/>
          <p:nvPr/>
        </p:nvSpPr>
        <p:spPr>
          <a:xfrm>
            <a:off x="4716360" y="4581360"/>
            <a:ext cx="79236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1.0</a:t>
            </a:r>
            <a:endParaRPr lang="en-US" sz="2800" b="0" strike="noStrike" spc="-1">
              <a:solidFill>
                <a:srgbClr val="FFFFFF"/>
              </a:solidFill>
              <a:latin typeface="Arial"/>
            </a:endParaRPr>
          </a:p>
        </p:txBody>
      </p:sp>
      <p:sp>
        <p:nvSpPr>
          <p:cNvPr id="282" name="Rectangle 26"/>
          <p:cNvSpPr/>
          <p:nvPr/>
        </p:nvSpPr>
        <p:spPr>
          <a:xfrm>
            <a:off x="1763640" y="4653000"/>
            <a:ext cx="100800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2.0</a:t>
            </a:r>
            <a:endParaRPr lang="en-US" sz="2800" b="0" strike="noStrike" spc="-1">
              <a:solidFill>
                <a:srgbClr val="FFFFFF"/>
              </a:solidFill>
              <a:latin typeface="Arial"/>
            </a:endParaRPr>
          </a:p>
        </p:txBody>
      </p:sp>
      <p:sp>
        <p:nvSpPr>
          <p:cNvPr id="283" name="Rectangle 27"/>
          <p:cNvSpPr/>
          <p:nvPr/>
        </p:nvSpPr>
        <p:spPr>
          <a:xfrm>
            <a:off x="7596360" y="4653000"/>
            <a:ext cx="93636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0</a:t>
            </a:r>
            <a:endParaRPr lang="en-US" sz="2800" b="0" strike="noStrike" spc="-1">
              <a:solidFill>
                <a:srgbClr val="FFFFFF"/>
              </a:solidFill>
              <a:latin typeface="Arial"/>
            </a:endParaRPr>
          </a:p>
        </p:txBody>
      </p:sp>
      <p:sp>
        <p:nvSpPr>
          <p:cNvPr id="284" name="Line 28"/>
          <p:cNvSpPr/>
          <p:nvPr/>
        </p:nvSpPr>
        <p:spPr>
          <a:xfrm flipH="1">
            <a:off x="4716000" y="2852640"/>
            <a:ext cx="1584360" cy="0"/>
          </a:xfrm>
          <a:prstGeom prst="line">
            <a:avLst/>
          </a:prstGeom>
          <a:ln w="9360">
            <a:solidFill>
              <a:srgbClr val="000000"/>
            </a:solidFill>
            <a:miter/>
            <a:tailEnd type="triangle" w="med" len="med"/>
          </a:ln>
        </p:spPr>
        <p:style>
          <a:lnRef idx="0">
            <a:scrgbClr r="0" g="0" b="0"/>
          </a:lnRef>
          <a:fillRef idx="0">
            <a:scrgbClr r="0" g="0" b="0"/>
          </a:fillRef>
          <a:effectRef idx="0">
            <a:scrgbClr r="0" g="0" b="0"/>
          </a:effectRef>
          <a:fontRef idx="minor"/>
        </p:style>
      </p:sp>
      <p:sp>
        <p:nvSpPr>
          <p:cNvPr id="285" name="Line 29"/>
          <p:cNvSpPr/>
          <p:nvPr/>
        </p:nvSpPr>
        <p:spPr>
          <a:xfrm flipH="1">
            <a:off x="6876720" y="2852640"/>
            <a:ext cx="1584360" cy="0"/>
          </a:xfrm>
          <a:prstGeom prst="line">
            <a:avLst/>
          </a:prstGeom>
          <a:ln w="9360">
            <a:solidFill>
              <a:srgbClr val="000000"/>
            </a:solidFill>
            <a:miter/>
            <a:tailEnd type="triangle" w="med" len="med"/>
          </a:ln>
        </p:spPr>
        <p:style>
          <a:lnRef idx="0">
            <a:scrgbClr r="0" g="0" b="0"/>
          </a:lnRef>
          <a:fillRef idx="0">
            <a:scrgbClr r="0" g="0" b="0"/>
          </a:fillRef>
          <a:effectRef idx="0">
            <a:scrgbClr r="0" g="0" b="0"/>
          </a:effectRef>
          <a:fontRef idx="minor"/>
        </p:style>
      </p:sp>
      <p:sp>
        <p:nvSpPr>
          <p:cNvPr id="286" name="Line 30"/>
          <p:cNvSpPr/>
          <p:nvPr/>
        </p:nvSpPr>
        <p:spPr>
          <a:xfrm>
            <a:off x="4716360" y="2997360"/>
            <a:ext cx="0" cy="1223640"/>
          </a:xfrm>
          <a:prstGeom prst="line">
            <a:avLst/>
          </a:prstGeom>
          <a:ln w="9360">
            <a:solidFill>
              <a:srgbClr val="000000"/>
            </a:solidFill>
            <a:miter/>
            <a:tailEnd type="triangle" w="med" len="med"/>
          </a:ln>
        </p:spPr>
        <p:style>
          <a:lnRef idx="0">
            <a:scrgbClr r="0" g="0" b="0"/>
          </a:lnRef>
          <a:fillRef idx="0">
            <a:scrgbClr r="0" g="0" b="0"/>
          </a:fillRef>
          <a:effectRef idx="0">
            <a:scrgbClr r="0" g="0" b="0"/>
          </a:effectRef>
          <a:fontRef idx="minor"/>
        </p:style>
      </p:sp>
      <p:sp>
        <p:nvSpPr>
          <p:cNvPr id="287" name="Line 31"/>
          <p:cNvSpPr/>
          <p:nvPr/>
        </p:nvSpPr>
        <p:spPr>
          <a:xfrm>
            <a:off x="4716360" y="4292640"/>
            <a:ext cx="1584360" cy="0"/>
          </a:xfrm>
          <a:prstGeom prst="line">
            <a:avLst/>
          </a:prstGeom>
          <a:ln w="9360">
            <a:solidFill>
              <a:srgbClr val="000000"/>
            </a:solidFill>
            <a:miter/>
            <a:tailEnd type="triangle" w="med" len="med"/>
          </a:ln>
        </p:spPr>
        <p:style>
          <a:lnRef idx="0">
            <a:scrgbClr r="0" g="0" b="0"/>
          </a:lnRef>
          <a:fillRef idx="0">
            <a:scrgbClr r="0" g="0" b="0"/>
          </a:fillRef>
          <a:effectRef idx="0">
            <a:scrgbClr r="0" g="0" b="0"/>
          </a:effectRef>
          <a:fontRef idx="minor"/>
        </p:style>
      </p:sp>
      <p:sp>
        <p:nvSpPr>
          <p:cNvPr id="288" name="Line 32"/>
          <p:cNvSpPr/>
          <p:nvPr/>
        </p:nvSpPr>
        <p:spPr>
          <a:xfrm>
            <a:off x="6948360" y="4292640"/>
            <a:ext cx="1511280" cy="0"/>
          </a:xfrm>
          <a:prstGeom prst="line">
            <a:avLst/>
          </a:prstGeom>
          <a:ln w="9360">
            <a:solidFill>
              <a:srgbClr val="000000"/>
            </a:solidFill>
            <a:miter/>
            <a:tailEnd type="triangle" w="med" len="med"/>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TextBox 288"/>
          <p:cNvSpPr txBox="1"/>
          <p:nvPr/>
        </p:nvSpPr>
        <p:spPr>
          <a:xfrm>
            <a:off x="457200" y="277560"/>
            <a:ext cx="8229600" cy="48708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000" b="0" strike="noStrike" spc="-1">
                <a:solidFill>
                  <a:srgbClr val="CCECFF"/>
                </a:solidFill>
                <a:latin typeface="Arial"/>
              </a:rPr>
              <a:t>Implementation strategies</a:t>
            </a:r>
            <a:endParaRPr lang="en-US" sz="4000" b="0" strike="noStrike" spc="-1">
              <a:solidFill>
                <a:srgbClr val="CCECFF"/>
              </a:solidFill>
              <a:latin typeface="Arial"/>
            </a:endParaRPr>
          </a:p>
        </p:txBody>
      </p:sp>
      <p:sp>
        <p:nvSpPr>
          <p:cNvPr id="290" name="TextBox 289"/>
          <p:cNvSpPr txBox="1"/>
          <p:nvPr/>
        </p:nvSpPr>
        <p:spPr>
          <a:xfrm>
            <a:off x="178920" y="836280"/>
            <a:ext cx="8713800" cy="5761080"/>
          </a:xfrm>
          <a:prstGeom prst="rect">
            <a:avLst/>
          </a:prstGeom>
          <a:noFill/>
          <a:ln w="0">
            <a:noFill/>
          </a:ln>
        </p:spPr>
        <p:txBody>
          <a:bodyPr>
            <a:normAutofit fontScale="94000"/>
          </a:bodyPr>
          <a:lstStyle/>
          <a:p>
            <a:pPr algn="ctr" rtl="0">
              <a:lnSpc>
                <a:spcPct val="90000"/>
              </a:lnSpc>
              <a:spcBef>
                <a:spcPts val="6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600" b="0" strike="noStrike" spc="-1">
                <a:solidFill>
                  <a:srgbClr val="FFFFFF"/>
                </a:solidFill>
                <a:latin typeface="Arial"/>
              </a:rPr>
              <a:t>Possible strategies for selling a product are developed if the product has market problems, for which analysis is used using the “Products-Markets” matrix, called the Ansoff matrix.</a:t>
            </a:r>
            <a:endParaRPr lang="en-US" sz="2600" b="0" strike="noStrike" spc="-1">
              <a:solidFill>
                <a:srgbClr val="FFFFFF"/>
              </a:solidFill>
              <a:latin typeface="Arial"/>
            </a:endParaRPr>
          </a:p>
          <a:p>
            <a:pPr algn="ctr" rtl="0">
              <a:lnSpc>
                <a:spcPct val="90000"/>
              </a:lnSpc>
              <a:spcBef>
                <a:spcPts val="64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600" b="0" strike="noStrike" spc="-1">
                <a:solidFill>
                  <a:srgbClr val="FFFFFF"/>
                </a:solidFill>
                <a:latin typeface="Arial"/>
              </a:rPr>
              <a:t> </a:t>
            </a:r>
            <a:r>
              <a:t/>
            </a:r>
            <a:br/>
            <a:r>
              <a:rPr lang="ru-RU" sz="2600" b="0" strike="noStrike" spc="-1">
                <a:solidFill>
                  <a:srgbClr val="FFFFFF"/>
                </a:solidFill>
                <a:latin typeface="Arial"/>
              </a:rPr>
              <a:t>Implementation strategy</a:t>
            </a:r>
            <a:r>
              <a:rPr lang="ru-RU" sz="2600" b="1" strike="noStrike" spc="-1">
                <a:solidFill>
                  <a:srgbClr val="FFFF99"/>
                </a:solidFill>
                <a:latin typeface="Arial"/>
              </a:rPr>
              <a:t>“Market Introduction”</a:t>
            </a:r>
            <a:r>
              <a:rPr lang="ru-RU" sz="2600" b="0" strike="noStrike" spc="-1">
                <a:solidFill>
                  <a:srgbClr val="FFFFFF"/>
                </a:solidFill>
                <a:latin typeface="Arial"/>
              </a:rPr>
              <a:t>involves expanding the forms of trade of known goods in already developed markets. The degree of risk with this strategy is minimal, because the product, competitors and other factors of the market environment are known.</a:t>
            </a:r>
            <a:r>
              <a:t/>
            </a:r>
            <a:br/>
            <a:endParaRPr lang="en-US" sz="2600" b="0" strike="noStrike" spc="-1">
              <a:solidFill>
                <a:srgbClr val="FFFFFF"/>
              </a:solidFill>
              <a:latin typeface="Arial"/>
            </a:endParaRPr>
          </a:p>
          <a:p>
            <a:pPr algn="ctr" rtl="0">
              <a:lnSpc>
                <a:spcPct val="90000"/>
              </a:lnSpc>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600" b="0" strike="noStrike" spc="-1">
                <a:solidFill>
                  <a:srgbClr val="FFFFFF"/>
                </a:solidFill>
                <a:latin typeface="Arial"/>
              </a:rPr>
              <a:t>Strategy</a:t>
            </a:r>
            <a:r>
              <a:rPr lang="ru-RU" sz="2600" b="1" strike="noStrike" spc="-1">
                <a:solidFill>
                  <a:srgbClr val="FFFF99"/>
                </a:solidFill>
                <a:latin typeface="Arial"/>
              </a:rPr>
              <a:t>“Product Development”</a:t>
            </a:r>
            <a:r>
              <a:rPr lang="ru-RU" sz="2600" b="1" strike="noStrike" spc="-1">
                <a:solidFill>
                  <a:srgbClr val="FFFFFF"/>
                </a:solidFill>
                <a:latin typeface="Arial"/>
              </a:rPr>
              <a:t> </a:t>
            </a:r>
            <a:r>
              <a:rPr lang="ru-RU" sz="2600" b="0" strike="noStrike" spc="-1">
                <a:solidFill>
                  <a:srgbClr val="FFFFFF"/>
                </a:solidFill>
                <a:latin typeface="Arial"/>
              </a:rPr>
              <a:t>chosen if modification of the product is expected. Its degree of risk is average, since there is no complete confidence in the market success of the modified product.</a:t>
            </a:r>
            <a:r>
              <a:rPr lang="ru-RU" sz="2400" b="0" strike="noStrike" spc="-1">
                <a:solidFill>
                  <a:srgbClr val="FFFFFF"/>
                </a:solidFill>
                <a:latin typeface="Arial"/>
              </a:rPr>
              <a:t> </a:t>
            </a:r>
            <a:endParaRPr lang="en-US" sz="24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TextBox 253"/>
          <p:cNvSpPr txBox="1"/>
          <p:nvPr/>
        </p:nvSpPr>
        <p:spPr>
          <a:xfrm>
            <a:off x="0" y="0"/>
            <a:ext cx="9144000" cy="6858000"/>
          </a:xfrm>
          <a:prstGeom prst="rect">
            <a:avLst/>
          </a:prstGeom>
          <a:noFill/>
          <a:ln w="0">
            <a:noFill/>
          </a:ln>
        </p:spPr>
        <p:txBody>
          <a:bodyPr>
            <a:normAutofit/>
          </a:bodyPr>
          <a:lstStyle/>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Life cycle is a concept that describes the sales of a product, consumers, competitors and marketing strategy from the moment the product enters the market until the moment it is withdrawn from the market.</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Arial"/>
              </a:rPr>
              <a:t>Life cycle concept</a:t>
            </a:r>
            <a:r>
              <a:rPr lang="ru-RU" sz="3200" b="0" strike="noStrike" spc="-1">
                <a:solidFill>
                  <a:srgbClr val="FFFFFF"/>
                </a:solidFill>
                <a:latin typeface="Arial"/>
              </a:rPr>
              <a:t>- this is the basis for determining the sequence of improving existing products, creating and introducing new ones.</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Arial"/>
              </a:rPr>
              <a:t>Life cycle theory</a:t>
            </a:r>
            <a:r>
              <a:rPr lang="ru-RU" sz="3200" b="0" strike="noStrike" spc="-1">
                <a:solidFill>
                  <a:srgbClr val="FFFFFF"/>
                </a:solidFill>
                <a:latin typeface="Arial"/>
              </a:rPr>
              <a:t>identifies a pattern common to all products</a:t>
            </a:r>
            <a:r>
              <a:rPr lang="en-US" sz="3200" b="0" strike="noStrike" spc="-1">
                <a:solidFill>
                  <a:srgbClr val="FFFFFF"/>
                </a:solidFill>
                <a:latin typeface="Arial"/>
              </a:rPr>
              <a:t>S</a:t>
            </a:r>
            <a:r>
              <a:rPr lang="ru-RU" sz="3200" b="0" strike="noStrike" spc="-1">
                <a:solidFill>
                  <a:srgbClr val="FFFFFF"/>
                </a:solidFill>
                <a:latin typeface="Arial"/>
              </a:rPr>
              <a:t>-shaped curve, changes in the sales volume of goods over time.</a:t>
            </a:r>
            <a:endParaRPr lang="en-US" sz="32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TextBox 290"/>
          <p:cNvSpPr txBox="1"/>
          <p:nvPr/>
        </p:nvSpPr>
        <p:spPr>
          <a:xfrm>
            <a:off x="457200" y="277920"/>
            <a:ext cx="8229600" cy="63000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000" b="0" strike="noStrike" spc="-1">
                <a:solidFill>
                  <a:srgbClr val="CCECFF"/>
                </a:solidFill>
                <a:latin typeface="Arial"/>
              </a:rPr>
              <a:t>Ansoff matrix</a:t>
            </a:r>
            <a:endParaRPr lang="en-US" sz="4000" b="0" strike="noStrike" spc="-1">
              <a:solidFill>
                <a:srgbClr val="CCECFF"/>
              </a:solidFill>
              <a:latin typeface="Arial"/>
            </a:endParaRPr>
          </a:p>
        </p:txBody>
      </p:sp>
      <p:graphicFrame>
        <p:nvGraphicFramePr>
          <p:cNvPr id="292" name="Таблица 291"/>
          <p:cNvGraphicFramePr/>
          <p:nvPr/>
        </p:nvGraphicFramePr>
        <p:xfrm>
          <a:off x="1619280" y="1989000"/>
          <a:ext cx="6048360" cy="3457800"/>
        </p:xfrm>
        <a:graphic>
          <a:graphicData uri="http://schemas.openxmlformats.org/drawingml/2006/table">
            <a:tbl>
              <a:tblPr/>
              <a:tblGrid>
                <a:gridCol w="3106800"/>
                <a:gridCol w="2941560"/>
              </a:tblGrid>
              <a:tr h="1743120">
                <a:tc>
                  <a:txBody>
                    <a:bodyPr/>
                    <a:lstStyle/>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Market introduction</a:t>
                      </a:r>
                      <a:endParaRPr lang="en-US" sz="2400" b="0" strike="noStrike" spc="-1">
                        <a:solidFill>
                          <a:srgbClr val="FFFFFF"/>
                        </a:solidFill>
                        <a:latin typeface="Arial"/>
                      </a:endParaRPr>
                    </a:p>
                  </a:txBody>
                  <a:tcPr marL="90000" marR="90000">
                    <a:lnL w="13680">
                      <a:solidFill>
                        <a:srgbClr val="FFFFFF"/>
                      </a:solidFill>
                    </a:lnL>
                    <a:lnR w="5760">
                      <a:solidFill>
                        <a:srgbClr val="FFFFFF"/>
                      </a:solidFill>
                    </a:lnR>
                    <a:lnT w="13680">
                      <a:solidFill>
                        <a:srgbClr val="FFFFFF"/>
                      </a:solidFill>
                    </a:lnT>
                    <a:lnB w="5760">
                      <a:solidFill>
                        <a:srgbClr val="FFFFFF"/>
                      </a:solidFill>
                    </a:lnB>
                    <a:noFill/>
                  </a:tcPr>
                </a:tc>
                <a:tc>
                  <a:txBody>
                    <a:bodyPr/>
                    <a:lstStyle/>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Product development</a:t>
                      </a:r>
                      <a:endParaRPr lang="en-US" sz="2400" b="0" strike="noStrike" spc="-1">
                        <a:solidFill>
                          <a:srgbClr val="FFFFFF"/>
                        </a:solidFill>
                        <a:latin typeface="Arial"/>
                      </a:endParaRPr>
                    </a:p>
                  </a:txBody>
                  <a:tcPr marL="90000" marR="90000">
                    <a:lnL w="5760">
                      <a:solidFill>
                        <a:srgbClr val="FFFFFF"/>
                      </a:solidFill>
                    </a:lnL>
                    <a:lnR w="13680">
                      <a:solidFill>
                        <a:srgbClr val="FFFFFF"/>
                      </a:solidFill>
                    </a:lnR>
                    <a:lnT w="13680">
                      <a:solidFill>
                        <a:srgbClr val="FFFFFF"/>
                      </a:solidFill>
                    </a:lnT>
                    <a:lnB w="5760">
                      <a:solidFill>
                        <a:srgbClr val="FFFFFF"/>
                      </a:solidFill>
                    </a:lnB>
                    <a:noFill/>
                  </a:tcPr>
                </a:tc>
              </a:tr>
              <a:tr h="1714680">
                <a:tc>
                  <a:txBody>
                    <a:bodyPr/>
                    <a:lstStyle/>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Market expansion</a:t>
                      </a:r>
                      <a:endParaRPr lang="en-US" sz="2400" b="0" strike="noStrike" spc="-1">
                        <a:solidFill>
                          <a:srgbClr val="FFFFFF"/>
                        </a:solidFill>
                        <a:latin typeface="Arial"/>
                      </a:endParaRPr>
                    </a:p>
                  </a:txBody>
                  <a:tcPr marL="90000" marR="90000">
                    <a:lnL w="13680">
                      <a:solidFill>
                        <a:srgbClr val="FFFFFF"/>
                      </a:solidFill>
                    </a:lnL>
                    <a:lnR w="5760">
                      <a:solidFill>
                        <a:srgbClr val="FFFFFF"/>
                      </a:solidFill>
                    </a:lnR>
                    <a:lnT w="5760">
                      <a:solidFill>
                        <a:srgbClr val="FFFFFF"/>
                      </a:solidFill>
                    </a:lnT>
                    <a:lnB w="13680">
                      <a:solidFill>
                        <a:srgbClr val="FFFFFF"/>
                      </a:solidFill>
                    </a:lnB>
                    <a:noFill/>
                  </a:tcPr>
                </a:tc>
                <a:tc>
                  <a:txBody>
                    <a:bodyPr/>
                    <a:lstStyle/>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Diversification</a:t>
                      </a:r>
                      <a:endParaRPr lang="en-US" sz="2400" b="0" strike="noStrike" spc="-1">
                        <a:solidFill>
                          <a:srgbClr val="FFFFFF"/>
                        </a:solidFill>
                        <a:latin typeface="Arial"/>
                      </a:endParaRPr>
                    </a:p>
                  </a:txBody>
                  <a:tcPr marL="90000" marR="90000">
                    <a:lnL w="5760">
                      <a:solidFill>
                        <a:srgbClr val="FFFFFF"/>
                      </a:solidFill>
                    </a:lnL>
                    <a:lnR w="13680">
                      <a:solidFill>
                        <a:srgbClr val="FFFFFF"/>
                      </a:solidFill>
                    </a:lnR>
                    <a:lnT w="5760">
                      <a:solidFill>
                        <a:srgbClr val="FFFFFF"/>
                      </a:solidFill>
                    </a:lnT>
                    <a:lnB w="13680">
                      <a:solidFill>
                        <a:srgbClr val="FFFFFF"/>
                      </a:solidFill>
                    </a:lnB>
                    <a:noFill/>
                  </a:tcPr>
                </a:tc>
              </a:tr>
            </a:tbl>
          </a:graphicData>
        </a:graphic>
      </p:graphicFrame>
      <p:sp>
        <p:nvSpPr>
          <p:cNvPr id="293" name="Rectangle 28"/>
          <p:cNvSpPr/>
          <p:nvPr/>
        </p:nvSpPr>
        <p:spPr>
          <a:xfrm rot="16200000">
            <a:off x="-1116360" y="3285000"/>
            <a:ext cx="4608360" cy="863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ctr" rtl="0">
              <a:lnSpc>
                <a:spcPct val="80000"/>
              </a:lnSpc>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Markets</a:t>
            </a:r>
            <a:endParaRPr lang="en-US" sz="2400" b="0" strike="noStrike" spc="-1">
              <a:solidFill>
                <a:srgbClr val="FFFFFF"/>
              </a:solidFill>
              <a:latin typeface="Arial"/>
            </a:endParaRPr>
          </a:p>
          <a:p>
            <a:pPr marL="342720" indent="-342720" algn="l" rtl="0">
              <a:lnSpc>
                <a:spcPct val="80000"/>
              </a:lnSpc>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FF"/>
                </a:solidFill>
                <a:latin typeface="Arial"/>
              </a:rPr>
              <a:t> New Existing</a:t>
            </a:r>
            <a:endParaRPr lang="en-US" sz="2400" b="0" strike="noStrike" spc="-1">
              <a:solidFill>
                <a:srgbClr val="FFFFFF"/>
              </a:solidFill>
              <a:latin typeface="Arial"/>
            </a:endParaRPr>
          </a:p>
        </p:txBody>
      </p:sp>
      <p:sp>
        <p:nvSpPr>
          <p:cNvPr id="294" name="Rectangle 31"/>
          <p:cNvSpPr/>
          <p:nvPr/>
        </p:nvSpPr>
        <p:spPr>
          <a:xfrm>
            <a:off x="1692360" y="907920"/>
            <a:ext cx="575928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ctr"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Goods</a:t>
            </a:r>
            <a:endParaRPr lang="en-US" sz="2800" b="0" strike="noStrike" spc="-1">
              <a:solidFill>
                <a:srgbClr val="FFFFFF"/>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Existing New</a:t>
            </a:r>
            <a:endParaRPr lang="en-US" sz="2800" b="0" strike="noStrike" spc="-1">
              <a:solidFill>
                <a:srgbClr val="FFFFFF"/>
              </a:solidFill>
              <a:latin typeface="Arial"/>
            </a:endParaRPr>
          </a:p>
        </p:txBody>
      </p:sp>
      <p:sp>
        <p:nvSpPr>
          <p:cNvPr id="295" name="Rectangle 32"/>
          <p:cNvSpPr/>
          <p:nvPr/>
        </p:nvSpPr>
        <p:spPr>
          <a:xfrm>
            <a:off x="3780000" y="1989000"/>
            <a:ext cx="93636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a:t>
            </a:r>
            <a:endParaRPr lang="en-US" sz="2800" b="0" strike="noStrike" spc="-1">
              <a:solidFill>
                <a:srgbClr val="FFFFFF"/>
              </a:solidFill>
              <a:latin typeface="Arial"/>
            </a:endParaRPr>
          </a:p>
        </p:txBody>
      </p:sp>
      <p:sp>
        <p:nvSpPr>
          <p:cNvPr id="296" name="Rectangle 33"/>
          <p:cNvSpPr/>
          <p:nvPr/>
        </p:nvSpPr>
        <p:spPr>
          <a:xfrm>
            <a:off x="3780000" y="3716280"/>
            <a:ext cx="93636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a:t>
            </a:r>
            <a:endParaRPr lang="en-US" sz="2800" b="0" strike="noStrike" spc="-1">
              <a:solidFill>
                <a:srgbClr val="FFFFFF"/>
              </a:solidFill>
              <a:latin typeface="Arial"/>
            </a:endParaRPr>
          </a:p>
        </p:txBody>
      </p:sp>
      <p:sp>
        <p:nvSpPr>
          <p:cNvPr id="297" name="Rectangle 34"/>
          <p:cNvSpPr/>
          <p:nvPr/>
        </p:nvSpPr>
        <p:spPr>
          <a:xfrm>
            <a:off x="6732720" y="1989000"/>
            <a:ext cx="93636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a:t>
            </a:r>
            <a:endParaRPr lang="en-US" sz="2800" b="0" strike="noStrike" spc="-1">
              <a:solidFill>
                <a:srgbClr val="FFFFFF"/>
              </a:solidFill>
              <a:latin typeface="Arial"/>
            </a:endParaRPr>
          </a:p>
        </p:txBody>
      </p:sp>
      <p:sp>
        <p:nvSpPr>
          <p:cNvPr id="298" name="Rectangle 35"/>
          <p:cNvSpPr/>
          <p:nvPr/>
        </p:nvSpPr>
        <p:spPr>
          <a:xfrm>
            <a:off x="6732720" y="3716280"/>
            <a:ext cx="936360" cy="72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a:t>
            </a:r>
            <a:endParaRPr lang="en-US" sz="2800" b="0" strike="noStrike" spc="-1">
              <a:solidFill>
                <a:srgbClr val="FFFFFF"/>
              </a:solidFill>
              <a:latin typeface="Arial"/>
            </a:endParaRPr>
          </a:p>
        </p:txBody>
      </p:sp>
      <p:sp>
        <p:nvSpPr>
          <p:cNvPr id="299" name="Rectangle 36"/>
          <p:cNvSpPr/>
          <p:nvPr/>
        </p:nvSpPr>
        <p:spPr>
          <a:xfrm>
            <a:off x="1619280" y="5445000"/>
            <a:ext cx="3457440" cy="141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marL="342720" indent="-342720"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0" strike="noStrike" spc="-1">
                <a:solidFill>
                  <a:srgbClr val="FFFFFF"/>
                </a:solidFill>
                <a:latin typeface="Arial"/>
              </a:rPr>
              <a:t>Risk level:</a:t>
            </a:r>
            <a:endParaRPr lang="en-US" sz="1600" b="0" strike="noStrike" spc="-1">
              <a:solidFill>
                <a:srgbClr val="FFFFFF"/>
              </a:solidFill>
              <a:latin typeface="Arial"/>
            </a:endParaRPr>
          </a:p>
          <a:p>
            <a:pPr marL="342720" indent="-342720"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0" strike="noStrike" spc="-1">
                <a:solidFill>
                  <a:srgbClr val="FFFFFF"/>
                </a:solidFill>
                <a:latin typeface="Arial"/>
              </a:rPr>
              <a:t>+ minimal;</a:t>
            </a:r>
            <a:endParaRPr lang="en-US" sz="1600" b="0" strike="noStrike" spc="-1">
              <a:solidFill>
                <a:srgbClr val="FFFFFF"/>
              </a:solidFill>
              <a:latin typeface="Arial"/>
            </a:endParaRPr>
          </a:p>
          <a:p>
            <a:pPr marL="342720" indent="-342720"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0" strike="noStrike" spc="-1">
                <a:solidFill>
                  <a:srgbClr val="FFFFFF"/>
                </a:solidFill>
                <a:latin typeface="Arial"/>
              </a:rPr>
              <a:t>++ average;</a:t>
            </a:r>
            <a:endParaRPr lang="en-US" sz="1600" b="0" strike="noStrike" spc="-1">
              <a:solidFill>
                <a:srgbClr val="FFFFFF"/>
              </a:solidFill>
              <a:latin typeface="Arial"/>
            </a:endParaRPr>
          </a:p>
          <a:p>
            <a:pPr marL="342720" indent="-342720"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0" strike="noStrike" spc="-1">
                <a:solidFill>
                  <a:srgbClr val="FFFFFF"/>
                </a:solidFill>
                <a:latin typeface="Arial"/>
              </a:rPr>
              <a:t>+++ high.</a:t>
            </a:r>
            <a:endParaRPr lang="en-US" sz="16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TextBox 254"/>
          <p:cNvSpPr txBox="1"/>
          <p:nvPr/>
        </p:nvSpPr>
        <p:spPr>
          <a:xfrm>
            <a:off x="0" y="0"/>
            <a:ext cx="9144000" cy="6858000"/>
          </a:xfrm>
          <a:prstGeom prst="rect">
            <a:avLst/>
          </a:prstGeom>
          <a:noFill/>
          <a:ln w="0">
            <a:noFill/>
          </a:ln>
        </p:spPr>
        <p:txBody>
          <a:bodyPr>
            <a:normAutofit/>
          </a:bodyPr>
          <a:lstStyle/>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FFFFFF"/>
                </a:solidFill>
                <a:latin typeface="Arial"/>
              </a:rPr>
              <a:t>The dynamics of changes in sales volume are characterized by first slow, then rapid growth, then sales volume stabilizes, and at the final stage falls.</a:t>
            </a:r>
            <a:endParaRPr lang="en-US" sz="32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TextBox 255"/>
          <p:cNvSpPr txBox="1"/>
          <p:nvPr/>
        </p:nvSpPr>
        <p:spPr>
          <a:xfrm>
            <a:off x="0" y="0"/>
            <a:ext cx="9144000" cy="6858000"/>
          </a:xfrm>
          <a:prstGeom prst="rect">
            <a:avLst/>
          </a:prstGeom>
          <a:noFill/>
          <a:ln w="0">
            <a:noFill/>
          </a:ln>
        </p:spPr>
        <p:txBody>
          <a:bodyPr>
            <a:normAutofit fontScale="97000"/>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 To determine the product category corresponding to the life cycle stage, it is necessary to compare the following indicators:</a:t>
            </a:r>
            <a:endParaRPr lang="en-US" sz="2800" b="0" strike="noStrike" spc="-1">
              <a:solidFill>
                <a:srgbClr val="FFFFFF"/>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--sales volume and sales growth rate,</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profit from sale,</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marketing goals and marketing costs (advertising and other demand generation and sales promotion activities),</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price,</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number of competitors,</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number of consumers,</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depth of assortment,</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nature of sales</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nature of promotion.</a:t>
            </a:r>
            <a:endParaRPr lang="en-US" sz="28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a:p>
            <a:pPr marL="342720" indent="-342720" algn="l" rtl="0">
              <a:spcBef>
                <a:spcPts val="799"/>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TextBox 256"/>
          <p:cNvSpPr txBox="1"/>
          <p:nvPr/>
        </p:nvSpPr>
        <p:spPr>
          <a:xfrm>
            <a:off x="457200" y="277920"/>
            <a:ext cx="8229600" cy="113976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0" strike="noStrike" spc="-1">
                <a:solidFill>
                  <a:srgbClr val="CCECFF"/>
                </a:solidFill>
                <a:latin typeface="Arial"/>
              </a:rPr>
              <a:t>There are 4-5 stages in the life cycle:</a:t>
            </a:r>
            <a:endParaRPr lang="en-US" sz="4400" b="0" strike="noStrike" spc="-1">
              <a:solidFill>
                <a:srgbClr val="CCECFF"/>
              </a:solidFill>
              <a:latin typeface="Arial"/>
            </a:endParaRPr>
          </a:p>
        </p:txBody>
      </p:sp>
      <p:sp>
        <p:nvSpPr>
          <p:cNvPr id="258" name="TextBox 257"/>
          <p:cNvSpPr txBox="1"/>
          <p:nvPr/>
        </p:nvSpPr>
        <p:spPr>
          <a:xfrm>
            <a:off x="457200" y="1600200"/>
            <a:ext cx="8229600" cy="4525920"/>
          </a:xfrm>
          <a:prstGeom prst="rect">
            <a:avLst/>
          </a:prstGeom>
          <a:noFill/>
          <a:ln w="0">
            <a:noFill/>
          </a:ln>
        </p:spPr>
        <p:txBody>
          <a:bodyPr>
            <a:normAutofit/>
          </a:bodyPr>
          <a:lstStyle/>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Implementation – low sales volume, high marketing costs;</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Growth – sales growth rate, profit increase;</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Maturity – slower rate of sales growth;</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Saturation – sales volume and profits reach a maximum;</a:t>
            </a:r>
            <a:endParaRPr lang="en-US" sz="2800" b="0" strike="noStrike" spc="-1">
              <a:solidFill>
                <a:srgbClr val="FFFFFF"/>
              </a:solidFill>
              <a:latin typeface="Arial"/>
            </a:endParaRPr>
          </a:p>
          <a:p>
            <a:pPr marL="342720" indent="-342720" algn="l" rtl="0">
              <a:spcBef>
                <a:spcPts val="697"/>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FFFFFF"/>
                </a:solidFill>
                <a:latin typeface="Arial"/>
              </a:rPr>
              <a:t>Recession – sales and profits decline.</a:t>
            </a:r>
            <a:endParaRPr lang="en-US" sz="28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TextBox 258"/>
          <p:cNvSpPr txBox="1"/>
          <p:nvPr/>
        </p:nvSpPr>
        <p:spPr>
          <a:xfrm>
            <a:off x="457200" y="277920"/>
            <a:ext cx="8229600" cy="847440"/>
          </a:xfrm>
          <a:prstGeom prst="rect">
            <a:avLst/>
          </a:prstGeom>
          <a:noFill/>
          <a:ln w="0">
            <a:noFill/>
          </a:ln>
        </p:spPr>
        <p:txBody>
          <a:bodyPr anchor="ctr" anchorCtr="1">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0" strike="noStrike" spc="-1">
                <a:solidFill>
                  <a:srgbClr val="CCECFF"/>
                </a:solidFill>
                <a:latin typeface="Arial"/>
              </a:rPr>
              <a:t>Types of life cycle lines:</a:t>
            </a:r>
            <a:endParaRPr lang="en-US" sz="4400" b="0" strike="noStrike" spc="-1">
              <a:solidFill>
                <a:srgbClr val="CCECFF"/>
              </a:solidFill>
              <a:latin typeface="Arial"/>
            </a:endParaRPr>
          </a:p>
        </p:txBody>
      </p:sp>
      <p:sp>
        <p:nvSpPr>
          <p:cNvPr id="260" name="TextBox 259"/>
          <p:cNvSpPr txBox="1"/>
          <p:nvPr/>
        </p:nvSpPr>
        <p:spPr>
          <a:xfrm>
            <a:off x="457200" y="1125360"/>
            <a:ext cx="8229600" cy="5328000"/>
          </a:xfrm>
          <a:prstGeom prst="rect">
            <a:avLst/>
          </a:prstGeom>
          <a:noFill/>
          <a:ln w="0">
            <a:noFill/>
          </a:ln>
        </p:spPr>
        <p:txBody>
          <a:bodyPr>
            <a:normAutofit/>
          </a:bodyPr>
          <a:lstStyle/>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Classic or boom</a:t>
            </a:r>
            <a:r>
              <a:rPr lang="ru-RU" sz="2400" b="0" strike="noStrike" spc="-1">
                <a:solidFill>
                  <a:srgbClr val="FFFFFF"/>
                </a:solidFill>
                <a:latin typeface="Arial"/>
              </a:rPr>
              <a:t>– stable sales over a long period of time;</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With a repeat cycle (resumption, nostalgia)</a:t>
            </a:r>
            <a:r>
              <a:rPr lang="ru-RU" sz="2400" b="0" strike="noStrike" spc="-1">
                <a:solidFill>
                  <a:srgbClr val="FFFFFF"/>
                </a:solidFill>
                <a:latin typeface="Arial"/>
              </a:rPr>
              <a:t>– sales of goods are resumed over time;</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Increase</a:t>
            </a:r>
            <a:r>
              <a:rPr lang="ru-RU" sz="2400" b="0" strike="noStrike" spc="-1">
                <a:solidFill>
                  <a:srgbClr val="FFFFFF"/>
                </a:solidFill>
                <a:latin typeface="Arial"/>
              </a:rPr>
              <a:t>– rapid rise and fall in demand for goods;</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Long term increase</a:t>
            </a:r>
            <a:r>
              <a:rPr lang="ru-RU" sz="2400" b="0" strike="noStrike" spc="-1">
                <a:solidFill>
                  <a:srgbClr val="FFFFFF"/>
                </a:solidFill>
                <a:latin typeface="Arial"/>
              </a:rPr>
              <a:t>– significant period of maximum sales;</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Comb curve</a:t>
            </a:r>
            <a:r>
              <a:rPr lang="ru-RU" sz="2400" b="0" strike="noStrike" spc="-1">
                <a:solidFill>
                  <a:srgbClr val="FFFFFF"/>
                </a:solidFill>
                <a:latin typeface="Arial"/>
              </a:rPr>
              <a:t>– several repeated stages of growth without decline;</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Fashion, seasonality</a:t>
            </a:r>
            <a:r>
              <a:rPr lang="ru-RU" sz="2400" b="0" strike="noStrike" spc="-1">
                <a:solidFill>
                  <a:srgbClr val="FFFFFF"/>
                </a:solidFill>
                <a:latin typeface="Arial"/>
              </a:rPr>
              <a:t>– growth and decline are repeated in different seasons of the year;</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Fetish</a:t>
            </a:r>
            <a:r>
              <a:rPr lang="ru-RU" sz="2400" b="0" strike="noStrike" spc="-1">
                <a:solidFill>
                  <a:srgbClr val="FFFFFF"/>
                </a:solidFill>
                <a:latin typeface="Arial"/>
              </a:rPr>
              <a:t>– a sharp increase in sales and an immediate decline;</a:t>
            </a:r>
            <a:endParaRPr lang="en-US" sz="2400" b="0" strike="noStrike" spc="-1">
              <a:solidFill>
                <a:srgbClr val="FFFFFF"/>
              </a:solidFill>
              <a:latin typeface="Arial"/>
            </a:endParaRPr>
          </a:p>
          <a:p>
            <a:pPr marL="342720" indent="-342720" algn="l" rtl="0">
              <a:lnSpc>
                <a:spcPct val="80000"/>
              </a:lnSpc>
              <a:spcBef>
                <a:spcPts val="598"/>
              </a:spcBef>
              <a:buClr>
                <a:srgbClr val="99FF99"/>
              </a:buClr>
              <a:buSzPct val="8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FFFF00"/>
                </a:solidFill>
                <a:latin typeface="Arial"/>
              </a:rPr>
              <a:t>Failure</a:t>
            </a:r>
            <a:r>
              <a:rPr lang="ru-RU" sz="2400" b="0" strike="noStrike" spc="-1">
                <a:solidFill>
                  <a:srgbClr val="FFFFFF"/>
                </a:solidFill>
                <a:latin typeface="Arial"/>
              </a:rPr>
              <a:t>– sales volumes are small, followed by a decline.</a:t>
            </a:r>
            <a:endParaRPr lang="en-US" sz="2400" b="0" strike="noStrike" spc="-1">
              <a:solidFill>
                <a:srgbClr val="FFFFFF"/>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1" name="Object 3"/>
          <p:cNvGraphicFramePr/>
          <p:nvPr/>
        </p:nvGraphicFramePr>
        <p:xfrm>
          <a:off x="0" y="190440"/>
          <a:ext cx="9144000" cy="6478560"/>
        </p:xfrm>
        <a:graphic>
          <a:graphicData uri="http://schemas.openxmlformats.org/presentationml/2006/ole">
            <mc:AlternateContent xmlns:mc="http://schemas.openxmlformats.org/markup-compatibility/2006">
              <mc:Choice xmlns:v="urn:schemas-microsoft-com:vml" Requires="v">
                <p:oleObj spid="_x0000_s1026" r:id="rId4" imgW="0" imgH="0" progId="Excel.Sheet.12">
                  <p:embed/>
                </p:oleObj>
              </mc:Choice>
              <mc:Fallback>
                <p:oleObj r:id="rId4" imgW="0" imgH="0" progId="Excel.Sheet.12">
                  <p:embed/>
                  <p:pic>
                    <p:nvPicPr>
                      <p:cNvPr id="262" name="Object 3"/>
                      <p:cNvPicPr/>
                      <p:nvPr/>
                    </p:nvPicPr>
                    <p:blipFill>
                      <a:blip r:embed="rId5"/>
                      <a:stretch/>
                    </p:blipFill>
                    <p:spPr>
                      <a:xfrm>
                        <a:off x="0" y="190440"/>
                        <a:ext cx="9144000" cy="6478560"/>
                      </a:xfrm>
                      <a:prstGeom prst="rect">
                        <a:avLst/>
                      </a:prstGeom>
                      <a:ln w="0">
                        <a:noFill/>
                      </a:ln>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TextBox 262"/>
          <p:cNvSpPr txBox="1"/>
          <p:nvPr/>
        </p:nvSpPr>
        <p:spPr>
          <a:xfrm>
            <a:off x="0" y="0"/>
            <a:ext cx="9144000" cy="6858000"/>
          </a:xfrm>
          <a:prstGeom prst="rect">
            <a:avLst/>
          </a:prstGeom>
          <a:noFill/>
          <a:ln w="0">
            <a:noFill/>
          </a:ln>
        </p:spPr>
        <p:txBody>
          <a:bodyPr>
            <a:normAutofit/>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000000"/>
                </a:solidFill>
                <a:latin typeface="Arial"/>
              </a:rPr>
              <a:t> </a:t>
            </a:r>
            <a:r>
              <a:rPr lang="ru-RU" sz="2800" b="0" strike="noStrike" spc="-1">
                <a:solidFill>
                  <a:srgbClr val="000000"/>
                </a:solidFill>
                <a:latin typeface="Arial"/>
              </a:rPr>
              <a:t>The type of gastrointestinal tract differs significantly both in duration and in form.</a:t>
            </a:r>
            <a:endParaRPr lang="en-US" sz="2800" b="0" strike="noStrike" spc="-1">
              <a:solidFill>
                <a:srgbClr val="000000"/>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000000"/>
                </a:solidFill>
                <a:latin typeface="Arial"/>
              </a:rPr>
              <a:t> Products introduced to the market</a:t>
            </a:r>
            <a:r>
              <a:rPr lang="ru-RU" sz="2800" b="0" strike="noStrike" spc="-1">
                <a:solidFill>
                  <a:srgbClr val="000000"/>
                </a:solidFill>
                <a:latin typeface="Arial"/>
              </a:rPr>
              <a:t>- This</a:t>
            </a:r>
            <a:r>
              <a:rPr lang="ru-RU" sz="2800" b="1" strike="noStrike" spc="-1">
                <a:solidFill>
                  <a:srgbClr val="000000"/>
                </a:solidFill>
                <a:latin typeface="Arial"/>
              </a:rPr>
              <a:t>strategic goods</a:t>
            </a:r>
            <a:r>
              <a:rPr lang="ru-RU" sz="2800" b="0" strike="noStrike" spc="-1">
                <a:solidFill>
                  <a:srgbClr val="000000"/>
                </a:solidFill>
                <a:latin typeface="Arial"/>
              </a:rPr>
              <a:t>(problem children) recognized to ensure future profits.</a:t>
            </a:r>
            <a:endParaRPr lang="en-US" sz="2800" b="0" strike="noStrike" spc="-1">
              <a:solidFill>
                <a:srgbClr val="000000"/>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000000"/>
                </a:solidFill>
                <a:latin typeface="Arial"/>
              </a:rPr>
              <a:t> Among over-the-counter drugs, they appear for the treatment of individual symptoms, for example, cough, runny nose, sore throat, representing a modification of already existing drugs.</a:t>
            </a:r>
            <a:endParaRPr lang="en-US" sz="2800" b="0" strike="noStrike" spc="-1">
              <a:solidFill>
                <a:srgbClr val="000000"/>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000000"/>
                </a:solidFill>
                <a:latin typeface="Arial"/>
              </a:rPr>
              <a:t> LF can be in a new dosage, packaging, prolonged action and very rarely based on fundamentally new medicinal substances.</a:t>
            </a:r>
            <a:endParaRPr lang="en-US" sz="2800" b="0" strike="noStrike" spc="-1">
              <a:solidFill>
                <a:srgbClr val="000000"/>
              </a:solidFill>
              <a:latin typeface="Arial"/>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0" strike="noStrike" spc="-1">
                <a:solidFill>
                  <a:srgbClr val="000000"/>
                </a:solidFill>
                <a:latin typeface="Arial"/>
              </a:rPr>
              <a:t> At the introduction stage, these drugs are not very profitable.</a:t>
            </a:r>
            <a:endParaRPr lang="en-US" sz="28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TextBox 263"/>
          <p:cNvSpPr txBox="1"/>
          <p:nvPr/>
        </p:nvSpPr>
        <p:spPr>
          <a:xfrm>
            <a:off x="0" y="0"/>
            <a:ext cx="9144000" cy="6858000"/>
          </a:xfrm>
          <a:prstGeom prst="rect">
            <a:avLst/>
          </a:prstGeom>
          <a:noFill/>
          <a:ln w="0">
            <a:noFill/>
          </a:ln>
        </p:spPr>
        <p:txBody>
          <a:bodyPr>
            <a:normAutofit/>
          </a:bodyPr>
          <a:lstStyle/>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00"/>
                </a:solidFill>
                <a:latin typeface="Arial"/>
              </a:rPr>
              <a:t>Main products</a:t>
            </a:r>
            <a:r>
              <a:rPr lang="ru-RU" sz="3200" b="0" strike="noStrike" spc="-1">
                <a:solidFill>
                  <a:srgbClr val="000000"/>
                </a:solidFill>
                <a:latin typeface="Arial"/>
              </a:rPr>
              <a:t>(stars)</a:t>
            </a:r>
            <a:r>
              <a:rPr lang="ru-RU" sz="3200" b="1" strike="noStrike" spc="-1">
                <a:solidFill>
                  <a:srgbClr val="000000"/>
                </a:solidFill>
                <a:latin typeface="Arial"/>
              </a:rPr>
              <a:t> </a:t>
            </a:r>
            <a:r>
              <a:rPr lang="ru-RU" sz="3200" b="0" strike="noStrike" spc="-1">
                <a:solidFill>
                  <a:srgbClr val="000000"/>
                </a:solidFill>
                <a:latin typeface="Arial"/>
              </a:rPr>
              <a:t>– these are assortment items located on</a:t>
            </a:r>
            <a:r>
              <a:rPr lang="ru-RU" sz="3200" b="1" strike="noStrike" spc="-1">
                <a:solidFill>
                  <a:srgbClr val="000000"/>
                </a:solidFill>
                <a:latin typeface="Arial"/>
              </a:rPr>
              <a:t>growth stages</a:t>
            </a:r>
            <a:r>
              <a:rPr lang="ru-RU" sz="3200" b="0" strike="noStrike" spc="-1">
                <a:solidFill>
                  <a:srgbClr val="000000"/>
                </a:solidFill>
                <a:latin typeface="Arial"/>
              </a:rPr>
              <a:t>and bringing the main profit to the enterprise.</a:t>
            </a:r>
            <a:endParaRPr lang="en-US" sz="3200" b="0" strike="noStrike" spc="-1">
              <a:solidFill>
                <a:srgbClr val="000000"/>
              </a:solidFill>
              <a:latin typeface="Arial"/>
            </a:endParaRPr>
          </a:p>
          <a:p>
            <a:pPr marL="342720" indent="-342720" algn="l" rtl="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0" strike="noStrike" spc="-1">
                <a:solidFill>
                  <a:srgbClr val="000000"/>
                </a:solidFill>
                <a:latin typeface="Arial"/>
              </a:rPr>
              <a:t>The effectiveness of the influence of an advertising campaign on the duration of the first stage of life cycle and on the speed of transition to the growth stage can be assessed using the method of nonparametric analysis using the criterion</a:t>
            </a:r>
            <a:r>
              <a:rPr lang="ru-RU" sz="3200" b="1" i="1" strike="noStrike" spc="-1">
                <a:solidFill>
                  <a:srgbClr val="000000"/>
                </a:solidFill>
                <a:latin typeface="Arial"/>
              </a:rPr>
              <a:t>Wilcoxon</a:t>
            </a:r>
            <a:r>
              <a:rPr lang="ru-RU" sz="3200" b="0" strike="noStrike" spc="-1">
                <a:solidFill>
                  <a:srgbClr val="000000"/>
                </a:solidFill>
                <a:latin typeface="Arial"/>
              </a:rPr>
              <a:t>.</a:t>
            </a:r>
            <a:endParaRPr lang="en-US" sz="32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755</TotalTime>
  <Words>1193</Words>
  <Application>Microsoft Office PowerPoint</Application>
  <PresentationFormat>Экран (4:3)</PresentationFormat>
  <Paragraphs>106</Paragraphs>
  <Slides>20</Slides>
  <Notes>0</Notes>
  <HiddenSlides>0</HiddenSlides>
  <MMClips>0</MMClips>
  <ScaleCrop>false</ScaleCrop>
  <HeadingPairs>
    <vt:vector size="6" baseType="variant">
      <vt:variant>
        <vt:lpstr>Тема</vt:lpstr>
      </vt:variant>
      <vt:variant>
        <vt:i4>3</vt:i4>
      </vt:variant>
      <vt:variant>
        <vt:lpstr>Внедренные серверы OLE</vt:lpstr>
      </vt:variant>
      <vt:variant>
        <vt:i4>1</vt:i4>
      </vt:variant>
      <vt:variant>
        <vt:lpstr>Заголовки слайдов</vt:lpstr>
      </vt:variant>
      <vt:variant>
        <vt:i4>20</vt:i4>
      </vt:variant>
    </vt:vector>
  </HeadingPairs>
  <TitlesOfParts>
    <vt:vector size="24" baseType="lpstr">
      <vt:lpstr>Office Theme</vt:lpstr>
      <vt:lpstr>Office Theme</vt:lpstr>
      <vt:lpstr>Office Theme</vt:lpstr>
      <vt:lpstr>Лист Microsoft Excel</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Фарм</dc:creator>
  <dc:description/>
  <cp:lastModifiedBy>Юлия Абдуллина</cp:lastModifiedBy>
  <cp:revision>57</cp:revision>
  <dcterms:created xsi:type="dcterms:W3CDTF">2008-02-25T13:36:48Z</dcterms:created>
  <dcterms:modified xsi:type="dcterms:W3CDTF">2024-01-08T19:39:15Z</dcterms:modified>
  <dc:language>en-US</dc:language>
</cp:coreProperties>
</file>