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0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2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6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682C0A1-BCC2-440A-ADE0-A7047BB1FB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842829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5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8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7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6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0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7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815C-73AC-4201-9A55-528C62C6790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1405-25E4-4A2F-A4A5-80B4C5C13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4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2000" t="-24000" r="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360" y="5385118"/>
            <a:ext cx="9144000" cy="1655762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0193" y="1123295"/>
            <a:ext cx="84716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Инородные тела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дыхательных путей у детей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0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/>
          <a:lstStyle/>
          <a:p>
            <a:pPr algn="ctr" eaLnBrk="1" hangingPunct="1"/>
            <a:r>
              <a:rPr lang="ru-RU" altLang="ru-RU" sz="4000" b="1" u="sng" dirty="0"/>
              <a:t>Лечение инородных тел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4038600" cy="2209800"/>
          </a:xfrm>
        </p:spPr>
        <p:txBody>
          <a:bodyPr/>
          <a:lstStyle/>
          <a:p>
            <a:pPr marL="0" indent="0" algn="ctr">
              <a:defRPr/>
            </a:pPr>
            <a:r>
              <a:rPr lang="ru-RU" sz="2400" dirty="0"/>
              <a:t>  </a:t>
            </a:r>
            <a:r>
              <a:rPr lang="ru-RU" sz="2400" b="1" dirty="0"/>
              <a:t>Эндоскопическое </a:t>
            </a:r>
            <a:r>
              <a:rPr lang="ru-RU" sz="2400" dirty="0"/>
              <a:t>(бронхоскопия, удаление инородного тела)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019800" y="1524000"/>
            <a:ext cx="441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934200" y="1219200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Оперативное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бронхотомия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16390" name="Picture 7" descr="img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2590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img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914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img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6" y="4495800"/>
            <a:ext cx="2016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img0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2971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7" descr="отделение 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1"/>
            <a:ext cx="3257550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21300" y="188914"/>
            <a:ext cx="5270500" cy="3316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600" b="1" dirty="0">
                <a:latin typeface="Monotype Corsiva" pitchFamily="66" charset="0"/>
              </a:rPr>
              <a:t>     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Видеобронхоскопия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 наличие деформации устьев бронхов, степень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эндобронхита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состояние слизистой (цвет, выраженность складок и сосудистого рисунка), характер и локализацию мокроты</a:t>
            </a:r>
          </a:p>
        </p:txBody>
      </p:sp>
      <p:pic>
        <p:nvPicPr>
          <p:cNvPr id="17411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88914"/>
            <a:ext cx="2808288" cy="2663825"/>
          </a:xfr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581400"/>
            <a:ext cx="2641600" cy="25908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3644901"/>
            <a:ext cx="2808287" cy="2505075"/>
          </a:xfr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1828800" y="2924176"/>
            <a:ext cx="360045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инородное  тело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(семя)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правого главного бронха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7104063" y="5661025"/>
            <a:ext cx="2952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6888164" y="5589588"/>
            <a:ext cx="25923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1774826" y="6216651"/>
            <a:ext cx="4175125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после  удаления инородного тела (эндобронхит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II-III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ст.)</a:t>
            </a:r>
          </a:p>
        </p:txBody>
      </p:sp>
      <p:sp>
        <p:nvSpPr>
          <p:cNvPr id="17418" name="Line 27"/>
          <p:cNvSpPr>
            <a:spLocks noChangeShapeType="1"/>
          </p:cNvSpPr>
          <p:nvPr/>
        </p:nvSpPr>
        <p:spPr bwMode="auto">
          <a:xfrm flipV="1">
            <a:off x="2711451" y="1412876"/>
            <a:ext cx="360363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6240463" y="6140450"/>
            <a:ext cx="4032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деформация устья бронха, </a:t>
            </a:r>
            <a:r>
              <a:rPr lang="ru-R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обтурация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мокротой</a:t>
            </a:r>
          </a:p>
        </p:txBody>
      </p:sp>
      <p:sp>
        <p:nvSpPr>
          <p:cNvPr id="17420" name="Line 30"/>
          <p:cNvSpPr>
            <a:spLocks noChangeShapeType="1"/>
          </p:cNvSpPr>
          <p:nvPr/>
        </p:nvSpPr>
        <p:spPr bwMode="auto">
          <a:xfrm flipV="1">
            <a:off x="8543926" y="4508501"/>
            <a:ext cx="360363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AutoShape 31"/>
          <p:cNvSpPr>
            <a:spLocks noChangeArrowheads="1"/>
          </p:cNvSpPr>
          <p:nvPr/>
        </p:nvSpPr>
        <p:spPr bwMode="auto">
          <a:xfrm rot="6984782" flipV="1">
            <a:off x="1829594" y="2148682"/>
            <a:ext cx="1852613" cy="1854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56" y="11758"/>
                </a:moveTo>
                <a:cubicBezTo>
                  <a:pt x="19790" y="11440"/>
                  <a:pt x="19808" y="11120"/>
                  <a:pt x="19808" y="10800"/>
                </a:cubicBezTo>
                <a:cubicBezTo>
                  <a:pt x="19808" y="5825"/>
                  <a:pt x="15774" y="1792"/>
                  <a:pt x="10800" y="1792"/>
                </a:cubicBezTo>
                <a:cubicBezTo>
                  <a:pt x="10603" y="1791"/>
                  <a:pt x="10407" y="1798"/>
                  <a:pt x="10211" y="1811"/>
                </a:cubicBezTo>
                <a:lnTo>
                  <a:pt x="10093" y="23"/>
                </a:lnTo>
                <a:cubicBezTo>
                  <a:pt x="10329" y="7"/>
                  <a:pt x="1056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184"/>
                  <a:pt x="21579" y="11567"/>
                  <a:pt x="21538" y="11949"/>
                </a:cubicBezTo>
                <a:lnTo>
                  <a:pt x="24223" y="12237"/>
                </a:lnTo>
                <a:lnTo>
                  <a:pt x="20264" y="15429"/>
                </a:lnTo>
                <a:lnTo>
                  <a:pt x="17072" y="11471"/>
                </a:lnTo>
                <a:lnTo>
                  <a:pt x="19756" y="11758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216157"/>
      </p:ext>
    </p:extLst>
  </p:cSld>
  <p:clrMapOvr>
    <a:masterClrMapping/>
  </p:clrMapOvr>
  <p:transition advTm="1600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Бронхография - </a:t>
            </a:r>
            <a:r>
              <a:rPr lang="ru-RU" sz="2800" dirty="0" err="1"/>
              <a:t>бронхоэктазы</a:t>
            </a:r>
            <a:r>
              <a:rPr lang="ru-RU" sz="2800" dirty="0"/>
              <a:t> нижней доли и язычковых сегментов слева</a:t>
            </a:r>
          </a:p>
        </p:txBody>
      </p:sp>
      <p:pic>
        <p:nvPicPr>
          <p:cNvPr id="22531" name="Picture 4" descr="img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77"/>
          <a:stretch>
            <a:fillRect/>
          </a:stretch>
        </p:blipFill>
        <p:spPr bwMode="auto">
          <a:xfrm>
            <a:off x="1981200" y="1828800"/>
            <a:ext cx="373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img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04"/>
          <a:stretch>
            <a:fillRect/>
          </a:stretch>
        </p:blipFill>
        <p:spPr bwMode="auto">
          <a:xfrm>
            <a:off x="6324600" y="1752601"/>
            <a:ext cx="3951288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209800" y="5105401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Слева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7315200" y="510540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Справа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2133600" y="3429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438400" y="36576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4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Компьютерная томография</a:t>
            </a:r>
          </a:p>
        </p:txBody>
      </p:sp>
      <p:pic>
        <p:nvPicPr>
          <p:cNvPr id="23555" name="Picture 4" descr="img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191000"/>
            <a:ext cx="64436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img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676401"/>
            <a:ext cx="64436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079500"/>
          </a:xfrm>
        </p:spPr>
        <p:txBody>
          <a:bodyPr/>
          <a:lstStyle/>
          <a:p>
            <a:pPr algn="ctr" eaLnBrk="1" hangingPunct="1"/>
            <a:r>
              <a:rPr lang="ru-RU" altLang="ru-RU" sz="4000" b="1" dirty="0"/>
              <a:t>Осложнения инородных тел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953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Ранние осложнения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 Бронхит</a:t>
            </a:r>
            <a:endParaRPr lang="ru-RU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/>
              <a:t>Пневмония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/>
              <a:t>Ателектаз лёгкого (или участка легкого)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/>
              <a:t>Пневмоторакс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/>
              <a:t>Эмфизема средостения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/>
              <a:t>Кровотечение</a:t>
            </a:r>
          </a:p>
          <a:p>
            <a:pPr lvl="1" eaLnBrk="1" hangingPunct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ru-RU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Отдаленные  осложнения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 err="1"/>
              <a:t>Бронхоэктазы</a:t>
            </a:r>
            <a:endParaRPr lang="ru-RU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/>
              <a:t>Абсцесс лёгкого</a:t>
            </a:r>
          </a:p>
        </p:txBody>
      </p:sp>
    </p:spTree>
    <p:extLst>
      <p:ext uri="{BB962C8B-B14F-4D97-AF65-F5344CB8AC3E}">
        <p14:creationId xmlns:p14="http://schemas.microsoft.com/office/powerpoint/2010/main" val="22610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Локализация ИТ</a:t>
            </a:r>
            <a:endParaRPr lang="ru-RU" b="1" dirty="0"/>
          </a:p>
        </p:txBody>
      </p:sp>
      <p:pic>
        <p:nvPicPr>
          <p:cNvPr id="5" name="Picture 5" descr="img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435" y="1825625"/>
            <a:ext cx="3995738" cy="472440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10185" y="5267325"/>
            <a:ext cx="2362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/>
              <a:t>Правый главный бронх </a:t>
            </a:r>
            <a:r>
              <a:rPr lang="ru-RU" altLang="ru-RU" sz="2600" dirty="0">
                <a:solidFill>
                  <a:srgbClr val="20E838"/>
                </a:solidFill>
              </a:rPr>
              <a:t>58%</a:t>
            </a:r>
            <a:endParaRPr lang="ru-RU" altLang="ru-RU" sz="260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10185" y="1944806"/>
            <a:ext cx="228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/>
              <a:t>Гортань </a:t>
            </a:r>
            <a:r>
              <a:rPr lang="ru-RU" altLang="ru-RU" sz="2600" dirty="0">
                <a:solidFill>
                  <a:srgbClr val="20E838"/>
                </a:solidFill>
              </a:rPr>
              <a:t>2%</a:t>
            </a:r>
            <a:endParaRPr lang="ru-RU" altLang="ru-RU" sz="26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72283" y="3234531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600" dirty="0"/>
              <a:t>Трахея </a:t>
            </a:r>
            <a:r>
              <a:rPr lang="ru-RU" altLang="ru-RU" sz="2600" dirty="0">
                <a:solidFill>
                  <a:srgbClr val="20E838"/>
                </a:solidFill>
              </a:rPr>
              <a:t>3%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106342" y="5465762"/>
            <a:ext cx="2667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dirty="0"/>
              <a:t>Левый главный бронх </a:t>
            </a:r>
            <a:r>
              <a:rPr lang="ru-RU" altLang="ru-RU" sz="2600" dirty="0">
                <a:solidFill>
                  <a:srgbClr val="20E838"/>
                </a:solidFill>
              </a:rPr>
              <a:t>37%</a:t>
            </a:r>
          </a:p>
        </p:txBody>
      </p:sp>
    </p:spTree>
    <p:extLst>
      <p:ext uri="{BB962C8B-B14F-4D97-AF65-F5344CB8AC3E}">
        <p14:creationId xmlns:p14="http://schemas.microsoft.com/office/powerpoint/2010/main" val="31486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Классификаци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400" b="1" dirty="0"/>
              <a:t>Характер инородных тел дыхательных путей</a:t>
            </a:r>
          </a:p>
          <a:p>
            <a:pPr marL="990600" lvl="1" indent="-533400">
              <a:defRPr/>
            </a:pPr>
            <a:r>
              <a:rPr lang="ru-RU" sz="2000" b="1" dirty="0"/>
              <a:t>Органические</a:t>
            </a:r>
          </a:p>
          <a:p>
            <a:pPr marL="990600" lvl="1" indent="-533400">
              <a:defRPr/>
            </a:pPr>
            <a:r>
              <a:rPr lang="ru-RU" sz="2000" b="1" dirty="0"/>
              <a:t>Неорганические</a:t>
            </a:r>
          </a:p>
          <a:p>
            <a:pPr marL="0" indent="0">
              <a:buNone/>
              <a:defRPr/>
            </a:pPr>
            <a:r>
              <a:rPr lang="ru-RU" sz="2400" b="1" dirty="0"/>
              <a:t>Локализация инородных тел дыхательных путей</a:t>
            </a:r>
          </a:p>
          <a:p>
            <a:pPr marL="990600" lvl="1" indent="-533400">
              <a:defRPr/>
            </a:pPr>
            <a:r>
              <a:rPr lang="ru-RU" sz="2000" b="1" dirty="0"/>
              <a:t>Гортань</a:t>
            </a:r>
          </a:p>
          <a:p>
            <a:pPr marL="990600" lvl="1" indent="-533400">
              <a:defRPr/>
            </a:pPr>
            <a:r>
              <a:rPr lang="ru-RU" sz="2000" b="1" dirty="0"/>
              <a:t>Трахея</a:t>
            </a:r>
          </a:p>
          <a:p>
            <a:pPr marL="990600" lvl="1" indent="-533400">
              <a:defRPr/>
            </a:pPr>
            <a:r>
              <a:rPr lang="ru-RU" sz="2000" b="1" dirty="0"/>
              <a:t>Бронхи</a:t>
            </a:r>
          </a:p>
          <a:p>
            <a:pPr marL="990600" lvl="1" indent="-533400">
              <a:defRPr/>
            </a:pPr>
            <a:r>
              <a:rPr lang="ru-RU" sz="2000" b="1" dirty="0"/>
              <a:t>Лёгкие</a:t>
            </a:r>
          </a:p>
          <a:p>
            <a:pPr marL="0" indent="0">
              <a:buNone/>
              <a:defRPr/>
            </a:pPr>
            <a:r>
              <a:rPr lang="ru-RU" sz="2400" b="1" dirty="0"/>
              <a:t>Наличие осложнений</a:t>
            </a:r>
          </a:p>
          <a:p>
            <a:pPr marL="990600" lvl="1" indent="-533400">
              <a:defRPr/>
            </a:pPr>
            <a:r>
              <a:rPr lang="ru-RU" sz="2000" b="1" dirty="0"/>
              <a:t>Неосложнённые</a:t>
            </a:r>
          </a:p>
          <a:p>
            <a:pPr marL="990600" lvl="1" indent="-533400">
              <a:defRPr/>
            </a:pPr>
            <a:r>
              <a:rPr lang="ru-RU" sz="2000" b="1" dirty="0"/>
              <a:t>Осложнённые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5334000" cy="4351338"/>
          </a:xfrm>
        </p:spPr>
      </p:pic>
    </p:spTree>
    <p:extLst>
      <p:ext uri="{BB962C8B-B14F-4D97-AF65-F5344CB8AC3E}">
        <p14:creationId xmlns:p14="http://schemas.microsoft.com/office/powerpoint/2010/main" val="41977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 подозрении на ТТ ДП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Анамнез:</a:t>
            </a:r>
          </a:p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аспирации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Асфиксия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Приступообразный кашель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Шумное дыхание, дистанционные хрипы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 температуры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Механизм вентиляционных нарушений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Частичная </a:t>
            </a:r>
            <a:r>
              <a:rPr lang="ru-RU" dirty="0" err="1"/>
              <a:t>обтурация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Вентильная </a:t>
            </a:r>
            <a:r>
              <a:rPr lang="ru-RU" dirty="0" err="1"/>
              <a:t>обтурация</a:t>
            </a:r>
            <a:r>
              <a:rPr lang="ru-RU" dirty="0"/>
              <a:t> (эмфизема)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Полная </a:t>
            </a:r>
            <a:r>
              <a:rPr lang="ru-RU" dirty="0" err="1"/>
              <a:t>обтурация</a:t>
            </a:r>
            <a:r>
              <a:rPr lang="ru-RU" dirty="0"/>
              <a:t> (ателектаз)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519" y="1825625"/>
            <a:ext cx="37769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Полное нарушение проходимости бронха инородным телом сопровождается прекращением поступления воздуха в соответствующую часть легкого на вдохе и его выхода на выдохе. </a:t>
            </a:r>
          </a:p>
          <a:p>
            <a:r>
              <a:rPr lang="ru-RU" dirty="0"/>
              <a:t>    Возникает безвоздушная легочная ткань с уменьшением ее в объеме — ателектаз легкого или его части, при котором альвеолы не содержат воздуха и спадаются.</a:t>
            </a:r>
          </a:p>
          <a:p>
            <a:r>
              <a:rPr lang="ru-RU" dirty="0"/>
              <a:t>     Баллотирующие инородные тела трахеи способны вызывать вентильный механизм то в одном, то в другом легком с развитием перемежающейся эмфиземы или ателектазы легких.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0640"/>
            <a:ext cx="5181600" cy="34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Диагностика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u="sng" dirty="0" smtClean="0"/>
              <a:t>Аускультация: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Ослабление дыхания</a:t>
            </a:r>
          </a:p>
          <a:p>
            <a:pPr marL="0" indent="0">
              <a:buNone/>
            </a:pPr>
            <a:r>
              <a:rPr lang="ru-RU" dirty="0"/>
              <a:t>Хрипы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u="sng" dirty="0"/>
              <a:t>Перкуссия</a:t>
            </a:r>
          </a:p>
          <a:p>
            <a:pPr marL="0" indent="0">
              <a:buNone/>
            </a:pPr>
            <a:r>
              <a:rPr lang="ru-RU" dirty="0"/>
              <a:t>Притупление лёгочного звука (ателектаз)</a:t>
            </a:r>
          </a:p>
          <a:p>
            <a:pPr marL="0" indent="0">
              <a:buNone/>
            </a:pPr>
            <a:r>
              <a:rPr lang="ru-RU" dirty="0"/>
              <a:t>Коробочный оттенок лёгочного звука (эмфизема)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u="sng" dirty="0" smtClean="0"/>
              <a:t>Осмотр:</a:t>
            </a:r>
            <a:endParaRPr lang="ru-RU" u="sng" dirty="0"/>
          </a:p>
          <a:p>
            <a:pPr>
              <a:buFontTx/>
              <a:buChar char="-"/>
            </a:pPr>
            <a:r>
              <a:rPr lang="ru-RU" dirty="0" smtClean="0"/>
              <a:t>Оценка сознания </a:t>
            </a:r>
          </a:p>
          <a:p>
            <a:pPr>
              <a:buFontTx/>
              <a:buChar char="-"/>
            </a:pPr>
            <a:r>
              <a:rPr lang="ru-RU" dirty="0" smtClean="0"/>
              <a:t>Кожные покровы (цианоз)</a:t>
            </a:r>
          </a:p>
          <a:p>
            <a:pPr>
              <a:buFontTx/>
              <a:buChar char="-"/>
            </a:pPr>
            <a:r>
              <a:rPr lang="ru-RU" dirty="0" smtClean="0"/>
              <a:t>АД, ЧСС,ЧД</a:t>
            </a:r>
          </a:p>
          <a:p>
            <a:pPr>
              <a:buFontTx/>
              <a:buChar char="-"/>
            </a:pPr>
            <a:r>
              <a:rPr lang="ru-RU" dirty="0" smtClean="0"/>
              <a:t>Осмотр грудной клетки, участия </a:t>
            </a:r>
            <a:r>
              <a:rPr lang="ru-RU" dirty="0" err="1" smtClean="0"/>
              <a:t>доп</a:t>
            </a:r>
            <a:r>
              <a:rPr lang="ru-RU" dirty="0" smtClean="0"/>
              <a:t> дыхательных мышц, крылья носа, втяжение меж реберных промежутков, </a:t>
            </a:r>
            <a:r>
              <a:rPr lang="ru-RU" dirty="0" err="1" smtClean="0"/>
              <a:t>оставание</a:t>
            </a:r>
            <a:r>
              <a:rPr lang="ru-RU" dirty="0" smtClean="0"/>
              <a:t> определенной половины грудной клетки, тип дыхания)</a:t>
            </a:r>
          </a:p>
        </p:txBody>
      </p:sp>
    </p:spTree>
    <p:extLst>
      <p:ext uri="{BB962C8B-B14F-4D97-AF65-F5344CB8AC3E}">
        <p14:creationId xmlns:p14="http://schemas.microsoft.com/office/powerpoint/2010/main" val="37685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Рентгенограмма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12626"/>
            <a:ext cx="3476767" cy="28007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33" y="1347877"/>
            <a:ext cx="3476767" cy="296547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img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36" y="3867157"/>
            <a:ext cx="2938527" cy="26702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Эмфизема или ателектаз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Смещение средостения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Уплощение или высокое стояние купола диафрагмы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Расширение межрёберных промежутков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2568" y="731914"/>
            <a:ext cx="4363879" cy="3161997"/>
          </a:xfrm>
          <a:prstGeom prst="rect">
            <a:avLst/>
          </a:prstGeom>
        </p:spPr>
      </p:pic>
      <p:pic>
        <p:nvPicPr>
          <p:cNvPr id="6" name="Picture 5" descr="img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175" y="4001294"/>
            <a:ext cx="3268663" cy="2667000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182" y="1453617"/>
            <a:ext cx="609653" cy="688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573" y="4725141"/>
            <a:ext cx="688908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334</Words>
  <Application>Microsoft Office PowerPoint</Application>
  <PresentationFormat>Произвольный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Локализация ИТ</vt:lpstr>
      <vt:lpstr>Классификация</vt:lpstr>
      <vt:lpstr>При подозрении на ТТ ДП</vt:lpstr>
      <vt:lpstr>Механизм вентиляционных нарушений </vt:lpstr>
      <vt:lpstr>Презентация PowerPoint</vt:lpstr>
      <vt:lpstr>Диагностика</vt:lpstr>
      <vt:lpstr>Рентгенограмма </vt:lpstr>
      <vt:lpstr>Презентация PowerPoint</vt:lpstr>
      <vt:lpstr>Лечение инородных тел</vt:lpstr>
      <vt:lpstr>Презентация PowerPoint</vt:lpstr>
      <vt:lpstr>Бронхография - бронхоэктазы нижней доли и язычковых сегментов слева</vt:lpstr>
      <vt:lpstr>Компьютерная томография</vt:lpstr>
      <vt:lpstr>Осложнения инородных тел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Вилена</dc:creator>
  <cp:lastModifiedBy>User</cp:lastModifiedBy>
  <cp:revision>15</cp:revision>
  <dcterms:created xsi:type="dcterms:W3CDTF">2022-01-29T07:34:47Z</dcterms:created>
  <dcterms:modified xsi:type="dcterms:W3CDTF">2023-12-21T07:08:44Z</dcterms:modified>
</cp:coreProperties>
</file>