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6097588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38200" y="644525"/>
            <a:ext cx="4699000" cy="1568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>
                <a:solidFill>
                  <a:schemeClr val="bg1"/>
                </a:solidFill>
                <a:latin typeface="Book Antiqua" panose="02040602050305030304" pitchFamily="18" charset="0"/>
              </a:rPr>
              <a:t>КАЗАНСКИЙ </a:t>
            </a:r>
          </a:p>
          <a:p>
            <a:pPr>
              <a:defRPr/>
            </a:pPr>
            <a:r>
              <a:rPr lang="ru-RU" altLang="ru-RU" sz="240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altLang="ru-RU" sz="240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altLang="ru-RU" sz="240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pPr>
              <a:defRPr/>
            </a:pPr>
            <a:r>
              <a:rPr lang="ru-RU" altLang="ru-RU" sz="240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620713" y="657225"/>
            <a:ext cx="0" cy="20478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t="24722" r="68312" b="37500"/>
          <a:stretch>
            <a:fillRect/>
          </a:stretch>
        </p:blipFill>
        <p:spPr bwMode="auto">
          <a:xfrm>
            <a:off x="1652588" y="3349625"/>
            <a:ext cx="25717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9" y="1514219"/>
            <a:ext cx="5026644" cy="2380691"/>
          </a:xfrm>
        </p:spPr>
        <p:txBody>
          <a:bodyPr anchor="b"/>
          <a:lstStyle>
            <a:lvl1pPr algn="ctr">
              <a:defRPr sz="45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9" y="4141878"/>
            <a:ext cx="5026644" cy="2013150"/>
          </a:xfrm>
        </p:spPr>
        <p:txBody>
          <a:bodyPr/>
          <a:lstStyle>
            <a:lvl1pPr marL="0" indent="0" algn="ctr">
              <a:buNone/>
              <a:defRPr sz="18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25623298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2" b="3603"/>
          <a:stretch>
            <a:fillRect/>
          </a:stretch>
        </p:blipFill>
        <p:spPr bwMode="auto">
          <a:xfrm>
            <a:off x="0" y="-22225"/>
            <a:ext cx="12192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697038" y="4330700"/>
            <a:ext cx="8794750" cy="2208213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4500">
                <a:solidFill>
                  <a:srgbClr val="FFFFFF"/>
                </a:solidFill>
                <a:latin typeface="Book Antiqua" panose="02040602050305030304" pitchFamily="18" charset="0"/>
                <a:ea typeface="Blogger Sans" panose="02000506030000020004" pitchFamily="50" charset="0"/>
                <a:cs typeface="Blogger Sans" panose="02000506030000020004" pitchFamily="50" charset="0"/>
              </a:rPr>
              <a:t>Благодарю </a:t>
            </a:r>
          </a:p>
          <a:p>
            <a:pPr algn="ctr"/>
            <a:r>
              <a:rPr lang="ru-RU" altLang="ru-RU" sz="4500">
                <a:solidFill>
                  <a:srgbClr val="FFFFFF"/>
                </a:solidFill>
                <a:latin typeface="Book Antiqua" panose="02040602050305030304" pitchFamily="18" charset="0"/>
                <a:ea typeface="Blogger Sans" panose="02000506030000020004" pitchFamily="50" charset="0"/>
                <a:cs typeface="Blogger Sans" panose="02000506030000020004" pitchFamily="50" charset="0"/>
              </a:rPr>
              <a:t>за внимание!</a:t>
            </a:r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FA889-404B-4578-8283-1882844116ED}" type="datetimeFigureOut">
              <a:rPr lang="ru-RU"/>
              <a:pPr>
                <a:defRPr/>
              </a:pPr>
              <a:t>26.01.2024</a:t>
            </a:fld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A18B76-1617-4BEF-91EF-81DC27A312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1453440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826684" y="1827213"/>
            <a:ext cx="9751483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F4A8C32-06A4-4966-8E0C-09F4A88909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8972102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2192000" cy="682625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5" name="Группа 7"/>
          <p:cNvGrpSpPr>
            <a:grpSpLocks/>
          </p:cNvGrpSpPr>
          <p:nvPr userDrawn="1"/>
        </p:nvGrpSpPr>
        <p:grpSpPr bwMode="auto">
          <a:xfrm rot="10800000" flipH="1">
            <a:off x="9170988" y="5122863"/>
            <a:ext cx="3021012" cy="1735137"/>
            <a:chOff x="8366975" y="0"/>
            <a:chExt cx="3825025" cy="2195848"/>
          </a:xfrm>
        </p:grpSpPr>
        <p:sp>
          <p:nvSpPr>
            <p:cNvPr id="6" name="Прямоугольный треугольник 5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9160923" y="0"/>
              <a:ext cx="1218059" cy="69712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771963" y="2008"/>
              <a:ext cx="1933618" cy="1110984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838200" y="157163"/>
            <a:ext cx="444500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altLang="ru-RU" b="1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908800" y="157163"/>
            <a:ext cx="444500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</a:p>
        </p:txBody>
      </p:sp>
      <p:pic>
        <p:nvPicPr>
          <p:cNvPr id="11" name="Рисунок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3" r="68317" b="37465"/>
          <a:stretch>
            <a:fillRect/>
          </a:stretch>
        </p:blipFill>
        <p:spPr bwMode="auto">
          <a:xfrm>
            <a:off x="5729288" y="0"/>
            <a:ext cx="6826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881A2-6ED2-40A8-A8E7-7CAFB69BFC9C}" type="datetimeFigureOut">
              <a:rPr lang="ru-RU"/>
              <a:pPr>
                <a:defRPr/>
              </a:pPr>
              <a:t>26.01.2024</a:t>
            </a:fld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0E9782-6F47-4905-B1EA-B76A4E72C1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80072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 rot="10800000" flipH="1">
            <a:off x="9170988" y="5122863"/>
            <a:ext cx="3021012" cy="1735137"/>
            <a:chOff x="8366975" y="0"/>
            <a:chExt cx="3825025" cy="2195848"/>
          </a:xfrm>
        </p:grpSpPr>
        <p:sp>
          <p:nvSpPr>
            <p:cNvPr id="5" name="Прямоугольный треугольник 4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 userDrawn="1"/>
          </p:nvCxnSpPr>
          <p:spPr>
            <a:xfrm>
              <a:off x="9160923" y="0"/>
              <a:ext cx="1218059" cy="69712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9771963" y="2008"/>
              <a:ext cx="1933618" cy="1110984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8F271-8362-4537-8F64-3A0FFDC9292D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9A496-C752-45A4-B65B-6A790B446C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2216654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6"/>
          <p:cNvGrpSpPr>
            <a:grpSpLocks/>
          </p:cNvGrpSpPr>
          <p:nvPr userDrawn="1"/>
        </p:nvGrpSpPr>
        <p:grpSpPr bwMode="auto">
          <a:xfrm rot="10800000" flipH="1">
            <a:off x="9170988" y="5122863"/>
            <a:ext cx="3021012" cy="1735137"/>
            <a:chOff x="8366975" y="0"/>
            <a:chExt cx="3825025" cy="2195848"/>
          </a:xfrm>
        </p:grpSpPr>
        <p:sp>
          <p:nvSpPr>
            <p:cNvPr id="6" name="Прямоугольный треугольник 5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9160923" y="0"/>
              <a:ext cx="1218059" cy="69712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771963" y="2008"/>
              <a:ext cx="1933618" cy="1110984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4F95-0023-4B61-B766-6DB1F4012493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1CFBC-8644-40CD-9EE7-B1002EAF2E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55652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6"/>
          <p:cNvGrpSpPr>
            <a:grpSpLocks/>
          </p:cNvGrpSpPr>
          <p:nvPr userDrawn="1"/>
        </p:nvGrpSpPr>
        <p:grpSpPr bwMode="auto">
          <a:xfrm rot="10800000" flipH="1">
            <a:off x="9170988" y="5122863"/>
            <a:ext cx="3021012" cy="1735137"/>
            <a:chOff x="8366975" y="0"/>
            <a:chExt cx="3825025" cy="2195848"/>
          </a:xfrm>
        </p:grpSpPr>
        <p:sp>
          <p:nvSpPr>
            <p:cNvPr id="4" name="Прямоугольный треугольник 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9160923" y="0"/>
              <a:ext cx="1218059" cy="69712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 userDrawn="1"/>
          </p:nvCxnSpPr>
          <p:spPr>
            <a:xfrm>
              <a:off x="9771963" y="2008"/>
              <a:ext cx="1933618" cy="1110984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71B4E-CDD6-475E-81A8-17CB1C961983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764D8-6DED-46CF-8EC3-13508DDB47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4960134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 rot="10800000" flipH="1">
            <a:off x="9170988" y="5122863"/>
            <a:ext cx="3021012" cy="1735137"/>
            <a:chOff x="8366975" y="0"/>
            <a:chExt cx="3825025" cy="2195848"/>
          </a:xfrm>
        </p:grpSpPr>
        <p:sp>
          <p:nvSpPr>
            <p:cNvPr id="3" name="Прямоугольный треугольник 2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4" name="Прямая соединительная линия 3"/>
            <p:cNvCxnSpPr/>
            <p:nvPr userDrawn="1"/>
          </p:nvCxnSpPr>
          <p:spPr>
            <a:xfrm>
              <a:off x="9160923" y="0"/>
              <a:ext cx="1218059" cy="69712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9771963" y="2008"/>
              <a:ext cx="1933618" cy="1110984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C34D9-CC0E-4B99-8DAC-6DD392A8D488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DF573-2C18-4058-8AEA-6750291ED0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2633136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6"/>
          <p:cNvGrpSpPr>
            <a:grpSpLocks/>
          </p:cNvGrpSpPr>
          <p:nvPr userDrawn="1"/>
        </p:nvGrpSpPr>
        <p:grpSpPr bwMode="auto">
          <a:xfrm rot="10800000" flipH="1">
            <a:off x="9170988" y="5122863"/>
            <a:ext cx="3021012" cy="1735137"/>
            <a:chOff x="8366975" y="0"/>
            <a:chExt cx="3825025" cy="2195848"/>
          </a:xfrm>
        </p:grpSpPr>
        <p:sp>
          <p:nvSpPr>
            <p:cNvPr id="4" name="Прямоугольный треугольник 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9160923" y="0"/>
              <a:ext cx="1218059" cy="69712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 userDrawn="1"/>
          </p:nvCxnSpPr>
          <p:spPr>
            <a:xfrm>
              <a:off x="9771963" y="2008"/>
              <a:ext cx="1933618" cy="1110984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A4AD2-D0C1-4F1A-AAD0-5474F006FE4E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DD882-875E-4A34-A273-28EFA6A030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5374426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2" b="3603"/>
          <a:stretch>
            <a:fillRect/>
          </a:stretch>
        </p:blipFill>
        <p:spPr bwMode="auto">
          <a:xfrm>
            <a:off x="0" y="-22225"/>
            <a:ext cx="12192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1697038" y="4330700"/>
            <a:ext cx="8794750" cy="2208213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5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400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CEB83-39F7-46A3-8C41-9B0590A97859}" type="datetimeFigureOut">
              <a:rPr lang="ru-RU"/>
              <a:pPr>
                <a:defRPr/>
              </a:pPr>
              <a:t>26.01.2024</a:t>
            </a:fld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40D2AA-75C8-467E-B1AB-A8D820F021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5567659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1697038" y="4330700"/>
            <a:ext cx="8794750" cy="2208213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5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7921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628CD-E010-4A30-B9CE-FA3D5F905944}" type="datetimeFigureOut">
              <a:rPr lang="ru-RU"/>
              <a:pPr>
                <a:defRPr/>
              </a:pPr>
              <a:t>26.01.2024</a:t>
            </a:fld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63D3F7-CCEE-4854-94C5-6153398CD6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2212208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965200"/>
            <a:ext cx="10515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pPr>
              <a:defRPr/>
            </a:pPr>
            <a:fld id="{5B266FCE-84D9-4A1B-A6D8-04C1569BE1B7}" type="datetimeFigureOut">
              <a:rPr lang="ru-RU"/>
              <a:pPr>
                <a:defRPr/>
              </a:pPr>
              <a:t>26.01.2024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0188" y="6356350"/>
            <a:ext cx="9636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68E0A7F5-DF4C-4345-95AB-37E43008AE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830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 Antiqua" panose="0204060205030503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 Antiqua" panose="0204060205030503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 Antiqua" panose="0204060205030503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 Antiqua" panose="0204060205030503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 Antiqua" panose="020406020503050303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 Antiqua" panose="020406020503050303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 Antiqua" panose="020406020503050303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 Antiqua" panose="020406020503050303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Blogger Sans Light" panose="02000506030000020004" pitchFamily="50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Blogger Sans Light" panose="02000506030000020004" pitchFamily="50" charset="0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Blogger Sans Light" panose="02000506030000020004" pitchFamily="50" charset="0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Blogger Sans Light" panose="02000506030000020004" pitchFamily="50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Blogger Sans Light" panose="02000506030000020004" pitchFamily="50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63998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9255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Критика платоновской теории идей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Ошибка Платона, по Аристотелю, в том, что он оторвал "мир идей" от реального мира и рассматривал "чистые идеи" вне всякой связи с окружающей действительностью, которая имеет и свои собственные характеристики - протяженность, покой, движение .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Таким образом, Платон удваивает (умножает) действительность, отрывает сущность вещи от самой вещи.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ru-RU" dirty="0">
              <a:latin typeface="Book Antiqua" panose="02040602050305030304" pitchFamily="18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074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838200" y="620713"/>
            <a:ext cx="10515600" cy="13255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Метафизика Аристотеля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2500" y="1946275"/>
            <a:ext cx="6626225" cy="273685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Поскольку бытие, сущее не есть "чистые идеи" ("эйдосы") и их материальное отражение ("вещи"), возникает вопрос: что такое сущее?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72707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946275"/>
            <a:ext cx="3749675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08775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620713"/>
            <a:ext cx="10515600" cy="13255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Метафизика Аристотеля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225" y="2276475"/>
            <a:ext cx="10515600" cy="435133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Дать ответ на вопрос что такое сущее Аристотель пытается через высказывания о сущем, то есть через категории (в переводе с древнегреческого — высказывания).</a:t>
            </a:r>
          </a:p>
          <a:p>
            <a:pPr algn="just" eaLnBrk="1" hangingPunct="1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Аристотель выделяет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10 категорий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которые отвечают на поставленный вопрос. </a:t>
            </a:r>
          </a:p>
          <a:p>
            <a:pPr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7509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Сущее и его виды (десять категорий)</a:t>
            </a:r>
          </a:p>
        </p:txBody>
      </p:sp>
      <p:pic>
        <p:nvPicPr>
          <p:cNvPr id="74755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963" y="3644900"/>
            <a:ext cx="1244600" cy="3036888"/>
          </a:xfrm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063750" y="1916113"/>
            <a:ext cx="2459038" cy="45259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99FF99"/>
              </a:buClr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Сущность</a:t>
            </a:r>
          </a:p>
          <a:p>
            <a:pPr eaLnBrk="1" hangingPunct="1">
              <a:buClr>
                <a:srgbClr val="99FF99"/>
              </a:buClr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Количество</a:t>
            </a:r>
          </a:p>
          <a:p>
            <a:pPr eaLnBrk="1" hangingPunct="1">
              <a:buClr>
                <a:srgbClr val="99FF99"/>
              </a:buClr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Качество</a:t>
            </a:r>
          </a:p>
          <a:p>
            <a:pPr eaLnBrk="1" hangingPunct="1">
              <a:buClr>
                <a:srgbClr val="99FF99"/>
              </a:buClr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Отношение</a:t>
            </a:r>
          </a:p>
          <a:p>
            <a:pPr eaLnBrk="1" hangingPunct="1">
              <a:buClr>
                <a:srgbClr val="99FF99"/>
              </a:buClr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Место</a:t>
            </a:r>
          </a:p>
          <a:p>
            <a:pPr eaLnBrk="1" hangingPunct="1">
              <a:buClr>
                <a:srgbClr val="99FF99"/>
              </a:buClr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Время</a:t>
            </a:r>
          </a:p>
          <a:p>
            <a:pPr eaLnBrk="1" hangingPunct="1">
              <a:buClr>
                <a:srgbClr val="99FF99"/>
              </a:buClr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Положение</a:t>
            </a:r>
          </a:p>
          <a:p>
            <a:pPr eaLnBrk="1" hangingPunct="1">
              <a:buClr>
                <a:srgbClr val="99FF99"/>
              </a:buClr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Обладание</a:t>
            </a:r>
          </a:p>
          <a:p>
            <a:pPr eaLnBrk="1" hangingPunct="1">
              <a:buClr>
                <a:srgbClr val="99FF99"/>
              </a:buClr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Действие</a:t>
            </a:r>
          </a:p>
          <a:p>
            <a:pPr eaLnBrk="1" hangingPunct="1">
              <a:buClr>
                <a:srgbClr val="99FF99"/>
              </a:buClr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Страдание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557713" y="1916113"/>
            <a:ext cx="5770562" cy="4318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99FF99"/>
              </a:buClr>
              <a:buFont typeface="Wingdings" panose="05000000000000000000" pitchFamily="2" charset="2"/>
              <a:buChar char="§"/>
              <a:defRPr/>
            </a:pPr>
            <a:r>
              <a:rPr lang="en-US" altLang="ru-RU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(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Отдельные) человек, лошадь</a:t>
            </a:r>
          </a:p>
          <a:p>
            <a:pPr eaLnBrk="1" hangingPunct="1">
              <a:buClr>
                <a:srgbClr val="99FF99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Длиною в два локтя, в три локтя</a:t>
            </a:r>
          </a:p>
          <a:p>
            <a:pPr eaLnBrk="1" hangingPunct="1">
              <a:buClr>
                <a:srgbClr val="99FF99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Белое, умеющее читать и писать</a:t>
            </a:r>
          </a:p>
          <a:p>
            <a:pPr eaLnBrk="1" hangingPunct="1">
              <a:buClr>
                <a:srgbClr val="99FF99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Двойное, половинное, б</a:t>
            </a:r>
            <a:r>
              <a:rPr lang="en-US" altLang="ru-RU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Arial" charset="0"/>
              </a:rPr>
              <a:t>ó</a:t>
            </a:r>
            <a:r>
              <a:rPr lang="ru-RU" altLang="ru-RU" sz="2000" b="1" dirty="0" err="1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льшее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eaLnBrk="1" hangingPunct="1">
              <a:buClr>
                <a:srgbClr val="99FF99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В </a:t>
            </a:r>
            <a:r>
              <a:rPr lang="ru-RU" altLang="ru-RU" sz="2000" b="1" dirty="0" err="1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Ликее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, на площади</a:t>
            </a:r>
          </a:p>
          <a:p>
            <a:pPr eaLnBrk="1" hangingPunct="1">
              <a:buClr>
                <a:srgbClr val="99FF99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Вчера, в прошлом году</a:t>
            </a:r>
          </a:p>
          <a:p>
            <a:pPr eaLnBrk="1" hangingPunct="1">
              <a:buClr>
                <a:srgbClr val="99FF99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Лежит, стоит</a:t>
            </a:r>
          </a:p>
          <a:p>
            <a:pPr eaLnBrk="1" hangingPunct="1">
              <a:buClr>
                <a:srgbClr val="99FF99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Обут, вооружён</a:t>
            </a:r>
          </a:p>
          <a:p>
            <a:pPr eaLnBrk="1" hangingPunct="1">
              <a:buClr>
                <a:srgbClr val="99FF99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Режет, жжёт</a:t>
            </a:r>
          </a:p>
          <a:p>
            <a:pPr eaLnBrk="1" hangingPunct="1">
              <a:buClr>
                <a:srgbClr val="99FF99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Его режут, жгут</a:t>
            </a:r>
          </a:p>
        </p:txBody>
      </p:sp>
    </p:spTree>
    <p:extLst>
      <p:ext uri="{BB962C8B-B14F-4D97-AF65-F5344CB8AC3E}">
        <p14:creationId xmlns:p14="http://schemas.microsoft.com/office/powerpoint/2010/main" val="131781841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Сущее и его виды (десять категорий)</a:t>
            </a:r>
          </a:p>
        </p:txBody>
      </p:sp>
      <p:pic>
        <p:nvPicPr>
          <p:cNvPr id="75779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16950" y="1670050"/>
            <a:ext cx="1725613" cy="2447925"/>
          </a:xfr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959600" y="1677988"/>
            <a:ext cx="172720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ru-RU" altLang="ru-RU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Отдельная</a:t>
            </a:r>
            <a:r>
              <a:rPr lang="en-US" altLang="ru-RU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</a:t>
            </a:r>
            <a:br>
              <a:rPr lang="en-US" altLang="ru-RU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altLang="ru-RU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лошадь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25100" y="2544763"/>
            <a:ext cx="18224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(Отдельный)</a:t>
            </a:r>
            <a:br>
              <a:rPr lang="ru-RU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человек</a:t>
            </a:r>
          </a:p>
        </p:txBody>
      </p:sp>
      <p:sp>
        <p:nvSpPr>
          <p:cNvPr id="9" name="Свиток: горизонтальный 8"/>
          <p:cNvSpPr/>
          <p:nvPr/>
        </p:nvSpPr>
        <p:spPr>
          <a:xfrm>
            <a:off x="407368" y="1468129"/>
            <a:ext cx="6480720" cy="530120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Сущность (греч. </a:t>
            </a:r>
            <a:r>
              <a:rPr lang="el-GR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ουσία,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лат. </a:t>
            </a:r>
            <a:r>
              <a:rPr lang="de-DE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substantia</a:t>
            </a:r>
            <a:r>
              <a:rPr lang="de-DE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).</a:t>
            </a:r>
          </a:p>
          <a:p>
            <a:pPr algn="ctr">
              <a:defRPr/>
            </a:pPr>
            <a:endParaRPr lang="de-DE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>
              <a:defRPr/>
            </a:pP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Сущность, называемая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так в самом основном,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первичном и безусловном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смысле, – это та, которая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 говорится ни о каком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подлежащем и не находится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ни в каком подлежащем,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как, например,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отдельный человек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или отдельная лошадь.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>
              <a:defRPr/>
            </a:pPr>
            <a:endParaRPr lang="de-D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9015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Сущее и его виды (десять категорий)</a:t>
            </a:r>
          </a:p>
        </p:txBody>
      </p:sp>
      <p:pic>
        <p:nvPicPr>
          <p:cNvPr id="76803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99488" y="1690688"/>
            <a:ext cx="1725612" cy="2447925"/>
          </a:xfr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959600" y="1677988"/>
            <a:ext cx="172720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Лошадь (вид)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25100" y="2544763"/>
            <a:ext cx="18224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Человек (вид)</a:t>
            </a:r>
          </a:p>
        </p:txBody>
      </p:sp>
      <p:sp>
        <p:nvSpPr>
          <p:cNvPr id="9" name="Свиток: горизонтальный 8"/>
          <p:cNvSpPr/>
          <p:nvPr/>
        </p:nvSpPr>
        <p:spPr>
          <a:xfrm>
            <a:off x="407368" y="1468129"/>
            <a:ext cx="6480720" cy="530120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Сущность (вторая)</a:t>
            </a:r>
            <a:r>
              <a:rPr lang="de-DE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</a:p>
          <a:p>
            <a:pPr algn="ctr">
              <a:defRPr/>
            </a:pPr>
            <a:endParaRPr lang="de-DE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>
              <a:defRPr/>
            </a:pP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 вторыми сущностями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называются те, к которым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как к видам принадлежат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сущности, называемые так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 первичном смысле, –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эти виды, и их роды;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например, отдельный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человек принадлежит к виду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«человек», а род для этого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вида – «живое существо».</a:t>
            </a:r>
            <a:endParaRPr lang="de-D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3563" y="4191000"/>
            <a:ext cx="29527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Живое существо (род)</a:t>
            </a:r>
          </a:p>
        </p:txBody>
      </p:sp>
    </p:spTree>
    <p:extLst>
      <p:ext uri="{BB962C8B-B14F-4D97-AF65-F5344CB8AC3E}">
        <p14:creationId xmlns:p14="http://schemas.microsoft.com/office/powerpoint/2010/main" val="166307769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92150"/>
            <a:ext cx="10515600" cy="8651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Сущее и его виды (десять категорий)</a:t>
            </a:r>
          </a:p>
        </p:txBody>
      </p:sp>
      <p:pic>
        <p:nvPicPr>
          <p:cNvPr id="77827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963" y="1628775"/>
            <a:ext cx="1695450" cy="4144963"/>
          </a:xfrm>
        </p:spPr>
      </p:pic>
      <p:sp>
        <p:nvSpPr>
          <p:cNvPr id="6" name="Свиток: горизонтальный 5"/>
          <p:cNvSpPr/>
          <p:nvPr/>
        </p:nvSpPr>
        <p:spPr>
          <a:xfrm>
            <a:off x="2855640" y="1484784"/>
            <a:ext cx="6480720" cy="530120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Таким образом, всё другое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[помимо первых сущностей]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или говорится о первых сущностях</a:t>
            </a:r>
            <a:br>
              <a:rPr lang="ru-RU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как о подлежащих,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или же находится в них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как в подлежащих.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Поэтому,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если бы не существовало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первых сущностей,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 могло бы существовать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ничего другого.</a:t>
            </a:r>
            <a:endParaRPr lang="de-D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425" y="5846763"/>
            <a:ext cx="16811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Аристотель.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«Категории»</a:t>
            </a:r>
          </a:p>
        </p:txBody>
      </p:sp>
    </p:spTree>
    <p:extLst>
      <p:ext uri="{BB962C8B-B14F-4D97-AF65-F5344CB8AC3E}">
        <p14:creationId xmlns:p14="http://schemas.microsoft.com/office/powerpoint/2010/main" val="18933455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Метафизика Аристотеля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 Аристотелю,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материя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— это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потенция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ограниченная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формой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(например, медный шар — это медь, ограниченная шарообразностью).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Все сущее на Земле обладает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потенцией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(собственно материей) и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формой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;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Изменение хотя бы одного из этих качеств (либо материи, либо формы) приводит к изменению сущности самого предмета;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Реальность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— это последовательность перехода от материи к форме и от формы к материи;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Потенция (материал) есть пассивное начало, форма — активное;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Высшей формой всего сущего является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Бог, имеющий бытие вне мира.</a:t>
            </a:r>
          </a:p>
          <a:p>
            <a:pPr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35988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Учение о причинности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2025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Материальная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- то, из чего вещь сделана,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Формальная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- сущность вещи, её неотъемлемые характеристики,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Производящая (действующая)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- то, что привело материю к форме,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Целевая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- то, для чего существует вещь.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Реализация цели есть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ЭНТЕЛЕХИЯ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81165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0013" y="981075"/>
            <a:ext cx="7200900" cy="863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Основные идеи учения Аристотеля</a:t>
            </a:r>
          </a:p>
        </p:txBody>
      </p:sp>
      <p:sp>
        <p:nvSpPr>
          <p:cNvPr id="5" name="Овал 4"/>
          <p:cNvSpPr/>
          <p:nvPr/>
        </p:nvSpPr>
        <p:spPr>
          <a:xfrm>
            <a:off x="4189413" y="2147888"/>
            <a:ext cx="3743325" cy="27368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Мир един и сущность предмета находится в самой вещи</a:t>
            </a: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407988" y="2435225"/>
            <a:ext cx="3384550" cy="23050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Сущность предмета – это форма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28025" y="2292350"/>
            <a:ext cx="3240088" cy="25923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Три основания вещей: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Материя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Причина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Цель </a:t>
            </a:r>
          </a:p>
        </p:txBody>
      </p:sp>
    </p:spTree>
    <p:extLst>
      <p:ext uri="{BB962C8B-B14F-4D97-AF65-F5344CB8AC3E}">
        <p14:creationId xmlns:p14="http://schemas.microsoft.com/office/powerpoint/2010/main" val="33377721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50" y="765175"/>
            <a:ext cx="10515600" cy="7921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Платон 427-347 до н.э.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4338" y="1574800"/>
            <a:ext cx="7273925" cy="43513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Древнегреческий философ, ученик Сократа, учитель Аристотеля, основатель своей школы – Академии, просуществовавшей около 900 лет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63492" name="Picture 6" descr="Head Platon Glyptothek Munich 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574800"/>
            <a:ext cx="31273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969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Четыре причины</a:t>
            </a:r>
          </a:p>
        </p:txBody>
      </p:sp>
      <p:pic>
        <p:nvPicPr>
          <p:cNvPr id="81923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4200" y="1916113"/>
            <a:ext cx="768350" cy="1220787"/>
          </a:xfrm>
        </p:spPr>
      </p:pic>
      <p:pic>
        <p:nvPicPr>
          <p:cNvPr id="81924" name="Рисунок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409950"/>
            <a:ext cx="85248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Рисунок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4989513"/>
            <a:ext cx="1268412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Рисунок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538538"/>
            <a:ext cx="183515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Рисунок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3389313"/>
            <a:ext cx="12858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884363" y="2292350"/>
            <a:ext cx="3059112" cy="650875"/>
          </a:xfrm>
          <a:prstGeom prst="rect">
            <a:avLst/>
          </a:prstGeom>
          <a:noFill/>
          <a:ln w="9525">
            <a:solidFill>
              <a:srgbClr val="0068AE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Формальная причина –</a:t>
            </a:r>
            <a:br>
              <a:rPr lang="ru-RU" altLang="ru-RU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altLang="ru-RU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вид (эйдос)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272338" y="2292350"/>
            <a:ext cx="3059112" cy="650875"/>
          </a:xfrm>
          <a:prstGeom prst="rect">
            <a:avLst/>
          </a:prstGeom>
          <a:noFill/>
          <a:ln w="9525">
            <a:solidFill>
              <a:srgbClr val="0068AE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Действующая причина –</a:t>
            </a:r>
            <a:br>
              <a:rPr lang="ru-RU" altLang="ru-RU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altLang="ru-RU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горшечник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884363" y="5375275"/>
            <a:ext cx="3059112" cy="650875"/>
          </a:xfrm>
          <a:prstGeom prst="rect">
            <a:avLst/>
          </a:prstGeom>
          <a:noFill/>
          <a:ln w="9525">
            <a:solidFill>
              <a:srgbClr val="0068AE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Целевая причина –</a:t>
            </a:r>
            <a:br>
              <a:rPr lang="ru-RU" altLang="ru-RU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altLang="ru-RU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назначение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391400" y="5300663"/>
            <a:ext cx="3059113" cy="650875"/>
          </a:xfrm>
          <a:prstGeom prst="rect">
            <a:avLst/>
          </a:prstGeom>
          <a:noFill/>
          <a:ln w="9525">
            <a:solidFill>
              <a:srgbClr val="0068AE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Материальная причина –</a:t>
            </a:r>
            <a:br>
              <a:rPr lang="ru-RU" altLang="ru-RU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altLang="ru-RU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глина</a:t>
            </a:r>
          </a:p>
        </p:txBody>
      </p:sp>
    </p:spTree>
    <p:extLst>
      <p:ext uri="{BB962C8B-B14F-4D97-AF65-F5344CB8AC3E}">
        <p14:creationId xmlns:p14="http://schemas.microsoft.com/office/powerpoint/2010/main" val="22829100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70373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9255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Учение Платона</a:t>
            </a:r>
          </a:p>
        </p:txBody>
      </p:sp>
      <p:sp>
        <p:nvSpPr>
          <p:cNvPr id="4" name="Звезда: 4 точки 3"/>
          <p:cNvSpPr/>
          <p:nvPr/>
        </p:nvSpPr>
        <p:spPr>
          <a:xfrm>
            <a:off x="3287713" y="2205038"/>
            <a:ext cx="5040312" cy="2663825"/>
          </a:xfrm>
          <a:prstGeom prst="star4">
            <a:avLst>
              <a:gd name="adj" fmla="val 2314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Бытие</a:t>
            </a:r>
            <a:r>
              <a:rPr lang="ru-RU" dirty="0"/>
              <a:t> </a:t>
            </a:r>
          </a:p>
        </p:txBody>
      </p:sp>
      <p:sp>
        <p:nvSpPr>
          <p:cNvPr id="5" name="Прямоугольник: скругленные противолежащие углы 4"/>
          <p:cNvSpPr/>
          <p:nvPr/>
        </p:nvSpPr>
        <p:spPr>
          <a:xfrm>
            <a:off x="8455025" y="2546350"/>
            <a:ext cx="3240088" cy="2452688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Наш мир – мир теней, - это лишь копии, несовершенные слепки с идей</a:t>
            </a:r>
          </a:p>
        </p:txBody>
      </p:sp>
      <p:sp>
        <p:nvSpPr>
          <p:cNvPr id="7" name="Прямоугольник: скругленные противолежащие углы 6"/>
          <p:cNvSpPr/>
          <p:nvPr/>
        </p:nvSpPr>
        <p:spPr>
          <a:xfrm>
            <a:off x="119063" y="2597150"/>
            <a:ext cx="3041650" cy="2312988"/>
          </a:xfrm>
          <a:prstGeom prst="round2Diag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Наш мир не является истинным – он только искажённая тень настоящего мира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3792538" y="4999038"/>
            <a:ext cx="4175125" cy="172878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Истинное бытие - мир идей</a:t>
            </a:r>
          </a:p>
        </p:txBody>
      </p:sp>
    </p:spTree>
    <p:extLst>
      <p:ext uri="{BB962C8B-B14F-4D97-AF65-F5344CB8AC3E}">
        <p14:creationId xmlns:p14="http://schemas.microsoft.com/office/powerpoint/2010/main" val="398677373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9255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Онтология Платона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2520950" cy="595312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Мир вещей </a:t>
            </a:r>
          </a:p>
        </p:txBody>
      </p:sp>
      <p:pic>
        <p:nvPicPr>
          <p:cNvPr id="65540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286000"/>
            <a:ext cx="2579688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91400" y="5770563"/>
            <a:ext cx="23288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Парменидов мир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неизменного бытия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0463" y="1687513"/>
            <a:ext cx="25781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Мир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идей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5543" name="Рисунок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286000"/>
            <a:ext cx="3155950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55688" y="5661025"/>
            <a:ext cx="24717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Гераклитов мир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вечного становления</a:t>
            </a:r>
          </a:p>
        </p:txBody>
      </p:sp>
    </p:spTree>
    <p:extLst>
      <p:ext uri="{BB962C8B-B14F-4D97-AF65-F5344CB8AC3E}">
        <p14:creationId xmlns:p14="http://schemas.microsoft.com/office/powerpoint/2010/main" val="301110970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08050"/>
            <a:ext cx="10515600" cy="7826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Платон «Притча о пещере»</a:t>
            </a:r>
          </a:p>
        </p:txBody>
      </p:sp>
      <p:pic>
        <p:nvPicPr>
          <p:cNvPr id="66563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03" y="1825625"/>
            <a:ext cx="7524593" cy="4351338"/>
          </a:xfrm>
        </p:spPr>
      </p:pic>
    </p:spTree>
    <p:extLst>
      <p:ext uri="{BB962C8B-B14F-4D97-AF65-F5344CB8AC3E}">
        <p14:creationId xmlns:p14="http://schemas.microsoft.com/office/powerpoint/2010/main" val="218975069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9255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Что такое идеи у Платона?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63" y="1825625"/>
            <a:ext cx="11377612" cy="73977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Идея (эйдос) – это общее (абстрактное) понятие какой-либо вещи.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67588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2565400"/>
            <a:ext cx="3944937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11390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34963" y="836613"/>
          <a:ext cx="9145587" cy="4981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794"/>
                <a:gridCol w="4572794"/>
              </a:tblGrid>
              <a:tr h="5940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Вещи</a:t>
                      </a:r>
                    </a:p>
                  </a:txBody>
                  <a:tcPr marL="91446" marR="91446" marT="45721" marB="45721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Идеи</a:t>
                      </a:r>
                    </a:p>
                  </a:txBody>
                  <a:tcPr marL="91446" marR="91446" marT="45721" marB="45721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940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Единичны</a:t>
                      </a:r>
                    </a:p>
                  </a:txBody>
                  <a:tcPr marL="91446" marR="91446" marT="45721" marB="4572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Универсальны</a:t>
                      </a:r>
                    </a:p>
                  </a:txBody>
                  <a:tcPr marL="91446" marR="91446" marT="45721" marB="45721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2298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Воспринимаются чувствами</a:t>
                      </a:r>
                    </a:p>
                  </a:txBody>
                  <a:tcPr marL="91446" marR="91446" marT="45721" marB="4572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Постигаются интеллектуально, разумом</a:t>
                      </a:r>
                    </a:p>
                  </a:txBody>
                  <a:tcPr marL="91446" marR="91446" marT="45721" marB="45721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940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Обладают недостатками</a:t>
                      </a:r>
                    </a:p>
                  </a:txBody>
                  <a:tcPr marL="91446" marR="91446" marT="45721" marB="4572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Совершенны</a:t>
                      </a:r>
                    </a:p>
                  </a:txBody>
                  <a:tcPr marL="91446" marR="91446" marT="45721" marB="45721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940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Постоянно изменяются</a:t>
                      </a:r>
                    </a:p>
                  </a:txBody>
                  <a:tcPr marL="91446" marR="91446" marT="45721" marB="4572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Неизменны</a:t>
                      </a:r>
                    </a:p>
                  </a:txBody>
                  <a:tcPr marL="91446" marR="91446" marT="45721" marB="45721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940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Не существуют вечно</a:t>
                      </a:r>
                    </a:p>
                  </a:txBody>
                  <a:tcPr marL="91446" marR="91446" marT="45721" marB="4572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Вечны </a:t>
                      </a:r>
                    </a:p>
                  </a:txBody>
                  <a:tcPr marL="91446" marR="91446" marT="45721" marB="45721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940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Следствие</a:t>
                      </a:r>
                    </a:p>
                  </a:txBody>
                  <a:tcPr marL="91446" marR="91446" marT="45721" marB="4572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Причина</a:t>
                      </a:r>
                    </a:p>
                  </a:txBody>
                  <a:tcPr marL="91446" marR="91446" marT="45721" marB="45721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940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Появляются и исчезают</a:t>
                      </a:r>
                    </a:p>
                  </a:txBody>
                  <a:tcPr marL="91446" marR="91446" marT="45721" marB="4572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Истинно существуют</a:t>
                      </a:r>
                    </a:p>
                  </a:txBody>
                  <a:tcPr marL="91446" marR="91446" marT="45721" marB="45721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66342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6613"/>
            <a:ext cx="10515600" cy="6477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Аристотель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(384-322 до н.э.)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763" y="1916113"/>
            <a:ext cx="7058025" cy="37560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Древнегреческий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философ, ученик Платона, воспитатель Александра Македонского, основатель философской школы -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Ликей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9636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1628775"/>
            <a:ext cx="28225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158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9255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Учение Аристотеля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63" y="1844675"/>
            <a:ext cx="6049962" cy="43513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Аристотель не только развивает идеи Платона, но и спорит с ним.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«Платон мне друг, но истина дороже».</a:t>
            </a:r>
          </a:p>
        </p:txBody>
      </p:sp>
      <p:pic>
        <p:nvPicPr>
          <p:cNvPr id="70660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873250"/>
            <a:ext cx="30257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003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720</Words>
  <Application>Microsoft Office PowerPoint</Application>
  <PresentationFormat>Широкоэкранный</PresentationFormat>
  <Paragraphs>113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Blogger Sans</vt:lpstr>
      <vt:lpstr>Blogger Sans Light</vt:lpstr>
      <vt:lpstr>Book Antiqua</vt:lpstr>
      <vt:lpstr>Calibri</vt:lpstr>
      <vt:lpstr>Wingdings</vt:lpstr>
      <vt:lpstr>1_Тема Office</vt:lpstr>
      <vt:lpstr>Презентация PowerPoint</vt:lpstr>
      <vt:lpstr>Платон 427-347 до н.э.</vt:lpstr>
      <vt:lpstr>Учение Платона</vt:lpstr>
      <vt:lpstr>Онтология Платона</vt:lpstr>
      <vt:lpstr>Платон «Притча о пещере»</vt:lpstr>
      <vt:lpstr>Что такое идеи у Платона?</vt:lpstr>
      <vt:lpstr>Презентация PowerPoint</vt:lpstr>
      <vt:lpstr>Аристотель (384-322 до н.э.)</vt:lpstr>
      <vt:lpstr>Учение Аристотеля</vt:lpstr>
      <vt:lpstr>Критика платоновской теории идей</vt:lpstr>
      <vt:lpstr>Метафизика Аристотеля</vt:lpstr>
      <vt:lpstr>Метафизика Аристотеля</vt:lpstr>
      <vt:lpstr>Сущее и его виды (десять категорий)</vt:lpstr>
      <vt:lpstr>Сущее и его виды (десять категорий)</vt:lpstr>
      <vt:lpstr>Сущее и его виды (десять категорий)</vt:lpstr>
      <vt:lpstr>Сущее и его виды (десять категорий)</vt:lpstr>
      <vt:lpstr>Метафизика Аристотеля</vt:lpstr>
      <vt:lpstr>Учение о причинности</vt:lpstr>
      <vt:lpstr>Презентация PowerPoint</vt:lpstr>
      <vt:lpstr>Четыре причины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3</cp:revision>
  <dcterms:created xsi:type="dcterms:W3CDTF">2024-01-26T12:49:51Z</dcterms:created>
  <dcterms:modified xsi:type="dcterms:W3CDTF">2024-01-26T13:25:21Z</dcterms:modified>
</cp:coreProperties>
</file>