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76" r:id="rId9"/>
    <p:sldId id="277" r:id="rId10"/>
    <p:sldId id="278" r:id="rId11"/>
    <p:sldId id="280" r:id="rId12"/>
    <p:sldId id="261" r:id="rId13"/>
    <p:sldId id="262" r:id="rId14"/>
    <p:sldId id="263" r:id="rId15"/>
    <p:sldId id="264" r:id="rId16"/>
    <p:sldId id="266" r:id="rId17"/>
    <p:sldId id="267" r:id="rId18"/>
    <p:sldId id="268" r:id="rId19"/>
    <p:sldId id="269" r:id="rId20"/>
    <p:sldId id="282" r:id="rId21"/>
    <p:sldId id="283" r:id="rId22"/>
    <p:sldId id="281" r:id="rId23"/>
    <p:sldId id="271" r:id="rId24"/>
    <p:sldId id="272" r:id="rId25"/>
    <p:sldId id="273" r:id="rId26"/>
    <p:sldId id="274" r:id="rId27"/>
    <p:sldId id="27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E1303-0DBE-4C2E-9CEC-5895D19A871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D1E0D-A101-409D-89ED-F512EF9C06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1E0D-A101-409D-89ED-F512EF9C06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01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D1E0D-A101-409D-89ED-F512EF9C06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81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0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4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6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8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37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2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7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5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8F50-4BCD-4CFF-B1C4-42D6B79F7A8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21C5-FFAE-4AAE-BD46-27A6EE36752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612" y="163208"/>
            <a:ext cx="1049318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301" y="4743450"/>
            <a:ext cx="4239699" cy="2114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952301" y="4743450"/>
            <a:ext cx="4239699" cy="2114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Rectangle 32"/>
          <p:cNvSpPr/>
          <p:nvPr/>
        </p:nvSpPr>
        <p:spPr>
          <a:xfrm rot="16200000">
            <a:off x="8304726" y="4391025"/>
            <a:ext cx="2114550" cy="2819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 rot="10800000">
            <a:off x="7952300" y="2628898"/>
            <a:ext cx="4239699" cy="21145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8065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803B6-3534-490B-8A96-6209D67A4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9149" y="2066260"/>
            <a:ext cx="103632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Тема 1.1. Розничная торговля лекарственными средствами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1.1.1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>
                <a:solidFill>
                  <a:srgbClr val="00B0F0"/>
                </a:solidFill>
              </a:rPr>
              <a:t>Классификация и кодирование лекарственных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778999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льзия и Фанзия\Desktop\аптгуп\P11006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"/>
            <a:ext cx="12192000" cy="6902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376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6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5796C-82F7-431F-A0D5-D2550CE1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079" y="170377"/>
            <a:ext cx="10493187" cy="998742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Тип лекарственного препарата </a:t>
            </a:r>
            <a:r>
              <a:rPr lang="ru-RU" sz="2800" dirty="0"/>
              <a:t>— это группа ЛП с устойчивым сочетанием определенных товарных свойств.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0AC61D-8B7A-48BB-82E1-E6F119F5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45" y="1298543"/>
            <a:ext cx="10493187" cy="4889709"/>
          </a:xfrm>
        </p:spPr>
        <p:txBody>
          <a:bodyPr>
            <a:normAutofit fontScale="85000" lnSpcReduction="20000"/>
          </a:bodyPr>
          <a:lstStyle/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Классические/гомеопатические. </a:t>
            </a:r>
            <a:r>
              <a:rPr lang="ru-RU" sz="2600" dirty="0"/>
              <a:t>В качестве типологи­ческого признака — система медицины. 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Лечебные/профилактические/диагностические</a:t>
            </a:r>
            <a:r>
              <a:rPr lang="ru-RU" sz="2600" dirty="0"/>
              <a:t> ле­карственные препараты. В качестве типологического призна­ка — предназначение. 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Готовые/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</a:rPr>
              <a:t>экстемпоральные</a:t>
            </a:r>
            <a:r>
              <a:rPr lang="ru-RU" sz="2600" dirty="0"/>
              <a:t> лекарственные препараты,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внутриаптечная заготовк</a:t>
            </a:r>
            <a:r>
              <a:rPr lang="ru-RU" sz="2600" dirty="0"/>
              <a:t>а. Типологический признак — ха­рактер производства.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Оригинальные/воспроизведенные </a:t>
            </a:r>
            <a:r>
              <a:rPr lang="ru-RU" sz="2600" dirty="0"/>
              <a:t>лекарственные препараты. Типологический признак — первичность производства. 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Патентованные/непатентованные </a:t>
            </a:r>
            <a:r>
              <a:rPr lang="ru-RU" sz="2600" dirty="0"/>
              <a:t>лекарственные препараты. Типологический признак — правовая защита. 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Новые/известные </a:t>
            </a:r>
            <a:r>
              <a:rPr lang="ru-RU" sz="2600" dirty="0"/>
              <a:t>лекарственные препараты. Типологи­ческий признак — новизна.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Стандартные/бракованные </a:t>
            </a:r>
            <a:r>
              <a:rPr lang="ru-RU" sz="2600" dirty="0"/>
              <a:t>лекарственные препараты. Типологический признак – качество. 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Подлинные/фальшивые </a:t>
            </a:r>
            <a:r>
              <a:rPr lang="ru-RU" sz="2600" dirty="0"/>
              <a:t>лекарственные препараты. Ти­пологический признак – подлинность. </a:t>
            </a:r>
          </a:p>
          <a:p>
            <a:pPr lvl="1" algn="just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Рецептурные/безрецептурные </a:t>
            </a:r>
            <a:r>
              <a:rPr lang="ru-RU" sz="2600" dirty="0"/>
              <a:t>лекарственные препараты. Типологический признак – вид отпуска.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27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07F91-39DA-4524-B59A-F8D6CBE7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Классификация товаров аптечного ассортимента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F9F08EC-0016-4220-B321-B3C5CA50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612" y="982133"/>
            <a:ext cx="10493187" cy="5194831"/>
          </a:xfrm>
        </p:spPr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ru-RU" dirty="0"/>
              <a:t>это разделение заданного множества объектов по определенным признакам на отдельные категории (подмножества) с использованием выбранного метода деления и соблюдением установленных правил</a:t>
            </a:r>
          </a:p>
          <a:p>
            <a:pPr marL="0" indent="0" algn="just">
              <a:buNone/>
            </a:pPr>
            <a:r>
              <a:rPr lang="ru-RU" dirty="0"/>
              <a:t>Необходима для:</a:t>
            </a:r>
          </a:p>
          <a:p>
            <a:pPr lvl="0" algn="just"/>
            <a:r>
              <a:rPr lang="ru-RU" dirty="0"/>
              <a:t>для автоматизированной обработки информации о ЛП и других товарах аптечного ассортимента; </a:t>
            </a:r>
          </a:p>
          <a:p>
            <a:pPr lvl="0" algn="just"/>
            <a:r>
              <a:rPr lang="ru-RU" dirty="0"/>
              <a:t>изучения потребительских свойств и качества товара;</a:t>
            </a:r>
          </a:p>
          <a:p>
            <a:pPr lvl="0" algn="just"/>
            <a:r>
              <a:rPr lang="ru-RU" dirty="0"/>
              <a:t>учета и планирования товарооборота аптечных организаций;</a:t>
            </a:r>
          </a:p>
          <a:p>
            <a:pPr lvl="0" algn="just"/>
            <a:r>
              <a:rPr lang="ru-RU" dirty="0"/>
              <a:t>составления реестров цен, прайс-листов и каталогов;</a:t>
            </a:r>
          </a:p>
          <a:p>
            <a:pPr lvl="0" algn="just"/>
            <a:r>
              <a:rPr lang="ru-RU" dirty="0"/>
              <a:t>совершенствования системы стандартизации фармацевтических товаров;</a:t>
            </a:r>
          </a:p>
          <a:p>
            <a:pPr lvl="0" algn="just"/>
            <a:r>
              <a:rPr lang="ru-RU" dirty="0"/>
              <a:t>проведения маркетинговых исследований на фармацевтическом рынке;</a:t>
            </a:r>
          </a:p>
          <a:p>
            <a:pPr lvl="0" algn="just"/>
            <a:r>
              <a:rPr lang="ru-RU" dirty="0"/>
              <a:t>статистического анализа производства, реализации, использования продукции на макроэкономическом, региональном и отраслевом уровне.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63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BECB08-23B3-4A5F-AE2A-6A025D8D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классификации товаров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416A0A-BBA8-41C6-A9C3-9095EBC2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/>
              <a:t>гарантировать полноту охвата всех видов товаров на фармацевтическом рынке;</a:t>
            </a:r>
          </a:p>
          <a:p>
            <a:pPr lvl="0" algn="just"/>
            <a:r>
              <a:rPr lang="ru-RU" dirty="0"/>
              <a:t>обеспечивать гибкость;</a:t>
            </a:r>
          </a:p>
          <a:p>
            <a:pPr lvl="0" algn="just"/>
            <a:r>
              <a:rPr lang="ru-RU" dirty="0"/>
              <a:t>способствовать всестороннему исследованию свойств товаров как потребительских ценностей;</a:t>
            </a:r>
          </a:p>
          <a:p>
            <a:pPr lvl="0" algn="just"/>
            <a:r>
              <a:rPr lang="ru-RU" dirty="0"/>
              <a:t>содействовать улучшению торговой деятельности на всем пути товародвижения;</a:t>
            </a:r>
          </a:p>
          <a:p>
            <a:pPr algn="just"/>
            <a:r>
              <a:rPr lang="ru-RU" dirty="0"/>
              <a:t>служить основой для кодирования товаров и образования краткого шифра товара</a:t>
            </a:r>
          </a:p>
        </p:txBody>
      </p:sp>
    </p:spTree>
    <p:extLst>
      <p:ext uri="{BB962C8B-B14F-4D97-AF65-F5344CB8AC3E}">
        <p14:creationId xmlns:p14="http://schemas.microsoft.com/office/powerpoint/2010/main" val="416209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2D980-B805-4D6F-B8C1-6667617E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Признаки классификации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4BA1D3-8C37-42EF-AB51-DCC1C03E3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/>
              <a:t>сырьевой – по природному сырому материалу, подвергшемуся предварительной обработке;</a:t>
            </a:r>
          </a:p>
          <a:p>
            <a:pPr lvl="0" algn="just"/>
            <a:r>
              <a:rPr lang="ru-RU" dirty="0"/>
              <a:t>технологический – по единству технологических процессов при производстве продукции;</a:t>
            </a:r>
          </a:p>
          <a:p>
            <a:pPr lvl="0" algn="just"/>
            <a:r>
              <a:rPr lang="ru-RU" dirty="0"/>
              <a:t>назначение – по направлению или цели использования товаров (товары производственного назначения и товары народного потребления);</a:t>
            </a:r>
          </a:p>
          <a:p>
            <a:pPr algn="just"/>
            <a:r>
              <a:rPr lang="ru-RU" dirty="0"/>
              <a:t>физико-химические свойства – по формам, размерам, агрегатному состоянию и др.</a:t>
            </a:r>
          </a:p>
        </p:txBody>
      </p:sp>
    </p:spTree>
    <p:extLst>
      <p:ext uri="{BB962C8B-B14F-4D97-AF65-F5344CB8AC3E}">
        <p14:creationId xmlns:p14="http://schemas.microsoft.com/office/powerpoint/2010/main" val="397097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08CD439-C58C-436D-BB37-4AC96C513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45" y="1780100"/>
            <a:ext cx="8026400" cy="4888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ED0D8A-7CA2-4293-B274-F8FCBBA71D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367" y="201099"/>
            <a:ext cx="10229975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39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A84378-3716-4510-B09E-32536ED3B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1" y="12520"/>
            <a:ext cx="8553172" cy="684548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90034-838F-4D48-8072-D6783D9E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8857"/>
            <a:ext cx="4641448" cy="388330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Общероссийский классификатор продукции по видам экономической деятельности (ОКПД 2) </a:t>
            </a:r>
            <a:r>
              <a:rPr lang="ru-RU" dirty="0"/>
              <a:t>– это систематизированный свод кодов, наименований группировок продукции, построенных на иерархической системе классификации.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7B7DFBC-D02F-4C76-9905-BC2ED151B060}"/>
              </a:ext>
            </a:extLst>
          </p:cNvPr>
          <p:cNvSpPr/>
          <p:nvPr/>
        </p:nvSpPr>
        <p:spPr>
          <a:xfrm>
            <a:off x="206416" y="4132163"/>
            <a:ext cx="4228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ОКПД2 предназначен для обеспечения </a:t>
            </a:r>
          </a:p>
          <a:p>
            <a:pPr algn="just"/>
            <a:r>
              <a:rPr lang="ru-RU" dirty="0"/>
              <a:t>достоверности, сопоставимости и </a:t>
            </a:r>
          </a:p>
          <a:p>
            <a:pPr algn="just"/>
            <a:r>
              <a:rPr lang="ru-RU" dirty="0"/>
              <a:t>автоматизированной обработки </a:t>
            </a:r>
          </a:p>
          <a:p>
            <a:pPr algn="just"/>
            <a:r>
              <a:rPr lang="ru-RU" dirty="0"/>
              <a:t>информации о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994853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D1402D1-9530-474D-846B-E216FA747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675" y="420166"/>
            <a:ext cx="5602147" cy="474027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3E705A6-015D-4345-AB84-F48DED813837}"/>
              </a:ext>
            </a:extLst>
          </p:cNvPr>
          <p:cNvSpPr/>
          <p:nvPr/>
        </p:nvSpPr>
        <p:spPr>
          <a:xfrm>
            <a:off x="270934" y="174204"/>
            <a:ext cx="66378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21 - Класс «Средства лекарственные и материалы, применяемые в медицинских целях»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21.2 - Подкласс «Препараты лекарственные и материалы, применяемые в медицинских целях»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21.20 - Группа «Препараты лекарственные и материалы, применяемые в медицинских целях»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21.20.1 - Подгруппа «Препараты лекарственные»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21.20.10 - Вид «Препараты лекарственные»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21.20.10.110 - Категория «Препараты для лечения заболеваний пищеварительного тракта и обмена веществ»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C4E4785-8070-4CED-A8F9-C5EB9A9FB4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5799" y="2790305"/>
            <a:ext cx="1659001" cy="36443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9F8AE8C-44E6-48D4-B153-E1566D7880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251" y="2793531"/>
            <a:ext cx="3893491" cy="38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8486" y="383784"/>
            <a:ext cx="60535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Анатомо-терапевтическо-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химическая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классификация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(АТХ)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4D0C14-857E-41CF-BB86-1250097251D9}"/>
              </a:ext>
            </a:extLst>
          </p:cNvPr>
          <p:cNvSpPr txBox="1"/>
          <p:nvPr/>
        </p:nvSpPr>
        <p:spPr>
          <a:xfrm>
            <a:off x="5638800" y="36632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6BAF37-8A6B-49FE-AE09-1C27AC5B2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78" y="191910"/>
            <a:ext cx="5531555" cy="6493027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3876D139-D19F-4DA7-BE7E-DB131F9556DC}"/>
              </a:ext>
            </a:extLst>
          </p:cNvPr>
          <p:cNvSpPr/>
          <p:nvPr/>
        </p:nvSpPr>
        <p:spPr>
          <a:xfrm>
            <a:off x="1027289" y="3206044"/>
            <a:ext cx="2077155" cy="222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6CCE699-5D36-4ED5-9EB4-54495E29B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341" y="2352756"/>
            <a:ext cx="3889585" cy="389568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9E01FB6-7826-4738-BCEF-CB3BB4DCEC3B}"/>
              </a:ext>
            </a:extLst>
          </p:cNvPr>
          <p:cNvSpPr/>
          <p:nvPr/>
        </p:nvSpPr>
        <p:spPr>
          <a:xfrm>
            <a:off x="8426978" y="2983734"/>
            <a:ext cx="3295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https://www.vidal.ru/drugs/atc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D25405-A69D-4D60-820C-FCF02632AB37}"/>
              </a:ext>
            </a:extLst>
          </p:cNvPr>
          <p:cNvSpPr txBox="1"/>
          <p:nvPr/>
        </p:nvSpPr>
        <p:spPr>
          <a:xfrm>
            <a:off x="8768926" y="3663244"/>
            <a:ext cx="2528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Самостоятельная работа: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Найти код препарата ибупрофен</a:t>
            </a:r>
          </a:p>
        </p:txBody>
      </p:sp>
    </p:spTree>
    <p:extLst>
      <p:ext uri="{BB962C8B-B14F-4D97-AF65-F5344CB8AC3E}">
        <p14:creationId xmlns:p14="http://schemas.microsoft.com/office/powerpoint/2010/main" val="19865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670CCB-7A86-4AA9-8100-D1EAF510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44" y="501202"/>
            <a:ext cx="5803874" cy="3539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Ассортимент</a:t>
            </a:r>
            <a:r>
              <a:rPr lang="ru-RU" dirty="0"/>
              <a:t> — это набор товаров, формируемый по определенным признакам и удовлетворяющий разнообразные, аналогичные и индивидуальные потребности.</a:t>
            </a:r>
          </a:p>
          <a:p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5E8A47-B85B-402B-A28B-D2B5FCC46DF4}"/>
              </a:ext>
            </a:extLst>
          </p:cNvPr>
          <p:cNvSpPr txBox="1"/>
          <p:nvPr/>
        </p:nvSpPr>
        <p:spPr>
          <a:xfrm>
            <a:off x="7781275" y="3226620"/>
            <a:ext cx="2484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Ассортимент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FA78806-FA63-41D3-9186-593625BB16A5}"/>
              </a:ext>
            </a:extLst>
          </p:cNvPr>
          <p:cNvCxnSpPr>
            <a:cxnSpLocks/>
          </p:cNvCxnSpPr>
          <p:nvPr/>
        </p:nvCxnSpPr>
        <p:spPr>
          <a:xfrm flipH="1">
            <a:off x="7486206" y="3742436"/>
            <a:ext cx="590138" cy="5492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BD853F28-345A-4F3A-B4B7-B82762647BAC}"/>
              </a:ext>
            </a:extLst>
          </p:cNvPr>
          <p:cNvCxnSpPr>
            <a:cxnSpLocks/>
          </p:cNvCxnSpPr>
          <p:nvPr/>
        </p:nvCxnSpPr>
        <p:spPr>
          <a:xfrm>
            <a:off x="10265994" y="3811395"/>
            <a:ext cx="821281" cy="15008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BD7DBDF-2008-4D80-9331-FD53C5E62130}"/>
              </a:ext>
            </a:extLst>
          </p:cNvPr>
          <p:cNvSpPr txBox="1"/>
          <p:nvPr/>
        </p:nvSpPr>
        <p:spPr>
          <a:xfrm>
            <a:off x="5469149" y="4291713"/>
            <a:ext cx="525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Промышленный</a:t>
            </a:r>
            <a:r>
              <a:rPr lang="ru-RU" sz="2400" dirty="0"/>
              <a:t> – перечень товаров, </a:t>
            </a:r>
          </a:p>
          <a:p>
            <a:r>
              <a:rPr lang="ru-RU" sz="2400" dirty="0"/>
              <a:t>выпускаемых отдельными предприятиями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27CBDC9-9A8C-4CD1-BBE5-34F1DA9C4AE1}"/>
              </a:ext>
            </a:extLst>
          </p:cNvPr>
          <p:cNvSpPr txBox="1"/>
          <p:nvPr/>
        </p:nvSpPr>
        <p:spPr>
          <a:xfrm>
            <a:off x="6592771" y="5492042"/>
            <a:ext cx="537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Торговый </a:t>
            </a:r>
            <a:r>
              <a:rPr lang="ru-RU" sz="2400" dirty="0"/>
              <a:t>– перечень товаров, подобранных для реализации в торговой сети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E4CF1D8-32F6-4984-9FD6-939F7B577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44" y="2961439"/>
            <a:ext cx="5160434" cy="277205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8C89E8-9E67-4688-8D37-A515D5DE8121}"/>
              </a:ext>
            </a:extLst>
          </p:cNvPr>
          <p:cNvSpPr/>
          <p:nvPr/>
        </p:nvSpPr>
        <p:spPr>
          <a:xfrm>
            <a:off x="6183087" y="295935"/>
            <a:ext cx="5681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Ассортимент</a:t>
            </a:r>
            <a:r>
              <a:rPr lang="ru-RU" sz="2800" dirty="0"/>
              <a:t> – состав и соотношение товаров определенного вида или разновидности, отличающихся между собой по типам, размерам, дозировке и другим признакам.</a:t>
            </a:r>
          </a:p>
        </p:txBody>
      </p:sp>
    </p:spTree>
    <p:extLst>
      <p:ext uri="{BB962C8B-B14F-4D97-AF65-F5344CB8AC3E}">
        <p14:creationId xmlns:p14="http://schemas.microsoft.com/office/powerpoint/2010/main" val="1793722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означает АТХ-классификация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t="19758" r="43664" b="19959"/>
          <a:stretch/>
        </p:blipFill>
        <p:spPr bwMode="auto">
          <a:xfrm>
            <a:off x="0" y="1253613"/>
            <a:ext cx="6233832" cy="455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6028" r="43917" b="15221"/>
          <a:stretch/>
        </p:blipFill>
        <p:spPr bwMode="auto">
          <a:xfrm>
            <a:off x="5892796" y="943896"/>
            <a:ext cx="6122223" cy="52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34576" r="40404" b="17843"/>
          <a:stretch/>
        </p:blipFill>
        <p:spPr bwMode="auto">
          <a:xfrm>
            <a:off x="137817" y="191727"/>
            <a:ext cx="12054184" cy="62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59B213-239F-4136-9FC8-42DB60FD8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902" y="163208"/>
            <a:ext cx="11351142" cy="99874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chemeClr val="accent1"/>
                </a:solidFill>
              </a:rPr>
              <a:t>Товарная номенклатура внешнеэкономической деятельности Евразийского экономического союза (ТН ВЭД ЕАЭС)</a:t>
            </a:r>
            <a:r>
              <a:rPr lang="ru-RU" sz="2000" dirty="0"/>
              <a:t> — классификатор товаров, применяемый таможенными органами и участниками внешнеэкономической деятельности (ВЭД) в целях проведения таможенных операций.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4E12DC0-99FA-40B1-80A4-D74CDAA5B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6444" y="1161950"/>
            <a:ext cx="9702800" cy="5483677"/>
          </a:xfrm>
        </p:spPr>
      </p:pic>
    </p:spTree>
    <p:extLst>
      <p:ext uri="{BB962C8B-B14F-4D97-AF65-F5344CB8AC3E}">
        <p14:creationId xmlns:p14="http://schemas.microsoft.com/office/powerpoint/2010/main" val="36618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F5395-4A7E-4F14-81E8-4EB2D4EC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Штриховое кодирование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64F45B5-5CFA-4BA0-B118-471C0CA862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661"/>
            <a:ext cx="2167467" cy="156712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6AC1DB-0ACA-4A78-BACA-9F5AD1A5F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78" y="1685325"/>
            <a:ext cx="11432989" cy="488970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Штрих-код</a:t>
            </a:r>
            <a:r>
              <a:rPr lang="ru-RU" dirty="0"/>
              <a:t> – это машиночитаемый символ, содержащий закодированную информацию о характеристиках произведенной продукции и позволяющий осуществлять ее автоматизированную идентификацию.</a:t>
            </a:r>
          </a:p>
          <a:p>
            <a:pPr marL="0" indent="0" algn="just">
              <a:buNone/>
            </a:pPr>
            <a:r>
              <a:rPr lang="ru-RU" dirty="0"/>
              <a:t>Применение системы штрихового кодирования:</a:t>
            </a:r>
          </a:p>
          <a:p>
            <a:pPr algn="just"/>
            <a:r>
              <a:rPr lang="ru-RU" dirty="0"/>
              <a:t>позволяет отказаться от многочисленных бумажных документов;</a:t>
            </a:r>
          </a:p>
          <a:p>
            <a:pPr algn="just"/>
            <a:r>
              <a:rPr lang="ru-RU" dirty="0"/>
              <a:t>дает возможность организовать эффективный контроль за прохождением товаров, а также осуществлять электронный обмен данными о товарах между торговыми партнерами;</a:t>
            </a:r>
          </a:p>
          <a:p>
            <a:pPr algn="just"/>
            <a:r>
              <a:rPr lang="ru-RU" dirty="0"/>
              <a:t>способствует повышению конкурентоспособности товара;</a:t>
            </a:r>
          </a:p>
          <a:p>
            <a:pPr algn="just"/>
            <a:r>
              <a:rPr lang="ru-RU" dirty="0"/>
              <a:t>увеличивает спрос на товар;</a:t>
            </a:r>
          </a:p>
          <a:p>
            <a:pPr algn="just"/>
            <a:r>
              <a:rPr lang="ru-RU" dirty="0"/>
              <a:t>повышает престиж товара и играет роль рекламы товара или предприятия;</a:t>
            </a:r>
          </a:p>
          <a:p>
            <a:pPr algn="just"/>
            <a:r>
              <a:rPr lang="ru-RU" dirty="0"/>
              <a:t>улучшает культуру обслуживания покупателей.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14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4A6257-E63D-4583-9849-959BE8622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1" y="225779"/>
            <a:ext cx="6412090" cy="59511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Применение штриховых кодов позволяет значительно улучшить и оптимизировать следующие процессы: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производителям</a:t>
            </a:r>
            <a:r>
              <a:rPr lang="ru-RU" dirty="0"/>
              <a:t>: сортировку, подсчет, контроль над запасами, подборку и отгрузку товаров;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оптовикам</a:t>
            </a:r>
            <a:r>
              <a:rPr lang="ru-RU" dirty="0"/>
              <a:t>: получение товаров, контроль над запасами, отгрузку, расчет за товары;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транспортным службам</a:t>
            </a:r>
            <a:r>
              <a:rPr lang="ru-RU" dirty="0"/>
              <a:t>: получение товаров, отбор и отгрузку;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розничной торговле</a:t>
            </a:r>
            <a:r>
              <a:rPr lang="ru-RU" dirty="0"/>
              <a:t>: получение товаров, отгрузку со складов и контроль над запасами;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товароведам</a:t>
            </a:r>
            <a:r>
              <a:rPr lang="ru-RU" dirty="0"/>
              <a:t>: идентификацию фальсифицированных товаров и определение страны-производителя или страны, зарегистрировавшей данный товар.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0EE8579-F837-4099-A954-4719990F1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" r="11646"/>
          <a:stretch/>
        </p:blipFill>
        <p:spPr>
          <a:xfrm>
            <a:off x="6524976" y="225779"/>
            <a:ext cx="5667024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06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A8AE17-19D7-40E3-8119-BE79F0A72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34" y="219652"/>
            <a:ext cx="10493187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Устройства для нанесения и считывания штрих-кодов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527FC79-FF1F-4B1B-A8CE-6D97719B4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6000"/>
            <a:ext cx="5768622" cy="535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A72E80-0FCA-4236-809E-23F9AFD2F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332" y="1312332"/>
            <a:ext cx="5545668" cy="55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5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80DA58-683D-4DA4-BC74-4E7B4259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Штриховой код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European Article Numbering (EAN) -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сочетание штрихов и пробелов разной ширины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6F1F1C-9A3C-492A-A426-2B7879648C45}"/>
              </a:ext>
            </a:extLst>
          </p:cNvPr>
          <p:cNvSpPr/>
          <p:nvPr/>
        </p:nvSpPr>
        <p:spPr>
          <a:xfrm>
            <a:off x="6445956" y="1395040"/>
            <a:ext cx="52493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три вида штриховых кодов </a:t>
            </a:r>
          </a:p>
          <a:p>
            <a:pPr algn="just"/>
            <a:r>
              <a:rPr lang="ru-RU" sz="2800" dirty="0"/>
              <a:t>ЕАN-14 – для крупногабаритной тары</a:t>
            </a:r>
          </a:p>
          <a:p>
            <a:pPr algn="just"/>
            <a:r>
              <a:rPr lang="ru-RU" sz="2800" dirty="0"/>
              <a:t>ЕАN-13 – для упаковок средних размеров</a:t>
            </a:r>
          </a:p>
          <a:p>
            <a:pPr algn="just"/>
            <a:r>
              <a:rPr lang="ru-RU" sz="2800" dirty="0"/>
              <a:t>ЕАN-8 – для малогабаритных упаковок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DBE6471-CF98-462F-96E7-1063C7FF86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5068" b="60213"/>
          <a:stretch/>
        </p:blipFill>
        <p:spPr>
          <a:xfrm>
            <a:off x="0" y="4123258"/>
            <a:ext cx="6344356" cy="10922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2CB2C5-65BD-432B-9A04-0D59EA91A5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061"/>
            <a:ext cx="5883864" cy="27576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868A9D-4E41-48E0-AD90-B9731EAFD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61939"/>
            <a:ext cx="6346486" cy="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2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41E43B-570A-47E7-9F9B-FBDAA8CA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QR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код стандарта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Data Matrix (Quick Response —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быстрый отклик)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5B3A3E-2215-4B72-B679-9C3BB83CA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01" y="1120676"/>
            <a:ext cx="11399121" cy="21643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Каждый препарат маркируют уникальным двумерным </a:t>
            </a:r>
            <a:r>
              <a:rPr lang="ru-RU" sz="1800" dirty="0" err="1"/>
              <a:t>Data</a:t>
            </a:r>
            <a:r>
              <a:rPr lang="ru-RU" sz="1800" dirty="0"/>
              <a:t> </a:t>
            </a:r>
            <a:r>
              <a:rPr lang="ru-RU" sz="1800" dirty="0" err="1"/>
              <a:t>Matrix</a:t>
            </a:r>
            <a:r>
              <a:rPr lang="ru-RU" sz="1800" dirty="0"/>
              <a:t> кодом, его наносят на упаковку с препаратом.</a:t>
            </a:r>
          </a:p>
          <a:p>
            <a:pPr marL="0" indent="0" algn="just">
              <a:buNone/>
            </a:pPr>
            <a:r>
              <a:rPr lang="ru-RU" sz="1800" dirty="0"/>
              <a:t>Общая длина ― 83 символа. В нем содержится:</a:t>
            </a:r>
          </a:p>
          <a:p>
            <a:pPr algn="just"/>
            <a:r>
              <a:rPr lang="ru-RU" sz="1800" dirty="0"/>
              <a:t>код товара: «01» + 14 символов GTIN ― международного кода маркировки</a:t>
            </a:r>
          </a:p>
          <a:p>
            <a:pPr algn="just"/>
            <a:r>
              <a:rPr lang="ru-RU" sz="1800" dirty="0"/>
              <a:t>индивидуальный серийный номер: «21» + 13 символов ― он генерируется оператором системы</a:t>
            </a:r>
          </a:p>
          <a:p>
            <a:pPr algn="just"/>
            <a:r>
              <a:rPr lang="ru-RU" sz="1800" dirty="0"/>
              <a:t>ключ проверки: «91» + 4 символа</a:t>
            </a:r>
          </a:p>
          <a:p>
            <a:pPr algn="just"/>
            <a:r>
              <a:rPr lang="ru-RU" sz="1800" dirty="0"/>
              <a:t>код проверки: «92» + 44 символа</a:t>
            </a:r>
          </a:p>
          <a:p>
            <a:pPr algn="just"/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270074-738C-40C1-873E-47CB09A0E4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150" y="2472511"/>
            <a:ext cx="5369872" cy="298591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B9026F-E969-4F70-B9B1-91B863AC42A8}"/>
              </a:ext>
            </a:extLst>
          </p:cNvPr>
          <p:cNvSpPr/>
          <p:nvPr/>
        </p:nvSpPr>
        <p:spPr>
          <a:xfrm>
            <a:off x="270935" y="3088304"/>
            <a:ext cx="58250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Рекомендованный размер кода </a:t>
            </a:r>
            <a:r>
              <a:rPr lang="ru-RU" dirty="0" err="1"/>
              <a:t>Data</a:t>
            </a:r>
            <a:r>
              <a:rPr lang="ru-RU" dirty="0"/>
              <a:t> </a:t>
            </a:r>
            <a:r>
              <a:rPr lang="ru-RU" dirty="0" err="1"/>
              <a:t>Matrix</a:t>
            </a:r>
            <a:r>
              <a:rPr lang="ru-RU" dirty="0"/>
              <a:t> ― 16х16 мм. Но можно и меньшего размера ― ЦРПТ* провел успешные тесты с марками 10х10 и 12х12 мм.</a:t>
            </a:r>
          </a:p>
          <a:p>
            <a:pPr algn="just"/>
            <a:r>
              <a:rPr lang="ru-RU" dirty="0"/>
              <a:t>На большую транспортную тару (коробка, паллеты) наносят коды формата GS1 128. Такой код содержит данные обо всех упаковках внутри.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E23576F-85FC-4149-8869-DEA2FEDFF097}"/>
              </a:ext>
            </a:extLst>
          </p:cNvPr>
          <p:cNvSpPr/>
          <p:nvPr/>
        </p:nvSpPr>
        <p:spPr>
          <a:xfrm>
            <a:off x="282139" y="5458422"/>
            <a:ext cx="11650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*ЦРПТ - Центр развития перспективных технологий </a:t>
            </a:r>
            <a:r>
              <a:rPr lang="ru-RU" dirty="0"/>
              <a:t>создан для реализации глобальных проектов в цифровой экономике: создает Единую национальную систему цифровой маркировки и прослеживания товаров - Честный ЗНАК. Она позволит сделать товарный рынок страны транспарентным и создать полноценную систему гарантии подлинности товаров.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E4A72AB-C56E-4135-8937-2C5DA6947F07}"/>
              </a:ext>
            </a:extLst>
          </p:cNvPr>
          <p:cNvSpPr/>
          <p:nvPr/>
        </p:nvSpPr>
        <p:spPr>
          <a:xfrm>
            <a:off x="2636608" y="6278611"/>
            <a:ext cx="16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https://crpt.ru/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593" y="4913807"/>
            <a:ext cx="292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Честный </a:t>
            </a:r>
            <a:r>
              <a:rPr lang="ru-RU" b="1" dirty="0" err="1"/>
              <a:t>знак.рф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040" y="4790577"/>
            <a:ext cx="2629945" cy="6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Честный ЗНАК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Честный ЗНАК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Честный ЗНАК 202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Честный ЗНАК 202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Честный ЗНАК 202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12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Контрольные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Назовите виды ассортимента фармацевтических товаров. Приведите примеры.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Каковы основные цели и задачи классификации товаров медицинского назначения?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является предметом классификации и кодирования в товароведении?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методы классификации используются в товароведении; в чем преимущества и недостатки каждого метода?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По каким основным признакам проводят классификацию товаров?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виды классификаторов наиболее часто используются в здравоохранении?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Охарактеризуйте систему классификации АТХ.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С какой целью проводится штриховое кодирование товаров?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устройства применяются для нанесения и считывания штриховых кодов?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Какие виды штриховых кодов вы знаете и для чего они предназначены?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Какова формула-структура кода ЕАN-13?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Какова формула-структура кода ЕАN-8?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Что такое </a:t>
            </a:r>
            <a:r>
              <a:rPr lang="en-US" dirty="0"/>
              <a:t>QR</a:t>
            </a:r>
            <a:r>
              <a:rPr lang="ru-RU" dirty="0"/>
              <a:t>-код, и каково его предназначение?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9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D6BCD0-F5A3-42E4-9CCF-6932B2CEF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06" y="576055"/>
            <a:ext cx="10493187" cy="55538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Товарная номенклатура </a:t>
            </a:r>
            <a:r>
              <a:rPr lang="ru-RU" dirty="0"/>
              <a:t>– совокупность всех ассортиментных групп товаров и товарных единиц, предлагаемых покупателям.</a:t>
            </a:r>
          </a:p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Товарная единица, ассортиментная позиция </a:t>
            </a:r>
            <a:r>
              <a:rPr lang="ru-RU" dirty="0"/>
              <a:t>– отдельное изделие в рамках торговой марки или товарного ассортимента определенного внешнего вида, химического состава или характеризующегося каким-либо другим качеством.</a:t>
            </a:r>
          </a:p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Управление ассортиментом </a:t>
            </a:r>
            <a:r>
              <a:rPr lang="ru-RU" dirty="0"/>
              <a:t>– деятельность, направленная на создание рационального ассортимента.</a:t>
            </a:r>
          </a:p>
          <a:p>
            <a:pPr algn="just"/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Ассортиментная политика </a:t>
            </a:r>
            <a:r>
              <a:rPr lang="ru-RU" dirty="0"/>
              <a:t>– цели, задачи и основные направления формирования ассортимента, намечаемые руководством организации.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Товары основного ассортимента, традиционно отпускаемые из аптечных организаций, называ­ются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фармацевтическими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Портрет целевой аудитории аптеки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0" y="1386349"/>
            <a:ext cx="11135032" cy="44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72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87" y="222201"/>
            <a:ext cx="10493187" cy="998742"/>
          </a:xfrm>
        </p:spPr>
        <p:txBody>
          <a:bodyPr/>
          <a:lstStyle/>
          <a:p>
            <a:r>
              <a:rPr lang="ru-RU" b="1" dirty="0" smtClean="0"/>
              <a:t>Конкурентное окружение аптеки</a:t>
            </a:r>
            <a:endParaRPr lang="ru-RU" b="1" dirty="0"/>
          </a:p>
        </p:txBody>
      </p:sp>
      <p:pic>
        <p:nvPicPr>
          <p:cNvPr id="2050" name="Picture 2" descr="https://e.profkiosk.ru/service_tbn2/5fpib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" y="1720645"/>
            <a:ext cx="11777485" cy="37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0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497425-D8B6-40BA-A953-65A7CE9C2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23" y="542189"/>
            <a:ext cx="10493187" cy="5528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Фармацевтические товары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59E6E842-ED0E-4866-9956-97731D390542}"/>
              </a:ext>
            </a:extLst>
          </p:cNvPr>
          <p:cNvCxnSpPr/>
          <p:nvPr/>
        </p:nvCxnSpPr>
        <p:spPr>
          <a:xfrm>
            <a:off x="6581423" y="1095023"/>
            <a:ext cx="1580444" cy="68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EFF4C32-F3C3-4D1F-AF58-30D3A6E670CC}"/>
              </a:ext>
            </a:extLst>
          </p:cNvPr>
          <p:cNvCxnSpPr>
            <a:cxnSpLocks/>
          </p:cNvCxnSpPr>
          <p:nvPr/>
        </p:nvCxnSpPr>
        <p:spPr>
          <a:xfrm flipH="1">
            <a:off x="3397956" y="1095023"/>
            <a:ext cx="1523999" cy="68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CF8123-8C96-49BE-918A-1D296199C1A9}"/>
              </a:ext>
            </a:extLst>
          </p:cNvPr>
          <p:cNvSpPr txBox="1"/>
          <p:nvPr/>
        </p:nvSpPr>
        <p:spPr>
          <a:xfrm>
            <a:off x="1256758" y="1874814"/>
            <a:ext cx="3460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Основного ассортимента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A3450E-B7A5-49CC-B400-73ABC1383C5A}"/>
              </a:ext>
            </a:extLst>
          </p:cNvPr>
          <p:cNvSpPr txBox="1"/>
          <p:nvPr/>
        </p:nvSpPr>
        <p:spPr>
          <a:xfrm>
            <a:off x="6803235" y="1806243"/>
            <a:ext cx="4495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Дополнительного ассортимента 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парафармацевтические</a:t>
            </a:r>
            <a:r>
              <a:rPr lang="ru-RU" sz="2400" dirty="0"/>
              <a:t> товары)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2A06DC26-70E3-4F87-9E2E-2E547D7475A7}"/>
              </a:ext>
            </a:extLst>
          </p:cNvPr>
          <p:cNvCxnSpPr/>
          <p:nvPr/>
        </p:nvCxnSpPr>
        <p:spPr>
          <a:xfrm>
            <a:off x="2670220" y="2336479"/>
            <a:ext cx="0" cy="801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57DB8B-8411-4DC1-9DDA-89CE853B6ABC}"/>
              </a:ext>
            </a:extLst>
          </p:cNvPr>
          <p:cNvSpPr txBox="1"/>
          <p:nvPr/>
        </p:nvSpPr>
        <p:spPr>
          <a:xfrm>
            <a:off x="1138264" y="3116270"/>
            <a:ext cx="369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Лекарственные препараты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E2B210B9-4541-480F-969E-4B5DDD956300}"/>
              </a:ext>
            </a:extLst>
          </p:cNvPr>
          <p:cNvCxnSpPr/>
          <p:nvPr/>
        </p:nvCxnSpPr>
        <p:spPr>
          <a:xfrm flipH="1">
            <a:off x="1383286" y="3577935"/>
            <a:ext cx="1106311" cy="723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44F8EAE3-4026-4C0F-ABC1-361065AF25A6}"/>
              </a:ext>
            </a:extLst>
          </p:cNvPr>
          <p:cNvCxnSpPr/>
          <p:nvPr/>
        </p:nvCxnSpPr>
        <p:spPr>
          <a:xfrm>
            <a:off x="3347553" y="3577935"/>
            <a:ext cx="948267" cy="77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3D5BFF4-2B36-479E-84BD-10DBB157F572}"/>
              </a:ext>
            </a:extLst>
          </p:cNvPr>
          <p:cNvSpPr txBox="1"/>
          <p:nvPr/>
        </p:nvSpPr>
        <p:spPr>
          <a:xfrm>
            <a:off x="638787" y="4357726"/>
            <a:ext cx="192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рецептурные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A5CCE3-798A-4CF9-BE0B-48C3EEFB4451}"/>
              </a:ext>
            </a:extLst>
          </p:cNvPr>
          <p:cNvSpPr txBox="1"/>
          <p:nvPr/>
        </p:nvSpPr>
        <p:spPr>
          <a:xfrm>
            <a:off x="3452729" y="4355591"/>
            <a:ext cx="236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безрецептурные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61B566C-E2EE-4817-9987-994D64768997}"/>
              </a:ext>
            </a:extLst>
          </p:cNvPr>
          <p:cNvSpPr txBox="1"/>
          <p:nvPr/>
        </p:nvSpPr>
        <p:spPr>
          <a:xfrm>
            <a:off x="7371645" y="3162436"/>
            <a:ext cx="324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Медицинские изделия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DFBA439-BC65-4BED-BFC2-CC8BB8C206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164" y="3754248"/>
            <a:ext cx="720758" cy="601343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20D39ABA-CDDE-4A84-88AC-9B5B91E9CA40}"/>
              </a:ext>
            </a:extLst>
          </p:cNvPr>
          <p:cNvCxnSpPr/>
          <p:nvPr/>
        </p:nvCxnSpPr>
        <p:spPr>
          <a:xfrm flipH="1">
            <a:off x="7032978" y="3774103"/>
            <a:ext cx="1038578" cy="1633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602B4E2-AE82-4610-9900-BEBF3537D1D3}"/>
              </a:ext>
            </a:extLst>
          </p:cNvPr>
          <p:cNvSpPr txBox="1"/>
          <p:nvPr/>
        </p:nvSpPr>
        <p:spPr>
          <a:xfrm>
            <a:off x="5762822" y="5414946"/>
            <a:ext cx="3288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перевязочные средства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BC210E9B-55CD-4A51-87D7-DC14EE5101DC}"/>
              </a:ext>
            </a:extLst>
          </p:cNvPr>
          <p:cNvCxnSpPr>
            <a:cxnSpLocks/>
          </p:cNvCxnSpPr>
          <p:nvPr/>
        </p:nvCxnSpPr>
        <p:spPr>
          <a:xfrm>
            <a:off x="9050838" y="3824738"/>
            <a:ext cx="158044" cy="1065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E28EC9D-000F-4592-99DA-29C9F5643732}"/>
              </a:ext>
            </a:extLst>
          </p:cNvPr>
          <p:cNvSpPr txBox="1"/>
          <p:nvPr/>
        </p:nvSpPr>
        <p:spPr>
          <a:xfrm>
            <a:off x="7711873" y="4886444"/>
            <a:ext cx="41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предметы ухода за больными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2F959F5-52D7-468B-A4F0-734D4588B749}"/>
              </a:ext>
            </a:extLst>
          </p:cNvPr>
          <p:cNvSpPr txBox="1"/>
          <p:nvPr/>
        </p:nvSpPr>
        <p:spPr>
          <a:xfrm>
            <a:off x="10239022" y="435772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прочие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95BE4CDA-653F-48C4-863C-653FD22C7D5F}"/>
              </a:ext>
            </a:extLst>
          </p:cNvPr>
          <p:cNvCxnSpPr>
            <a:cxnSpLocks/>
          </p:cNvCxnSpPr>
          <p:nvPr/>
        </p:nvCxnSpPr>
        <p:spPr>
          <a:xfrm>
            <a:off x="4394287" y="2324391"/>
            <a:ext cx="3543747" cy="90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99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Объект 25">
            <a:extLst>
              <a:ext uri="{FF2B5EF4-FFF2-40B4-BE49-F238E27FC236}">
                <a16:creationId xmlns:a16="http://schemas.microsoft.com/office/drawing/2014/main" xmlns="" id="{4B136267-0C61-4EB7-82B6-857F2C4E5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487" y="649368"/>
            <a:ext cx="11808202" cy="55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7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Ильзия и Фанзия\Desktop\аптгуп\P110065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7156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08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Ильзия и Фанзия\Desktop\аптгуп\P11006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444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39334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store.com_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powerpointstore.com_9</Template>
  <TotalTime>351</TotalTime>
  <Words>1139</Words>
  <Application>Microsoft Office PowerPoint</Application>
  <PresentationFormat>Произвольный</PresentationFormat>
  <Paragraphs>126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powerpointstore.com_9</vt:lpstr>
      <vt:lpstr>   Тема 1.1. Розничная торговля лекарственными средствами 1.1.1. Классификация и кодирование лекарственных препаратов</vt:lpstr>
      <vt:lpstr>Презентация PowerPoint</vt:lpstr>
      <vt:lpstr>Презентация PowerPoint</vt:lpstr>
      <vt:lpstr>Портрет целевой аудитории аптеки</vt:lpstr>
      <vt:lpstr>Конкурентное окружение аптеки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 лекарственного препарата — это группа ЛП с устойчивым сочетанием определенных товарных свойств.</vt:lpstr>
      <vt:lpstr>Классификация товаров аптечного ассортимента</vt:lpstr>
      <vt:lpstr>Требования к классификации товаров</vt:lpstr>
      <vt:lpstr>Признаки классификации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означает АТХ-классификация</vt:lpstr>
      <vt:lpstr>Презентация PowerPoint</vt:lpstr>
      <vt:lpstr>Товарная номенклатура внешнеэкономической деятельности Евразийского экономического союза (ТН ВЭД ЕАЭС) — классификатор товаров, применяемый таможенными органами и участниками внешнеэкономической деятельности (ВЭД) в целях проведения таможенных операций. </vt:lpstr>
      <vt:lpstr>Штриховое кодирование</vt:lpstr>
      <vt:lpstr>Презентация PowerPoint</vt:lpstr>
      <vt:lpstr>Устройства для нанесения и считывания штрих-кодов</vt:lpstr>
      <vt:lpstr>Штриховой код European Article Numbering (EAN) - сочетание штрихов и пробелов разной ширины </vt:lpstr>
      <vt:lpstr>QR код стандарта Data Matrix (Quick Response — быстрый отклик)</vt:lpstr>
      <vt:lpstr>Контрольные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1.2. Классификация и кодирование лекарственных препаратов</dc:title>
  <dc:creator>Olga</dc:creator>
  <cp:lastModifiedBy>Pharmacy</cp:lastModifiedBy>
  <cp:revision>42</cp:revision>
  <dcterms:created xsi:type="dcterms:W3CDTF">2018-09-03T16:30:19Z</dcterms:created>
  <dcterms:modified xsi:type="dcterms:W3CDTF">2024-02-16T07:01:07Z</dcterms:modified>
</cp:coreProperties>
</file>