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36"/>
  </p:notesMasterIdLst>
  <p:sldIdLst>
    <p:sldId id="256" r:id="rId2"/>
    <p:sldId id="257" r:id="rId3"/>
    <p:sldId id="289" r:id="rId4"/>
    <p:sldId id="288" r:id="rId5"/>
    <p:sldId id="260" r:id="rId6"/>
    <p:sldId id="261" r:id="rId7"/>
    <p:sldId id="262" r:id="rId8"/>
    <p:sldId id="265" r:id="rId9"/>
    <p:sldId id="264" r:id="rId10"/>
    <p:sldId id="263" r:id="rId11"/>
    <p:sldId id="287" r:id="rId12"/>
    <p:sldId id="267" r:id="rId13"/>
    <p:sldId id="272" r:id="rId14"/>
    <p:sldId id="269" r:id="rId15"/>
    <p:sldId id="270" r:id="rId16"/>
    <p:sldId id="275" r:id="rId17"/>
    <p:sldId id="290" r:id="rId18"/>
    <p:sldId id="271" r:id="rId19"/>
    <p:sldId id="273" r:id="rId20"/>
    <p:sldId id="276" r:id="rId21"/>
    <p:sldId id="291" r:id="rId22"/>
    <p:sldId id="293" r:id="rId23"/>
    <p:sldId id="292" r:id="rId24"/>
    <p:sldId id="284" r:id="rId25"/>
    <p:sldId id="294" r:id="rId26"/>
    <p:sldId id="295" r:id="rId27"/>
    <p:sldId id="296" r:id="rId28"/>
    <p:sldId id="297" r:id="rId29"/>
    <p:sldId id="299" r:id="rId30"/>
    <p:sldId id="277" r:id="rId31"/>
    <p:sldId id="278" r:id="rId32"/>
    <p:sldId id="286" r:id="rId33"/>
    <p:sldId id="279" r:id="rId34"/>
    <p:sldId id="29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 snapToGrid="0">
      <p:cViewPr varScale="1">
        <p:scale>
          <a:sx n="85" d="100"/>
          <a:sy n="85" d="100"/>
        </p:scale>
        <p:origin x="75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09F17-91A8-48D5-93A6-0BFF929BF1F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52C03-D52C-4D50-99D7-5E7EEA6A8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72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8E24-7B53-42B1-85B6-34656E753AD5}" type="datetime1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E6EE47D-A027-40F0-B17E-AEC6D6B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421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7EB3-E56D-4C4F-A2D2-E3F626E7E123}" type="datetime1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6EE47D-A027-40F0-B17E-AEC6D6B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80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B0CC-55A7-427C-BD23-ABA20208C39E}" type="datetime1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6EE47D-A027-40F0-B17E-AEC6D6BF61A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4001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A0FA-09C2-4724-81A2-A3D8BFF43666}" type="datetime1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6EE47D-A027-40F0-B17E-AEC6D6B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732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07B7-C8CD-4E84-BC0C-C71A5F209EDF}" type="datetime1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6EE47D-A027-40F0-B17E-AEC6D6BF61A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8656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7C89-B10B-4BE0-B797-93A134C2E9D4}" type="datetime1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6EE47D-A027-40F0-B17E-AEC6D6B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024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88B9-FDEA-46CE-B76E-323103EA34C2}" type="datetime1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278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84A7-8CE0-4DDC-B2FB-1149744A8319}" type="datetime1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05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9216-6C78-4356-A911-185FF375C1C2}" type="datetime1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3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6954-3B1D-4534-8767-59F1FA38B45F}" type="datetime1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6EE47D-A027-40F0-B17E-AEC6D6B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3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9092-C304-48A0-929F-E82F0A91374D}" type="datetime1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E6EE47D-A027-40F0-B17E-AEC6D6B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1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A7F4-2793-4869-B751-94392FC896DD}" type="datetime1">
              <a:rPr lang="ru-RU" smtClean="0"/>
              <a:t>25.04.2023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E6EE47D-A027-40F0-B17E-AEC6D6B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62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9041-FAB7-40E6-AFE7-DEF019BCAFCD}" type="datetime1">
              <a:rPr lang="ru-RU" smtClean="0"/>
              <a:t>25.04.2023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15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7EEC-79F5-4F80-9715-6333C8DE7C77}" type="datetime1">
              <a:rPr lang="ru-RU" smtClean="0"/>
              <a:t>25.04.2023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35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31D0-EDF0-4929-AC5F-42589C7457BD}" type="datetime1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6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09A2-BA65-4842-B98C-A440BF439C20}" type="datetime1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6EE47D-A027-40F0-B17E-AEC6D6B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79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57F50-8B48-4A3B-B1E4-138F6FCB1B5B}" type="datetime1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E6EE47D-A027-40F0-B17E-AEC6D6B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53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8DA2D-8623-4719-8E5F-DA3FEADEB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4869" y="3056467"/>
            <a:ext cx="9001462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1.1.2. Качество фармацевтических товаров. </a:t>
            </a:r>
            <a:br>
              <a:rPr lang="ru-RU" b="1" dirty="0">
                <a:effectLst/>
              </a:rPr>
            </a:br>
            <a:r>
              <a:rPr lang="ru-RU" b="1" dirty="0">
                <a:effectLst/>
              </a:rPr>
              <a:t>Технологические методы защиты товара: упаковка, маркировка.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03316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8FFDF-7BC1-4096-8342-66A0DF9C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925" y="147337"/>
            <a:ext cx="8911687" cy="1280890"/>
          </a:xfrm>
        </p:spPr>
        <p:txBody>
          <a:bodyPr/>
          <a:lstStyle/>
          <a:p>
            <a:r>
              <a:rPr lang="ru-RU" b="1" dirty="0"/>
              <a:t>ТРЕБОВАНИЯ К УПАКОВКЕ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5F745C-E5FA-4673-9985-EA9909D64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695" y="1349023"/>
            <a:ext cx="10953606" cy="55089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/>
              <a:t>1. Конструкция первичной упаковки должна обеспечивать:</a:t>
            </a:r>
          </a:p>
          <a:p>
            <a:pPr algn="just"/>
            <a:r>
              <a:rPr lang="ru-RU" dirty="0"/>
              <a:t>защиту ЛП от воздействия неблагоприятных факторов внешней среды, в </a:t>
            </a:r>
            <a:r>
              <a:rPr lang="ru-RU" dirty="0" err="1"/>
              <a:t>т.ч</a:t>
            </a:r>
            <a:r>
              <a:rPr lang="ru-RU" dirty="0"/>
              <a:t>. микроорганизмов; </a:t>
            </a:r>
          </a:p>
          <a:p>
            <a:pPr algn="just"/>
            <a:r>
              <a:rPr lang="ru-RU" dirty="0"/>
              <a:t>предохранять от механических воздействий; </a:t>
            </a:r>
          </a:p>
          <a:p>
            <a:pPr algn="just"/>
            <a:r>
              <a:rPr lang="ru-RU" dirty="0"/>
              <a:t>обеспечить герметичность и стабильность; </a:t>
            </a:r>
          </a:p>
          <a:p>
            <a:pPr algn="just"/>
            <a:r>
              <a:rPr lang="ru-RU" dirty="0"/>
              <a:t>дозированное или поштучное извлечение ЛП; </a:t>
            </a:r>
          </a:p>
          <a:p>
            <a:pPr algn="just"/>
            <a:r>
              <a:rPr lang="ru-RU" dirty="0"/>
              <a:t>эстетичный внешний вид и удобство использования; </a:t>
            </a:r>
          </a:p>
          <a:p>
            <a:pPr algn="just"/>
            <a:r>
              <a:rPr lang="ru-RU" dirty="0"/>
              <a:t>возможность герметизации на производстве</a:t>
            </a:r>
          </a:p>
          <a:p>
            <a:pPr algn="just"/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64CC03-141D-4CF0-8525-EAA4A20B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10</a:t>
            </a:fld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88A2000C-7045-99DA-8788-AC35B189CC63}"/>
              </a:ext>
            </a:extLst>
          </p:cNvPr>
          <p:cNvSpPr txBox="1">
            <a:spLocks/>
          </p:cNvSpPr>
          <p:nvPr/>
        </p:nvSpPr>
        <p:spPr>
          <a:xfrm>
            <a:off x="1007485" y="4501187"/>
            <a:ext cx="9989127" cy="2046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ru-RU" b="1" dirty="0"/>
              <a:t>2. Материалы первичной упаковки не должны содержать:</a:t>
            </a:r>
          </a:p>
          <a:p>
            <a:pPr algn="just"/>
            <a:r>
              <a:rPr lang="ru-RU" dirty="0"/>
              <a:t>канцерогенных и токсичных компонентов; </a:t>
            </a:r>
          </a:p>
          <a:p>
            <a:pPr algn="just"/>
            <a:r>
              <a:rPr lang="ru-RU" dirty="0"/>
              <a:t>красителей, не разрешенных к применению; </a:t>
            </a:r>
          </a:p>
          <a:p>
            <a:pPr algn="just"/>
            <a:r>
              <a:rPr lang="ru-RU" dirty="0"/>
              <a:t>постороннего запаха; </a:t>
            </a:r>
          </a:p>
          <a:p>
            <a:pPr algn="just"/>
            <a:r>
              <a:rPr lang="ru-RU" dirty="0"/>
              <a:t>микробной обсемененности выше установленных норм.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890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11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728FFDF-7BC1-4096-8342-66A0DF9C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925" y="147337"/>
            <a:ext cx="8911687" cy="1280890"/>
          </a:xfrm>
        </p:spPr>
        <p:txBody>
          <a:bodyPr/>
          <a:lstStyle/>
          <a:p>
            <a:r>
              <a:rPr lang="ru-RU" b="1" dirty="0"/>
              <a:t>ТРЕБОВАНИЯ К УПАКОВКЕ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EF822A8-5847-E6F6-0FBB-A080B9998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3014" y="868744"/>
            <a:ext cx="8915400" cy="3777622"/>
          </a:xfrm>
        </p:spPr>
        <p:txBody>
          <a:bodyPr/>
          <a:lstStyle/>
          <a:p>
            <a:pPr marL="0" indent="0">
              <a:buFont typeface="Wingdings 3" charset="2"/>
              <a:buNone/>
            </a:pPr>
            <a:r>
              <a:rPr lang="ru-RU" b="1" dirty="0"/>
              <a:t>3. Общие требования</a:t>
            </a:r>
          </a:p>
          <a:p>
            <a:r>
              <a:rPr lang="ru-RU" dirty="0"/>
              <a:t>четкость напечатанных на упаковке текстов; </a:t>
            </a:r>
          </a:p>
          <a:p>
            <a:r>
              <a:rPr lang="ru-RU" dirty="0"/>
              <a:t>краткая аннотация или инструкция по применению; </a:t>
            </a:r>
          </a:p>
          <a:p>
            <a:r>
              <a:rPr lang="ru-RU" dirty="0"/>
              <a:t>цветное оформление; </a:t>
            </a:r>
          </a:p>
          <a:p>
            <a:r>
              <a:rPr lang="ru-RU" dirty="0"/>
              <a:t>отсутствие вспомогательных средств для вскрытия упаковки; </a:t>
            </a:r>
          </a:p>
          <a:p>
            <a:r>
              <a:rPr lang="ru-RU" dirty="0"/>
              <a:t>по возможности наличие контроля первого вскрытия; </a:t>
            </a:r>
          </a:p>
          <a:p>
            <a:r>
              <a:rPr lang="ru-RU" dirty="0"/>
              <a:t>безопасность в обращении, отсутствие острых углов и краев.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B777C6E-4FFF-EEBA-80C9-D463FF415FC7}"/>
              </a:ext>
            </a:extLst>
          </p:cNvPr>
          <p:cNvSpPr txBox="1">
            <a:spLocks/>
          </p:cNvSpPr>
          <p:nvPr/>
        </p:nvSpPr>
        <p:spPr>
          <a:xfrm>
            <a:off x="2220392" y="3723197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/>
              <a:t>Не допускается</a:t>
            </a:r>
            <a:endParaRPr lang="ru-RU" b="1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3AB3CFE3-57ED-916D-7498-A307483F3C0D}"/>
              </a:ext>
            </a:extLst>
          </p:cNvPr>
          <p:cNvSpPr txBox="1">
            <a:spLocks/>
          </p:cNvSpPr>
          <p:nvPr/>
        </p:nvSpPr>
        <p:spPr>
          <a:xfrm>
            <a:off x="1764951" y="4363642"/>
            <a:ext cx="9551634" cy="2347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повреждения защитных покрытий; </a:t>
            </a:r>
          </a:p>
          <a:p>
            <a:pPr algn="just"/>
            <a:r>
              <a:rPr lang="ru-RU" dirty="0"/>
              <a:t>наличия механических загрязнений; </a:t>
            </a:r>
          </a:p>
          <a:p>
            <a:pPr algn="just"/>
            <a:r>
              <a:rPr lang="ru-RU" dirty="0"/>
              <a:t>материалы не должны быть хрупкими и должны выдерживать соответствующую обработку; </a:t>
            </a:r>
          </a:p>
          <a:p>
            <a:pPr algn="just"/>
            <a:r>
              <a:rPr lang="ru-RU" dirty="0"/>
              <a:t>материалы должны быть нейтральными и не вступать во взаимодействие с компонентами ЛП.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73688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6A564-8167-4B37-9057-0F8D4F273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6394" y="243270"/>
            <a:ext cx="6136959" cy="3123385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/>
              <a:t>Маркировка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tx1"/>
                </a:solidFill>
              </a:rPr>
              <a:t>– текст, условные обозначения (знаки) или рисунок, нанесенные на упаковку и (или) товар, а также другие вспомогательные средства, предназначенные для идентификации товара или отдельных его свойств, доведения до потребителя информации об изготовителях (исполнителях), количественных и качественных характеристиках товара.</a:t>
            </a:r>
            <a:br>
              <a:rPr lang="ru-RU" sz="2000" dirty="0"/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680A16-75C8-4CED-9143-BA723EADD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12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504B8C-5115-496C-A93E-26BA113A87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10" y="1327104"/>
            <a:ext cx="4731493" cy="44018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8B5B9D-F375-498F-A2AF-934C9D0E02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098" y="3215313"/>
            <a:ext cx="4537552" cy="341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61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A44664-DC9D-415D-A220-73F48EF7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13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342BBE-7ECD-4BFE-AD9A-4A6DB47991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5055" y="457200"/>
            <a:ext cx="8382000" cy="597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52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888CC81-45AD-409E-BA2E-DE2C241BE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8" y="166254"/>
            <a:ext cx="11236035" cy="73013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br>
              <a:rPr lang="ru-RU" sz="2800" b="1" dirty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</a:rPr>
              <a:t>Общие требования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к маркировке регламентируются законом РФ «О защите прав потребителей». 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достоверность, 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доступность,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достаточность информации,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четкость текста и иллюстраций, 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наглядность; 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однозначность текста; 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использование для маркировки несмываемых красителей, разрешенных к применению в медицине.</a:t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5DE725-B6CB-46F1-AC79-DB4244B7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52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28C9C7-12E4-4681-9981-2FE199AB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15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EE40FF-5AA1-40DB-8863-65C3AD6B6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239" y="374074"/>
            <a:ext cx="9628690" cy="59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60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E94978D0-E9FA-4DF0-97D4-53610BBC8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3" y="0"/>
            <a:ext cx="12112978" cy="6968686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8B7221-6E0A-49DE-BC44-D924879D3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36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230F0E-61A9-4475-8626-4C284473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17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29CDD1-9159-4F85-8D20-E7EBA3E313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96"/>
          <a:stretch/>
        </p:blipFill>
        <p:spPr>
          <a:xfrm>
            <a:off x="1603023" y="149334"/>
            <a:ext cx="9403644" cy="655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96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F6F030-F37C-49E8-9F70-376F4CDD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18</a:t>
            </a:fld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2CA9134-35F9-4C5E-AD11-DEA1434005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2906" y="970344"/>
            <a:ext cx="4225623" cy="33670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2EF6CD-6BF1-4366-85DA-53AEBF44E5CE}"/>
              </a:ext>
            </a:extLst>
          </p:cNvPr>
          <p:cNvSpPr txBox="1"/>
          <p:nvPr/>
        </p:nvSpPr>
        <p:spPr>
          <a:xfrm>
            <a:off x="1851377" y="461316"/>
            <a:ext cx="3601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Обязательные надписи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71EBEC5-B7B6-48C0-B576-38DADF3525C2}"/>
              </a:ext>
            </a:extLst>
          </p:cNvPr>
          <p:cNvSpPr/>
          <p:nvPr/>
        </p:nvSpPr>
        <p:spPr>
          <a:xfrm>
            <a:off x="5556818" y="2915355"/>
            <a:ext cx="3453726" cy="10272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5AE651F-ED6D-4F97-B73F-6003719D2D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165" y="1582420"/>
            <a:ext cx="4198778" cy="3110197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id="{FEDD2DF7-CB41-4B4B-8A80-C32EAC3CF063}"/>
              </a:ext>
            </a:extLst>
          </p:cNvPr>
          <p:cNvSpPr/>
          <p:nvPr/>
        </p:nvSpPr>
        <p:spPr>
          <a:xfrm>
            <a:off x="1080863" y="3429000"/>
            <a:ext cx="3489778" cy="13416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8509E63-2FBF-4EB0-94D1-FC30839292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6492" y="1949521"/>
            <a:ext cx="2597228" cy="4300572"/>
          </a:xfrm>
          <a:prstGeom prst="rect">
            <a:avLst/>
          </a:prstGeom>
        </p:spPr>
      </p:pic>
      <p:sp>
        <p:nvSpPr>
          <p:cNvPr id="51" name="Овал 50">
            <a:extLst>
              <a:ext uri="{FF2B5EF4-FFF2-40B4-BE49-F238E27FC236}">
                <a16:creationId xmlns:a16="http://schemas.microsoft.com/office/drawing/2014/main" id="{1B0A0FDA-A7B2-4E0E-9C9C-B3728E339DC9}"/>
              </a:ext>
            </a:extLst>
          </p:cNvPr>
          <p:cNvSpPr/>
          <p:nvPr/>
        </p:nvSpPr>
        <p:spPr>
          <a:xfrm>
            <a:off x="9573250" y="3734306"/>
            <a:ext cx="1174044" cy="12061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73112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F6F030-F37C-49E8-9F70-376F4CDD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19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2EF6CD-6BF1-4366-85DA-53AEBF44E5CE}"/>
              </a:ext>
            </a:extLst>
          </p:cNvPr>
          <p:cNvSpPr txBox="1"/>
          <p:nvPr/>
        </p:nvSpPr>
        <p:spPr>
          <a:xfrm>
            <a:off x="1851377" y="461316"/>
            <a:ext cx="3601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Обязательные надписи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38DB23-A14B-47A9-B2CF-7F75C9E9FD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25" y="1896927"/>
            <a:ext cx="4207933" cy="4207933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971EBEC5-B7B6-48C0-B576-38DADF3525C2}"/>
              </a:ext>
            </a:extLst>
          </p:cNvPr>
          <p:cNvSpPr/>
          <p:nvPr/>
        </p:nvSpPr>
        <p:spPr>
          <a:xfrm>
            <a:off x="950802" y="4401679"/>
            <a:ext cx="2968977" cy="10272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E6AE8DC-BDB8-4F33-ADFE-158C77E477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0010" y="970344"/>
            <a:ext cx="4498019" cy="3651335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id="{FEDD2DF7-CB41-4B4B-8A80-C32EAC3CF063}"/>
              </a:ext>
            </a:extLst>
          </p:cNvPr>
          <p:cNvSpPr/>
          <p:nvPr/>
        </p:nvSpPr>
        <p:spPr>
          <a:xfrm>
            <a:off x="4349510" y="3330085"/>
            <a:ext cx="2847356" cy="13416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85BB32-18DA-4F25-B73E-E19D03448E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"/>
          <a:stretch/>
        </p:blipFill>
        <p:spPr>
          <a:xfrm>
            <a:off x="9228529" y="3194756"/>
            <a:ext cx="2539238" cy="349119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DBC9DB-2DFA-405B-AD8F-05671E584D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029" y="5296502"/>
            <a:ext cx="2920237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40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98C7B-BFEC-4111-BE0A-1609644FB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080" y="259299"/>
            <a:ext cx="9978145" cy="1280890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/>
              <a:t>Качество – </a:t>
            </a:r>
            <a:r>
              <a:rPr lang="ru-RU" sz="2000" b="1" dirty="0"/>
              <a:t>совокупность характеристик объекта, относящихся к его способности удовлетворять установленные и предполагаемые потребности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F32BC6-3392-4B2A-A93C-E4C8438E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0080" y="1284701"/>
            <a:ext cx="9934223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/>
              <a:t>Качество обеспечивается </a:t>
            </a:r>
          </a:p>
          <a:p>
            <a:pPr algn="just"/>
            <a:r>
              <a:rPr lang="ru-RU" sz="2000" b="1" dirty="0"/>
              <a:t>контролем качества исходного сырья, </a:t>
            </a:r>
          </a:p>
          <a:p>
            <a:pPr algn="just"/>
            <a:r>
              <a:rPr lang="ru-RU" sz="2000" b="1" dirty="0"/>
              <a:t>метрологическим контролем оборудования,</a:t>
            </a:r>
          </a:p>
          <a:p>
            <a:pPr algn="just"/>
            <a:r>
              <a:rPr lang="ru-RU" sz="2000" b="1" dirty="0"/>
              <a:t>рабочим и окончательным контролем качества готовой продукции, </a:t>
            </a:r>
          </a:p>
          <a:p>
            <a:pPr algn="just"/>
            <a:r>
              <a:rPr lang="ru-RU" sz="2000" b="1" dirty="0"/>
              <a:t>разработкой требований к условиям хранения и реализации с последующим контролем за соблюдением этих требований</a:t>
            </a:r>
          </a:p>
          <a:p>
            <a:pPr algn="just"/>
            <a:r>
              <a:rPr lang="ru-RU" sz="2000" b="1" dirty="0"/>
              <a:t>перед отпуском товара потребителю производитель оценивает качество товаров по нормам, регламентированным нормативной документацией.</a:t>
            </a:r>
          </a:p>
          <a:p>
            <a:pPr algn="just"/>
            <a:endParaRPr lang="ru-RU" sz="2000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8D5A55-0D4E-4414-AD72-7AEF7D2BD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2</a:t>
            </a:fld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EFACD49-C85A-12F8-57D0-A1EF82E81E1B}"/>
              </a:ext>
            </a:extLst>
          </p:cNvPr>
          <p:cNvSpPr txBox="1">
            <a:spLocks/>
          </p:cNvSpPr>
          <p:nvPr/>
        </p:nvSpPr>
        <p:spPr>
          <a:xfrm>
            <a:off x="1026055" y="4901819"/>
            <a:ext cx="10612170" cy="1803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/>
              <a:t>Для всех лекарственных препаратов основными критериями качества являются: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подлинность, безопасность, биодоступность и эффективность</a:t>
            </a:r>
            <a:r>
              <a:rPr lang="ru-RU" sz="2000" b="1" dirty="0"/>
              <a:t>.</a:t>
            </a:r>
          </a:p>
          <a:p>
            <a:pPr algn="just"/>
            <a:r>
              <a:rPr lang="ru-RU" sz="2000" b="1" dirty="0"/>
              <a:t>Для всей медицинской техники различают следующие группы единичных показателей качества: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назначение, надежность и долговечность, технологичность</a:t>
            </a:r>
            <a:r>
              <a:rPr lang="ru-RU" sz="2000" b="1" dirty="0"/>
              <a:t>.</a:t>
            </a:r>
          </a:p>
          <a:p>
            <a:pPr algn="just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72105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AEC2B5E3-A337-4665-A570-9102FCB5E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3182"/>
            <a:ext cx="12191999" cy="7271182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AF20D2-D6F6-4DFD-BDE2-C11ED0674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0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912E4-4FDB-44F9-A6B1-26D17F281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EF1309-6364-4F22-81CA-F6BAB1F74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4C8EE-4F37-45CC-B2A4-61742D89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21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ECF604-1EA4-0795-5451-411B6BF2B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75" y="225995"/>
            <a:ext cx="10856913" cy="663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41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22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AD5640-B993-D92D-F68C-DB75B3DF6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4" y="31027"/>
            <a:ext cx="12083746" cy="688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49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9DB29-9845-403E-A8E4-65CC126BE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903" y="264937"/>
            <a:ext cx="9097078" cy="177594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/>
              <a:t>Предупредительные знаки </a:t>
            </a:r>
            <a:r>
              <a:rPr lang="ru-RU" sz="1800" dirty="0">
                <a:solidFill>
                  <a:schemeClr val="tx1"/>
                </a:solidFill>
              </a:rPr>
              <a:t>предназначены для обеспечения безопасности потребителя и окружающей среды при эксплуатации потенциально опасных товаров путем предупреждения об опасности или указания на действия по предупреждению опасности.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727EFC-FC78-4DAC-A3F5-EED968C9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23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9C77C4-F591-4F90-0D1E-391E0D9FF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903" y="1472976"/>
            <a:ext cx="8956421" cy="512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45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1B5205-D90A-4373-9116-9D5F7042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24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70908" y="409453"/>
            <a:ext cx="7550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</a:rPr>
              <a:t>Маркировка медицинских изделий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486" y="1225688"/>
            <a:ext cx="112485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Маркировка изделия должна содержать: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Наименование 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Информацию о назначении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Наименование, адрес производителя, страна происхождения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Информация о наличии в МИ ЛС или биологических материалов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Номер партии или серийный номер 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Срок безопасного использования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Год выпуска, если не указан срок годности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Условия хранения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Информация о стерильности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Меры предосторожности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Информация об одноразовом использовании 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Информация о восстановлении МИ</a:t>
            </a:r>
          </a:p>
        </p:txBody>
      </p:sp>
    </p:spTree>
    <p:extLst>
      <p:ext uri="{BB962C8B-B14F-4D97-AF65-F5344CB8AC3E}">
        <p14:creationId xmlns:p14="http://schemas.microsoft.com/office/powerpoint/2010/main" val="169248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25</a:t>
            </a:fld>
            <a:endParaRPr lang="ru-RU"/>
          </a:p>
        </p:txBody>
      </p:sp>
      <p:sp>
        <p:nvSpPr>
          <p:cNvPr id="5" name="AutoShape 2" descr="https://e.profkiosk.ru/service_tbn2/sfwvi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06" y="173308"/>
            <a:ext cx="8915400" cy="6511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637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26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46" y="548903"/>
            <a:ext cx="10308406" cy="5684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181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27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174" y="282033"/>
            <a:ext cx="8915400" cy="6293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480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8705" y="107916"/>
            <a:ext cx="8911687" cy="1280890"/>
          </a:xfrm>
        </p:spPr>
        <p:txBody>
          <a:bodyPr>
            <a:normAutofit/>
          </a:bodyPr>
          <a:lstStyle/>
          <a:p>
            <a:r>
              <a:rPr lang="ru-RU" sz="2000" b="1" dirty="0"/>
              <a:t>Условные обозначения на маркировке перевязочных средств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28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978" y="635000"/>
            <a:ext cx="9127414" cy="6060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62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B324F-ADB1-680C-ECB5-B40BA068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579" y="306333"/>
            <a:ext cx="10871200" cy="1280890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chemeClr val="tx2"/>
                </a:solidFill>
                <a:effectLst/>
                <a:latin typeface="PT Sans" panose="020B0503020203020204" pitchFamily="34" charset="-52"/>
              </a:rPr>
              <a:t>Обязательные элементы маркировки пищевой продукции</a:t>
            </a:r>
            <a:br>
              <a:rPr lang="ru-RU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9E8BFC-3035-E4AC-B9CF-5DCDBE8A1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978" y="1150467"/>
            <a:ext cx="10059634" cy="5906528"/>
          </a:xfrm>
        </p:spPr>
        <p:txBody>
          <a:bodyPr>
            <a:normAutofit/>
          </a:bodyPr>
          <a:lstStyle/>
          <a:p>
            <a:pPr algn="just">
              <a:buFont typeface="+mj-lt"/>
              <a:buAutoNum type="arabicPeriod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Наименование.</a:t>
            </a:r>
          </a:p>
          <a:p>
            <a:pPr algn="just">
              <a:buFont typeface="+mj-lt"/>
              <a:buAutoNum type="arabicPeriod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Состав.</a:t>
            </a:r>
          </a:p>
          <a:p>
            <a:pPr algn="just">
              <a:buFont typeface="+mj-lt"/>
              <a:buAutoNum type="arabicPeriod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Количество.</a:t>
            </a:r>
          </a:p>
          <a:p>
            <a:pPr algn="just">
              <a:buFont typeface="+mj-lt"/>
              <a:buAutoNum type="arabicPeriod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Дата изготовления.</a:t>
            </a:r>
          </a:p>
          <a:p>
            <a:pPr algn="just">
              <a:buFont typeface="+mj-lt"/>
              <a:buAutoNum type="arabicPeriod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Срок годности.</a:t>
            </a:r>
          </a:p>
          <a:p>
            <a:pPr algn="just">
              <a:buFont typeface="+mj-lt"/>
              <a:buAutoNum type="arabicPeriod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Условия хранения.</a:t>
            </a:r>
          </a:p>
          <a:p>
            <a:pPr algn="just">
              <a:buFont typeface="+mj-lt"/>
              <a:buAutoNum type="arabicPeriod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Наименование и место нахождения изготовителя, в отдельных случаях дополнительно уполномоченного изготовителем лица или импортера.</a:t>
            </a:r>
          </a:p>
          <a:p>
            <a:pPr algn="just">
              <a:buFont typeface="+mj-lt"/>
              <a:buAutoNum type="arabicPeriod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Рекомендации и (или) ограничения по использованию.</a:t>
            </a:r>
          </a:p>
          <a:p>
            <a:pPr algn="just">
              <a:buFont typeface="+mj-lt"/>
              <a:buAutoNum type="arabicPeriod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Показатели пищевой ценности.</a:t>
            </a:r>
          </a:p>
          <a:p>
            <a:pPr algn="just">
              <a:buFont typeface="+mj-lt"/>
              <a:buAutoNum type="arabicPeriod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Сведения о наличии ГМО компонентов.</a:t>
            </a:r>
          </a:p>
          <a:p>
            <a:pPr algn="just">
              <a:buFont typeface="+mj-lt"/>
              <a:buAutoNum type="arabicPeriod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Единый знак обращения продукции на рынке государств — членов ТС таможенного союза.</a:t>
            </a:r>
          </a:p>
          <a:p>
            <a:pPr algn="just"/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2D4D35-F3AE-2DE0-F687-61F3FF337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48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A1B49-A61D-4322-BDE8-309C43AD3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33E855-0837-4EF7-93EC-DB05527D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37001A-1F30-489E-9C3E-94B656FF50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8" r="10762"/>
          <a:stretch/>
        </p:blipFill>
        <p:spPr>
          <a:xfrm>
            <a:off x="1311579" y="0"/>
            <a:ext cx="10195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77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8661" y="180110"/>
            <a:ext cx="10141527" cy="128089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/>
              <a:t>Серия (англ. </a:t>
            </a:r>
            <a:r>
              <a:rPr lang="en-US" sz="2800" b="1" dirty="0"/>
              <a:t>Batch)</a:t>
            </a:r>
            <a:r>
              <a:rPr lang="ru-RU" sz="2800" b="1" dirty="0"/>
              <a:t> – определенное количество продукта, выработанное без изменения условий или без остановки производства.</a:t>
            </a: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r>
              <a:rPr lang="ru-RU" sz="2800" b="1" dirty="0"/>
              <a:t>Партия (англ. </a:t>
            </a:r>
            <a:r>
              <a:rPr lang="en-US" sz="2800" b="1" dirty="0"/>
              <a:t>Lot</a:t>
            </a:r>
            <a:r>
              <a:rPr lang="ru-RU" sz="2800" b="1" dirty="0"/>
              <a:t>) – количество продукции (возможно, разных серий), одномоментно выставляемое для продажи.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336839-D3BE-4920-9D0A-337BEDA5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30</a:t>
            </a:fld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5597" y="1711024"/>
            <a:ext cx="2373434" cy="217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3689" y="1690255"/>
            <a:ext cx="3383972" cy="220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3689" y="4921381"/>
            <a:ext cx="3562028" cy="164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665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AAA931-CB3D-4948-973A-FC610427B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31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9491" y="1593275"/>
            <a:ext cx="4668981" cy="34163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2400" b="1" dirty="0"/>
          </a:p>
          <a:p>
            <a:pPr algn="just"/>
            <a:r>
              <a:rPr lang="ru-RU" sz="2400" b="1" dirty="0"/>
              <a:t>Срок годности исчисляется с момента производства. Сроки годности часто обозначаются надписью: «Годен до», например,</a:t>
            </a:r>
          </a:p>
          <a:p>
            <a:pPr algn="just"/>
            <a:r>
              <a:rPr lang="ru-RU" sz="2400" b="1" dirty="0"/>
              <a:t>Годен до: 10 10</a:t>
            </a:r>
          </a:p>
          <a:p>
            <a:pPr algn="just"/>
            <a:r>
              <a:rPr lang="ru-RU" sz="2400" b="1" dirty="0"/>
              <a:t>Годен до: 1 12 2007</a:t>
            </a:r>
          </a:p>
          <a:p>
            <a:pPr algn="just"/>
            <a:r>
              <a:rPr lang="ru-RU" sz="2400" b="1" dirty="0"/>
              <a:t>Годность до: 11 2014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0874" y="-11444"/>
            <a:ext cx="6691744" cy="669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616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3455" y="346363"/>
            <a:ext cx="11125200" cy="612370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364" y="667349"/>
            <a:ext cx="5458691" cy="5481731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</a:rPr>
              <a:t>Дата истечения срока годности импортных ЛП и ТАА обозначается с использованием слова </a:t>
            </a:r>
            <a:r>
              <a:rPr lang="ru-RU" sz="2400" b="1" dirty="0" err="1">
                <a:solidFill>
                  <a:schemeClr val="tx1"/>
                </a:solidFill>
              </a:rPr>
              <a:t>Expire</a:t>
            </a:r>
            <a:r>
              <a:rPr lang="ru-RU" sz="2400" b="1" dirty="0">
                <a:solidFill>
                  <a:schemeClr val="tx1"/>
                </a:solidFill>
              </a:rPr>
              <a:t> (англ. «истекать»).</a:t>
            </a:r>
          </a:p>
          <a:p>
            <a:pPr algn="just"/>
            <a:endParaRPr lang="ru-RU" sz="2400" b="1" dirty="0">
              <a:solidFill>
                <a:schemeClr val="tx1"/>
              </a:solidFill>
            </a:endParaRPr>
          </a:p>
          <a:p>
            <a:pPr algn="just"/>
            <a:endParaRPr lang="ru-RU" sz="2400" b="1" dirty="0">
              <a:solidFill>
                <a:schemeClr val="tx1"/>
              </a:solidFill>
            </a:endParaRP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Дата производства может быть включена в номер серии, а может указываться отдельно. В английской транскрипции часто используется сокращенный вариант слова «</a:t>
            </a:r>
            <a:r>
              <a:rPr lang="ru-RU" sz="2400" b="1" dirty="0" err="1">
                <a:solidFill>
                  <a:schemeClr val="tx1"/>
                </a:solidFill>
              </a:rPr>
              <a:t>Manufactured</a:t>
            </a:r>
            <a:r>
              <a:rPr lang="ru-RU" sz="2400" b="1" dirty="0">
                <a:solidFill>
                  <a:schemeClr val="tx1"/>
                </a:solidFill>
              </a:rPr>
              <a:t>» — «</a:t>
            </a:r>
            <a:r>
              <a:rPr lang="ru-RU" sz="2400" b="1" dirty="0" err="1">
                <a:solidFill>
                  <a:schemeClr val="tx1"/>
                </a:solidFill>
              </a:rPr>
              <a:t>Mfd</a:t>
            </a:r>
            <a:r>
              <a:rPr lang="ru-RU" sz="2400" b="1" dirty="0">
                <a:solidFill>
                  <a:schemeClr val="tx1"/>
                </a:solidFill>
              </a:rPr>
              <a:t>» («</a:t>
            </a:r>
            <a:r>
              <a:rPr lang="en-US" sz="2400" b="1" dirty="0" err="1">
                <a:solidFill>
                  <a:schemeClr val="tx1"/>
                </a:solidFill>
              </a:rPr>
              <a:t>Mfg</a:t>
            </a:r>
            <a:r>
              <a:rPr lang="ru-RU" sz="2400" b="1" dirty="0">
                <a:solidFill>
                  <a:schemeClr val="tx1"/>
                </a:solidFill>
              </a:rPr>
              <a:t>») — произведено. </a:t>
            </a:r>
          </a:p>
          <a:p>
            <a:pPr marL="0" indent="0" algn="just"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32</a:t>
            </a:fld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5437" y="714396"/>
            <a:ext cx="5313218" cy="538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6761018" y="1981200"/>
            <a:ext cx="1149927" cy="51261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637" y="2741901"/>
            <a:ext cx="11826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328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836" y="180765"/>
            <a:ext cx="9850582" cy="12808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Регистрационный номер – это номер государственного регистрационного удостоверения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8741" y="1634836"/>
            <a:ext cx="11196060" cy="3777622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Регистрационное удостоверение на каждый вид ЛП или МИ имеет срок действия 5 лет, затем производитель обязан вновь регистрировать свою продукцию в </a:t>
            </a:r>
            <a:r>
              <a:rPr lang="ru-RU" sz="2000" dirty="0" err="1"/>
              <a:t>Госреестре</a:t>
            </a:r>
            <a:r>
              <a:rPr lang="ru-RU" sz="2000" dirty="0"/>
              <a:t> ЛП или МИ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FB3964-E7DA-41F7-8C49-EB97C263A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33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3656" y="2550910"/>
            <a:ext cx="6887030" cy="296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479" y="2797653"/>
            <a:ext cx="2603833" cy="368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27312" y="5562087"/>
            <a:ext cx="90220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Регистрационный номер содержит информацию о номере и дате</a:t>
            </a:r>
          </a:p>
          <a:p>
            <a:r>
              <a:rPr lang="ru-RU" sz="2000" dirty="0"/>
              <a:t> приказа о регистрации этого ЛП в конкретной ЛФ и конкретного </a:t>
            </a:r>
          </a:p>
          <a:p>
            <a:r>
              <a:rPr lang="ru-RU" sz="2000" dirty="0"/>
              <a:t>производителя </a:t>
            </a:r>
          </a:p>
        </p:txBody>
      </p:sp>
    </p:spTree>
    <p:extLst>
      <p:ext uri="{BB962C8B-B14F-4D97-AF65-F5344CB8AC3E}">
        <p14:creationId xmlns:p14="http://schemas.microsoft.com/office/powerpoint/2010/main" val="3888442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E652059-323F-870A-F267-71FD06B2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192" y="399773"/>
            <a:ext cx="8911687" cy="753134"/>
          </a:xfrm>
        </p:spPr>
        <p:txBody>
          <a:bodyPr/>
          <a:lstStyle/>
          <a:p>
            <a:r>
              <a:rPr lang="ru-RU" b="1" dirty="0"/>
              <a:t>Контрольные вопросы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FCF4107D-7E0F-2274-33FC-7D9344E84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367" y="1377243"/>
            <a:ext cx="8915400" cy="5080983"/>
          </a:xfrm>
        </p:spPr>
        <p:txBody>
          <a:bodyPr>
            <a:normAutofit/>
          </a:bodyPr>
          <a:lstStyle/>
          <a:p>
            <a:pPr algn="just">
              <a:buFont typeface="+mj-lt"/>
              <a:buAutoNum type="arabicPeriod"/>
            </a:pPr>
            <a:r>
              <a:rPr lang="ru-RU" dirty="0"/>
              <a:t>Что такое качество? Чем оно обеспечивается? Каковы основные показатели качества?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Что такое упаковка? Каково ее функциональное назначение?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Классификация упаковок. Виды упаковок.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Требования к упаковке.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Что такое маркировка? Ее функции. Общие требования.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Какая информация должна содержаться на первичной и на вторичной упаковке?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 Примеры элементов маркировки.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Обязательные надписи. Виды информационных знаков.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Маркировка медицинских изделий.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Что такое серия? Партия? Срок годности? Регистрационный номер?</a:t>
            </a:r>
          </a:p>
          <a:p>
            <a:pPr algn="just">
              <a:buFont typeface="+mj-lt"/>
              <a:buAutoNum type="arabicPeriod"/>
            </a:pPr>
            <a:endParaRPr lang="ru-RU" dirty="0"/>
          </a:p>
          <a:p>
            <a:pPr algn="just">
              <a:buFont typeface="+mj-lt"/>
              <a:buAutoNum type="arabicPeriod"/>
            </a:pPr>
            <a:endParaRPr lang="ru-RU" dirty="0"/>
          </a:p>
          <a:p>
            <a:pPr algn="just">
              <a:buFont typeface="+mj-lt"/>
              <a:buAutoNum type="arabicPeriod"/>
            </a:pPr>
            <a:endParaRPr lang="ru-RU" dirty="0"/>
          </a:p>
          <a:p>
            <a:pPr algn="just"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07C713-616D-2070-43C1-977D9721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26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AFF69C-5E72-4440-AA7D-871F1867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4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FB3AA44-4257-4BB0-8F13-952082B334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11" y="29965"/>
            <a:ext cx="12011378" cy="682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7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9A031-C4CD-4CAA-8E68-3D655DCAA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14" y="235979"/>
            <a:ext cx="10417576" cy="1280890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/>
              <a:t>Упаковка</a:t>
            </a:r>
            <a:r>
              <a:rPr lang="ru-RU" sz="2400" b="1" dirty="0"/>
              <a:t> – средство или комплекс средств, обеспечивающих защиту продукции от повреждения и потерь, окружающей среды, загрязнений, а также обеспечивающих процесс обращения.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BDCC109-8C32-4E57-8AB3-34CC148E1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345" y="2045857"/>
            <a:ext cx="7084186" cy="445276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3AE25E-958B-45DF-A099-31569685C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5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74B578-5F93-4566-A97D-D689EB98AD76}"/>
              </a:ext>
            </a:extLst>
          </p:cNvPr>
          <p:cNvSpPr/>
          <p:nvPr/>
        </p:nvSpPr>
        <p:spPr>
          <a:xfrm>
            <a:off x="7760701" y="1514478"/>
            <a:ext cx="39889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1930" indent="450215" algn="just">
              <a:spcAft>
                <a:spcPts val="0"/>
              </a:spcAft>
            </a:pP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</a:rPr>
              <a:t>Функциональное значение упаковки: </a:t>
            </a:r>
          </a:p>
          <a:p>
            <a:pPr marL="285750" marR="20193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сохранность, </a:t>
            </a:r>
          </a:p>
          <a:p>
            <a:pPr marL="285750" marR="20193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обеспечение удобства пользования препаратом, </a:t>
            </a:r>
          </a:p>
          <a:p>
            <a:pPr marL="285750" marR="20193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возможность дозированного применения, </a:t>
            </a:r>
          </a:p>
          <a:p>
            <a:pPr marL="285750" marR="20193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стерильность, </a:t>
            </a:r>
          </a:p>
          <a:p>
            <a:pPr marL="285750" marR="20193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контроль первого вскрытия упаковки, </a:t>
            </a:r>
          </a:p>
          <a:p>
            <a:pPr marL="285750" marR="20193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недоступность для вскрытия детьми. </a:t>
            </a:r>
          </a:p>
          <a:p>
            <a:pPr marL="285750" marR="20193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должна способствовать наибольшему проявлению терапевтического эффекта ЛП и одновременно соответствовать требованиям технологии, способствовать продвижению товара на рынке (маркетинговая функция).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940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F4AF6A-4CFE-4E47-A387-0D1F9F1F7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1B956A-0D43-42F6-ACC2-DC331D63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75" y="265359"/>
            <a:ext cx="11890649" cy="659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7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6ABF77-4BAB-4ADA-82F5-1997F2B93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2C4196-8C4F-45EC-BEFD-F998AAA8C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836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CAE147-E7C6-4045-95E3-154A1866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9FEC5D-2FF6-4D75-BACB-D3ED7F4609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05" y="2144005"/>
            <a:ext cx="6338603" cy="43871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8FDF81-9493-4BD2-87D5-359BA4BE73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3661" y="484922"/>
            <a:ext cx="5970934" cy="405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82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82F998-ECD9-4FAA-BA42-D6FE9CBC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E47D-A027-40F0-B17E-AEC6D6BF61A8}" type="slidenum">
              <a:rPr lang="ru-RU" smtClean="0"/>
              <a:t>9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968F1D-6366-407D-9713-D4894558D3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57" y="1857654"/>
            <a:ext cx="5624075" cy="4212564"/>
          </a:xfrm>
          <a:prstGeom prst="rect">
            <a:avLst/>
          </a:prstGeo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6BA7CDF6-A8C3-4D7A-BC5F-B6BD4A9D2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2998" y="474134"/>
            <a:ext cx="5892945" cy="4413955"/>
          </a:xfrm>
        </p:spPr>
      </p:pic>
    </p:spTree>
    <p:extLst>
      <p:ext uri="{BB962C8B-B14F-4D97-AF65-F5344CB8AC3E}">
        <p14:creationId xmlns:p14="http://schemas.microsoft.com/office/powerpoint/2010/main" val="335628758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293</TotalTime>
  <Words>927</Words>
  <Application>Microsoft Office PowerPoint</Application>
  <PresentationFormat>Широкоэкранный</PresentationFormat>
  <Paragraphs>146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Calibri</vt:lpstr>
      <vt:lpstr>Century Gothic</vt:lpstr>
      <vt:lpstr>PT Sans</vt:lpstr>
      <vt:lpstr>PT Serif</vt:lpstr>
      <vt:lpstr>Wingdings</vt:lpstr>
      <vt:lpstr>Wingdings 3</vt:lpstr>
      <vt:lpstr>Легкий дым</vt:lpstr>
      <vt:lpstr>1.1.2. Качество фармацевтических товаров.  Технологические методы защиты товара: упаковка, маркировка. </vt:lpstr>
      <vt:lpstr>Качество – совокупность характеристик объекта, относящихся к его способности удовлетворять установленные и предполагаемые потребности</vt:lpstr>
      <vt:lpstr>Презентация PowerPoint</vt:lpstr>
      <vt:lpstr>Презентация PowerPoint</vt:lpstr>
      <vt:lpstr>Упаковка – средство или комплекс средств, обеспечивающих защиту продукции от повреждения и потерь, окружающей среды, загрязнений, а также обеспечивающих процесс обращения.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УПАКОВКЕ</vt:lpstr>
      <vt:lpstr>ТРЕБОВАНИЯ К УПАКОВКЕ</vt:lpstr>
      <vt:lpstr>Маркировка – текст, условные обозначения (знаки) или рисунок, нанесенные на упаковку и (или) товар, а также другие вспомогательные средства, предназначенные для идентификации товара или отдельных его свойств, доведения до потребителя информации об изготовителях (исполнителях), количественных и качественных характеристиках товара.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Предупредительные знаки предназначены для обеспечения безопасности потребителя и окружающей среды при эксплуатации потенциально опасных товаров путем предупреждения об опасности или указания на действия по предупреждению опасности.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Условные обозначения на маркировке перевязочных средств</vt:lpstr>
      <vt:lpstr>Обязательные элементы маркировки пищевой продукции </vt:lpstr>
      <vt:lpstr>Серия (англ. Batch) – определенное количество продукта, выработанное без изменения условий или без остановки производства.       Партия (англ. Lot) – количество продукции (возможно, разных серий), одномоментно выставляемое для продажи. </vt:lpstr>
      <vt:lpstr>Презентация PowerPoint</vt:lpstr>
      <vt:lpstr>Презентация PowerPoint</vt:lpstr>
      <vt:lpstr>Регистрационный номер – это номер государственного регистрационного удостоверения</vt:lpstr>
      <vt:lpstr>Контрольные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1.3. Качество фармацевтических товаров.  Технологические методы защиты товара: упаковка, маркировка.</dc:title>
  <dc:creator>Olga</dc:creator>
  <cp:lastModifiedBy>Ольга Калинина</cp:lastModifiedBy>
  <cp:revision>59</cp:revision>
  <dcterms:created xsi:type="dcterms:W3CDTF">2018-10-26T11:19:13Z</dcterms:created>
  <dcterms:modified xsi:type="dcterms:W3CDTF">2023-04-25T04:16:19Z</dcterms:modified>
</cp:coreProperties>
</file>