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sldIdLst>
    <p:sldId id="256" r:id="rId2"/>
    <p:sldId id="258" r:id="rId3"/>
    <p:sldId id="259" r:id="rId4"/>
    <p:sldId id="261" r:id="rId5"/>
    <p:sldId id="262" r:id="rId6"/>
    <p:sldId id="290" r:id="rId7"/>
    <p:sldId id="257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9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9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F23A74-0679-4B84-8E9F-955B561717C3}">
          <p14:sldIdLst>
            <p14:sldId id="256"/>
            <p14:sldId id="258"/>
            <p14:sldId id="259"/>
            <p14:sldId id="261"/>
            <p14:sldId id="262"/>
            <p14:sldId id="290"/>
            <p14:sldId id="257"/>
            <p14:sldId id="263"/>
            <p14:sldId id="264"/>
            <p14:sldId id="267"/>
            <p14:sldId id="268"/>
            <p14:sldId id="269"/>
            <p14:sldId id="270"/>
            <p14:sldId id="271"/>
            <p14:sldId id="29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  <p14:sldId id="286"/>
            <p14:sldId id="287"/>
            <p14:sldId id="289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F46BF-A0B9-456D-8225-C6EE9351B7C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CA4E17-6F51-44ED-B683-DF70A77CA3F5}">
      <dgm:prSet custT="1"/>
      <dgm:spPr/>
      <dgm:t>
        <a:bodyPr/>
        <a:lstStyle/>
        <a:p>
          <a:r>
            <a:rPr lang="ru-RU" sz="1600" b="1" dirty="0"/>
            <a:t>получать на основании мотивированных письменных запросов от субъектов обращения лекарственных средств документы и информацию по вопросам обращения лекарственных средств;</a:t>
          </a:r>
        </a:p>
      </dgm:t>
    </dgm:pt>
    <dgm:pt modelId="{6D7B9D31-8DF1-4B17-97FC-4C9A06B7B59F}" type="parTrans" cxnId="{4EF747CE-32B4-4DBA-98E2-6A484375B3B8}">
      <dgm:prSet/>
      <dgm:spPr/>
      <dgm:t>
        <a:bodyPr/>
        <a:lstStyle/>
        <a:p>
          <a:endParaRPr lang="ru-RU" b="1"/>
        </a:p>
      </dgm:t>
    </dgm:pt>
    <dgm:pt modelId="{DBBFC843-F56C-498D-888D-0960415DEF80}" type="sibTrans" cxnId="{4EF747CE-32B4-4DBA-98E2-6A484375B3B8}">
      <dgm:prSet/>
      <dgm:spPr/>
      <dgm:t>
        <a:bodyPr/>
        <a:lstStyle/>
        <a:p>
          <a:endParaRPr lang="ru-RU" b="1"/>
        </a:p>
      </dgm:t>
    </dgm:pt>
    <dgm:pt modelId="{6A5ACE1F-37A3-4DEA-A7A0-B32ED2F4E540}">
      <dgm:prSet custT="1"/>
      <dgm:spPr/>
      <dgm:t>
        <a:bodyPr/>
        <a:lstStyle/>
        <a:p>
          <a:r>
            <a:rPr lang="ru-RU" sz="1600" b="1" dirty="0"/>
            <a:t>беспрепятственно по предъявлении служебного удостоверения и копии приказа (распоряжения) органа государственного надзора о назначении проверки посещать при осуществлении своей деятельности </a:t>
          </a:r>
          <a:r>
            <a:rPr lang="ru-RU" sz="1600" b="1" dirty="0" err="1"/>
            <a:t>территорит</a:t>
          </a:r>
          <a:r>
            <a:rPr lang="ru-RU" sz="1600" b="1" dirty="0"/>
            <a:t> и здания в целях проведения мероприятий по контролю;</a:t>
          </a:r>
        </a:p>
      </dgm:t>
    </dgm:pt>
    <dgm:pt modelId="{78063163-1147-4EA9-9246-CDB43388396E}" type="parTrans" cxnId="{514310AA-9FA3-4A34-B829-DE3CE09B2F63}">
      <dgm:prSet/>
      <dgm:spPr/>
      <dgm:t>
        <a:bodyPr/>
        <a:lstStyle/>
        <a:p>
          <a:endParaRPr lang="ru-RU" b="1"/>
        </a:p>
      </dgm:t>
    </dgm:pt>
    <dgm:pt modelId="{14FF1F07-391E-4A0D-91FC-F803FD9D1F0C}" type="sibTrans" cxnId="{514310AA-9FA3-4A34-B829-DE3CE09B2F63}">
      <dgm:prSet/>
      <dgm:spPr/>
      <dgm:t>
        <a:bodyPr/>
        <a:lstStyle/>
        <a:p>
          <a:endParaRPr lang="ru-RU" b="1"/>
        </a:p>
      </dgm:t>
    </dgm:pt>
    <dgm:pt modelId="{94097F17-D23C-4D31-A8E4-219A1941F46A}">
      <dgm:prSet custT="1"/>
      <dgm:spPr/>
      <dgm:t>
        <a:bodyPr/>
        <a:lstStyle/>
        <a:p>
          <a:r>
            <a:rPr lang="ru-RU" sz="1600" b="1" dirty="0"/>
            <a:t>проводить отбор образцов ЛС, реализуемых населению, для проверки их качества, проведения исследований, испытаний в соответствии с правилами отбора образцов;</a:t>
          </a:r>
        </a:p>
      </dgm:t>
    </dgm:pt>
    <dgm:pt modelId="{1161D102-73E4-473D-881B-4FF77E07A467}" type="parTrans" cxnId="{3227E19A-125B-43EC-8068-29BA77563658}">
      <dgm:prSet/>
      <dgm:spPr/>
      <dgm:t>
        <a:bodyPr/>
        <a:lstStyle/>
        <a:p>
          <a:endParaRPr lang="ru-RU" b="1"/>
        </a:p>
      </dgm:t>
    </dgm:pt>
    <dgm:pt modelId="{5DF1011F-5841-447E-B4B3-74A91D3C1C93}" type="sibTrans" cxnId="{3227E19A-125B-43EC-8068-29BA77563658}">
      <dgm:prSet/>
      <dgm:spPr/>
      <dgm:t>
        <a:bodyPr/>
        <a:lstStyle/>
        <a:p>
          <a:endParaRPr lang="ru-RU" b="1"/>
        </a:p>
      </dgm:t>
    </dgm:pt>
    <dgm:pt modelId="{63EA0C74-180F-4056-B16D-0AC7BD1BA8EA}">
      <dgm:prSet/>
      <dgm:spPr/>
      <dgm:t>
        <a:bodyPr/>
        <a:lstStyle/>
        <a:p>
          <a:r>
            <a:rPr lang="ru-RU" b="1" dirty="0"/>
            <a:t>выдавать субъектам обращения лекарственных средств предписания о прекращении нарушений обязательных требований и об устранении выявленных нарушений;</a:t>
          </a:r>
        </a:p>
      </dgm:t>
    </dgm:pt>
    <dgm:pt modelId="{B2ED928C-F50A-4858-BC21-68BE7B538CA1}" type="parTrans" cxnId="{D4953221-2038-405F-B6FE-16F9C7FC55B1}">
      <dgm:prSet/>
      <dgm:spPr/>
      <dgm:t>
        <a:bodyPr/>
        <a:lstStyle/>
        <a:p>
          <a:endParaRPr lang="ru-RU" b="1"/>
        </a:p>
      </dgm:t>
    </dgm:pt>
    <dgm:pt modelId="{6E94B0F3-BDB5-472A-A56E-DFF851B7064E}" type="sibTrans" cxnId="{D4953221-2038-405F-B6FE-16F9C7FC55B1}">
      <dgm:prSet/>
      <dgm:spPr/>
      <dgm:t>
        <a:bodyPr/>
        <a:lstStyle/>
        <a:p>
          <a:endParaRPr lang="ru-RU" b="1"/>
        </a:p>
      </dgm:t>
    </dgm:pt>
    <dgm:pt modelId="{722FBB11-2774-4D4B-BD5B-5D4DEDF50697}">
      <dgm:prSet/>
      <dgm:spPr/>
      <dgm:t>
        <a:bodyPr/>
        <a:lstStyle/>
        <a:p>
          <a:r>
            <a:rPr lang="ru-RU" b="1" dirty="0"/>
            <a:t>направлять в уполномоченные органы материалы, связанные с нарушениями обязательных требований, для решения вопросов о возбуждении уголовных дел по признакам преступлений.</a:t>
          </a:r>
        </a:p>
      </dgm:t>
    </dgm:pt>
    <dgm:pt modelId="{C8F51D8C-8BF1-4E56-9014-1C2C545BB994}" type="parTrans" cxnId="{DE73C411-0E64-4C96-B0A6-74221DBE9FCE}">
      <dgm:prSet/>
      <dgm:spPr/>
      <dgm:t>
        <a:bodyPr/>
        <a:lstStyle/>
        <a:p>
          <a:endParaRPr lang="ru-RU" b="1"/>
        </a:p>
      </dgm:t>
    </dgm:pt>
    <dgm:pt modelId="{FE2A1A6C-32FF-4927-A5EE-DFD257F36F35}" type="sibTrans" cxnId="{DE73C411-0E64-4C96-B0A6-74221DBE9FCE}">
      <dgm:prSet/>
      <dgm:spPr/>
      <dgm:t>
        <a:bodyPr/>
        <a:lstStyle/>
        <a:p>
          <a:endParaRPr lang="ru-RU" b="1"/>
        </a:p>
      </dgm:t>
    </dgm:pt>
    <dgm:pt modelId="{28E1716B-F3F5-4C2D-A024-2AC910285165}" type="pres">
      <dgm:prSet presAssocID="{BDEF46BF-A0B9-456D-8225-C6EE9351B7C3}" presName="Name0" presStyleCnt="0">
        <dgm:presLayoutVars>
          <dgm:dir/>
          <dgm:animLvl val="lvl"/>
          <dgm:resizeHandles val="exact"/>
        </dgm:presLayoutVars>
      </dgm:prSet>
      <dgm:spPr/>
    </dgm:pt>
    <dgm:pt modelId="{42B5E961-65CC-4CAB-ADEE-ED945595D192}" type="pres">
      <dgm:prSet presAssocID="{7CCA4E17-6F51-44ED-B683-DF70A77CA3F5}" presName="linNode" presStyleCnt="0"/>
      <dgm:spPr/>
    </dgm:pt>
    <dgm:pt modelId="{1EE6529E-CB19-44D2-9693-C1BB89D2F7FB}" type="pres">
      <dgm:prSet presAssocID="{7CCA4E17-6F51-44ED-B683-DF70A77CA3F5}" presName="parentText" presStyleLbl="node1" presStyleIdx="0" presStyleCnt="5" custScaleX="277778">
        <dgm:presLayoutVars>
          <dgm:chMax val="1"/>
          <dgm:bulletEnabled val="1"/>
        </dgm:presLayoutVars>
      </dgm:prSet>
      <dgm:spPr/>
    </dgm:pt>
    <dgm:pt modelId="{699A9B90-B5DF-4977-A5C4-461B9F3992B0}" type="pres">
      <dgm:prSet presAssocID="{DBBFC843-F56C-498D-888D-0960415DEF80}" presName="sp" presStyleCnt="0"/>
      <dgm:spPr/>
    </dgm:pt>
    <dgm:pt modelId="{94E9D6A3-1CE3-48A4-A161-AF1716D310AF}" type="pres">
      <dgm:prSet presAssocID="{6A5ACE1F-37A3-4DEA-A7A0-B32ED2F4E540}" presName="linNode" presStyleCnt="0"/>
      <dgm:spPr/>
    </dgm:pt>
    <dgm:pt modelId="{7847D9B6-F5DF-4822-AC13-0342C97CFBC8}" type="pres">
      <dgm:prSet presAssocID="{6A5ACE1F-37A3-4DEA-A7A0-B32ED2F4E540}" presName="parentText" presStyleLbl="node1" presStyleIdx="1" presStyleCnt="5" custScaleX="277778">
        <dgm:presLayoutVars>
          <dgm:chMax val="1"/>
          <dgm:bulletEnabled val="1"/>
        </dgm:presLayoutVars>
      </dgm:prSet>
      <dgm:spPr/>
    </dgm:pt>
    <dgm:pt modelId="{0F1F30AD-54B4-414F-9289-8FD2F47D0433}" type="pres">
      <dgm:prSet presAssocID="{14FF1F07-391E-4A0D-91FC-F803FD9D1F0C}" presName="sp" presStyleCnt="0"/>
      <dgm:spPr/>
    </dgm:pt>
    <dgm:pt modelId="{348D4D44-C09D-495F-B848-A4C7C31A8538}" type="pres">
      <dgm:prSet presAssocID="{94097F17-D23C-4D31-A8E4-219A1941F46A}" presName="linNode" presStyleCnt="0"/>
      <dgm:spPr/>
    </dgm:pt>
    <dgm:pt modelId="{76B7AA10-A5DB-4253-B2EC-A6FD210D536A}" type="pres">
      <dgm:prSet presAssocID="{94097F17-D23C-4D31-A8E4-219A1941F46A}" presName="parentText" presStyleLbl="node1" presStyleIdx="2" presStyleCnt="5" custScaleX="277778">
        <dgm:presLayoutVars>
          <dgm:chMax val="1"/>
          <dgm:bulletEnabled val="1"/>
        </dgm:presLayoutVars>
      </dgm:prSet>
      <dgm:spPr/>
    </dgm:pt>
    <dgm:pt modelId="{C23180B9-9DC4-43AA-82AE-CCEEEC12F8C5}" type="pres">
      <dgm:prSet presAssocID="{5DF1011F-5841-447E-B4B3-74A91D3C1C93}" presName="sp" presStyleCnt="0"/>
      <dgm:spPr/>
    </dgm:pt>
    <dgm:pt modelId="{C414E65D-9BC8-4800-83C2-66540A4148E1}" type="pres">
      <dgm:prSet presAssocID="{63EA0C74-180F-4056-B16D-0AC7BD1BA8EA}" presName="linNode" presStyleCnt="0"/>
      <dgm:spPr/>
    </dgm:pt>
    <dgm:pt modelId="{C3BFE3B0-E79D-4808-9B0C-5C91A821B164}" type="pres">
      <dgm:prSet presAssocID="{63EA0C74-180F-4056-B16D-0AC7BD1BA8EA}" presName="parentText" presStyleLbl="node1" presStyleIdx="3" presStyleCnt="5" custScaleX="277778">
        <dgm:presLayoutVars>
          <dgm:chMax val="1"/>
          <dgm:bulletEnabled val="1"/>
        </dgm:presLayoutVars>
      </dgm:prSet>
      <dgm:spPr/>
    </dgm:pt>
    <dgm:pt modelId="{2EAA1275-0177-4AE6-A0CB-D7A20706B0B1}" type="pres">
      <dgm:prSet presAssocID="{6E94B0F3-BDB5-472A-A56E-DFF851B7064E}" presName="sp" presStyleCnt="0"/>
      <dgm:spPr/>
    </dgm:pt>
    <dgm:pt modelId="{4720BB18-7EF6-45A1-8424-F8EAC21D3332}" type="pres">
      <dgm:prSet presAssocID="{722FBB11-2774-4D4B-BD5B-5D4DEDF50697}" presName="linNode" presStyleCnt="0"/>
      <dgm:spPr/>
    </dgm:pt>
    <dgm:pt modelId="{20787CC3-EDF5-466F-8387-A4F357F1B2C3}" type="pres">
      <dgm:prSet presAssocID="{722FBB11-2774-4D4B-BD5B-5D4DEDF50697}" presName="parentText" presStyleLbl="node1" presStyleIdx="4" presStyleCnt="5" custScaleX="277778">
        <dgm:presLayoutVars>
          <dgm:chMax val="1"/>
          <dgm:bulletEnabled val="1"/>
        </dgm:presLayoutVars>
      </dgm:prSet>
      <dgm:spPr/>
    </dgm:pt>
  </dgm:ptLst>
  <dgm:cxnLst>
    <dgm:cxn modelId="{F503C304-7D19-48FA-9F63-90A7DB42B07A}" type="presOf" srcId="{BDEF46BF-A0B9-456D-8225-C6EE9351B7C3}" destId="{28E1716B-F3F5-4C2D-A024-2AC910285165}" srcOrd="0" destOrd="0" presId="urn:microsoft.com/office/officeart/2005/8/layout/vList5"/>
    <dgm:cxn modelId="{DE73C411-0E64-4C96-B0A6-74221DBE9FCE}" srcId="{BDEF46BF-A0B9-456D-8225-C6EE9351B7C3}" destId="{722FBB11-2774-4D4B-BD5B-5D4DEDF50697}" srcOrd="4" destOrd="0" parTransId="{C8F51D8C-8BF1-4E56-9014-1C2C545BB994}" sibTransId="{FE2A1A6C-32FF-4927-A5EE-DFD257F36F35}"/>
    <dgm:cxn modelId="{D4953221-2038-405F-B6FE-16F9C7FC55B1}" srcId="{BDEF46BF-A0B9-456D-8225-C6EE9351B7C3}" destId="{63EA0C74-180F-4056-B16D-0AC7BD1BA8EA}" srcOrd="3" destOrd="0" parTransId="{B2ED928C-F50A-4858-BC21-68BE7B538CA1}" sibTransId="{6E94B0F3-BDB5-472A-A56E-DFF851B7064E}"/>
    <dgm:cxn modelId="{7D148136-1909-457F-B6A0-54B16EF8AF9C}" type="presOf" srcId="{63EA0C74-180F-4056-B16D-0AC7BD1BA8EA}" destId="{C3BFE3B0-E79D-4808-9B0C-5C91A821B164}" srcOrd="0" destOrd="0" presId="urn:microsoft.com/office/officeart/2005/8/layout/vList5"/>
    <dgm:cxn modelId="{C3214061-7EDC-4BC7-A6BB-AE8310E6045C}" type="presOf" srcId="{722FBB11-2774-4D4B-BD5B-5D4DEDF50697}" destId="{20787CC3-EDF5-466F-8387-A4F357F1B2C3}" srcOrd="0" destOrd="0" presId="urn:microsoft.com/office/officeart/2005/8/layout/vList5"/>
    <dgm:cxn modelId="{E953DF48-A26C-49C5-80D0-E6FEBF40EDC5}" type="presOf" srcId="{7CCA4E17-6F51-44ED-B683-DF70A77CA3F5}" destId="{1EE6529E-CB19-44D2-9693-C1BB89D2F7FB}" srcOrd="0" destOrd="0" presId="urn:microsoft.com/office/officeart/2005/8/layout/vList5"/>
    <dgm:cxn modelId="{3259DC4F-2ADF-445C-926D-6FF60216A883}" type="presOf" srcId="{6A5ACE1F-37A3-4DEA-A7A0-B32ED2F4E540}" destId="{7847D9B6-F5DF-4822-AC13-0342C97CFBC8}" srcOrd="0" destOrd="0" presId="urn:microsoft.com/office/officeart/2005/8/layout/vList5"/>
    <dgm:cxn modelId="{3227E19A-125B-43EC-8068-29BA77563658}" srcId="{BDEF46BF-A0B9-456D-8225-C6EE9351B7C3}" destId="{94097F17-D23C-4D31-A8E4-219A1941F46A}" srcOrd="2" destOrd="0" parTransId="{1161D102-73E4-473D-881B-4FF77E07A467}" sibTransId="{5DF1011F-5841-447E-B4B3-74A91D3C1C93}"/>
    <dgm:cxn modelId="{514310AA-9FA3-4A34-B829-DE3CE09B2F63}" srcId="{BDEF46BF-A0B9-456D-8225-C6EE9351B7C3}" destId="{6A5ACE1F-37A3-4DEA-A7A0-B32ED2F4E540}" srcOrd="1" destOrd="0" parTransId="{78063163-1147-4EA9-9246-CDB43388396E}" sibTransId="{14FF1F07-391E-4A0D-91FC-F803FD9D1F0C}"/>
    <dgm:cxn modelId="{4EF747CE-32B4-4DBA-98E2-6A484375B3B8}" srcId="{BDEF46BF-A0B9-456D-8225-C6EE9351B7C3}" destId="{7CCA4E17-6F51-44ED-B683-DF70A77CA3F5}" srcOrd="0" destOrd="0" parTransId="{6D7B9D31-8DF1-4B17-97FC-4C9A06B7B59F}" sibTransId="{DBBFC843-F56C-498D-888D-0960415DEF80}"/>
    <dgm:cxn modelId="{4ED73BE4-CC3B-410B-AFB7-0C06B641AA7C}" type="presOf" srcId="{94097F17-D23C-4D31-A8E4-219A1941F46A}" destId="{76B7AA10-A5DB-4253-B2EC-A6FD210D536A}" srcOrd="0" destOrd="0" presId="urn:microsoft.com/office/officeart/2005/8/layout/vList5"/>
    <dgm:cxn modelId="{0556CB13-16F7-4931-A01A-1B7FEB9572DE}" type="presParOf" srcId="{28E1716B-F3F5-4C2D-A024-2AC910285165}" destId="{42B5E961-65CC-4CAB-ADEE-ED945595D192}" srcOrd="0" destOrd="0" presId="urn:microsoft.com/office/officeart/2005/8/layout/vList5"/>
    <dgm:cxn modelId="{0797DB9A-6DDB-4F0E-836D-934D2B41CD3B}" type="presParOf" srcId="{42B5E961-65CC-4CAB-ADEE-ED945595D192}" destId="{1EE6529E-CB19-44D2-9693-C1BB89D2F7FB}" srcOrd="0" destOrd="0" presId="urn:microsoft.com/office/officeart/2005/8/layout/vList5"/>
    <dgm:cxn modelId="{56F3A07C-4C43-4795-A70A-6EE9C35160AE}" type="presParOf" srcId="{28E1716B-F3F5-4C2D-A024-2AC910285165}" destId="{699A9B90-B5DF-4977-A5C4-461B9F3992B0}" srcOrd="1" destOrd="0" presId="urn:microsoft.com/office/officeart/2005/8/layout/vList5"/>
    <dgm:cxn modelId="{72DB596A-30C0-4BB9-8A6F-3FB502B3B533}" type="presParOf" srcId="{28E1716B-F3F5-4C2D-A024-2AC910285165}" destId="{94E9D6A3-1CE3-48A4-A161-AF1716D310AF}" srcOrd="2" destOrd="0" presId="urn:microsoft.com/office/officeart/2005/8/layout/vList5"/>
    <dgm:cxn modelId="{E7E52EC3-0141-4119-A566-EBF9A93B8462}" type="presParOf" srcId="{94E9D6A3-1CE3-48A4-A161-AF1716D310AF}" destId="{7847D9B6-F5DF-4822-AC13-0342C97CFBC8}" srcOrd="0" destOrd="0" presId="urn:microsoft.com/office/officeart/2005/8/layout/vList5"/>
    <dgm:cxn modelId="{33AC9CFA-4105-4CCB-9DB4-514693C4CBE2}" type="presParOf" srcId="{28E1716B-F3F5-4C2D-A024-2AC910285165}" destId="{0F1F30AD-54B4-414F-9289-8FD2F47D0433}" srcOrd="3" destOrd="0" presId="urn:microsoft.com/office/officeart/2005/8/layout/vList5"/>
    <dgm:cxn modelId="{98EEAA54-FB50-4052-BC78-21FC68A5B6D7}" type="presParOf" srcId="{28E1716B-F3F5-4C2D-A024-2AC910285165}" destId="{348D4D44-C09D-495F-B848-A4C7C31A8538}" srcOrd="4" destOrd="0" presId="urn:microsoft.com/office/officeart/2005/8/layout/vList5"/>
    <dgm:cxn modelId="{3FE0ACFD-46ED-4485-955F-136713190A08}" type="presParOf" srcId="{348D4D44-C09D-495F-B848-A4C7C31A8538}" destId="{76B7AA10-A5DB-4253-B2EC-A6FD210D536A}" srcOrd="0" destOrd="0" presId="urn:microsoft.com/office/officeart/2005/8/layout/vList5"/>
    <dgm:cxn modelId="{97F00574-1874-43F3-94C3-AED36F3AB302}" type="presParOf" srcId="{28E1716B-F3F5-4C2D-A024-2AC910285165}" destId="{C23180B9-9DC4-43AA-82AE-CCEEEC12F8C5}" srcOrd="5" destOrd="0" presId="urn:microsoft.com/office/officeart/2005/8/layout/vList5"/>
    <dgm:cxn modelId="{50ACA22B-EC65-40E2-896E-F71CC9DDAD8E}" type="presParOf" srcId="{28E1716B-F3F5-4C2D-A024-2AC910285165}" destId="{C414E65D-9BC8-4800-83C2-66540A4148E1}" srcOrd="6" destOrd="0" presId="urn:microsoft.com/office/officeart/2005/8/layout/vList5"/>
    <dgm:cxn modelId="{5F8B3218-6AC3-40E2-A8A5-E1A6FA370D9E}" type="presParOf" srcId="{C414E65D-9BC8-4800-83C2-66540A4148E1}" destId="{C3BFE3B0-E79D-4808-9B0C-5C91A821B164}" srcOrd="0" destOrd="0" presId="urn:microsoft.com/office/officeart/2005/8/layout/vList5"/>
    <dgm:cxn modelId="{294C5F4A-B34F-451F-9FA3-40B7EA6DF6A1}" type="presParOf" srcId="{28E1716B-F3F5-4C2D-A024-2AC910285165}" destId="{2EAA1275-0177-4AE6-A0CB-D7A20706B0B1}" srcOrd="7" destOrd="0" presId="urn:microsoft.com/office/officeart/2005/8/layout/vList5"/>
    <dgm:cxn modelId="{DEA0C236-ED54-4634-9377-84F0D662BA0C}" type="presParOf" srcId="{28E1716B-F3F5-4C2D-A024-2AC910285165}" destId="{4720BB18-7EF6-45A1-8424-F8EAC21D3332}" srcOrd="8" destOrd="0" presId="urn:microsoft.com/office/officeart/2005/8/layout/vList5"/>
    <dgm:cxn modelId="{4AA748E8-496F-4AFD-AA4B-229A11E6615C}" type="presParOf" srcId="{4720BB18-7EF6-45A1-8424-F8EAC21D3332}" destId="{20787CC3-EDF5-466F-8387-A4F357F1B2C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6447A-DC48-4A5B-B353-5B6C1BF3C1F5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FB27E8E-9D90-4839-B4C2-ED23E7F04997}">
      <dgm:prSet/>
      <dgm:spPr/>
      <dgm:t>
        <a:bodyPr/>
        <a:lstStyle/>
        <a:p>
          <a:r>
            <a:rPr lang="ru-RU" b="1" dirty="0"/>
            <a:t>О рецептурных препаратах - только в специализированных изданиях, предназначенных для медицинских, фармацевтических, ветеринарных работников. Информация может содержаться в монографиях, справочниках, научных статьях, в докладах на конгрессах, конференциях, симпозиумах, научных советах, а также в инструкциях по применению.</a:t>
          </a:r>
        </a:p>
      </dgm:t>
    </dgm:pt>
    <dgm:pt modelId="{ADB08669-3667-45A5-AD33-E2CD7C647BA1}" type="parTrans" cxnId="{9AC5BE37-D120-42D0-A45E-8BBDE3FE86F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DC2547B-B3D2-4440-BDC3-AA1410A5C1BC}" type="sibTrans" cxnId="{9AC5BE37-D120-42D0-A45E-8BBDE3FE86F1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FC4432AC-22A0-4E72-9390-0574AD5C7E09}">
      <dgm:prSet/>
      <dgm:spPr/>
      <dgm:t>
        <a:bodyPr/>
        <a:lstStyle/>
        <a:p>
          <a:r>
            <a:rPr lang="ru-RU" b="1" dirty="0"/>
            <a:t>О безрецептурных препаратах - в публикациях и объявлениях средств массовой информации, специализированных и общих печатных изданиях, инструкциях по применению ЛП, иных изданиях. Рекламные материалы должны соответствовать инструкции.</a:t>
          </a:r>
        </a:p>
      </dgm:t>
    </dgm:pt>
    <dgm:pt modelId="{FC4EEEA0-DD81-4BDD-B6BB-B28E88DB45EA}" type="parTrans" cxnId="{3E402B08-4163-4F2F-AE3B-461E2686F130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D38BAC53-D2C5-4307-8B75-1FEA4A15BE0C}" type="sibTrans" cxnId="{3E402B08-4163-4F2F-AE3B-461E2686F130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AFF1B889-A533-4992-B1C8-990FBD82574F}">
      <dgm:prSet/>
      <dgm:spPr/>
      <dgm:t>
        <a:bodyPr/>
        <a:lstStyle/>
        <a:p>
          <a:r>
            <a:rPr lang="ru-RU" b="1" dirty="0"/>
            <a:t>Допускается использование любых материальных носителей, позволяющих хранить, передавать и использовать информацию без ее искажения.</a:t>
          </a:r>
        </a:p>
      </dgm:t>
    </dgm:pt>
    <dgm:pt modelId="{4764BEA1-4FD8-40B1-8047-39F78BE8BFB1}" type="parTrans" cxnId="{675DADCB-E270-4759-BD51-24905AD236A4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EE011DD3-E242-48EE-97C6-6D5C11B98505}" type="sibTrans" cxnId="{675DADCB-E270-4759-BD51-24905AD236A4}">
      <dgm:prSet/>
      <dgm:spPr/>
      <dgm:t>
        <a:bodyPr/>
        <a:lstStyle/>
        <a:p>
          <a:endParaRPr lang="ru-RU" b="1">
            <a:solidFill>
              <a:schemeClr val="bg1"/>
            </a:solidFill>
          </a:endParaRPr>
        </a:p>
      </dgm:t>
    </dgm:pt>
    <dgm:pt modelId="{7FD81A9C-1A35-4509-8798-388B0A3A0D77}" type="pres">
      <dgm:prSet presAssocID="{1D56447A-DC48-4A5B-B353-5B6C1BF3C1F5}" presName="Name0" presStyleCnt="0">
        <dgm:presLayoutVars>
          <dgm:dir/>
          <dgm:animLvl val="lvl"/>
          <dgm:resizeHandles val="exact"/>
        </dgm:presLayoutVars>
      </dgm:prSet>
      <dgm:spPr/>
    </dgm:pt>
    <dgm:pt modelId="{03D6F6ED-F055-4C18-A365-9FCAC91DCBB5}" type="pres">
      <dgm:prSet presAssocID="{8FB27E8E-9D90-4839-B4C2-ED23E7F04997}" presName="linNode" presStyleCnt="0"/>
      <dgm:spPr/>
    </dgm:pt>
    <dgm:pt modelId="{F54A379E-E4AB-43CC-9E97-B0A8F1AB0D9C}" type="pres">
      <dgm:prSet presAssocID="{8FB27E8E-9D90-4839-B4C2-ED23E7F04997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29CBC8C1-DB6F-4C03-9BB6-5CCA9AF6D084}" type="pres">
      <dgm:prSet presAssocID="{EDC2547B-B3D2-4440-BDC3-AA1410A5C1BC}" presName="sp" presStyleCnt="0"/>
      <dgm:spPr/>
    </dgm:pt>
    <dgm:pt modelId="{D592C0D4-688C-4967-88E4-41D2EF550C35}" type="pres">
      <dgm:prSet presAssocID="{FC4432AC-22A0-4E72-9390-0574AD5C7E09}" presName="linNode" presStyleCnt="0"/>
      <dgm:spPr/>
    </dgm:pt>
    <dgm:pt modelId="{C07D9734-0C76-4B78-9B3D-E935EB4A6B8F}" type="pres">
      <dgm:prSet presAssocID="{FC4432AC-22A0-4E72-9390-0574AD5C7E09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A94355F9-896B-4E5D-93BA-1098A94782A2}" type="pres">
      <dgm:prSet presAssocID="{D38BAC53-D2C5-4307-8B75-1FEA4A15BE0C}" presName="sp" presStyleCnt="0"/>
      <dgm:spPr/>
    </dgm:pt>
    <dgm:pt modelId="{3F4A3854-878A-475D-BD7D-837BC13C2CB3}" type="pres">
      <dgm:prSet presAssocID="{AFF1B889-A533-4992-B1C8-990FBD82574F}" presName="linNode" presStyleCnt="0"/>
      <dgm:spPr/>
    </dgm:pt>
    <dgm:pt modelId="{F8B18995-B205-45CA-B0D2-0655277105ED}" type="pres">
      <dgm:prSet presAssocID="{AFF1B889-A533-4992-B1C8-990FBD82574F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3E402B08-4163-4F2F-AE3B-461E2686F130}" srcId="{1D56447A-DC48-4A5B-B353-5B6C1BF3C1F5}" destId="{FC4432AC-22A0-4E72-9390-0574AD5C7E09}" srcOrd="1" destOrd="0" parTransId="{FC4EEEA0-DD81-4BDD-B6BB-B28E88DB45EA}" sibTransId="{D38BAC53-D2C5-4307-8B75-1FEA4A15BE0C}"/>
    <dgm:cxn modelId="{4987C516-865C-41EA-B881-40D0095574F0}" type="presOf" srcId="{1D56447A-DC48-4A5B-B353-5B6C1BF3C1F5}" destId="{7FD81A9C-1A35-4509-8798-388B0A3A0D77}" srcOrd="0" destOrd="0" presId="urn:microsoft.com/office/officeart/2005/8/layout/vList5"/>
    <dgm:cxn modelId="{9AC5BE37-D120-42D0-A45E-8BBDE3FE86F1}" srcId="{1D56447A-DC48-4A5B-B353-5B6C1BF3C1F5}" destId="{8FB27E8E-9D90-4839-B4C2-ED23E7F04997}" srcOrd="0" destOrd="0" parTransId="{ADB08669-3667-45A5-AD33-E2CD7C647BA1}" sibTransId="{EDC2547B-B3D2-4440-BDC3-AA1410A5C1BC}"/>
    <dgm:cxn modelId="{1C3AAFB9-9B11-43D1-B771-425E76EED1C1}" type="presOf" srcId="{8FB27E8E-9D90-4839-B4C2-ED23E7F04997}" destId="{F54A379E-E4AB-43CC-9E97-B0A8F1AB0D9C}" srcOrd="0" destOrd="0" presId="urn:microsoft.com/office/officeart/2005/8/layout/vList5"/>
    <dgm:cxn modelId="{510660BF-CC41-487F-A57F-FDAA20968386}" type="presOf" srcId="{FC4432AC-22A0-4E72-9390-0574AD5C7E09}" destId="{C07D9734-0C76-4B78-9B3D-E935EB4A6B8F}" srcOrd="0" destOrd="0" presId="urn:microsoft.com/office/officeart/2005/8/layout/vList5"/>
    <dgm:cxn modelId="{675DADCB-E270-4759-BD51-24905AD236A4}" srcId="{1D56447A-DC48-4A5B-B353-5B6C1BF3C1F5}" destId="{AFF1B889-A533-4992-B1C8-990FBD82574F}" srcOrd="2" destOrd="0" parTransId="{4764BEA1-4FD8-40B1-8047-39F78BE8BFB1}" sibTransId="{EE011DD3-E242-48EE-97C6-6D5C11B98505}"/>
    <dgm:cxn modelId="{790A49CD-216A-4205-BF4E-4E16CD945B44}" type="presOf" srcId="{AFF1B889-A533-4992-B1C8-990FBD82574F}" destId="{F8B18995-B205-45CA-B0D2-0655277105ED}" srcOrd="0" destOrd="0" presId="urn:microsoft.com/office/officeart/2005/8/layout/vList5"/>
    <dgm:cxn modelId="{94861530-B7D1-406F-83D2-5136603EB2DD}" type="presParOf" srcId="{7FD81A9C-1A35-4509-8798-388B0A3A0D77}" destId="{03D6F6ED-F055-4C18-A365-9FCAC91DCBB5}" srcOrd="0" destOrd="0" presId="urn:microsoft.com/office/officeart/2005/8/layout/vList5"/>
    <dgm:cxn modelId="{09731564-32E3-44A4-ADAC-206F70173FEA}" type="presParOf" srcId="{03D6F6ED-F055-4C18-A365-9FCAC91DCBB5}" destId="{F54A379E-E4AB-43CC-9E97-B0A8F1AB0D9C}" srcOrd="0" destOrd="0" presId="urn:microsoft.com/office/officeart/2005/8/layout/vList5"/>
    <dgm:cxn modelId="{FF2976D6-8EBD-479C-9A18-FE70475168CC}" type="presParOf" srcId="{7FD81A9C-1A35-4509-8798-388B0A3A0D77}" destId="{29CBC8C1-DB6F-4C03-9BB6-5CCA9AF6D084}" srcOrd="1" destOrd="0" presId="urn:microsoft.com/office/officeart/2005/8/layout/vList5"/>
    <dgm:cxn modelId="{4E0D0AFE-2DF5-4970-A8E7-6E205EF82D50}" type="presParOf" srcId="{7FD81A9C-1A35-4509-8798-388B0A3A0D77}" destId="{D592C0D4-688C-4967-88E4-41D2EF550C35}" srcOrd="2" destOrd="0" presId="urn:microsoft.com/office/officeart/2005/8/layout/vList5"/>
    <dgm:cxn modelId="{C88241F6-19F5-4157-91DB-2EE1FE37CE0C}" type="presParOf" srcId="{D592C0D4-688C-4967-88E4-41D2EF550C35}" destId="{C07D9734-0C76-4B78-9B3D-E935EB4A6B8F}" srcOrd="0" destOrd="0" presId="urn:microsoft.com/office/officeart/2005/8/layout/vList5"/>
    <dgm:cxn modelId="{20EC2C82-4F95-4277-8E0A-3E07455811F3}" type="presParOf" srcId="{7FD81A9C-1A35-4509-8798-388B0A3A0D77}" destId="{A94355F9-896B-4E5D-93BA-1098A94782A2}" srcOrd="3" destOrd="0" presId="urn:microsoft.com/office/officeart/2005/8/layout/vList5"/>
    <dgm:cxn modelId="{C40CD063-AB8F-4B3F-AEBC-83788E95A745}" type="presParOf" srcId="{7FD81A9C-1A35-4509-8798-388B0A3A0D77}" destId="{3F4A3854-878A-475D-BD7D-837BC13C2CB3}" srcOrd="4" destOrd="0" presId="urn:microsoft.com/office/officeart/2005/8/layout/vList5"/>
    <dgm:cxn modelId="{B45BB1A7-2A33-4F8E-9218-6F08EC0F806C}" type="presParOf" srcId="{3F4A3854-878A-475D-BD7D-837BC13C2CB3}" destId="{F8B18995-B205-45CA-B0D2-0655277105E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6529E-CB19-44D2-9693-C1BB89D2F7FB}">
      <dsp:nvSpPr>
        <dsp:cNvPr id="0" name=""/>
        <dsp:cNvSpPr/>
      </dsp:nvSpPr>
      <dsp:spPr>
        <a:xfrm>
          <a:off x="3828" y="2433"/>
          <a:ext cx="7838884" cy="10641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получать на основании мотивированных письменных запросов от субъектов обращения лекарственных средств документы и информацию по вопросам обращения лекарственных средств;</a:t>
          </a:r>
        </a:p>
      </dsp:txBody>
      <dsp:txXfrm>
        <a:off x="55774" y="54379"/>
        <a:ext cx="7734992" cy="960217"/>
      </dsp:txXfrm>
    </dsp:sp>
    <dsp:sp modelId="{7847D9B6-F5DF-4822-AC13-0342C97CFBC8}">
      <dsp:nvSpPr>
        <dsp:cNvPr id="0" name=""/>
        <dsp:cNvSpPr/>
      </dsp:nvSpPr>
      <dsp:spPr>
        <a:xfrm>
          <a:off x="3828" y="1119748"/>
          <a:ext cx="7838884" cy="10641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беспрепятственно по предъявлении служебного удостоверения и копии приказа (распоряжения) органа государственного надзора о назначении проверки посещать при осуществлении своей деятельности </a:t>
          </a:r>
          <a:r>
            <a:rPr lang="ru-RU" sz="1600" b="1" kern="1200" dirty="0" err="1"/>
            <a:t>территорит</a:t>
          </a:r>
          <a:r>
            <a:rPr lang="ru-RU" sz="1600" b="1" kern="1200" dirty="0"/>
            <a:t> и здания в целях проведения мероприятий по контролю;</a:t>
          </a:r>
        </a:p>
      </dsp:txBody>
      <dsp:txXfrm>
        <a:off x="55774" y="1171694"/>
        <a:ext cx="7734992" cy="960217"/>
      </dsp:txXfrm>
    </dsp:sp>
    <dsp:sp modelId="{76B7AA10-A5DB-4253-B2EC-A6FD210D536A}">
      <dsp:nvSpPr>
        <dsp:cNvPr id="0" name=""/>
        <dsp:cNvSpPr/>
      </dsp:nvSpPr>
      <dsp:spPr>
        <a:xfrm>
          <a:off x="3828" y="2237062"/>
          <a:ext cx="7838884" cy="10641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проводить отбор образцов ЛС, реализуемых населению, для проверки их качества, проведения исследований, испытаний в соответствии с правилами отбора образцов;</a:t>
          </a:r>
        </a:p>
      </dsp:txBody>
      <dsp:txXfrm>
        <a:off x="55774" y="2289008"/>
        <a:ext cx="7734992" cy="960217"/>
      </dsp:txXfrm>
    </dsp:sp>
    <dsp:sp modelId="{C3BFE3B0-E79D-4808-9B0C-5C91A821B164}">
      <dsp:nvSpPr>
        <dsp:cNvPr id="0" name=""/>
        <dsp:cNvSpPr/>
      </dsp:nvSpPr>
      <dsp:spPr>
        <a:xfrm>
          <a:off x="3828" y="3354377"/>
          <a:ext cx="7838884" cy="10641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выдавать субъектам обращения лекарственных средств предписания о прекращении нарушений обязательных требований и об устранении выявленных нарушений;</a:t>
          </a:r>
        </a:p>
      </dsp:txBody>
      <dsp:txXfrm>
        <a:off x="55774" y="3406323"/>
        <a:ext cx="7734992" cy="960217"/>
      </dsp:txXfrm>
    </dsp:sp>
    <dsp:sp modelId="{20787CC3-EDF5-466F-8387-A4F357F1B2C3}">
      <dsp:nvSpPr>
        <dsp:cNvPr id="0" name=""/>
        <dsp:cNvSpPr/>
      </dsp:nvSpPr>
      <dsp:spPr>
        <a:xfrm>
          <a:off x="3828" y="4471692"/>
          <a:ext cx="7838884" cy="10641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направлять в уполномоченные органы материалы, связанные с нарушениями обязательных требований, для решения вопросов о возбуждении уголовных дел по признакам преступлений.</a:t>
          </a:r>
        </a:p>
      </dsp:txBody>
      <dsp:txXfrm>
        <a:off x="55774" y="4523638"/>
        <a:ext cx="7734992" cy="960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A379E-E4AB-43CC-9E97-B0A8F1AB0D9C}">
      <dsp:nvSpPr>
        <dsp:cNvPr id="0" name=""/>
        <dsp:cNvSpPr/>
      </dsp:nvSpPr>
      <dsp:spPr>
        <a:xfrm>
          <a:off x="4232" y="2745"/>
          <a:ext cx="8665977" cy="18118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О рецептурных препаратах - только в специализированных изданиях, предназначенных для медицинских, фармацевтических, ветеринарных работников. Информация может содержаться в монографиях, справочниках, научных статьях, в докладах на конгрессах, конференциях, симпозиумах, научных советах, а также в инструкциях по применению.</a:t>
          </a:r>
        </a:p>
      </dsp:txBody>
      <dsp:txXfrm>
        <a:off x="92681" y="91194"/>
        <a:ext cx="8489079" cy="1634984"/>
      </dsp:txXfrm>
    </dsp:sp>
    <dsp:sp modelId="{C07D9734-0C76-4B78-9B3D-E935EB4A6B8F}">
      <dsp:nvSpPr>
        <dsp:cNvPr id="0" name=""/>
        <dsp:cNvSpPr/>
      </dsp:nvSpPr>
      <dsp:spPr>
        <a:xfrm>
          <a:off x="4232" y="1905221"/>
          <a:ext cx="8665977" cy="18118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О безрецептурных препаратах - в публикациях и объявлениях средств массовой информации, специализированных и общих печатных изданиях, инструкциях по применению ЛП, иных изданиях. Рекламные материалы должны соответствовать инструкции.</a:t>
          </a:r>
        </a:p>
      </dsp:txBody>
      <dsp:txXfrm>
        <a:off x="92681" y="1993670"/>
        <a:ext cx="8489079" cy="1634984"/>
      </dsp:txXfrm>
    </dsp:sp>
    <dsp:sp modelId="{F8B18995-B205-45CA-B0D2-0655277105ED}">
      <dsp:nvSpPr>
        <dsp:cNvPr id="0" name=""/>
        <dsp:cNvSpPr/>
      </dsp:nvSpPr>
      <dsp:spPr>
        <a:xfrm>
          <a:off x="4232" y="3807697"/>
          <a:ext cx="8665977" cy="181188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Допускается использование любых материальных носителей, позволяющих хранить, передавать и использовать информацию без ее искажения.</a:t>
          </a:r>
        </a:p>
      </dsp:txBody>
      <dsp:txXfrm>
        <a:off x="92681" y="3896146"/>
        <a:ext cx="8489079" cy="1634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953DE-C4D3-48A6-916D-3881BE61F6B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09730-6DF7-48A7-AD32-8D529C3BE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3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F1D7D-FB3B-49F3-8E3D-EB3A83A72507}" type="datetime1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7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9AD9C-B4C7-400D-9726-174880A6C93F}" type="datetime1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8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67A7-58C3-4224-AEAE-D33CA43F1376}" type="datetime1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2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FFE3-B5A2-4F3A-B1C3-EB0697C5BDA3}" type="datetime1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038D-B78E-4978-9082-ACB2D67E6F34}" type="datetime1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6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20DD3-1EA4-4E7C-B7DB-980C1F4FA187}" type="datetime1">
              <a:rPr lang="ru-RU" smtClean="0"/>
              <a:t>17.02.2024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1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2415-2BC9-472E-818A-5DE7E4EDA3E3}" type="datetime1">
              <a:rPr lang="ru-RU" smtClean="0"/>
              <a:t>17.02.2024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8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9036F-19BE-4C06-9047-31D24B9BF567}" type="datetime1">
              <a:rPr lang="ru-RU" smtClean="0"/>
              <a:t>17.02.2024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5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71DA-29BF-4710-A40D-3A8B76487814}" type="datetime1">
              <a:rPr lang="ru-RU" smtClean="0"/>
              <a:t>17.02.2024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02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CEEF-DA29-4839-AAAE-37CF6F7EDA0B}" type="datetime1">
              <a:rPr lang="ru-RU" smtClean="0"/>
              <a:t>17.02.2024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4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69B3-A268-44BF-B35B-9D1C502343BA}" type="datetime1">
              <a:rPr lang="ru-RU" smtClean="0"/>
              <a:t>17.02.2024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4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A856962-975A-4123-80B6-004A26ED85F5}" type="datetime1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C96D-E3CA-4B51-AEF6-5C9A85DF6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06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vo.garant.ru/#/document/12174909/entry/4035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D564B-B263-4048-9532-403A7BCDE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79" y="447510"/>
            <a:ext cx="8466666" cy="22685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1.1.3. Обращение лекарственных средств в Российской Федерации</a:t>
            </a:r>
            <a:r>
              <a:rPr lang="ru-RU" sz="40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EA4870-8BDF-7CAB-2652-A5ACA619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378" y="2501375"/>
            <a:ext cx="5345108" cy="4012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437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50BCD-0B67-4070-9001-92E80B52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59" y="487444"/>
            <a:ext cx="7933038" cy="1077229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Должностные лица органа государственного надзора в порядке, установленном законодательством РФ, имеют право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7466A3E-71F1-4AAF-8349-166F94971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84581"/>
              </p:ext>
            </p:extLst>
          </p:nvPr>
        </p:nvGraphicFramePr>
        <p:xfrm>
          <a:off x="383059" y="1099751"/>
          <a:ext cx="7846541" cy="553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A9F589-53EB-5156-BAF3-B812F139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14F2A-50B5-4DF0-BB45-083BBC64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2" y="326019"/>
            <a:ext cx="8464379" cy="10772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Определение взаимозаменяемости лекарственных препаратов - параметры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295B2-DB67-418C-9801-705555E57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3" y="997631"/>
            <a:ext cx="8544698" cy="5860369"/>
          </a:xfrm>
        </p:spPr>
        <p:txBody>
          <a:bodyPr>
            <a:normAutofit/>
          </a:bodyPr>
          <a:lstStyle/>
          <a:p>
            <a:pPr lvl="0" algn="just"/>
            <a:r>
              <a:rPr lang="ru-RU" sz="1900" dirty="0">
                <a:solidFill>
                  <a:schemeClr val="bg1"/>
                </a:solidFill>
              </a:rPr>
              <a:t>эквивалентность качественных и количественных характеристик фармацевтических </a:t>
            </a:r>
            <a:r>
              <a:rPr lang="ru-RU" sz="1900" i="1" dirty="0">
                <a:solidFill>
                  <a:schemeClr val="bg1"/>
                </a:solidFill>
              </a:rPr>
              <a:t>субстанций </a:t>
            </a:r>
          </a:p>
          <a:p>
            <a:pPr lvl="0" algn="just"/>
            <a:r>
              <a:rPr lang="ru-RU" sz="1900" dirty="0">
                <a:solidFill>
                  <a:schemeClr val="bg1"/>
                </a:solidFill>
              </a:rPr>
              <a:t>эквивалентность </a:t>
            </a:r>
            <a:r>
              <a:rPr lang="ru-RU" sz="1900" i="1" dirty="0">
                <a:solidFill>
                  <a:schemeClr val="bg1"/>
                </a:solidFill>
              </a:rPr>
              <a:t>ЛФ</a:t>
            </a:r>
            <a:r>
              <a:rPr lang="ru-RU" sz="1900" dirty="0">
                <a:solidFill>
                  <a:schemeClr val="bg1"/>
                </a:solidFill>
              </a:rPr>
              <a:t> (разные ЛФ, имеющие одинаковые способ введения и способ применения, обладающие сопоставимыми фармакокинетическими характеристиками и фармакологическим действием и обеспечивающие также достижение необходимого клинического эффекта);</a:t>
            </a:r>
          </a:p>
          <a:p>
            <a:pPr lvl="0" algn="just"/>
            <a:r>
              <a:rPr lang="ru-RU" sz="1900" dirty="0">
                <a:solidFill>
                  <a:schemeClr val="bg1"/>
                </a:solidFill>
              </a:rPr>
              <a:t>эквивалентность или сопоставимость состава </a:t>
            </a:r>
            <a:r>
              <a:rPr lang="ru-RU" sz="1900" i="1" dirty="0">
                <a:solidFill>
                  <a:schemeClr val="bg1"/>
                </a:solidFill>
              </a:rPr>
              <a:t>вспомогательных веществ </a:t>
            </a:r>
            <a:r>
              <a:rPr lang="ru-RU" sz="1900" dirty="0">
                <a:solidFill>
                  <a:schemeClr val="bg1"/>
                </a:solidFill>
              </a:rPr>
              <a:t>ЛП (различия состава вспомогательных веществ ЛП не являются препятствием для их взаимозаменяемости);</a:t>
            </a:r>
          </a:p>
          <a:p>
            <a:pPr lvl="0" algn="just"/>
            <a:r>
              <a:rPr lang="ru-RU" sz="1900" dirty="0">
                <a:solidFill>
                  <a:schemeClr val="bg1"/>
                </a:solidFill>
              </a:rPr>
              <a:t>идентичность </a:t>
            </a:r>
            <a:r>
              <a:rPr lang="ru-RU" sz="1900" i="1" dirty="0">
                <a:solidFill>
                  <a:schemeClr val="bg1"/>
                </a:solidFill>
              </a:rPr>
              <a:t>способа введения </a:t>
            </a:r>
            <a:r>
              <a:rPr lang="ru-RU" sz="1900" dirty="0">
                <a:solidFill>
                  <a:schemeClr val="bg1"/>
                </a:solidFill>
              </a:rPr>
              <a:t>и применения;</a:t>
            </a:r>
          </a:p>
          <a:p>
            <a:pPr lvl="0" algn="just"/>
            <a:r>
              <a:rPr lang="ru-RU" sz="1900" dirty="0">
                <a:solidFill>
                  <a:schemeClr val="bg1"/>
                </a:solidFill>
              </a:rPr>
              <a:t>соответствие производителя ЛП требованиям надлежащей производственной практики (НАП).</a:t>
            </a:r>
          </a:p>
          <a:p>
            <a:pPr algn="just"/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2719E1-C298-E766-DC21-A6AFAAF9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2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86A669-54D5-4520-9936-5B9492DB4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36" y="164594"/>
            <a:ext cx="4511443" cy="6460387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5EAB64-F842-40A8-A06C-6A77B1C25C32}"/>
              </a:ext>
            </a:extLst>
          </p:cNvPr>
          <p:cNvSpPr/>
          <p:nvPr/>
        </p:nvSpPr>
        <p:spPr>
          <a:xfrm>
            <a:off x="4673579" y="613178"/>
            <a:ext cx="43082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выдается </a:t>
            </a:r>
            <a:r>
              <a:rPr lang="ru-RU" b="1" i="1" dirty="0">
                <a:solidFill>
                  <a:schemeClr val="bg1"/>
                </a:solidFill>
              </a:rPr>
              <a:t>бессрочно</a:t>
            </a:r>
            <a:r>
              <a:rPr lang="ru-RU" dirty="0">
                <a:solidFill>
                  <a:schemeClr val="bg1"/>
                </a:solidFill>
              </a:rPr>
              <a:t>, за исключением РУ ЛП, выдаваемого со сроком действия </a:t>
            </a:r>
            <a:r>
              <a:rPr lang="ru-RU" b="1" dirty="0">
                <a:solidFill>
                  <a:schemeClr val="bg1"/>
                </a:solidFill>
              </a:rPr>
              <a:t>5 лет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b="1" dirty="0">
                <a:solidFill>
                  <a:schemeClr val="bg1"/>
                </a:solidFill>
              </a:rPr>
              <a:t>на впервые регистрируемые </a:t>
            </a:r>
            <a:r>
              <a:rPr lang="ru-RU" dirty="0">
                <a:solidFill>
                  <a:schemeClr val="bg1"/>
                </a:solidFill>
              </a:rPr>
              <a:t>в РФ ЛП.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По истечении указанного срока выдается бессрочное РУ ЛП при условии подтверждения его государственной регистрации.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В случае </a:t>
            </a:r>
            <a:r>
              <a:rPr lang="ru-RU" i="1" dirty="0">
                <a:solidFill>
                  <a:schemeClr val="bg1"/>
                </a:solidFill>
              </a:rPr>
              <a:t>внесения изменений </a:t>
            </a:r>
            <a:r>
              <a:rPr lang="ru-RU" dirty="0">
                <a:solidFill>
                  <a:schemeClr val="bg1"/>
                </a:solidFill>
              </a:rPr>
              <a:t>выдается новое РУ ЛП, содержащее внесенные в него изменения.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В случае </a:t>
            </a:r>
            <a:r>
              <a:rPr lang="ru-RU" i="1" dirty="0">
                <a:solidFill>
                  <a:schemeClr val="bg1"/>
                </a:solidFill>
              </a:rPr>
              <a:t>утраты или повреждения</a:t>
            </a:r>
            <a:r>
              <a:rPr lang="ru-RU" dirty="0">
                <a:solidFill>
                  <a:schemeClr val="bg1"/>
                </a:solidFill>
              </a:rPr>
              <a:t> РУ ЛП по заявлению в письменной форме о выдаче дубликата уполномоченный федеральный орган исполнительной власти в срок, не превышающий </a:t>
            </a:r>
            <a:r>
              <a:rPr lang="ru-RU" b="1" dirty="0">
                <a:solidFill>
                  <a:schemeClr val="bg1"/>
                </a:solidFill>
              </a:rPr>
              <a:t>десяти рабочих дней</a:t>
            </a:r>
            <a:r>
              <a:rPr lang="ru-RU" dirty="0">
                <a:solidFill>
                  <a:schemeClr val="bg1"/>
                </a:solidFill>
              </a:rPr>
              <a:t> со дня поступления заявления, выдает дубликат, за что взимается гос. пошлина.</a:t>
            </a:r>
            <a:endParaRPr lang="ru-RU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6A7C3-9864-4DD0-BB14-8C3B6AC976DC}"/>
              </a:ext>
            </a:extLst>
          </p:cNvPr>
          <p:cNvSpPr txBox="1"/>
          <p:nvPr/>
        </p:nvSpPr>
        <p:spPr>
          <a:xfrm>
            <a:off x="4646807" y="233019"/>
            <a:ext cx="449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Регистрационное удостоверение (РУ)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F1D2FF0-2331-5010-79E1-5B6BED60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3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7A65-3BCD-421B-9228-6CD9A372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92" y="164594"/>
            <a:ext cx="8084726" cy="7385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Решение об отмене государственной регистрации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174AE-18BC-43BD-9BD7-7A05B1C5A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8" y="1196623"/>
            <a:ext cx="8674443" cy="5204178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представление органам власти заключения о риске или об угрозе здоровью, жизни человека или животного при применении ЛП;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подача владельцем регистрационного удостоверения ЛП заявления об отмене государственной регистрации ЛП;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неподтверждение государственной регистрации ЛП по истечении срока действия РУ, выданного на пять лет;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непредставление заявителем информации, о внесении изменений в документах регистрационного досье на зарегистрированный ЛП, в течение 30 рабочих дней со дня наступления этих изменений;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осуществление государственной регистрации ЛП под торговым наименованием зарегистрированного ранее под этим торговым наименованием ЛП, отличающегося качественным составом действующих веществ;</a:t>
            </a:r>
          </a:p>
          <a:p>
            <a:pPr algn="just"/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AF197F-F433-27E5-A211-C157F867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4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E174AE-18BC-43BD-9BD7-7A05B1C5A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3" y="347644"/>
            <a:ext cx="8674443" cy="6289589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осуществление государственной регистрации заявителем одного и того же ЛП под различными торговыми наименованиями;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вынесение судом решения о нарушении прав интеллектуальной собственности;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отсутствие ЛП в обращении в РФ в течение трех и более лет;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невыполнение владельцем РУ ЛП мероприятий по обеспечению безопасности ЛП;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отказ владельца РУ ЛП от внесения в инструкцию изменений, касающихся новых подтвержденных данных о том, что риск причинения вреда здоровью человека или животного вследствие приема ЛП превышает эффективность его применения.</a:t>
            </a: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0CB54F-B2B1-4E7D-B687-50FE64AC193B}"/>
              </a:ext>
            </a:extLst>
          </p:cNvPr>
          <p:cNvSpPr/>
          <p:nvPr/>
        </p:nvSpPr>
        <p:spPr>
          <a:xfrm>
            <a:off x="301036" y="5961200"/>
            <a:ext cx="8541926" cy="630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</a:pPr>
            <a:r>
              <a:rPr lang="ru-RU" sz="1400" dirty="0">
                <a:solidFill>
                  <a:schemeClr val="bg1"/>
                </a:solidFill>
              </a:rPr>
              <a:t>Соответствующая информация размещается в сети «Интернет».</a:t>
            </a:r>
          </a:p>
          <a:p>
            <a:pPr marL="270510" marR="20193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 </a:t>
            </a:r>
            <a:endParaRPr lang="ru-RU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E4F252-0AF0-75B5-1AB3-826B24B0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14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7548C02-24F9-3C82-23B5-EE027B7785B9}"/>
              </a:ext>
            </a:extLst>
          </p:cNvPr>
          <p:cNvSpPr txBox="1">
            <a:spLocks/>
          </p:cNvSpPr>
          <p:nvPr/>
        </p:nvSpPr>
        <p:spPr>
          <a:xfrm>
            <a:off x="481292" y="164594"/>
            <a:ext cx="8084726" cy="7385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2"/>
                </a:solidFill>
              </a:rPr>
              <a:t>Решение об отмене государственной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2333173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harmacy\Downloads\IMG_3390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136" y="164594"/>
            <a:ext cx="8745418" cy="65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C3C2B3-8958-15C0-CAC7-9434FF6F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0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2C9C2-CF2B-4A4A-9F6E-942608D3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6199A8-444A-4C2A-AAD7-E722A29F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743DDC-D0BA-434B-B64B-4559B7B63F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578" y="0"/>
            <a:ext cx="9469280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4DA3E4-4E6F-45E4-9BE4-818AB93E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0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E408E-4D2B-495D-865C-B4C51745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EBD30-1225-4431-A37A-79F8BB36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997F3F-9184-4A22-AAEC-3FFED9A1D7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892" t="4474" r="12838" b="4474"/>
          <a:stretch/>
        </p:blipFill>
        <p:spPr>
          <a:xfrm>
            <a:off x="0" y="0"/>
            <a:ext cx="9116416" cy="6746789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C89FC4-514B-2253-7ACD-7355FC36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78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098C8-F1CA-434E-A276-4EC8A90F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DFDE5-5D95-44D0-BE7A-D2F9F4AAA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3A88E-FD04-4FDC-9D4A-A2384858D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268" t="3753" r="14268" b="5195"/>
          <a:stretch/>
        </p:blipFill>
        <p:spPr>
          <a:xfrm>
            <a:off x="-1" y="0"/>
            <a:ext cx="9120931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DECF07-69B4-8E74-2DD3-77355683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22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BB4BD-C3B4-4AF1-9388-132897D5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28809B-BBB2-4F82-80E9-7C88C188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15A707-9E60-41EB-9E01-9316BD735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268" t="4234" r="15811" b="3754"/>
          <a:stretch/>
        </p:blipFill>
        <p:spPr>
          <a:xfrm>
            <a:off x="0" y="0"/>
            <a:ext cx="9264858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229603-4CD7-06B5-11A5-9743496A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9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45804-E4DA-4D44-993A-719AE1A8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090" y="165505"/>
            <a:ext cx="5878011" cy="1077229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Федеральный закон от 12 апреля 2010 г. N 61-ФЗ "Об обращении лекарственных средств"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C1888-81EF-4144-ADFE-723641F6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99" y="1242734"/>
            <a:ext cx="7350202" cy="52939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>
                <a:solidFill>
                  <a:srgbClr val="FFFF00"/>
                </a:solidFill>
              </a:rPr>
              <a:t>Лекарственные средства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– вещества или их комбинации, вступающие в контакт с организмом человека или животного, проникающие в органы, ткани, применяемые для профилактики, диагностики, лечения заболевания, реабилитации, для сохранения, предотвращения или прерывания беременности и полученные из крови, плазмы крови, из органов, тканей организма человека или животного, растений, минералов методами синтеза или с применением биологических технологий. К лекарственным средствам относятся фармацевтические субстанции и лекарственные препараты.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Лекарственные препараты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– лекарственные средства в виде лекарственных форм, применяемые для профилактики, диагностики, лечения заболевания, реабилитации, для сохранения, предотвращения или прерывания беременности.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Лекарственная форма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– состояние лекарственного препарата, соответствующее способам его введения и применения и обеспечивающее достижение необходимого лечебного эффекта.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DD157E-9ABB-F6DA-F0B5-146A8F30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72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6C2FE-533E-4DF5-87EE-C9201E8E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52" y="164566"/>
            <a:ext cx="5878011" cy="1077229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25000"/>
                  </a:schemeClr>
                </a:solidFill>
              </a:rPr>
              <a:t>Фармацевтическая деятельность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370ED195-A64A-47B5-B62A-CF4325272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46670"/>
            <a:ext cx="9159497" cy="5511330"/>
          </a:xfrm>
        </p:spPr>
      </p:pic>
      <p:sp>
        <p:nvSpPr>
          <p:cNvPr id="8" name="AutoShape 4" descr="http://www.tyu.men/attachments/0507b683376d58fab0e811097a25834d8ececbc1/store/fill/1200/630/057ff3e2795cb0b5226dd561e26eb4d5946c802efc41cbc80e761f43e6eb/7be41f7c60909f05822f571c38e2ddd4.jpg">
            <a:extLst>
              <a:ext uri="{FF2B5EF4-FFF2-40B4-BE49-F238E27FC236}">
                <a16:creationId xmlns:a16="http://schemas.microsoft.com/office/drawing/2014/main" id="{EDB847A3-55E8-4C15-82CA-29D1CE0C4E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1BB5B7-5E29-45E4-9E9C-936A970FAE7C}"/>
              </a:ext>
            </a:extLst>
          </p:cNvPr>
          <p:cNvSpPr/>
          <p:nvPr/>
        </p:nvSpPr>
        <p:spPr>
          <a:xfrm>
            <a:off x="268441" y="808055"/>
            <a:ext cx="8344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930" indent="450215"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</a:rPr>
              <a:t>осуществляется </a:t>
            </a:r>
          </a:p>
          <a:p>
            <a:pPr marL="285750" marR="20193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организациями оптовой торговли лекарственными средствами, </a:t>
            </a:r>
          </a:p>
          <a:p>
            <a:pPr marL="285750" marR="20193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аптечными организациями, </a:t>
            </a:r>
          </a:p>
          <a:p>
            <a:pPr marL="285750" marR="20193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индивидуальными предпринимателями,</a:t>
            </a:r>
          </a:p>
          <a:p>
            <a:pPr marL="285750" marR="20193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медицинскими организациями и их обособленными подразделениями,</a:t>
            </a:r>
          </a:p>
          <a:p>
            <a:pPr marL="285750" marR="20193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ветеринарными организациями, имеющими лицензию на фармацевтическую деятельность.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675C32-ED57-444C-BFE2-09B50FCA28BF}"/>
              </a:ext>
            </a:extLst>
          </p:cNvPr>
          <p:cNvSpPr/>
          <p:nvPr/>
        </p:nvSpPr>
        <p:spPr>
          <a:xfrm>
            <a:off x="268441" y="3049129"/>
            <a:ext cx="4834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930" indent="450215" algn="just"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Физические лица могут осуществлять фармацевтическую деятельность при наличии:</a:t>
            </a:r>
          </a:p>
          <a:p>
            <a:pPr marL="285750" marR="20193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высшего или среднего фармацевтического образования и сертификата специалиста, </a:t>
            </a:r>
          </a:p>
          <a:p>
            <a:pPr marL="285750" marR="20193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высшего или среднего медицинского образования, сертификата специалиста и дополнительного профессионального образования в части розничной торговли лекарственными препаратами при условии их работы в обособленных подразделениях медицинских организаций.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BAB460E-84BD-C780-F4E1-D65E0DAB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4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457DC6-8D92-40A9-8A6E-FB04F4620F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843" y="4603078"/>
            <a:ext cx="4106918" cy="22549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AF89F-F182-46C4-A1B0-53AE52FD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65" y="487444"/>
            <a:ext cx="8294791" cy="1077229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bg1"/>
                </a:solidFill>
              </a:rPr>
              <a:t>Организации оптовой торговли могут осуществлять продажу лекарственных средств или передавать их: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58846BC-E098-4FE4-A224-97A0C173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750" y="1177152"/>
            <a:ext cx="8452022" cy="4000066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другим организациям оптовой торговли лекарственными средствами;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производителям лекарственных средств для целей производства лекарственных средств;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аптечным организациям и ветеринарным аптечным организациям;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научно-исследовательским организациям для научно-исследовательской работы;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индивидуальным предпринимателям;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медицинским организациям, ветеринарным организациям;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</a:rPr>
              <a:t>организациям, осуществляющим разведение, выращивание и содержание животных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5B0C0BE-5910-4E36-9DA6-999584BCD58A}"/>
              </a:ext>
            </a:extLst>
          </p:cNvPr>
          <p:cNvSpPr/>
          <p:nvPr/>
        </p:nvSpPr>
        <p:spPr>
          <a:xfrm>
            <a:off x="444843" y="509296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оптовой торговли лекарственными средствами обязаны хранить закупленную фармацевтическую субстанцию спирта этилового (этанола), осуществлять ее реализацию или передачу в установленном законодательством Российской Федерации порядке организациям в таре </a:t>
            </a:r>
            <a:r>
              <a:rPr lang="ru-RU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объемом не более 1 литра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602E92C-09A4-D06E-8A15-A7D78BD8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86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021342-9CD6-4D6F-87E2-C1BA96E82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37" y="227256"/>
            <a:ext cx="5010666" cy="32017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Розничная торговля лекарственными препаратами в количествах, необходимых для выполнения врачебных (фельдшерских) назначений осуществляется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аптечными организациями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ветеринарными аптечными организациями,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индивидуальными предпринимателями,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</a:rPr>
              <a:t> медицинскими организациями и их обособленными подразделениями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9235B9-C1D5-488C-9C04-054273D22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03" y="383060"/>
            <a:ext cx="3723701" cy="24837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9B2FEC-4F35-4063-88C8-D212F6D3EA4D}"/>
              </a:ext>
            </a:extLst>
          </p:cNvPr>
          <p:cNvSpPr/>
          <p:nvPr/>
        </p:nvSpPr>
        <p:spPr>
          <a:xfrm>
            <a:off x="389237" y="3519268"/>
            <a:ext cx="8365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Разрешена розничная торговля только лекарственными препаратами, </a:t>
            </a:r>
            <a:r>
              <a:rPr lang="ru-RU" b="1" u="sng" dirty="0">
                <a:solidFill>
                  <a:srgbClr val="C00000"/>
                </a:solidFill>
              </a:rPr>
              <a:t>зарегистрированными</a:t>
            </a:r>
            <a:r>
              <a:rPr lang="ru-RU" dirty="0">
                <a:solidFill>
                  <a:schemeClr val="bg1"/>
                </a:solidFill>
              </a:rPr>
              <a:t> в Российской Федерации </a:t>
            </a:r>
            <a:r>
              <a:rPr lang="ru-RU" b="1" u="sng" dirty="0">
                <a:solidFill>
                  <a:srgbClr val="C00000"/>
                </a:solidFill>
              </a:rPr>
              <a:t>или изготовленными </a:t>
            </a:r>
            <a:r>
              <a:rPr lang="ru-RU" dirty="0">
                <a:solidFill>
                  <a:schemeClr val="bg1"/>
                </a:solidFill>
              </a:rPr>
              <a:t>аптечными организациями, ветеринарными аптечными организациями, индивидуальными предпринимателями. 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Розничная торговля лекарственными препаратами осуществляется </a:t>
            </a:r>
            <a:r>
              <a:rPr lang="ru-RU" b="1" u="sng" dirty="0">
                <a:solidFill>
                  <a:srgbClr val="C00000"/>
                </a:solidFill>
              </a:rPr>
              <a:t>по правилам надлежащей аптечной практики</a:t>
            </a:r>
            <a:r>
              <a:rPr lang="ru-RU" dirty="0">
                <a:solidFill>
                  <a:schemeClr val="bg1"/>
                </a:solidFill>
              </a:rPr>
              <a:t>, утвержденным уполномоченным федеральным органом исполнительной власти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FCAE490-30D1-500E-70F8-CA10D8C9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62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F4B9A-205B-4412-A47F-F0E63A0B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571" y="269441"/>
            <a:ext cx="5878011" cy="1077229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ФЗ №61 ст. 55 п.7.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E4A9A3-1CAC-42A5-A99E-5F4C68786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17737" cy="239883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A4CAD23-4710-4EE5-A0B4-D71D87116C62}"/>
              </a:ext>
            </a:extLst>
          </p:cNvPr>
          <p:cNvSpPr/>
          <p:nvPr/>
        </p:nvSpPr>
        <p:spPr>
          <a:xfrm>
            <a:off x="737735" y="2435686"/>
            <a:ext cx="8279027" cy="420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медицинские изделия, </a:t>
            </a:r>
          </a:p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дезинфицирующие средства, </a:t>
            </a:r>
          </a:p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предметы и средства личной гигиены,</a:t>
            </a:r>
          </a:p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 посуду для медицинских целей, </a:t>
            </a:r>
          </a:p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предметы и средства, предназначенные для ухода за больными, новорожденными и детьми, не достигшими возраста трех лет, </a:t>
            </a:r>
          </a:p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очковую оптику и средства ухода за ней, </a:t>
            </a:r>
          </a:p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минеральные воды, </a:t>
            </a:r>
          </a:p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продукты лечебного, детского и диетического питания, </a:t>
            </a:r>
          </a:p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биологически активные добавки, </a:t>
            </a:r>
          </a:p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парфюмерные и косметические средства, </a:t>
            </a:r>
          </a:p>
          <a:p>
            <a:pPr marL="285750" marR="20193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медицинские и санитарно-просветительные печатные издания, предназначенные для пропаганды здорового образа жизни.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AEAA41-0AF6-482F-8EC2-DAF9BA79B680}"/>
              </a:ext>
            </a:extLst>
          </p:cNvPr>
          <p:cNvSpPr/>
          <p:nvPr/>
        </p:nvSpPr>
        <p:spPr>
          <a:xfrm>
            <a:off x="2417738" y="901883"/>
            <a:ext cx="6314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ea typeface="Times New Roman" panose="02020603050405020304" pitchFamily="18" charset="0"/>
              </a:rPr>
              <a:t>Аптечные организации, индивидуальные предприниматели, наряду с лекарственными препаратами имеют право приобретать и продавать: 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992E41-9809-F118-88EC-E8694745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60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C9C94-7223-40F6-B41D-88259850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425" y="165505"/>
            <a:ext cx="5878011" cy="107722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/>
                </a:solidFill>
              </a:rPr>
              <a:t>Уничтожение лекарственных средств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6251FA-522B-4401-AFA8-1E50B1498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34" y="2325015"/>
            <a:ext cx="8580732" cy="52467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chemeClr val="bg1"/>
                </a:solidFill>
              </a:rPr>
              <a:t>Недоброкачественные лекарственные средства, фальсифицированные лекарственные средства подлежат </a:t>
            </a:r>
            <a:r>
              <a:rPr lang="ru-RU" sz="1200" b="1" u="sng" dirty="0">
                <a:solidFill>
                  <a:srgbClr val="C00000"/>
                </a:solidFill>
              </a:rPr>
              <a:t>изъятию из обращения и унич</a:t>
            </a:r>
            <a:r>
              <a:rPr lang="ru-RU" sz="1200" b="1" dirty="0">
                <a:solidFill>
                  <a:srgbClr val="C00000"/>
                </a:solidFill>
              </a:rPr>
              <a:t>тожению</a:t>
            </a:r>
            <a:r>
              <a:rPr lang="ru-RU" sz="1200" dirty="0">
                <a:solidFill>
                  <a:schemeClr val="bg1"/>
                </a:solidFill>
              </a:rPr>
              <a:t> в порядке, установленном Правительством Российской Федерации. 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bg1"/>
                </a:solidFill>
              </a:rPr>
              <a:t>Основанием для уничтожения является </a:t>
            </a:r>
            <a:r>
              <a:rPr lang="ru-RU" sz="1200" b="1" u="sng" dirty="0">
                <a:solidFill>
                  <a:srgbClr val="C00000"/>
                </a:solidFill>
              </a:rPr>
              <a:t>решение владельца </a:t>
            </a:r>
            <a:r>
              <a:rPr lang="ru-RU" sz="1200" dirty="0">
                <a:solidFill>
                  <a:schemeClr val="bg1"/>
                </a:solidFill>
              </a:rPr>
              <a:t>лекарственных средств, </a:t>
            </a:r>
            <a:r>
              <a:rPr lang="ru-RU" sz="1200" b="1" u="sng" dirty="0">
                <a:solidFill>
                  <a:srgbClr val="C00000"/>
                </a:solidFill>
              </a:rPr>
              <a:t>решение органа власти или решение суда</a:t>
            </a:r>
            <a:r>
              <a:rPr lang="ru-RU" sz="1200" dirty="0">
                <a:solidFill>
                  <a:schemeClr val="bg1"/>
                </a:solidFill>
              </a:rPr>
              <a:t>. Контрафактные лекарственные средства подлежат изъятию из обращения и уничтожению по </a:t>
            </a:r>
            <a:r>
              <a:rPr lang="ru-RU" sz="1200" i="1" u="sng" dirty="0">
                <a:solidFill>
                  <a:schemeClr val="bg1"/>
                </a:solidFill>
              </a:rPr>
              <a:t>решению суда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200" b="1" u="sng" dirty="0">
                <a:solidFill>
                  <a:srgbClr val="C00000"/>
                </a:solidFill>
              </a:rPr>
              <a:t>Расходы</a:t>
            </a:r>
            <a:r>
              <a:rPr lang="ru-RU" sz="1200" dirty="0">
                <a:solidFill>
                  <a:schemeClr val="bg1"/>
                </a:solidFill>
              </a:rPr>
              <a:t>, связанные с уничтожением, </a:t>
            </a:r>
            <a:r>
              <a:rPr lang="ru-RU" sz="1200" b="1" u="sng" dirty="0">
                <a:solidFill>
                  <a:srgbClr val="C00000"/>
                </a:solidFill>
              </a:rPr>
              <a:t>возмещаются их владельцем</a:t>
            </a:r>
            <a:r>
              <a:rPr lang="ru-RU" sz="1200" dirty="0">
                <a:solidFill>
                  <a:schemeClr val="bg1"/>
                </a:solidFill>
              </a:rPr>
              <a:t>. Владелец лекарственных средств должен </a:t>
            </a:r>
            <a:r>
              <a:rPr lang="ru-RU" sz="1200" b="1" u="sng" dirty="0">
                <a:solidFill>
                  <a:srgbClr val="C00000"/>
                </a:solidFill>
              </a:rPr>
              <a:t>представить</a:t>
            </a:r>
            <a:r>
              <a:rPr lang="ru-RU" sz="1200" dirty="0">
                <a:solidFill>
                  <a:schemeClr val="bg1"/>
                </a:solidFill>
              </a:rPr>
              <a:t> в федеральный орган исполнительной власти </a:t>
            </a:r>
            <a:r>
              <a:rPr lang="ru-RU" sz="1200" b="1" u="sng" dirty="0">
                <a:solidFill>
                  <a:srgbClr val="C00000"/>
                </a:solidFill>
              </a:rPr>
              <a:t>документ</a:t>
            </a:r>
            <a:r>
              <a:rPr lang="ru-RU" sz="1200" dirty="0">
                <a:solidFill>
                  <a:schemeClr val="bg1"/>
                </a:solidFill>
              </a:rPr>
              <a:t> или заверенную в установленном порядке его копию, </a:t>
            </a:r>
            <a:r>
              <a:rPr lang="ru-RU" sz="1200" b="1" u="sng" dirty="0">
                <a:solidFill>
                  <a:srgbClr val="C00000"/>
                </a:solidFill>
              </a:rPr>
              <a:t>подтверждающие факт уничтожения </a:t>
            </a:r>
            <a:r>
              <a:rPr lang="ru-RU" sz="1200" dirty="0">
                <a:solidFill>
                  <a:schemeClr val="bg1"/>
                </a:solidFill>
              </a:rPr>
              <a:t>лекарственных средств.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chemeClr val="bg1"/>
                </a:solidFill>
              </a:rPr>
              <a:t>Уничтожение лекарственных средств производится </a:t>
            </a:r>
            <a:r>
              <a:rPr lang="ru-RU" sz="1200" b="1" u="sng" dirty="0">
                <a:solidFill>
                  <a:srgbClr val="C00000"/>
                </a:solidFill>
              </a:rPr>
              <a:t>организациями, имеющими соответствующую лицензию</a:t>
            </a:r>
            <a:r>
              <a:rPr lang="ru-RU" sz="1200" dirty="0">
                <a:solidFill>
                  <a:schemeClr val="bg1"/>
                </a:solidFill>
              </a:rPr>
              <a:t>, на специально </a:t>
            </a:r>
            <a:r>
              <a:rPr lang="ru-RU" sz="1200" b="1" u="sng" dirty="0">
                <a:solidFill>
                  <a:srgbClr val="C00000"/>
                </a:solidFill>
              </a:rPr>
              <a:t>оборудованных площадках</a:t>
            </a:r>
            <a:r>
              <a:rPr lang="ru-RU" sz="1200" dirty="0">
                <a:solidFill>
                  <a:schemeClr val="bg1"/>
                </a:solidFill>
              </a:rPr>
              <a:t>, полигонах и в специально оборудованных помещениях с соблюдением требований в области охраны окружающей среды в соответствии с законодательством РФ.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B04513-CF13-4B72-803E-16F4AD0F9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63" y="704119"/>
            <a:ext cx="6270021" cy="285621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5DB7B3-5897-67B6-6F32-BC4D0DB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5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49E51-CD74-4557-870E-A40F9B27C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68" y="244727"/>
            <a:ext cx="8294791" cy="10772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Государственное регулирование цен на лекарственные препараты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8415E3-1203-42A8-B83C-9F58FA96D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3" y="926757"/>
            <a:ext cx="8118389" cy="5560540"/>
          </a:xfrm>
        </p:spPr>
        <p:txBody>
          <a:bodyPr>
            <a:norm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утверждение Правительством перечня ЖНВЛП;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утверждение методики установления производителями ЛП предельных отпускных цен на ЛП, включенные в перечень;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государственная регистрация установленных производителями ЛП предельных отпускных цен;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ведение </a:t>
            </a:r>
            <a:r>
              <a:rPr lang="ru-RU" i="1" u="sng" dirty="0">
                <a:solidFill>
                  <a:schemeClr val="bg1"/>
                </a:solidFill>
              </a:rPr>
              <a:t>государственного реестра </a:t>
            </a:r>
            <a:r>
              <a:rPr lang="ru-RU" dirty="0">
                <a:solidFill>
                  <a:schemeClr val="bg1"/>
                </a:solidFill>
              </a:rPr>
              <a:t>предельных отпускных цен производителей;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утверждение методики установления органами власти субъектов </a:t>
            </a:r>
            <a:r>
              <a:rPr lang="ru-RU" i="1" u="sng" dirty="0">
                <a:solidFill>
                  <a:schemeClr val="bg1"/>
                </a:solidFill>
              </a:rPr>
              <a:t>предельных размеров оптовых надбавок и предельных размеров розничных надбавок</a:t>
            </a:r>
            <a:r>
              <a:rPr lang="ru-RU" dirty="0">
                <a:solidFill>
                  <a:schemeClr val="bg1"/>
                </a:solidFill>
              </a:rPr>
              <a:t> к фактическим отпускным ценам, установленным производителями;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установление предельных размеров оптовых надбавок и предельных размеров розничных надбавок к фактическим отпускным ценам, установленным производителями.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2E19FE-3DDA-3909-BDDF-6B69DF84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31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0767" y="461439"/>
            <a:ext cx="6656210" cy="10772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https://minzdrav.tatarstan.ru/glvns.htm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6995"/>
            <a:ext cx="8977745" cy="504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4C67BA-780D-347A-2D9A-DE094CCD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44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87DE7-BAE4-411A-BE5E-DE4F9AB1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065" y="269441"/>
            <a:ext cx="5878011" cy="107722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Мониторинг эффективности и безопасности лекарственных препаратов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89312-A588-4AC5-ABAC-1F74C0B5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89" y="1000897"/>
            <a:ext cx="8439665" cy="50490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</a:rPr>
              <a:t>Цель: </a:t>
            </a:r>
            <a:r>
              <a:rPr lang="ru-RU" dirty="0">
                <a:solidFill>
                  <a:schemeClr val="bg1"/>
                </a:solidFill>
              </a:rPr>
              <a:t>выявление возможных негативных последствий их применения, индивидуальной непереносимости, предупреждения медицинских работников, ветеринарных специалистов, пациентов или владельцев животных и их защиты от применения таких ЛП.</a:t>
            </a:r>
          </a:p>
          <a:p>
            <a:pPr algn="just"/>
            <a:r>
              <a:rPr lang="ru-RU" b="1" dirty="0" err="1">
                <a:solidFill>
                  <a:srgbClr val="C00000"/>
                </a:solidFill>
              </a:rPr>
              <a:t>Фармаконадзор</a:t>
            </a:r>
            <a:r>
              <a:rPr lang="ru-RU" dirty="0">
                <a:solidFill>
                  <a:schemeClr val="bg1"/>
                </a:solidFill>
              </a:rPr>
              <a:t> осуществляется путем анализа предоставляемой субъектами обращения ЛС информации о побочных действиях, нежелательных реакциях, серьезных нежелательных реакциях, непредвиденных нежелательных реакциях при применении, об индивидуальной непереносимости, отсутствии эффективности, а также об иных фактах, выявленных на всех этапах обращения ЛП.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Субъекты обращения </a:t>
            </a:r>
            <a:r>
              <a:rPr lang="ru-RU" dirty="0">
                <a:solidFill>
                  <a:schemeClr val="bg1"/>
                </a:solidFill>
              </a:rPr>
              <a:t>ЛС </a:t>
            </a:r>
            <a:r>
              <a:rPr lang="ru-RU" b="1" dirty="0">
                <a:solidFill>
                  <a:srgbClr val="C00000"/>
                </a:solidFill>
              </a:rPr>
              <a:t>обязаны сообщать </a:t>
            </a:r>
            <a:r>
              <a:rPr lang="ru-RU" dirty="0">
                <a:solidFill>
                  <a:schemeClr val="bg1"/>
                </a:solidFill>
              </a:rPr>
              <a:t>в уполномоченный федеральный орган исполнительной власти о вышеперечисленных негативных последствиях.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При получении информации уполномоченный федеральный </a:t>
            </a:r>
            <a:r>
              <a:rPr lang="ru-RU" b="1" dirty="0">
                <a:solidFill>
                  <a:srgbClr val="C00000"/>
                </a:solidFill>
              </a:rPr>
              <a:t>орган исполнительной власти</a:t>
            </a:r>
            <a:r>
              <a:rPr lang="ru-RU" dirty="0">
                <a:solidFill>
                  <a:schemeClr val="bg1"/>
                </a:solidFill>
              </a:rPr>
              <a:t> рассматривает </a:t>
            </a:r>
            <a:r>
              <a:rPr lang="ru-RU" b="1" dirty="0">
                <a:solidFill>
                  <a:srgbClr val="C00000"/>
                </a:solidFill>
              </a:rPr>
              <a:t>вопрос о возможности приостановления обращения </a:t>
            </a:r>
            <a:r>
              <a:rPr lang="ru-RU" dirty="0">
                <a:solidFill>
                  <a:schemeClr val="bg1"/>
                </a:solidFill>
              </a:rPr>
              <a:t>такого ЛП.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8FB1B2-8CF7-09F3-40ED-DD7BC001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197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F1566-D4D2-4415-BC3F-B2B96B4A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0736D5-06EF-4EE8-A0AA-91CBCDBF1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2"/>
            <a:ext cx="9152994" cy="6855808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1748EE3-4A92-6208-7E04-8C5C7C63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7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F7C0965-F937-4D4C-96F8-0B3190B9B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963395"/>
              </p:ext>
            </p:extLst>
          </p:nvPr>
        </p:nvGraphicFramePr>
        <p:xfrm>
          <a:off x="247136" y="902043"/>
          <a:ext cx="8674442" cy="562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9A9285-D916-4772-85FA-308A043304FE}"/>
              </a:ext>
            </a:extLst>
          </p:cNvPr>
          <p:cNvSpPr txBox="1"/>
          <p:nvPr/>
        </p:nvSpPr>
        <p:spPr>
          <a:xfrm>
            <a:off x="1827580" y="320984"/>
            <a:ext cx="510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Информация о лекарственных препаратах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986082-CFC4-9AEB-C3EC-7378E64A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1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45804-E4DA-4D44-993A-719AE1A8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090" y="165505"/>
            <a:ext cx="5878011" cy="1077229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Федеральный закон от 12 апреля 2010 г. N 61-ФЗ "Об обращении лекарственных средств"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C1888-81EF-4144-ADFE-723641F6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99" y="1242733"/>
            <a:ext cx="7350202" cy="57635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>
                <a:solidFill>
                  <a:srgbClr val="FFFF00"/>
                </a:solidFill>
              </a:rPr>
              <a:t>Иммунобиологические лекарственные препараты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– ЛП, предназначенные для формирования активного или пассивного иммунитета либо диагностики наличия иммунитета или диагностики специфического приобретенного изменения иммунологического ответа на </a:t>
            </a:r>
            <a:r>
              <a:rPr lang="ru-RU" dirty="0" err="1"/>
              <a:t>аллергизирующие</a:t>
            </a:r>
            <a:r>
              <a:rPr lang="ru-RU" dirty="0"/>
              <a:t> вещества. К ИЛП относятся вакцины, анатоксины, токсины, сыворотки, иммуноглобулины и аллергены.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Референтный лекарственный препарат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– ЛП, который впервые зарегистрирован в РФ, качество, эффективность и безопасность которого доказаны на основании результатов доклинических исследований лекарственных средств и клинических исследований ЛП.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Воспроизведенный лекарственный препарат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– ЛП, который имеет такой же качественный состав и количественный состав действующих веществ в такой же ЛФ, что и референтный ЛП, и биоэквивалентность или терапевтическая эквивалентность которого референтному ЛП подтверждена соответствующими исследованиями.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0C6658-729A-B2C9-66C9-B718B45E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ADBEC-FF95-4A85-8CB7-C43E3EA9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9B68B-9B03-441C-A2EA-B4498E3AE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7336D5-EB49-4141-BD21-57FCD06C1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931665-5BB4-9329-3531-801F6506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65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1FE8-E5C2-445B-8359-B9E182BC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08" y="164594"/>
            <a:ext cx="7343320" cy="107722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Ограничения при осуществлении деятельности, связанной с оборотом лекарственных препаратов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777DF-575D-4DAF-B8A9-030FF8AD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2" y="1333462"/>
            <a:ext cx="8220650" cy="55245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Организации, участвующие в обращении ЛП, не вправе: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вручать подарки, выплачивать денежные средства (за исключением клинических исследований), в том числе оплачивать развлечения, отдых, проезд к месту отдыха, а также привлекать к участию в развлекательных мероприятиях, проводимых за счет своих средств;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заключать соглашения о назначении или рекомендации пациентам ЛП (за исключением клинических исследований);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предоставлять образцы ЛП в целях вручения пациентам (за исключением клинических исследований);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предоставлять недостоверную и (или) неполную информацию о ЛП;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</a:rPr>
              <a:t>побуждать к выписыванию ЛП на бланках, содержащих информацию рекламного характера, а также на рецептурных бланках, на которых заранее напечатано наименование ЛП.</a:t>
            </a:r>
          </a:p>
          <a:p>
            <a:pPr lvl="0" algn="just"/>
            <a:endParaRPr lang="ru-RU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2AA49F-EDD0-4B4F-CF95-3DA30DF8C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34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71FFDB-0DE9-42BC-A353-8965921A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32</a:t>
            </a:fld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D9E6F97-FC40-2082-0545-05037312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273" y="326019"/>
            <a:ext cx="5878011" cy="1077229"/>
          </a:xfrm>
        </p:spPr>
        <p:txBody>
          <a:bodyPr/>
          <a:lstStyle/>
          <a:p>
            <a:r>
              <a:rPr lang="ru-RU" b="1" dirty="0">
                <a:solidFill>
                  <a:schemeClr val="bg2"/>
                </a:solidFill>
              </a:rPr>
              <a:t>Контрольные вопросы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68DEF6E-F50C-2375-7973-CE91D48AE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78" y="1451829"/>
            <a:ext cx="8286044" cy="551573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В чем отличие референтного и воспроизведенного ЛП?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Какие виды деятельности при обращении ЛС вам известны?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В чем заключается государственный контроль в сфере обращения ЛС?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На что имеют право должностные лица органа государственного надзора?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По каким параметрам определяют взаимозаменяемость ЛП?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Регистрационное удостоверение. Порядок его выдачи. Решение об отмене государственной регистрации.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Каков порядок уничтожения ЛС?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Какие группы товаров, кроме ЛП, аптека имеет право реализовывать в соответствии с ФЗ №61?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Что такое фармацевтическая деятельность? Условия осуществления оптовой и розничной торговли.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Что такое </a:t>
            </a:r>
            <a:r>
              <a:rPr lang="ru-RU" dirty="0" err="1">
                <a:solidFill>
                  <a:schemeClr val="bg1"/>
                </a:solidFill>
              </a:rPr>
              <a:t>фармаконадзор</a:t>
            </a:r>
            <a:r>
              <a:rPr lang="ru-RU" dirty="0">
                <a:solidFill>
                  <a:schemeClr val="bg1"/>
                </a:solidFill>
              </a:rPr>
              <a:t>? Цель и порядок его осуществления.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2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45804-E4DA-4D44-993A-719AE1A8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090" y="165505"/>
            <a:ext cx="5878011" cy="1077229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Федеральный закон от 12 апреля 2010 г. N 61-ФЗ "Об обращении лекарственных средств"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C1888-81EF-4144-ADFE-723641F6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99" y="1366300"/>
            <a:ext cx="7350202" cy="57635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Взаимозаменяемый ЛП </a:t>
            </a:r>
            <a:r>
              <a:rPr lang="ru-RU" sz="2000" dirty="0"/>
              <a:t>– ЛП с доказанной терапевтической эквивалентностью или биоэквивалентностью в отношении референтного ЛП, имеющий эквивалентные ему качественный состав и количественный состав действующих веществ, состав вспомогательных веществ, ЛФ и способ введения.</a:t>
            </a:r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Группировочное наименование ЛП </a:t>
            </a:r>
            <a:r>
              <a:rPr lang="ru-RU" sz="2000" dirty="0"/>
              <a:t>– наименование ЛП, не имеющего МНН, или комбинации ЛП, используемое в целях объединения их в группу под единым наименованием исходя из одинакового состава действующих веществ.</a:t>
            </a:r>
          </a:p>
          <a:p>
            <a:pPr algn="just"/>
            <a:r>
              <a:rPr lang="ru-RU" sz="2000" b="1" i="1" dirty="0">
                <a:solidFill>
                  <a:srgbClr val="FFFF00"/>
                </a:solidFill>
              </a:rPr>
              <a:t>Качество лекарственного средства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dirty="0"/>
              <a:t>– соответствие ЛС требованиям фармакопейной статьи либо в случае ее отсутствия нормативной документации или нормативного документа.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103052-8489-4F8A-162F-C624792B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8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45804-E4DA-4D44-993A-719AE1A8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090" y="165505"/>
            <a:ext cx="5878011" cy="1077229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Федеральный закон от 12 апреля 2010 г. N 61-ФЗ "Об обращении лекарственных средств"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C1888-81EF-4144-ADFE-723641F6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99" y="1366300"/>
            <a:ext cx="7350202" cy="576354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>
                <a:solidFill>
                  <a:srgbClr val="FFFF00"/>
                </a:solidFill>
              </a:rPr>
              <a:t>Безопасность ЛС </a:t>
            </a:r>
            <a:r>
              <a:rPr lang="ru-RU" dirty="0"/>
              <a:t>– характеристика ЛС, основанная на сравнительном анализе его эффективности и риска причинения вреда здоровью.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Эффективность ЛП </a:t>
            </a:r>
            <a:r>
              <a:rPr lang="ru-RU" dirty="0"/>
              <a:t>– характеристика степени положительного влияния ЛП на течение, продолжительность заболевания или его предотвращение, реабилитацию, на сохранение, предотвращение или прерывание беременности.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Обращение ЛС </a:t>
            </a:r>
            <a:r>
              <a:rPr lang="ru-RU" dirty="0"/>
              <a:t>– разработка, доклинические исследования, клинические исследования, экспертиза, государственная регистрация, стандартизация и контроль качества, производство, изготовление, хранение, перевозка, ввоз в РФ, вывоз из РФ, реклама, отпуск, реализация, передача, применение, уничтожение лекарственных средств.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Фармацевтическая деятельность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– деятельность, включающая в себя оптовую торговлю ЛС, их хранение, перевозку и (или) розничную торговлю ЛП, их отпуск, хранение, перевозку, изготовление ЛП.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DB1813-7DF2-3AFF-CF91-C6268BB6C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0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09" y="1413164"/>
            <a:ext cx="7245927" cy="524638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rgbClr val="FFFF00"/>
                </a:solidFill>
              </a:rPr>
              <a:t>Держатель или владелец регистрационного удостоверения лекарственного препарата </a:t>
            </a:r>
            <a:r>
              <a:rPr lang="ru-RU" sz="1600" dirty="0"/>
              <a:t>- разработчик лекарственного средства, производитель лекарственных средств или иное юридическое лицо, обладающее правом владения регистрационным удостоверением, которые несут ответственность за качество, эффективность и безопасность лекарственного препарата</a:t>
            </a:r>
          </a:p>
          <a:p>
            <a:pPr algn="just"/>
            <a:r>
              <a:rPr lang="ru-RU" sz="1600" b="1" dirty="0">
                <a:solidFill>
                  <a:srgbClr val="FFFF00"/>
                </a:solidFill>
              </a:rPr>
              <a:t>Нежелательная реакция </a:t>
            </a:r>
            <a:r>
              <a:rPr lang="ru-RU" sz="1600" dirty="0"/>
              <a:t>– непреднамеренная неблагоприятная реакция организма, которая может быть связана с применением ЛП</a:t>
            </a:r>
          </a:p>
          <a:p>
            <a:pPr algn="just"/>
            <a:r>
              <a:rPr lang="ru-RU" sz="1600" b="1" dirty="0">
                <a:solidFill>
                  <a:srgbClr val="FFFF00"/>
                </a:solidFill>
              </a:rPr>
              <a:t>Серьезная нежелательная реакция </a:t>
            </a:r>
            <a:r>
              <a:rPr lang="ru-RU" sz="1600" dirty="0"/>
              <a:t>– нежелательная реакция организма, связанная с применением ЛП, приведшая к смерти, врожденным аномалиям или порокам развития либо представляющая собой угрозу жизни, требующая госпитализации или приведшая к стойкой утрате трудоспособности и (или) инвалидности</a:t>
            </a:r>
          </a:p>
          <a:p>
            <a:pPr algn="just"/>
            <a:r>
              <a:rPr lang="ru-RU" sz="1600" b="1" dirty="0">
                <a:solidFill>
                  <a:srgbClr val="FFFF00"/>
                </a:solidFill>
              </a:rPr>
              <a:t>Непредвиденная нежелательная реакция </a:t>
            </a:r>
            <a:r>
              <a:rPr lang="ru-RU" sz="1600" dirty="0"/>
              <a:t>– нежелательная реакция организма, которая связана с применением ЛП, сущность, тяжесть или исход которой не соответствует информации о ЛП, содержащейся в инструкции.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F45804-E4DA-4D44-993A-719AE1A8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090" y="165505"/>
            <a:ext cx="5878011" cy="1077229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Федеральный закон от 12 апреля 2010 г. N 61-ФЗ "Об обращении лекарственных средств"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0A21F35-A01E-F5AB-1713-7E2A7C69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6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0693A-72BB-4AA0-AE80-F96671F6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B6AB23-AC06-4377-BD5E-3AD08FE36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44822A-9CF5-495B-B568-BA1CD2238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3CB5D0-4057-F657-A2A5-BC494305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6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45804-E4DA-4D44-993A-719AE1A88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090" y="165505"/>
            <a:ext cx="5878011" cy="1077229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Федеральный закон от 12 апреля 2010 г. N 61-ФЗ "Об обращении лекарственных средств"</a:t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C1888-81EF-4144-ADFE-723641F6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99" y="1094453"/>
            <a:ext cx="7350202" cy="576354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>
                <a:solidFill>
                  <a:srgbClr val="FFFF00"/>
                </a:solidFill>
              </a:rPr>
              <a:t>Аптечная организация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/>
              <a:t>– организация, структурное подразделение медицинской организации, осуществляющие розничную торговлю ЛП, хранение, перевозку, изготовление и отпуск ЛП для медицинского применения в соответствии с требованиями настоящего Федерального закона.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Рецепт на лекарственный препарат </a:t>
            </a:r>
            <a:r>
              <a:rPr lang="ru-RU" i="1" dirty="0"/>
              <a:t>– </a:t>
            </a:r>
            <a:r>
              <a:rPr lang="ru-RU" dirty="0"/>
              <a:t>медицинский документ установленной формы, содержащий назначение ЛП  для медицинского применения, выданный медицинским работником в целях отпуска ЛП или его изготовления и отпуска на бумажном носителе или с согласия пациента или его законного представителя в форме электронного документа, подписанного с использованием усиленной квалифицированной электронной подписи медицинского работника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</a:rPr>
              <a:t>Требование медицинской организации</a:t>
            </a:r>
            <a:r>
              <a:rPr lang="ru-RU" dirty="0"/>
              <a:t> – документ установленной формы, который выписан медицинским работником, имеющим на это право, и содержит в письменной форме указание аптечной организации об отпуске ЛП или о его изготовлении и об отпуске для обеспечения лечебного процесса в медицинской организации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5ABE73-F7CD-0709-AC60-97842320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6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22913-DE9D-4C7D-9A5B-E34424D9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AC089-72F0-4F6C-A40F-B52CFC35C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F89ECF-84DF-442D-849E-7336BDCF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ED6EF-1EC1-5445-11AF-2743721A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7C96D-E3CA-4B51-AEF6-5C9A85DF60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61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Мэдисон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эдисо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TM16401375[[fn=Медісон]]</Template>
  <TotalTime>572</TotalTime>
  <Words>2374</Words>
  <Application>Microsoft Office PowerPoint</Application>
  <PresentationFormat>Экран (4:3)</PresentationFormat>
  <Paragraphs>170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MS Shell Dlg 2</vt:lpstr>
      <vt:lpstr>Times New Roman</vt:lpstr>
      <vt:lpstr>Wingdings</vt:lpstr>
      <vt:lpstr>Wingdings 3</vt:lpstr>
      <vt:lpstr>Мэдисон</vt:lpstr>
      <vt:lpstr>1.1.3. Обращение лекарственных средств в Российской Федерации </vt:lpstr>
      <vt:lpstr>Федеральный закон от 12 апреля 2010 г. N 61-ФЗ "Об обращении лекарственных средств"   </vt:lpstr>
      <vt:lpstr>Федеральный закон от 12 апреля 2010 г. N 61-ФЗ "Об обращении лекарственных средств"   </vt:lpstr>
      <vt:lpstr>Федеральный закон от 12 апреля 2010 г. N 61-ФЗ "Об обращении лекарственных средств"   </vt:lpstr>
      <vt:lpstr>Федеральный закон от 12 апреля 2010 г. N 61-ФЗ "Об обращении лекарственных средств"   </vt:lpstr>
      <vt:lpstr>Федеральный закон от 12 апреля 2010 г. N 61-ФЗ "Об обращении лекарственных средств"   </vt:lpstr>
      <vt:lpstr>Презентация PowerPoint</vt:lpstr>
      <vt:lpstr>Федеральный закон от 12 апреля 2010 г. N 61-ФЗ "Об обращении лекарственных средств"   </vt:lpstr>
      <vt:lpstr>Презентация PowerPoint</vt:lpstr>
      <vt:lpstr>Должностные лица органа государственного надзора в порядке, установленном законодательством РФ, имеют право</vt:lpstr>
      <vt:lpstr>Определение взаимозаменяемости лекарственных препаратов - параметры</vt:lpstr>
      <vt:lpstr>Презентация PowerPoint</vt:lpstr>
      <vt:lpstr>Решение об отмене государственной регистрации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Фармацевтическая деятельность</vt:lpstr>
      <vt:lpstr>Организации оптовой торговли могут осуществлять продажу лекарственных средств или передавать их:</vt:lpstr>
      <vt:lpstr>Презентация PowerPoint</vt:lpstr>
      <vt:lpstr>ФЗ №61 ст. 55 п.7.</vt:lpstr>
      <vt:lpstr>Уничтожение лекарственных средств</vt:lpstr>
      <vt:lpstr>Государственное регулирование цен на лекарственные препараты</vt:lpstr>
      <vt:lpstr>https://minzdrav.tatarstan.ru/glvns.htm</vt:lpstr>
      <vt:lpstr>Мониторинг эффективности и безопасности лекарственных препаратов</vt:lpstr>
      <vt:lpstr>Презентация PowerPoint</vt:lpstr>
      <vt:lpstr>Презентация PowerPoint</vt:lpstr>
      <vt:lpstr>Презентация PowerPoint</vt:lpstr>
      <vt:lpstr>Ограничения при осуществлении деятельности, связанной с оборотом лекарственных препаратов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2.1. Обращение лекарственных средств в Российской Федерации</dc:title>
  <dc:creator>Olga</dc:creator>
  <cp:lastModifiedBy>Калинина Ольга Сергеевна</cp:lastModifiedBy>
  <cp:revision>32</cp:revision>
  <dcterms:created xsi:type="dcterms:W3CDTF">2018-12-17T15:53:03Z</dcterms:created>
  <dcterms:modified xsi:type="dcterms:W3CDTF">2024-02-17T07:34:04Z</dcterms:modified>
</cp:coreProperties>
</file>