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8"/>
  </p:notesMasterIdLst>
  <p:sldIdLst>
    <p:sldId id="257" r:id="rId2"/>
    <p:sldId id="258" r:id="rId3"/>
    <p:sldId id="298" r:id="rId4"/>
    <p:sldId id="260" r:id="rId5"/>
    <p:sldId id="262" r:id="rId6"/>
    <p:sldId id="264" r:id="rId7"/>
    <p:sldId id="295" r:id="rId8"/>
    <p:sldId id="296" r:id="rId9"/>
    <p:sldId id="265" r:id="rId10"/>
    <p:sldId id="299" r:id="rId11"/>
    <p:sldId id="267" r:id="rId12"/>
    <p:sldId id="268" r:id="rId13"/>
    <p:sldId id="270" r:id="rId14"/>
    <p:sldId id="272" r:id="rId15"/>
    <p:sldId id="292" r:id="rId16"/>
    <p:sldId id="293" r:id="rId17"/>
    <p:sldId id="273" r:id="rId18"/>
    <p:sldId id="274" r:id="rId19"/>
    <p:sldId id="275" r:id="rId20"/>
    <p:sldId id="276" r:id="rId21"/>
    <p:sldId id="256" r:id="rId22"/>
    <p:sldId id="291" r:id="rId23"/>
    <p:sldId id="290" r:id="rId24"/>
    <p:sldId id="277" r:id="rId25"/>
    <p:sldId id="278" r:id="rId26"/>
    <p:sldId id="297" r:id="rId27"/>
    <p:sldId id="280" r:id="rId28"/>
    <p:sldId id="282" r:id="rId29"/>
    <p:sldId id="281" r:id="rId30"/>
    <p:sldId id="283" r:id="rId31"/>
    <p:sldId id="284" r:id="rId32"/>
    <p:sldId id="285" r:id="rId33"/>
    <p:sldId id="287" r:id="rId34"/>
    <p:sldId id="288" r:id="rId35"/>
    <p:sldId id="289" r:id="rId36"/>
    <p:sldId id="300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99FF"/>
    <a:srgbClr val="66CCFF"/>
    <a:srgbClr val="99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C92D3-03DF-4B38-91BE-5FC84DB7DF1D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EB854-DDAA-4A17-9D95-B2A593169416}">
      <dgm:prSet custT="1"/>
      <dgm:spPr/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  <a:latin typeface="PT Serif" panose="020A0603040505020204" pitchFamily="18" charset="-52"/>
            </a:rPr>
            <a:t>культивирование наркосодержащих растений</a:t>
          </a:r>
        </a:p>
      </dgm:t>
    </dgm:pt>
    <dgm:pt modelId="{DADDA1F9-0ACA-4F0F-B83A-03F56CD2BA69}" type="parTrans" cxnId="{BB3E146E-BB88-452F-BAC4-1BC2D90C0DF6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PT Serif" panose="020A0603040505020204" pitchFamily="18" charset="-52"/>
          </a:endParaRPr>
        </a:p>
      </dgm:t>
    </dgm:pt>
    <dgm:pt modelId="{83328F63-75C6-4902-9776-052BB1648F68}" type="sibTrans" cxnId="{BB3E146E-BB88-452F-BAC4-1BC2D90C0DF6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PT Serif" panose="020A0603040505020204" pitchFamily="18" charset="-52"/>
          </a:endParaRPr>
        </a:p>
      </dgm:t>
    </dgm:pt>
    <dgm:pt modelId="{9B99DA1D-8083-46B8-95B4-80D975935519}">
      <dgm:prSet custT="1"/>
      <dgm:spPr/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  <a:latin typeface="PT Serif" panose="020A0603040505020204" pitchFamily="18" charset="-52"/>
            </a:rPr>
            <a:t>разработка;</a:t>
          </a:r>
        </a:p>
      </dgm:t>
    </dgm:pt>
    <dgm:pt modelId="{F4DE0272-47BC-4302-89B0-77FCE85D2D35}" type="parTrans" cxnId="{CF990EB6-C492-4483-BDB4-ED8060C020D5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PT Serif" panose="020A0603040505020204" pitchFamily="18" charset="-52"/>
          </a:endParaRPr>
        </a:p>
      </dgm:t>
    </dgm:pt>
    <dgm:pt modelId="{916234CC-9936-4DF5-8794-A10F87637F4F}" type="sibTrans" cxnId="{CF990EB6-C492-4483-BDB4-ED8060C020D5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PT Serif" panose="020A0603040505020204" pitchFamily="18" charset="-52"/>
          </a:endParaRPr>
        </a:p>
      </dgm:t>
    </dgm:pt>
    <dgm:pt modelId="{014962E7-0C3D-4013-BDFA-D35EA7A7605F}">
      <dgm:prSet custT="1"/>
      <dgm:spPr/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  <a:latin typeface="PT Serif" panose="020A0603040505020204" pitchFamily="18" charset="-52"/>
            </a:rPr>
            <a:t>распределение НС и ПВ, внесенных в списки I и II;</a:t>
          </a:r>
        </a:p>
      </dgm:t>
    </dgm:pt>
    <dgm:pt modelId="{540C6387-2A12-469E-B510-73A1F24969CA}" type="parTrans" cxnId="{0F9928A0-AC1C-4C20-B299-11DEFB449C2B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PT Serif" panose="020A0603040505020204" pitchFamily="18" charset="-52"/>
          </a:endParaRPr>
        </a:p>
      </dgm:t>
    </dgm:pt>
    <dgm:pt modelId="{5036D8EA-9996-42DC-9B0F-8940F49F70A3}" type="sibTrans" cxnId="{0F9928A0-AC1C-4C20-B299-11DEFB449C2B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PT Serif" panose="020A0603040505020204" pitchFamily="18" charset="-52"/>
          </a:endParaRPr>
        </a:p>
      </dgm:t>
    </dgm:pt>
    <dgm:pt modelId="{2DA2A502-20EC-4E46-A731-BA07EE7C10FA}">
      <dgm:prSet custT="1"/>
      <dgm:spPr/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  <a:latin typeface="PT Serif" panose="020A0603040505020204" pitchFamily="18" charset="-52"/>
            </a:rPr>
            <a:t>уничтожение;</a:t>
          </a:r>
        </a:p>
      </dgm:t>
    </dgm:pt>
    <dgm:pt modelId="{A4D17D96-84E6-412F-A377-0624DB947013}" type="parTrans" cxnId="{E9CF5884-A07F-4B4A-B67B-708EA0D6F74B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PT Serif" panose="020A0603040505020204" pitchFamily="18" charset="-52"/>
          </a:endParaRPr>
        </a:p>
      </dgm:t>
    </dgm:pt>
    <dgm:pt modelId="{BAE9098F-24D2-4B16-B10E-BAA9CB7938C3}" type="sibTrans" cxnId="{E9CF5884-A07F-4B4A-B67B-708EA0D6F74B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PT Serif" panose="020A0603040505020204" pitchFamily="18" charset="-52"/>
          </a:endParaRPr>
        </a:p>
      </dgm:t>
    </dgm:pt>
    <dgm:pt modelId="{3F799293-14DF-4D38-BE5C-482713A248AF}">
      <dgm:prSet custT="1"/>
      <dgm:spPr/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  <a:latin typeface="PT Serif" panose="020A0603040505020204" pitchFamily="18" charset="-52"/>
            </a:rPr>
            <a:t>производство веществ, внесенных в Список I и Список II;</a:t>
          </a:r>
        </a:p>
      </dgm:t>
    </dgm:pt>
    <dgm:pt modelId="{3140B831-ED64-499C-A7F5-60EE84858A43}" type="parTrans" cxnId="{0BFD5701-5F67-438E-B444-196085BC242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PT Serif" panose="020A0603040505020204" pitchFamily="18" charset="-52"/>
          </a:endParaRPr>
        </a:p>
      </dgm:t>
    </dgm:pt>
    <dgm:pt modelId="{599BEC98-3BD4-4CF2-94F6-653F84BF0F97}" type="sibTrans" cxnId="{0BFD5701-5F67-438E-B444-196085BC242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PT Serif" panose="020A0603040505020204" pitchFamily="18" charset="-52"/>
          </a:endParaRPr>
        </a:p>
      </dgm:t>
    </dgm:pt>
    <dgm:pt modelId="{679CFBF2-0DC6-43F8-8B7E-5AA3A42D46BE}">
      <dgm:prSet custT="1"/>
      <dgm:spPr/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  <a:latin typeface="PT Serif" panose="020A0603040505020204" pitchFamily="18" charset="-52"/>
            </a:rPr>
            <a:t>ввоз (вывоз) НС, ПВ и прекурсоров</a:t>
          </a:r>
        </a:p>
      </dgm:t>
    </dgm:pt>
    <dgm:pt modelId="{1F6B3075-34DC-45ED-A4F8-C4E3CF0AD259}" type="parTrans" cxnId="{CA6786AD-FAD7-452C-B743-AD5AE1E24316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PT Serif" panose="020A0603040505020204" pitchFamily="18" charset="-52"/>
          </a:endParaRPr>
        </a:p>
      </dgm:t>
    </dgm:pt>
    <dgm:pt modelId="{183BD29E-CF41-4EB9-98A1-5FAB9C5877DB}" type="sibTrans" cxnId="{CA6786AD-FAD7-452C-B743-AD5AE1E24316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PT Serif" panose="020A0603040505020204" pitchFamily="18" charset="-52"/>
          </a:endParaRPr>
        </a:p>
      </dgm:t>
    </dgm:pt>
    <dgm:pt modelId="{A890CF18-3AC8-4E39-B6F2-4D1FC7D87984}" type="pres">
      <dgm:prSet presAssocID="{77DC92D3-03DF-4B38-91BE-5FC84DB7DF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C2D463-99DA-4B74-A08F-071C0FDB276C}" type="pres">
      <dgm:prSet presAssocID="{A4CEB854-DDAA-4A17-9D95-B2A593169416}" presName="linNode" presStyleCnt="0"/>
      <dgm:spPr/>
    </dgm:pt>
    <dgm:pt modelId="{9B1873FC-61C2-433D-BB54-005804E6A69D}" type="pres">
      <dgm:prSet presAssocID="{A4CEB854-DDAA-4A17-9D95-B2A593169416}" presName="parentText" presStyleLbl="node1" presStyleIdx="0" presStyleCnt="6" custScaleX="277778" custLinFactNeighborX="-5860" custLinFactNeighborY="57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F235E-1180-45DD-B539-8AEEF9556157}" type="pres">
      <dgm:prSet presAssocID="{83328F63-75C6-4902-9776-052BB1648F68}" presName="sp" presStyleCnt="0"/>
      <dgm:spPr/>
    </dgm:pt>
    <dgm:pt modelId="{C5AA95E1-BC85-4C42-9BE7-22E1CB661D7E}" type="pres">
      <dgm:prSet presAssocID="{9B99DA1D-8083-46B8-95B4-80D975935519}" presName="linNode" presStyleCnt="0"/>
      <dgm:spPr/>
    </dgm:pt>
    <dgm:pt modelId="{661E0D75-8EAA-4C14-97C6-8FDF5A343D96}" type="pres">
      <dgm:prSet presAssocID="{9B99DA1D-8083-46B8-95B4-80D975935519}" presName="parentText" presStyleLbl="node1" presStyleIdx="1" presStyleCnt="6" custScaleX="277778" custLinFactNeighborX="0" custLinFactNeighborY="23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817C4-A009-4422-ACC5-D7C7B943842A}" type="pres">
      <dgm:prSet presAssocID="{916234CC-9936-4DF5-8794-A10F87637F4F}" presName="sp" presStyleCnt="0"/>
      <dgm:spPr/>
    </dgm:pt>
    <dgm:pt modelId="{1A6F73A5-6411-4E5E-B1AE-D4BD84A3F100}" type="pres">
      <dgm:prSet presAssocID="{014962E7-0C3D-4013-BDFA-D35EA7A7605F}" presName="linNode" presStyleCnt="0"/>
      <dgm:spPr/>
    </dgm:pt>
    <dgm:pt modelId="{544029BA-2ADF-4952-8A1A-78D71423FF24}" type="pres">
      <dgm:prSet presAssocID="{014962E7-0C3D-4013-BDFA-D35EA7A7605F}" presName="parentText" presStyleLbl="node1" presStyleIdx="2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263AF-849F-4B5D-B175-A9FADAA2662D}" type="pres">
      <dgm:prSet presAssocID="{5036D8EA-9996-42DC-9B0F-8940F49F70A3}" presName="sp" presStyleCnt="0"/>
      <dgm:spPr/>
    </dgm:pt>
    <dgm:pt modelId="{CD89DEC0-5255-42F5-AADF-50E76D3A2A8B}" type="pres">
      <dgm:prSet presAssocID="{2DA2A502-20EC-4E46-A731-BA07EE7C10FA}" presName="linNode" presStyleCnt="0"/>
      <dgm:spPr/>
    </dgm:pt>
    <dgm:pt modelId="{37284A90-8F3C-4F7E-AB37-AFFD0B55D496}" type="pres">
      <dgm:prSet presAssocID="{2DA2A502-20EC-4E46-A731-BA07EE7C10FA}" presName="parentText" presStyleLbl="node1" presStyleIdx="3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86835-9BC4-4403-968C-7E564EFE4437}" type="pres">
      <dgm:prSet presAssocID="{BAE9098F-24D2-4B16-B10E-BAA9CB7938C3}" presName="sp" presStyleCnt="0"/>
      <dgm:spPr/>
    </dgm:pt>
    <dgm:pt modelId="{7AC92543-C032-40D1-9999-07923E36B1CC}" type="pres">
      <dgm:prSet presAssocID="{3F799293-14DF-4D38-BE5C-482713A248AF}" presName="linNode" presStyleCnt="0"/>
      <dgm:spPr/>
    </dgm:pt>
    <dgm:pt modelId="{99AC88B5-D417-4BBE-B266-493315719541}" type="pres">
      <dgm:prSet presAssocID="{3F799293-14DF-4D38-BE5C-482713A248AF}" presName="parentText" presStyleLbl="node1" presStyleIdx="4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643A8-32A6-4262-A968-601216F8485F}" type="pres">
      <dgm:prSet presAssocID="{599BEC98-3BD4-4CF2-94F6-653F84BF0F97}" presName="sp" presStyleCnt="0"/>
      <dgm:spPr/>
    </dgm:pt>
    <dgm:pt modelId="{24B2993F-06CA-4FB5-9EA0-9C3592CD3749}" type="pres">
      <dgm:prSet presAssocID="{679CFBF2-0DC6-43F8-8B7E-5AA3A42D46BE}" presName="linNode" presStyleCnt="0"/>
      <dgm:spPr/>
    </dgm:pt>
    <dgm:pt modelId="{C1DC7DA1-FEDF-46C2-BD4C-4FD68A2994AB}" type="pres">
      <dgm:prSet presAssocID="{679CFBF2-0DC6-43F8-8B7E-5AA3A42D46BE}" presName="parentText" presStyleLbl="node1" presStyleIdx="5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4F328C-4E35-4E16-BD47-86814F48B065}" type="presOf" srcId="{9B99DA1D-8083-46B8-95B4-80D975935519}" destId="{661E0D75-8EAA-4C14-97C6-8FDF5A343D96}" srcOrd="0" destOrd="0" presId="urn:microsoft.com/office/officeart/2005/8/layout/vList5"/>
    <dgm:cxn modelId="{4278BAD5-6BE8-4B68-B538-784747F5C4B0}" type="presOf" srcId="{3F799293-14DF-4D38-BE5C-482713A248AF}" destId="{99AC88B5-D417-4BBE-B266-493315719541}" srcOrd="0" destOrd="0" presId="urn:microsoft.com/office/officeart/2005/8/layout/vList5"/>
    <dgm:cxn modelId="{FD2E3290-B186-48C5-AA2F-E6B2506C3823}" type="presOf" srcId="{2DA2A502-20EC-4E46-A731-BA07EE7C10FA}" destId="{37284A90-8F3C-4F7E-AB37-AFFD0B55D496}" srcOrd="0" destOrd="0" presId="urn:microsoft.com/office/officeart/2005/8/layout/vList5"/>
    <dgm:cxn modelId="{CF990EB6-C492-4483-BDB4-ED8060C020D5}" srcId="{77DC92D3-03DF-4B38-91BE-5FC84DB7DF1D}" destId="{9B99DA1D-8083-46B8-95B4-80D975935519}" srcOrd="1" destOrd="0" parTransId="{F4DE0272-47BC-4302-89B0-77FCE85D2D35}" sibTransId="{916234CC-9936-4DF5-8794-A10F87637F4F}"/>
    <dgm:cxn modelId="{0F9928A0-AC1C-4C20-B299-11DEFB449C2B}" srcId="{77DC92D3-03DF-4B38-91BE-5FC84DB7DF1D}" destId="{014962E7-0C3D-4013-BDFA-D35EA7A7605F}" srcOrd="2" destOrd="0" parTransId="{540C6387-2A12-469E-B510-73A1F24969CA}" sibTransId="{5036D8EA-9996-42DC-9B0F-8940F49F70A3}"/>
    <dgm:cxn modelId="{0BFD5701-5F67-438E-B444-196085BC2424}" srcId="{77DC92D3-03DF-4B38-91BE-5FC84DB7DF1D}" destId="{3F799293-14DF-4D38-BE5C-482713A248AF}" srcOrd="4" destOrd="0" parTransId="{3140B831-ED64-499C-A7F5-60EE84858A43}" sibTransId="{599BEC98-3BD4-4CF2-94F6-653F84BF0F97}"/>
    <dgm:cxn modelId="{C9605802-D0B1-4523-A66E-B36337D1BB50}" type="presOf" srcId="{679CFBF2-0DC6-43F8-8B7E-5AA3A42D46BE}" destId="{C1DC7DA1-FEDF-46C2-BD4C-4FD68A2994AB}" srcOrd="0" destOrd="0" presId="urn:microsoft.com/office/officeart/2005/8/layout/vList5"/>
    <dgm:cxn modelId="{DA981654-80CE-47D0-981D-0CDC3B23DB00}" type="presOf" srcId="{A4CEB854-DDAA-4A17-9D95-B2A593169416}" destId="{9B1873FC-61C2-433D-BB54-005804E6A69D}" srcOrd="0" destOrd="0" presId="urn:microsoft.com/office/officeart/2005/8/layout/vList5"/>
    <dgm:cxn modelId="{BB3E146E-BB88-452F-BAC4-1BC2D90C0DF6}" srcId="{77DC92D3-03DF-4B38-91BE-5FC84DB7DF1D}" destId="{A4CEB854-DDAA-4A17-9D95-B2A593169416}" srcOrd="0" destOrd="0" parTransId="{DADDA1F9-0ACA-4F0F-B83A-03F56CD2BA69}" sibTransId="{83328F63-75C6-4902-9776-052BB1648F68}"/>
    <dgm:cxn modelId="{C5306872-7D2B-475B-AC9C-44367C31E89D}" type="presOf" srcId="{77DC92D3-03DF-4B38-91BE-5FC84DB7DF1D}" destId="{A890CF18-3AC8-4E39-B6F2-4D1FC7D87984}" srcOrd="0" destOrd="0" presId="urn:microsoft.com/office/officeart/2005/8/layout/vList5"/>
    <dgm:cxn modelId="{04F9EE3C-4EA1-453E-A758-CF1310B07AC6}" type="presOf" srcId="{014962E7-0C3D-4013-BDFA-D35EA7A7605F}" destId="{544029BA-2ADF-4952-8A1A-78D71423FF24}" srcOrd="0" destOrd="0" presId="urn:microsoft.com/office/officeart/2005/8/layout/vList5"/>
    <dgm:cxn modelId="{CA6786AD-FAD7-452C-B743-AD5AE1E24316}" srcId="{77DC92D3-03DF-4B38-91BE-5FC84DB7DF1D}" destId="{679CFBF2-0DC6-43F8-8B7E-5AA3A42D46BE}" srcOrd="5" destOrd="0" parTransId="{1F6B3075-34DC-45ED-A4F8-C4E3CF0AD259}" sibTransId="{183BD29E-CF41-4EB9-98A1-5FAB9C5877DB}"/>
    <dgm:cxn modelId="{E9CF5884-A07F-4B4A-B67B-708EA0D6F74B}" srcId="{77DC92D3-03DF-4B38-91BE-5FC84DB7DF1D}" destId="{2DA2A502-20EC-4E46-A731-BA07EE7C10FA}" srcOrd="3" destOrd="0" parTransId="{A4D17D96-84E6-412F-A377-0624DB947013}" sibTransId="{BAE9098F-24D2-4B16-B10E-BAA9CB7938C3}"/>
    <dgm:cxn modelId="{09C816EC-AF4C-41DD-BBEF-4FD5D73A11DD}" type="presParOf" srcId="{A890CF18-3AC8-4E39-B6F2-4D1FC7D87984}" destId="{96C2D463-99DA-4B74-A08F-071C0FDB276C}" srcOrd="0" destOrd="0" presId="urn:microsoft.com/office/officeart/2005/8/layout/vList5"/>
    <dgm:cxn modelId="{4C8A11EF-5AF6-4215-B2FA-F16BAEBC7A97}" type="presParOf" srcId="{96C2D463-99DA-4B74-A08F-071C0FDB276C}" destId="{9B1873FC-61C2-433D-BB54-005804E6A69D}" srcOrd="0" destOrd="0" presId="urn:microsoft.com/office/officeart/2005/8/layout/vList5"/>
    <dgm:cxn modelId="{FBE5A477-9399-4CBD-BED2-A87B74DD8305}" type="presParOf" srcId="{A890CF18-3AC8-4E39-B6F2-4D1FC7D87984}" destId="{A1CF235E-1180-45DD-B539-8AEEF9556157}" srcOrd="1" destOrd="0" presId="urn:microsoft.com/office/officeart/2005/8/layout/vList5"/>
    <dgm:cxn modelId="{F9C27FA0-BA9D-4716-85F6-08EB9D761AD7}" type="presParOf" srcId="{A890CF18-3AC8-4E39-B6F2-4D1FC7D87984}" destId="{C5AA95E1-BC85-4C42-9BE7-22E1CB661D7E}" srcOrd="2" destOrd="0" presId="urn:microsoft.com/office/officeart/2005/8/layout/vList5"/>
    <dgm:cxn modelId="{76F5211A-CF74-4625-9A0E-06C1485081E9}" type="presParOf" srcId="{C5AA95E1-BC85-4C42-9BE7-22E1CB661D7E}" destId="{661E0D75-8EAA-4C14-97C6-8FDF5A343D96}" srcOrd="0" destOrd="0" presId="urn:microsoft.com/office/officeart/2005/8/layout/vList5"/>
    <dgm:cxn modelId="{9CC0D338-286B-4945-8D86-AFA41A868566}" type="presParOf" srcId="{A890CF18-3AC8-4E39-B6F2-4D1FC7D87984}" destId="{856817C4-A009-4422-ACC5-D7C7B943842A}" srcOrd="3" destOrd="0" presId="urn:microsoft.com/office/officeart/2005/8/layout/vList5"/>
    <dgm:cxn modelId="{5ECE5248-E587-4E3D-B7E4-26479F8071AA}" type="presParOf" srcId="{A890CF18-3AC8-4E39-B6F2-4D1FC7D87984}" destId="{1A6F73A5-6411-4E5E-B1AE-D4BD84A3F100}" srcOrd="4" destOrd="0" presId="urn:microsoft.com/office/officeart/2005/8/layout/vList5"/>
    <dgm:cxn modelId="{3FD08B94-6B35-45C4-A9FC-EF12AA2FCB18}" type="presParOf" srcId="{1A6F73A5-6411-4E5E-B1AE-D4BD84A3F100}" destId="{544029BA-2ADF-4952-8A1A-78D71423FF24}" srcOrd="0" destOrd="0" presId="urn:microsoft.com/office/officeart/2005/8/layout/vList5"/>
    <dgm:cxn modelId="{470804B2-E6CB-4B4B-9B0C-60B08A3C4BCD}" type="presParOf" srcId="{A890CF18-3AC8-4E39-B6F2-4D1FC7D87984}" destId="{8B6263AF-849F-4B5D-B175-A9FADAA2662D}" srcOrd="5" destOrd="0" presId="urn:microsoft.com/office/officeart/2005/8/layout/vList5"/>
    <dgm:cxn modelId="{BB24F6B6-41FA-4F2E-A1C8-727D543005A8}" type="presParOf" srcId="{A890CF18-3AC8-4E39-B6F2-4D1FC7D87984}" destId="{CD89DEC0-5255-42F5-AADF-50E76D3A2A8B}" srcOrd="6" destOrd="0" presId="urn:microsoft.com/office/officeart/2005/8/layout/vList5"/>
    <dgm:cxn modelId="{F41FC19E-25D4-4EB8-886D-A7BF049A5329}" type="presParOf" srcId="{CD89DEC0-5255-42F5-AADF-50E76D3A2A8B}" destId="{37284A90-8F3C-4F7E-AB37-AFFD0B55D496}" srcOrd="0" destOrd="0" presId="urn:microsoft.com/office/officeart/2005/8/layout/vList5"/>
    <dgm:cxn modelId="{147A02F0-ADDC-4CC3-A92D-C83FC8CE0AE9}" type="presParOf" srcId="{A890CF18-3AC8-4E39-B6F2-4D1FC7D87984}" destId="{EC886835-9BC4-4403-968C-7E564EFE4437}" srcOrd="7" destOrd="0" presId="urn:microsoft.com/office/officeart/2005/8/layout/vList5"/>
    <dgm:cxn modelId="{647EDB5A-753D-4685-8BEA-7B9B051CD77F}" type="presParOf" srcId="{A890CF18-3AC8-4E39-B6F2-4D1FC7D87984}" destId="{7AC92543-C032-40D1-9999-07923E36B1CC}" srcOrd="8" destOrd="0" presId="urn:microsoft.com/office/officeart/2005/8/layout/vList5"/>
    <dgm:cxn modelId="{FCF32DF4-F570-4EB4-A19C-09B3608E6011}" type="presParOf" srcId="{7AC92543-C032-40D1-9999-07923E36B1CC}" destId="{99AC88B5-D417-4BBE-B266-493315719541}" srcOrd="0" destOrd="0" presId="urn:microsoft.com/office/officeart/2005/8/layout/vList5"/>
    <dgm:cxn modelId="{228B3176-1C13-4545-9AE6-02C60DA1A632}" type="presParOf" srcId="{A890CF18-3AC8-4E39-B6F2-4D1FC7D87984}" destId="{61C643A8-32A6-4262-A968-601216F8485F}" srcOrd="9" destOrd="0" presId="urn:microsoft.com/office/officeart/2005/8/layout/vList5"/>
    <dgm:cxn modelId="{F6BF360B-7E61-45A8-AAD1-0A96825540A6}" type="presParOf" srcId="{A890CF18-3AC8-4E39-B6F2-4D1FC7D87984}" destId="{24B2993F-06CA-4FB5-9EA0-9C3592CD3749}" srcOrd="10" destOrd="0" presId="urn:microsoft.com/office/officeart/2005/8/layout/vList5"/>
    <dgm:cxn modelId="{DAD7BDBA-8DAE-419F-9A79-B2CB20028794}" type="presParOf" srcId="{24B2993F-06CA-4FB5-9EA0-9C3592CD3749}" destId="{C1DC7DA1-FEDF-46C2-BD4C-4FD68A2994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A295D-F75B-4D42-8550-1B8E4FF4E10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9D9B3E-1352-4F4D-BFD4-BDE89F7E579D}">
      <dgm:prSet custT="1"/>
      <dgm:spPr/>
      <dgm:t>
        <a:bodyPr/>
        <a:lstStyle/>
        <a:p>
          <a:r>
            <a:rPr lang="ru-RU" sz="1600" dirty="0">
              <a:latin typeface="PT Serif" panose="020A0603040505020204" pitchFamily="18" charset="-52"/>
            </a:rPr>
            <a:t>1-й и 2-й категории на </a:t>
          </a:r>
          <a:r>
            <a:rPr lang="ru-RU" sz="1600" b="1" u="sng" dirty="0">
              <a:latin typeface="PT Serif" panose="020A0603040505020204" pitchFamily="18" charset="-52"/>
            </a:rPr>
            <a:t>договорной основе подразделениями войск национальной гвардии РФ,  либо ведомственной охраной федеральных органов исполнительной власти и организаций, в ведении которых находятся указанные помещения.</a:t>
          </a:r>
          <a:endParaRPr lang="ru-RU" sz="1600" dirty="0">
            <a:latin typeface="PT Serif" panose="020A0603040505020204" pitchFamily="18" charset="-52"/>
          </a:endParaRPr>
        </a:p>
      </dgm:t>
    </dgm:pt>
    <dgm:pt modelId="{3AF887C3-8B7A-4F91-A97D-168D2480D2EE}" type="parTrans" cxnId="{0A1DAEFD-0FBD-44FC-8C1E-0CB8D316FFE7}">
      <dgm:prSet/>
      <dgm:spPr/>
      <dgm:t>
        <a:bodyPr/>
        <a:lstStyle/>
        <a:p>
          <a:endParaRPr lang="ru-RU" sz="2000">
            <a:latin typeface="PT Serif" panose="020A0603040505020204" pitchFamily="18" charset="-52"/>
          </a:endParaRPr>
        </a:p>
      </dgm:t>
    </dgm:pt>
    <dgm:pt modelId="{17878CE2-806D-4F5B-86BC-551D4BD9ED3C}" type="sibTrans" cxnId="{0A1DAEFD-0FBD-44FC-8C1E-0CB8D316FFE7}">
      <dgm:prSet/>
      <dgm:spPr/>
      <dgm:t>
        <a:bodyPr/>
        <a:lstStyle/>
        <a:p>
          <a:endParaRPr lang="ru-RU" sz="2000">
            <a:latin typeface="PT Serif" panose="020A0603040505020204" pitchFamily="18" charset="-52"/>
          </a:endParaRPr>
        </a:p>
      </dgm:t>
    </dgm:pt>
    <dgm:pt modelId="{90890BB8-D03D-4832-8BF7-41D092D579E8}">
      <dgm:prSet custT="1"/>
      <dgm:spPr/>
      <dgm:t>
        <a:bodyPr/>
        <a:lstStyle/>
        <a:p>
          <a:r>
            <a:rPr lang="ru-RU" sz="1600" dirty="0">
              <a:latin typeface="PT Serif" panose="020A0603040505020204" pitchFamily="18" charset="-52"/>
            </a:rPr>
            <a:t>3-й и 4-й категории путем привлечения </a:t>
          </a:r>
          <a:r>
            <a:rPr lang="ru-RU" sz="1600" b="1" u="sng" dirty="0">
              <a:latin typeface="PT Serif" panose="020A0603040505020204" pitchFamily="18" charset="-52"/>
            </a:rPr>
            <a:t>указанных охранных организаций, либо юридических лиц, имеющих лицензию на осуществление частной охранной деятельности.</a:t>
          </a:r>
          <a:endParaRPr lang="ru-RU" sz="1600" dirty="0">
            <a:latin typeface="PT Serif" panose="020A0603040505020204" pitchFamily="18" charset="-52"/>
          </a:endParaRPr>
        </a:p>
      </dgm:t>
    </dgm:pt>
    <dgm:pt modelId="{2EAB7741-0B83-4B8C-8C0C-6F5D662608F9}" type="parTrans" cxnId="{6BC21BA3-C580-46F1-AABA-A86D02F91924}">
      <dgm:prSet/>
      <dgm:spPr/>
      <dgm:t>
        <a:bodyPr/>
        <a:lstStyle/>
        <a:p>
          <a:endParaRPr lang="ru-RU" sz="2000">
            <a:latin typeface="PT Serif" panose="020A0603040505020204" pitchFamily="18" charset="-52"/>
          </a:endParaRPr>
        </a:p>
      </dgm:t>
    </dgm:pt>
    <dgm:pt modelId="{7745ABD5-286B-4571-A173-BF1288B03D8F}" type="sibTrans" cxnId="{6BC21BA3-C580-46F1-AABA-A86D02F91924}">
      <dgm:prSet/>
      <dgm:spPr/>
      <dgm:t>
        <a:bodyPr/>
        <a:lstStyle/>
        <a:p>
          <a:endParaRPr lang="ru-RU" sz="2000">
            <a:latin typeface="PT Serif" panose="020A0603040505020204" pitchFamily="18" charset="-52"/>
          </a:endParaRPr>
        </a:p>
      </dgm:t>
    </dgm:pt>
    <dgm:pt modelId="{765B95B5-60F6-4B4D-A655-822A5D30C987}" type="pres">
      <dgm:prSet presAssocID="{861A295D-F75B-4D42-8550-1B8E4FF4E10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4BA4CD-8652-4238-900B-0A25F8F63E87}" type="pres">
      <dgm:prSet presAssocID="{2F9D9B3E-1352-4F4D-BFD4-BDE89F7E579D}" presName="circle1" presStyleLbl="node1" presStyleIdx="0" presStyleCnt="2"/>
      <dgm:spPr/>
    </dgm:pt>
    <dgm:pt modelId="{C8651F68-6785-4FA8-AE27-3624128623DE}" type="pres">
      <dgm:prSet presAssocID="{2F9D9B3E-1352-4F4D-BFD4-BDE89F7E579D}" presName="space" presStyleCnt="0"/>
      <dgm:spPr/>
    </dgm:pt>
    <dgm:pt modelId="{3F09D1AB-159C-4E3E-89C9-BCF36FAA2B28}" type="pres">
      <dgm:prSet presAssocID="{2F9D9B3E-1352-4F4D-BFD4-BDE89F7E579D}" presName="rect1" presStyleLbl="alignAcc1" presStyleIdx="0" presStyleCnt="2"/>
      <dgm:spPr/>
      <dgm:t>
        <a:bodyPr/>
        <a:lstStyle/>
        <a:p>
          <a:endParaRPr lang="ru-RU"/>
        </a:p>
      </dgm:t>
    </dgm:pt>
    <dgm:pt modelId="{9B793004-92F6-47EA-A265-CC434E52B3AB}" type="pres">
      <dgm:prSet presAssocID="{90890BB8-D03D-4832-8BF7-41D092D579E8}" presName="vertSpace2" presStyleLbl="node1" presStyleIdx="0" presStyleCnt="2"/>
      <dgm:spPr/>
    </dgm:pt>
    <dgm:pt modelId="{966C52BE-AA33-409D-A43B-26B578AA3B3F}" type="pres">
      <dgm:prSet presAssocID="{90890BB8-D03D-4832-8BF7-41D092D579E8}" presName="circle2" presStyleLbl="node1" presStyleIdx="1" presStyleCnt="2"/>
      <dgm:spPr/>
    </dgm:pt>
    <dgm:pt modelId="{F26337AE-67A7-4E34-9FBD-8D21042FA4AA}" type="pres">
      <dgm:prSet presAssocID="{90890BB8-D03D-4832-8BF7-41D092D579E8}" presName="rect2" presStyleLbl="alignAcc1" presStyleIdx="1" presStyleCnt="2"/>
      <dgm:spPr/>
      <dgm:t>
        <a:bodyPr/>
        <a:lstStyle/>
        <a:p>
          <a:endParaRPr lang="ru-RU"/>
        </a:p>
      </dgm:t>
    </dgm:pt>
    <dgm:pt modelId="{0455CA79-8767-45D2-ACE0-5358DE5007DD}" type="pres">
      <dgm:prSet presAssocID="{2F9D9B3E-1352-4F4D-BFD4-BDE89F7E579D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BC697-9FEF-4236-A1BE-C12338BE913E}" type="pres">
      <dgm:prSet presAssocID="{90890BB8-D03D-4832-8BF7-41D092D579E8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1A336-5EAD-4F93-985A-7BA434067DAD}" type="presOf" srcId="{2F9D9B3E-1352-4F4D-BFD4-BDE89F7E579D}" destId="{0455CA79-8767-45D2-ACE0-5358DE5007DD}" srcOrd="1" destOrd="0" presId="urn:microsoft.com/office/officeart/2005/8/layout/target3"/>
    <dgm:cxn modelId="{B7579E9B-0C56-497E-8941-EF7EABB4FFB0}" type="presOf" srcId="{2F9D9B3E-1352-4F4D-BFD4-BDE89F7E579D}" destId="{3F09D1AB-159C-4E3E-89C9-BCF36FAA2B28}" srcOrd="0" destOrd="0" presId="urn:microsoft.com/office/officeart/2005/8/layout/target3"/>
    <dgm:cxn modelId="{4123CD9F-9E41-41CD-956D-2CFC5A1EE432}" type="presOf" srcId="{90890BB8-D03D-4832-8BF7-41D092D579E8}" destId="{8AEBC697-9FEF-4236-A1BE-C12338BE913E}" srcOrd="1" destOrd="0" presId="urn:microsoft.com/office/officeart/2005/8/layout/target3"/>
    <dgm:cxn modelId="{F47C6024-E518-48AA-AECC-FAA522748E7A}" type="presOf" srcId="{861A295D-F75B-4D42-8550-1B8E4FF4E10C}" destId="{765B95B5-60F6-4B4D-A655-822A5D30C987}" srcOrd="0" destOrd="0" presId="urn:microsoft.com/office/officeart/2005/8/layout/target3"/>
    <dgm:cxn modelId="{0A1DAEFD-0FBD-44FC-8C1E-0CB8D316FFE7}" srcId="{861A295D-F75B-4D42-8550-1B8E4FF4E10C}" destId="{2F9D9B3E-1352-4F4D-BFD4-BDE89F7E579D}" srcOrd="0" destOrd="0" parTransId="{3AF887C3-8B7A-4F91-A97D-168D2480D2EE}" sibTransId="{17878CE2-806D-4F5B-86BC-551D4BD9ED3C}"/>
    <dgm:cxn modelId="{6BC21BA3-C580-46F1-AABA-A86D02F91924}" srcId="{861A295D-F75B-4D42-8550-1B8E4FF4E10C}" destId="{90890BB8-D03D-4832-8BF7-41D092D579E8}" srcOrd="1" destOrd="0" parTransId="{2EAB7741-0B83-4B8C-8C0C-6F5D662608F9}" sibTransId="{7745ABD5-286B-4571-A173-BF1288B03D8F}"/>
    <dgm:cxn modelId="{D5604072-2DE1-4C69-9A66-2E0E8DD079B9}" type="presOf" srcId="{90890BB8-D03D-4832-8BF7-41D092D579E8}" destId="{F26337AE-67A7-4E34-9FBD-8D21042FA4AA}" srcOrd="0" destOrd="0" presId="urn:microsoft.com/office/officeart/2005/8/layout/target3"/>
    <dgm:cxn modelId="{9B16D588-EA23-46B6-9FAB-921363352C4B}" type="presParOf" srcId="{765B95B5-60F6-4B4D-A655-822A5D30C987}" destId="{BF4BA4CD-8652-4238-900B-0A25F8F63E87}" srcOrd="0" destOrd="0" presId="urn:microsoft.com/office/officeart/2005/8/layout/target3"/>
    <dgm:cxn modelId="{57ECBA57-E6B0-4BD6-8B5D-92EDE0034556}" type="presParOf" srcId="{765B95B5-60F6-4B4D-A655-822A5D30C987}" destId="{C8651F68-6785-4FA8-AE27-3624128623DE}" srcOrd="1" destOrd="0" presId="urn:microsoft.com/office/officeart/2005/8/layout/target3"/>
    <dgm:cxn modelId="{773691F7-FA0E-490A-B9F3-7B57CFC781BF}" type="presParOf" srcId="{765B95B5-60F6-4B4D-A655-822A5D30C987}" destId="{3F09D1AB-159C-4E3E-89C9-BCF36FAA2B28}" srcOrd="2" destOrd="0" presId="urn:microsoft.com/office/officeart/2005/8/layout/target3"/>
    <dgm:cxn modelId="{97E6D123-3DC9-4747-9055-1DB675C8207D}" type="presParOf" srcId="{765B95B5-60F6-4B4D-A655-822A5D30C987}" destId="{9B793004-92F6-47EA-A265-CC434E52B3AB}" srcOrd="3" destOrd="0" presId="urn:microsoft.com/office/officeart/2005/8/layout/target3"/>
    <dgm:cxn modelId="{BC11ECAA-FC55-487B-99D1-F597659345E0}" type="presParOf" srcId="{765B95B5-60F6-4B4D-A655-822A5D30C987}" destId="{966C52BE-AA33-409D-A43B-26B578AA3B3F}" srcOrd="4" destOrd="0" presId="urn:microsoft.com/office/officeart/2005/8/layout/target3"/>
    <dgm:cxn modelId="{241522F6-5902-427E-B445-25E1AF0BF097}" type="presParOf" srcId="{765B95B5-60F6-4B4D-A655-822A5D30C987}" destId="{F26337AE-67A7-4E34-9FBD-8D21042FA4AA}" srcOrd="5" destOrd="0" presId="urn:microsoft.com/office/officeart/2005/8/layout/target3"/>
    <dgm:cxn modelId="{C59A3583-0FFE-41DB-8345-23C1E759C7BC}" type="presParOf" srcId="{765B95B5-60F6-4B4D-A655-822A5D30C987}" destId="{0455CA79-8767-45D2-ACE0-5358DE5007DD}" srcOrd="6" destOrd="0" presId="urn:microsoft.com/office/officeart/2005/8/layout/target3"/>
    <dgm:cxn modelId="{89453BFC-C7EF-4442-968A-B0FDBD6C3857}" type="presParOf" srcId="{765B95B5-60F6-4B4D-A655-822A5D30C987}" destId="{8AEBC697-9FEF-4236-A1BE-C12338BE913E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873FC-61C2-433D-BB54-005804E6A69D}">
      <dsp:nvSpPr>
        <dsp:cNvPr id="0" name=""/>
        <dsp:cNvSpPr/>
      </dsp:nvSpPr>
      <dsp:spPr>
        <a:xfrm>
          <a:off x="0" y="41728"/>
          <a:ext cx="7869218" cy="702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PT Serif" panose="020A0603040505020204" pitchFamily="18" charset="-52"/>
            </a:rPr>
            <a:t>культивирование наркосодержащих растений</a:t>
          </a:r>
        </a:p>
      </dsp:txBody>
      <dsp:txXfrm>
        <a:off x="34289" y="76017"/>
        <a:ext cx="7800640" cy="633834"/>
      </dsp:txXfrm>
    </dsp:sp>
    <dsp:sp modelId="{661E0D75-8EAA-4C14-97C6-8FDF5A343D96}">
      <dsp:nvSpPr>
        <dsp:cNvPr id="0" name=""/>
        <dsp:cNvSpPr/>
      </dsp:nvSpPr>
      <dsp:spPr>
        <a:xfrm>
          <a:off x="3842" y="755161"/>
          <a:ext cx="7869218" cy="702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PT Serif" panose="020A0603040505020204" pitchFamily="18" charset="-52"/>
            </a:rPr>
            <a:t>разработка;</a:t>
          </a:r>
        </a:p>
      </dsp:txBody>
      <dsp:txXfrm>
        <a:off x="38131" y="789450"/>
        <a:ext cx="7800640" cy="633834"/>
      </dsp:txXfrm>
    </dsp:sp>
    <dsp:sp modelId="{544029BA-2ADF-4952-8A1A-78D71423FF24}">
      <dsp:nvSpPr>
        <dsp:cNvPr id="0" name=""/>
        <dsp:cNvSpPr/>
      </dsp:nvSpPr>
      <dsp:spPr>
        <a:xfrm>
          <a:off x="3842" y="1476271"/>
          <a:ext cx="7869218" cy="702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PT Serif" panose="020A0603040505020204" pitchFamily="18" charset="-52"/>
            </a:rPr>
            <a:t>распределение НС и ПВ, внесенных в списки I и II;</a:t>
          </a:r>
        </a:p>
      </dsp:txBody>
      <dsp:txXfrm>
        <a:off x="38131" y="1510560"/>
        <a:ext cx="7800640" cy="633834"/>
      </dsp:txXfrm>
    </dsp:sp>
    <dsp:sp modelId="{37284A90-8F3C-4F7E-AB37-AFFD0B55D496}">
      <dsp:nvSpPr>
        <dsp:cNvPr id="0" name=""/>
        <dsp:cNvSpPr/>
      </dsp:nvSpPr>
      <dsp:spPr>
        <a:xfrm>
          <a:off x="3842" y="2213804"/>
          <a:ext cx="7869218" cy="702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PT Serif" panose="020A0603040505020204" pitchFamily="18" charset="-52"/>
            </a:rPr>
            <a:t>уничтожение;</a:t>
          </a:r>
        </a:p>
      </dsp:txBody>
      <dsp:txXfrm>
        <a:off x="38131" y="2248093"/>
        <a:ext cx="7800640" cy="633834"/>
      </dsp:txXfrm>
    </dsp:sp>
    <dsp:sp modelId="{99AC88B5-D417-4BBE-B266-493315719541}">
      <dsp:nvSpPr>
        <dsp:cNvPr id="0" name=""/>
        <dsp:cNvSpPr/>
      </dsp:nvSpPr>
      <dsp:spPr>
        <a:xfrm>
          <a:off x="3842" y="2951336"/>
          <a:ext cx="7869218" cy="702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PT Serif" panose="020A0603040505020204" pitchFamily="18" charset="-52"/>
            </a:rPr>
            <a:t>производство веществ, внесенных в Список I и Список II;</a:t>
          </a:r>
        </a:p>
      </dsp:txBody>
      <dsp:txXfrm>
        <a:off x="38131" y="2985625"/>
        <a:ext cx="7800640" cy="633834"/>
      </dsp:txXfrm>
    </dsp:sp>
    <dsp:sp modelId="{C1DC7DA1-FEDF-46C2-BD4C-4FD68A2994AB}">
      <dsp:nvSpPr>
        <dsp:cNvPr id="0" name=""/>
        <dsp:cNvSpPr/>
      </dsp:nvSpPr>
      <dsp:spPr>
        <a:xfrm>
          <a:off x="3842" y="3688869"/>
          <a:ext cx="7869218" cy="702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PT Serif" panose="020A0603040505020204" pitchFamily="18" charset="-52"/>
            </a:rPr>
            <a:t>ввоз (вывоз) НС, ПВ и прекурсоров</a:t>
          </a:r>
        </a:p>
      </dsp:txBody>
      <dsp:txXfrm>
        <a:off x="38131" y="3723158"/>
        <a:ext cx="7800640" cy="633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BA4CD-8652-4238-900B-0A25F8F63E87}">
      <dsp:nvSpPr>
        <dsp:cNvPr id="0" name=""/>
        <dsp:cNvSpPr/>
      </dsp:nvSpPr>
      <dsp:spPr>
        <a:xfrm>
          <a:off x="0" y="0"/>
          <a:ext cx="2585323" cy="25853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9D1AB-159C-4E3E-89C9-BCF36FAA2B28}">
      <dsp:nvSpPr>
        <dsp:cNvPr id="0" name=""/>
        <dsp:cNvSpPr/>
      </dsp:nvSpPr>
      <dsp:spPr>
        <a:xfrm>
          <a:off x="1292661" y="0"/>
          <a:ext cx="6474637" cy="2585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PT Serif" panose="020A0603040505020204" pitchFamily="18" charset="-52"/>
            </a:rPr>
            <a:t>1-й и 2-й категории на </a:t>
          </a:r>
          <a:r>
            <a:rPr lang="ru-RU" sz="1600" b="1" u="sng" kern="1200" dirty="0">
              <a:latin typeface="PT Serif" panose="020A0603040505020204" pitchFamily="18" charset="-52"/>
            </a:rPr>
            <a:t>договорной основе подразделениями войск национальной гвардии РФ,  либо ведомственной охраной федеральных органов исполнительной власти и организаций, в ведении которых находятся указанные помещения.</a:t>
          </a:r>
          <a:endParaRPr lang="ru-RU" sz="1600" kern="1200" dirty="0">
            <a:latin typeface="PT Serif" panose="020A0603040505020204" pitchFamily="18" charset="-52"/>
          </a:endParaRPr>
        </a:p>
      </dsp:txBody>
      <dsp:txXfrm>
        <a:off x="1292661" y="0"/>
        <a:ext cx="6474637" cy="1228028"/>
      </dsp:txXfrm>
    </dsp:sp>
    <dsp:sp modelId="{966C52BE-AA33-409D-A43B-26B578AA3B3F}">
      <dsp:nvSpPr>
        <dsp:cNvPr id="0" name=""/>
        <dsp:cNvSpPr/>
      </dsp:nvSpPr>
      <dsp:spPr>
        <a:xfrm>
          <a:off x="678647" y="1228028"/>
          <a:ext cx="1228028" cy="12280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337AE-67A7-4E34-9FBD-8D21042FA4AA}">
      <dsp:nvSpPr>
        <dsp:cNvPr id="0" name=""/>
        <dsp:cNvSpPr/>
      </dsp:nvSpPr>
      <dsp:spPr>
        <a:xfrm>
          <a:off x="1292661" y="1228028"/>
          <a:ext cx="6474637" cy="12280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PT Serif" panose="020A0603040505020204" pitchFamily="18" charset="-52"/>
            </a:rPr>
            <a:t>3-й и 4-й категории путем привлечения </a:t>
          </a:r>
          <a:r>
            <a:rPr lang="ru-RU" sz="1600" b="1" u="sng" kern="1200" dirty="0">
              <a:latin typeface="PT Serif" panose="020A0603040505020204" pitchFamily="18" charset="-52"/>
            </a:rPr>
            <a:t>указанных охранных организаций, либо юридических лиц, имеющих лицензию на осуществление частной охранной деятельности.</a:t>
          </a:r>
          <a:endParaRPr lang="ru-RU" sz="1600" kern="1200" dirty="0">
            <a:latin typeface="PT Serif" panose="020A0603040505020204" pitchFamily="18" charset="-52"/>
          </a:endParaRPr>
        </a:p>
      </dsp:txBody>
      <dsp:txXfrm>
        <a:off x="1292661" y="1228028"/>
        <a:ext cx="6474637" cy="1228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33F0E-2EAB-4A41-8BA0-3588B7C9A5C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5949E-F352-40BB-B540-79AC4304A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2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5949E-F352-40BB-B540-79AC4304A79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8C9787-94AE-4ADA-BEA9-3B86F7C02670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9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CF7-A87B-48ED-88AA-87BC3423B4CC}" type="datetime1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6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507F-2C78-4F43-B019-9B787A488876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55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3EA5-1D39-40D7-8993-5626844B267A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07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E631-E3AF-4503-808D-AE61F535AA90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3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4E35-9BCC-49A2-86BC-DF7F10798B14}" type="datetime1">
              <a:rPr lang="ru-RU" smtClean="0"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36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7FBC-D539-4BB8-9A34-71D829AA4D54}" type="datetime1">
              <a:rPr lang="ru-RU" smtClean="0"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57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AB1BD00-1007-435F-B2FE-071832FF0C09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12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ECB3-6C1C-4604-877C-32872F689D68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6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9489-2314-4A37-85F5-C06C70A7F915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4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C945-574E-4B6F-9F2D-5FB8E5143AD7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0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AE3C-CA9D-4E0B-8376-87536FCCB32F}" type="datetime1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3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F5CE-F221-433E-A111-E1D68E8DD398}" type="datetime1">
              <a:rPr lang="ru-RU" smtClean="0"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4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80DB-E1D4-4B7C-93FD-1706001CF80B}" type="datetime1">
              <a:rPr lang="ru-RU" smtClean="0"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5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5EAF-2D1A-4EBC-92AE-3D295C6361C1}" type="datetime1">
              <a:rPr lang="ru-RU" smtClean="0"/>
              <a:t>21.02.2024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9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3604-8EA1-4E89-B826-4023C4E70EAC}" type="datetime1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2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BF27-0CD5-4B66-BB7F-96FDA86BF965}" type="datetime1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6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84D4AB8-CFD7-481C-AD4E-012E259773F3}" type="datetime1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24" y="301780"/>
            <a:ext cx="8229600" cy="22678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Тема 1.3. Общее понятие о наркотических средствах и психотропных веществах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D258AF5-D50E-C8FA-122C-938BD9F27B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420888"/>
            <a:ext cx="6156176" cy="39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1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9FC6C0-FEE3-C9E9-250B-887B46CE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50" y="244051"/>
            <a:ext cx="6945920" cy="70986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Списки НС, ПВ и прекурсоров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C7D78C0-618B-F6CE-414D-D18F5575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8542B4-65B2-6CEC-E2C1-087DEDAFBCF3}"/>
              </a:ext>
            </a:extLst>
          </p:cNvPr>
          <p:cNvSpPr txBox="1"/>
          <p:nvPr/>
        </p:nvSpPr>
        <p:spPr>
          <a:xfrm>
            <a:off x="639217" y="1119073"/>
            <a:ext cx="8136904" cy="369332"/>
          </a:xfrm>
          <a:prstGeom prst="rect">
            <a:avLst/>
          </a:prstGeom>
          <a:solidFill>
            <a:srgbClr val="66CCFF"/>
          </a:solidFill>
          <a:ln w="19050"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Список </a:t>
            </a:r>
            <a:r>
              <a:rPr lang="en-US" b="1" dirty="0"/>
              <a:t>I </a:t>
            </a:r>
            <a:r>
              <a:rPr lang="en-US" dirty="0"/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оборот запрещен!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971B4F-E1B1-0E79-8C69-B5C25481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881"/>
            <a:ext cx="9144000" cy="49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83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675" y="-114613"/>
            <a:ext cx="76200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Список </a:t>
            </a:r>
            <a:r>
              <a:rPr lang="en-US" b="1" dirty="0">
                <a:solidFill>
                  <a:schemeClr val="accent2"/>
                </a:solidFill>
              </a:rPr>
              <a:t>I</a:t>
            </a:r>
            <a:r>
              <a:rPr lang="ru-RU" b="1" dirty="0">
                <a:solidFill>
                  <a:schemeClr val="accent2"/>
                </a:solidFill>
              </a:rPr>
              <a:t> – оборот запрещен!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5962" y="1102578"/>
            <a:ext cx="4572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>
                <a:latin typeface="PT Serif" panose="020A0603040505020204" pitchFamily="18" charset="-52"/>
              </a:rPr>
              <a:t>ацетилкодеин</a:t>
            </a:r>
            <a:endParaRPr lang="ru-RU" sz="1600" dirty="0">
              <a:latin typeface="PT Serif" panose="020A0603040505020204" pitchFamily="18" charset="-52"/>
            </a:endParaRPr>
          </a:p>
          <a:p>
            <a:r>
              <a:rPr lang="ru-RU" sz="1600" dirty="0" err="1">
                <a:latin typeface="PT Serif" panose="020A0603040505020204" pitchFamily="18" charset="-52"/>
              </a:rPr>
              <a:t>бензетидин</a:t>
            </a:r>
            <a:endParaRPr lang="ru-RU" sz="1600" dirty="0">
              <a:latin typeface="PT Serif" panose="020A0603040505020204" pitchFamily="18" charset="-52"/>
            </a:endParaRPr>
          </a:p>
          <a:p>
            <a:r>
              <a:rPr lang="ru-RU" sz="1600" dirty="0" err="1">
                <a:latin typeface="PT Serif" panose="020A0603040505020204" pitchFamily="18" charset="-52"/>
              </a:rPr>
              <a:t>бензилморфин</a:t>
            </a:r>
            <a:endParaRPr lang="ru-RU" sz="1600" dirty="0">
              <a:latin typeface="PT Serif" panose="020A0603040505020204" pitchFamily="18" charset="-52"/>
            </a:endParaRPr>
          </a:p>
          <a:p>
            <a:r>
              <a:rPr lang="ru-RU" sz="1600" dirty="0">
                <a:latin typeface="PT Serif" panose="020A0603040505020204" pitchFamily="18" charset="-52"/>
              </a:rPr>
              <a:t>гашиш</a:t>
            </a:r>
          </a:p>
          <a:p>
            <a:r>
              <a:rPr lang="ru-RU" sz="1600" dirty="0">
                <a:latin typeface="PT Serif" panose="020A0603040505020204" pitchFamily="18" charset="-52"/>
              </a:rPr>
              <a:t>героин</a:t>
            </a:r>
          </a:p>
          <a:p>
            <a:r>
              <a:rPr lang="ru-RU" sz="1600" dirty="0" err="1">
                <a:latin typeface="PT Serif" panose="020A0603040505020204" pitchFamily="18" charset="-52"/>
              </a:rPr>
              <a:t>гидрокодон</a:t>
            </a:r>
            <a:endParaRPr lang="ru-RU" sz="1600" dirty="0">
              <a:latin typeface="PT Serif" panose="020A0603040505020204" pitchFamily="18" charset="-52"/>
            </a:endParaRPr>
          </a:p>
          <a:p>
            <a:r>
              <a:rPr lang="ru-RU" sz="1600" dirty="0" err="1">
                <a:latin typeface="PT Serif" panose="020A0603040505020204" pitchFamily="18" charset="-52"/>
              </a:rPr>
              <a:t>дезоморфин</a:t>
            </a:r>
            <a:endParaRPr lang="ru-RU" sz="1600" dirty="0">
              <a:latin typeface="PT Serif" panose="020A0603040505020204" pitchFamily="18" charset="-52"/>
            </a:endParaRPr>
          </a:p>
          <a:p>
            <a:r>
              <a:rPr lang="ru-RU" sz="1600" dirty="0" err="1">
                <a:latin typeface="PT Serif" panose="020A0603040505020204" pitchFamily="18" charset="-52"/>
              </a:rPr>
              <a:t>дигидроморфин</a:t>
            </a:r>
            <a:endParaRPr lang="ru-RU" sz="1600" dirty="0">
              <a:latin typeface="PT Serif" panose="020A0603040505020204" pitchFamily="18" charset="-52"/>
            </a:endParaRPr>
          </a:p>
          <a:p>
            <a:r>
              <a:rPr lang="ru-RU" sz="1600" dirty="0" err="1">
                <a:latin typeface="PT Serif" panose="020A0603040505020204" pitchFamily="18" charset="-52"/>
              </a:rPr>
              <a:t>каннабис</a:t>
            </a:r>
            <a:r>
              <a:rPr lang="ru-RU" sz="1600" dirty="0">
                <a:latin typeface="PT Serif" panose="020A0603040505020204" pitchFamily="18" charset="-52"/>
              </a:rPr>
              <a:t> (марихуана)</a:t>
            </a:r>
          </a:p>
          <a:p>
            <a:r>
              <a:rPr lang="en-US" sz="1600" dirty="0">
                <a:latin typeface="PT Serif" panose="020A0603040505020204" pitchFamily="18" charset="-52"/>
              </a:rPr>
              <a:t>d</a:t>
            </a:r>
            <a:r>
              <a:rPr lang="ru-RU" sz="1600" dirty="0">
                <a:latin typeface="PT Serif" panose="020A0603040505020204" pitchFamily="18" charset="-52"/>
              </a:rPr>
              <a:t>-</a:t>
            </a:r>
            <a:r>
              <a:rPr lang="ru-RU" sz="1600" dirty="0" err="1">
                <a:latin typeface="PT Serif" panose="020A0603040505020204" pitchFamily="18" charset="-52"/>
              </a:rPr>
              <a:t>лизергид</a:t>
            </a:r>
            <a:r>
              <a:rPr lang="ru-RU" sz="1600" dirty="0">
                <a:latin typeface="PT Serif" panose="020A0603040505020204" pitchFamily="18" charset="-52"/>
              </a:rPr>
              <a:t> (ЛСД)</a:t>
            </a:r>
          </a:p>
          <a:p>
            <a:r>
              <a:rPr lang="ru-RU" sz="1600" dirty="0">
                <a:latin typeface="PT Serif" panose="020A0603040505020204" pitchFamily="18" charset="-52"/>
              </a:rPr>
              <a:t>лист кока</a:t>
            </a:r>
          </a:p>
          <a:p>
            <a:r>
              <a:rPr lang="ru-RU" sz="1600" dirty="0">
                <a:latin typeface="PT Serif" panose="020A0603040505020204" pitchFamily="18" charset="-52"/>
              </a:rPr>
              <a:t>метадон</a:t>
            </a:r>
          </a:p>
          <a:p>
            <a:r>
              <a:rPr lang="ru-RU" sz="1600" dirty="0">
                <a:latin typeface="PT Serif" panose="020A0603040505020204" pitchFamily="18" charset="-52"/>
              </a:rPr>
              <a:t>метамфетамин</a:t>
            </a:r>
          </a:p>
          <a:p>
            <a:r>
              <a:rPr lang="ru-RU" sz="1600" dirty="0" err="1">
                <a:latin typeface="PT Serif" panose="020A0603040505020204" pitchFamily="18" charset="-52"/>
              </a:rPr>
              <a:t>мефедрон</a:t>
            </a:r>
            <a:endParaRPr lang="ru-RU" sz="1600" dirty="0">
              <a:latin typeface="PT Serif" panose="020A0603040505020204" pitchFamily="18" charset="-52"/>
            </a:endParaRPr>
          </a:p>
          <a:p>
            <a:r>
              <a:rPr lang="ru-RU" sz="1600" dirty="0">
                <a:latin typeface="PT Serif" panose="020A0603040505020204" pitchFamily="18" charset="-52"/>
              </a:rPr>
              <a:t>морфин </a:t>
            </a:r>
            <a:r>
              <a:rPr lang="ru-RU" sz="1600" dirty="0" err="1">
                <a:latin typeface="PT Serif" panose="020A0603040505020204" pitchFamily="18" charset="-52"/>
              </a:rPr>
              <a:t>метилбромид</a:t>
            </a:r>
            <a:endParaRPr lang="ru-RU" sz="1600" dirty="0">
              <a:latin typeface="PT Serif" panose="020A0603040505020204" pitchFamily="18" charset="-52"/>
            </a:endParaRPr>
          </a:p>
          <a:p>
            <a:r>
              <a:rPr lang="ru-RU" sz="1600" dirty="0">
                <a:latin typeface="PT Serif" panose="020A0603040505020204" pitchFamily="18" charset="-52"/>
              </a:rPr>
              <a:t>морфин-</a:t>
            </a:r>
            <a:r>
              <a:rPr lang="en-US" sz="1600" dirty="0">
                <a:latin typeface="PT Serif" panose="020A0603040505020204" pitchFamily="18" charset="-52"/>
              </a:rPr>
              <a:t>N</a:t>
            </a:r>
            <a:r>
              <a:rPr lang="ru-RU" sz="1600" dirty="0">
                <a:latin typeface="PT Serif" panose="020A0603040505020204" pitchFamily="18" charset="-52"/>
              </a:rPr>
              <a:t>-оксид</a:t>
            </a:r>
          </a:p>
          <a:p>
            <a:r>
              <a:rPr lang="ru-RU" sz="1600" dirty="0" err="1">
                <a:latin typeface="PT Serif" panose="020A0603040505020204" pitchFamily="18" charset="-52"/>
              </a:rPr>
              <a:t>норкодеин</a:t>
            </a:r>
            <a:endParaRPr lang="ru-RU" sz="1600" dirty="0">
              <a:latin typeface="PT Serif" panose="020A0603040505020204" pitchFamily="18" charset="-52"/>
            </a:endParaRPr>
          </a:p>
          <a:p>
            <a:r>
              <a:rPr lang="ru-RU" sz="1600" dirty="0" err="1">
                <a:latin typeface="PT Serif" panose="020A0603040505020204" pitchFamily="18" charset="-52"/>
              </a:rPr>
              <a:t>норморфин</a:t>
            </a:r>
            <a:endParaRPr lang="ru-RU" sz="1600" dirty="0">
              <a:latin typeface="PT Serif" panose="020A0603040505020204" pitchFamily="18" charset="-52"/>
            </a:endParaRPr>
          </a:p>
          <a:p>
            <a:r>
              <a:rPr lang="ru-RU" sz="1600" dirty="0" err="1">
                <a:latin typeface="PT Serif" panose="020A0603040505020204" pitchFamily="18" charset="-52"/>
              </a:rPr>
              <a:t>оксиморфон</a:t>
            </a:r>
            <a:endParaRPr lang="ru-RU" sz="1600" dirty="0">
              <a:latin typeface="PT Serif" panose="020A0603040505020204" pitchFamily="18" charset="-52"/>
            </a:endParaRPr>
          </a:p>
          <a:p>
            <a:r>
              <a:rPr lang="ru-RU" sz="1600" dirty="0">
                <a:latin typeface="PT Serif" panose="020A0603040505020204" pitchFamily="18" charset="-52"/>
              </a:rPr>
              <a:t>опий – свернувшийся сок мака снотворного</a:t>
            </a:r>
          </a:p>
          <a:p>
            <a:r>
              <a:rPr lang="ru-RU" sz="1600" dirty="0" err="1">
                <a:latin typeface="PT Serif" panose="020A0603040505020204" pitchFamily="18" charset="-52"/>
              </a:rPr>
              <a:t>псилоцибин</a:t>
            </a:r>
            <a:endParaRPr lang="ru-RU" sz="1600" dirty="0">
              <a:latin typeface="PT Serif" panose="020A0603040505020204" pitchFamily="18" charset="-52"/>
            </a:endParaRPr>
          </a:p>
          <a:p>
            <a:r>
              <a:rPr lang="ru-RU" sz="1600" dirty="0" err="1">
                <a:latin typeface="PT Serif" panose="020A0603040505020204" pitchFamily="18" charset="-52"/>
              </a:rPr>
              <a:t>фенциклидин</a:t>
            </a:r>
            <a:endParaRPr lang="ru-RU" sz="1600" dirty="0">
              <a:latin typeface="PT Serif" panose="020A0603040505020204" pitchFamily="18" charset="-52"/>
            </a:endParaRPr>
          </a:p>
          <a:p>
            <a:r>
              <a:rPr lang="ru-RU" sz="1600" dirty="0" err="1">
                <a:latin typeface="PT Serif" panose="020A0603040505020204" pitchFamily="18" charset="-52"/>
              </a:rPr>
              <a:t>эфедрон</a:t>
            </a:r>
            <a:endParaRPr lang="ru-RU" sz="1600" dirty="0">
              <a:effectLst/>
              <a:latin typeface="PT Serif" panose="020A06030405050202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675" y="679573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</a:rPr>
              <a:t>НС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2318" y="679573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</a:rPr>
              <a:t>ПВ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4400" y="1143115"/>
            <a:ext cx="1652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PT Serif" panose="020A0603040505020204" pitchFamily="18" charset="-52"/>
              </a:rPr>
              <a:t>амфетамин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 err="1">
                <a:latin typeface="PT Serif" panose="020A0603040505020204" pitchFamily="18" charset="-52"/>
              </a:rPr>
              <a:t>метаквалон</a:t>
            </a:r>
            <a:endParaRPr lang="ru-RU" dirty="0">
              <a:effectLst/>
              <a:latin typeface="PT Serif" panose="020A0603040505020204" pitchFamily="18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E71747E-3278-46D1-9BD8-A2C5684AC8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583" y="1879606"/>
            <a:ext cx="262150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0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21"/>
            <a:ext cx="76200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Список </a:t>
            </a:r>
            <a:r>
              <a:rPr lang="en-US" b="1" dirty="0">
                <a:solidFill>
                  <a:srgbClr val="C00000"/>
                </a:solidFill>
              </a:rPr>
              <a:t>II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54235" y="959409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184" y="939488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39239" y="156668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PT Serif" panose="020A0603040505020204" pitchFamily="18" charset="-52"/>
              </a:rPr>
              <a:t>Бупренорфин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 err="1">
                <a:latin typeface="PT Serif" panose="020A0603040505020204" pitchFamily="18" charset="-52"/>
              </a:rPr>
              <a:t>Гидроморфон</a:t>
            </a:r>
            <a:r>
              <a:rPr lang="ru-RU" dirty="0">
                <a:latin typeface="PT Serif" panose="020A0603040505020204" pitchFamily="18" charset="-52"/>
              </a:rPr>
              <a:t> 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Дигидрокодеин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>
                <a:latin typeface="PT Serif" panose="020A0603040505020204" pitchFamily="18" charset="-52"/>
              </a:rPr>
              <a:t>Кодеин</a:t>
            </a:r>
          </a:p>
          <a:p>
            <a:r>
              <a:rPr lang="ru-RU" dirty="0">
                <a:latin typeface="PT Serif" panose="020A0603040505020204" pitchFamily="18" charset="-52"/>
              </a:rPr>
              <a:t>Кодеин N-окись</a:t>
            </a:r>
          </a:p>
          <a:p>
            <a:r>
              <a:rPr lang="ru-RU" dirty="0">
                <a:latin typeface="PT Serif" panose="020A0603040505020204" pitchFamily="18" charset="-52"/>
              </a:rPr>
              <a:t>Морфин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Морфилонг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 err="1">
                <a:latin typeface="PT Serif" panose="020A0603040505020204" pitchFamily="18" charset="-52"/>
              </a:rPr>
              <a:t>Оксикодон</a:t>
            </a:r>
            <a:r>
              <a:rPr lang="ru-RU" dirty="0">
                <a:latin typeface="PT Serif" panose="020A0603040505020204" pitchFamily="18" charset="-52"/>
              </a:rPr>
              <a:t> (</a:t>
            </a:r>
            <a:r>
              <a:rPr lang="ru-RU" dirty="0" err="1">
                <a:latin typeface="PT Serif" panose="020A0603040505020204" pitchFamily="18" charset="-52"/>
              </a:rPr>
              <a:t>текодин</a:t>
            </a:r>
            <a:r>
              <a:rPr lang="ru-RU" dirty="0">
                <a:latin typeface="PT Serif" panose="020A0603040505020204" pitchFamily="18" charset="-52"/>
              </a:rPr>
              <a:t>) 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Омнопон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 err="1">
                <a:latin typeface="PT Serif" panose="020A0603040505020204" pitchFamily="18" charset="-52"/>
              </a:rPr>
              <a:t>Пентазоцин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 err="1">
                <a:latin typeface="PT Serif" panose="020A0603040505020204" pitchFamily="18" charset="-52"/>
              </a:rPr>
              <a:t>Просидол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 err="1">
                <a:latin typeface="PT Serif" panose="020A0603040505020204" pitchFamily="18" charset="-52"/>
              </a:rPr>
              <a:t>Сомбревин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 err="1">
                <a:latin typeface="PT Serif" panose="020A0603040505020204" pitchFamily="18" charset="-52"/>
              </a:rPr>
              <a:t>Тебаин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 err="1">
                <a:latin typeface="PT Serif" panose="020A0603040505020204" pitchFamily="18" charset="-52"/>
              </a:rPr>
              <a:t>Тримеперидин</a:t>
            </a:r>
            <a:r>
              <a:rPr lang="ru-RU" dirty="0">
                <a:latin typeface="PT Serif" panose="020A0603040505020204" pitchFamily="18" charset="-52"/>
              </a:rPr>
              <a:t> (</a:t>
            </a:r>
            <a:r>
              <a:rPr lang="ru-RU" dirty="0" err="1">
                <a:latin typeface="PT Serif" panose="020A0603040505020204" pitchFamily="18" charset="-52"/>
              </a:rPr>
              <a:t>промедол</a:t>
            </a:r>
            <a:r>
              <a:rPr lang="ru-RU" dirty="0">
                <a:latin typeface="PT Serif" panose="020A0603040505020204" pitchFamily="18" charset="-52"/>
              </a:rPr>
              <a:t>)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Фентанил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 err="1">
                <a:latin typeface="PT Serif" panose="020A0603040505020204" pitchFamily="18" charset="-52"/>
              </a:rPr>
              <a:t>Этилморфин</a:t>
            </a:r>
            <a:endParaRPr lang="ru-RU" dirty="0">
              <a:effectLst/>
              <a:latin typeface="PT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5925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PT Serif" panose="020A0603040505020204" pitchFamily="18" charset="-52"/>
              </a:rPr>
              <a:t>Амобарбитал</a:t>
            </a:r>
            <a:r>
              <a:rPr lang="ru-RU" dirty="0">
                <a:latin typeface="PT Serif" panose="020A0603040505020204" pitchFamily="18" charset="-52"/>
              </a:rPr>
              <a:t> (</a:t>
            </a:r>
            <a:r>
              <a:rPr lang="ru-RU" dirty="0" err="1">
                <a:latin typeface="PT Serif" panose="020A0603040505020204" pitchFamily="18" charset="-52"/>
              </a:rPr>
              <a:t>барбамил</a:t>
            </a:r>
            <a:r>
              <a:rPr lang="ru-RU" dirty="0">
                <a:latin typeface="PT Serif" panose="020A0603040505020204" pitchFamily="18" charset="-52"/>
              </a:rPr>
              <a:t>)</a:t>
            </a:r>
          </a:p>
          <a:p>
            <a:r>
              <a:rPr lang="ru-RU" dirty="0">
                <a:latin typeface="PT Serif" panose="020A0603040505020204" pitchFamily="18" charset="-52"/>
              </a:rPr>
              <a:t>Кетамин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Этаминал</a:t>
            </a:r>
            <a:r>
              <a:rPr lang="ru-RU" dirty="0">
                <a:latin typeface="PT Serif" panose="020A0603040505020204" pitchFamily="18" charset="-52"/>
              </a:rPr>
              <a:t> натрия (</a:t>
            </a:r>
            <a:r>
              <a:rPr lang="ru-RU" dirty="0" err="1">
                <a:latin typeface="PT Serif" panose="020A0603040505020204" pitchFamily="18" charset="-52"/>
              </a:rPr>
              <a:t>пентобарбитал</a:t>
            </a:r>
            <a:r>
              <a:rPr lang="ru-RU" dirty="0">
                <a:latin typeface="PT Serif" panose="020A0603040505020204" pitchFamily="18" charset="-52"/>
              </a:rPr>
              <a:t>)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Хальцион</a:t>
            </a:r>
            <a:r>
              <a:rPr lang="ru-RU" dirty="0">
                <a:latin typeface="PT Serif" panose="020A0603040505020204" pitchFamily="18" charset="-52"/>
              </a:rPr>
              <a:t> (</a:t>
            </a:r>
            <a:r>
              <a:rPr lang="ru-RU" dirty="0" err="1">
                <a:latin typeface="PT Serif" panose="020A0603040505020204" pitchFamily="18" charset="-52"/>
              </a:rPr>
              <a:t>триазолам</a:t>
            </a:r>
            <a:r>
              <a:rPr lang="ru-RU" dirty="0">
                <a:latin typeface="PT Serif" panose="020A0603040505020204" pitchFamily="18" charset="-52"/>
              </a:rPr>
              <a:t>)</a:t>
            </a:r>
            <a:endParaRPr lang="ru-RU" dirty="0">
              <a:effectLst/>
              <a:latin typeface="PT Serif" panose="020A0603040505020204" pitchFamily="18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A16C81D-E609-43F0-8D0E-DCD4A8F849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33" y="1795158"/>
            <a:ext cx="26174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3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64100" y="-148697"/>
            <a:ext cx="76200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Список </a:t>
            </a:r>
            <a:r>
              <a:rPr lang="en-US" b="1" dirty="0">
                <a:solidFill>
                  <a:srgbClr val="C00000"/>
                </a:solidFill>
              </a:rPr>
              <a:t>III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55763" y="798984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8180" y="1285219"/>
            <a:ext cx="32403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Алпразолам  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Буторфанол</a:t>
            </a:r>
            <a:r>
              <a:rPr lang="ru-RU" dirty="0">
                <a:latin typeface="PT Serif" panose="020A0603040505020204" pitchFamily="18" charset="-52"/>
              </a:rPr>
              <a:t> </a:t>
            </a:r>
          </a:p>
          <a:p>
            <a:r>
              <a:rPr lang="ru-RU" dirty="0">
                <a:latin typeface="PT Serif" panose="020A0603040505020204" pitchFamily="18" charset="-52"/>
              </a:rPr>
              <a:t>4-гидроксибутират натрия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Декстрометорфан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 err="1">
                <a:latin typeface="PT Serif" panose="020A0603040505020204" pitchFamily="18" charset="-52"/>
              </a:rPr>
              <a:t>Диазепам</a:t>
            </a:r>
            <a:r>
              <a:rPr lang="ru-RU" dirty="0">
                <a:latin typeface="PT Serif" panose="020A0603040505020204" pitchFamily="18" charset="-52"/>
              </a:rPr>
              <a:t> 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Золпидем</a:t>
            </a:r>
            <a:r>
              <a:rPr lang="ru-RU" dirty="0">
                <a:latin typeface="PT Serif" panose="020A0603040505020204" pitchFamily="18" charset="-52"/>
              </a:rPr>
              <a:t> </a:t>
            </a:r>
          </a:p>
          <a:p>
            <a:r>
              <a:rPr lang="ru-RU" dirty="0">
                <a:latin typeface="PT Serif" panose="020A0603040505020204" pitchFamily="18" charset="-52"/>
              </a:rPr>
              <a:t>Клоназепам 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Лоразепам</a:t>
            </a:r>
            <a:r>
              <a:rPr lang="ru-RU" dirty="0">
                <a:latin typeface="PT Serif" panose="020A0603040505020204" pitchFamily="18" charset="-52"/>
              </a:rPr>
              <a:t> 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Медазепам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 err="1">
                <a:latin typeface="PT Serif" panose="020A0603040505020204" pitchFamily="18" charset="-52"/>
              </a:rPr>
              <a:t>Мезокарб</a:t>
            </a:r>
            <a:r>
              <a:rPr lang="ru-RU" dirty="0">
                <a:latin typeface="PT Serif" panose="020A0603040505020204" pitchFamily="18" charset="-52"/>
              </a:rPr>
              <a:t> 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Мидазолам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 err="1">
                <a:latin typeface="PT Serif" panose="020A0603040505020204" pitchFamily="18" charset="-52"/>
              </a:rPr>
              <a:t>Налбуфин</a:t>
            </a:r>
            <a:r>
              <a:rPr lang="ru-RU" dirty="0">
                <a:latin typeface="PT Serif" panose="020A0603040505020204" pitchFamily="18" charset="-52"/>
              </a:rPr>
              <a:t> 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Нитразепам</a:t>
            </a:r>
            <a:r>
              <a:rPr lang="ru-RU" dirty="0">
                <a:latin typeface="PT Serif" panose="020A0603040505020204" pitchFamily="18" charset="-52"/>
              </a:rPr>
              <a:t> 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Оксазепам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>
                <a:latin typeface="PT Serif" panose="020A0603040505020204" pitchFamily="18" charset="-52"/>
              </a:rPr>
              <a:t>Тианептин</a:t>
            </a:r>
          </a:p>
          <a:p>
            <a:r>
              <a:rPr lang="ru-RU" dirty="0">
                <a:latin typeface="PT Serif" panose="020A0603040505020204" pitchFamily="18" charset="-52"/>
              </a:rPr>
              <a:t>Фенобарбитал </a:t>
            </a:r>
          </a:p>
          <a:p>
            <a:r>
              <a:rPr lang="ru-RU" dirty="0">
                <a:latin typeface="PT Serif" panose="020A0603040505020204" pitchFamily="18" charset="-52"/>
              </a:rPr>
              <a:t>Хлордиазепоксид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125479" y="-113184"/>
            <a:ext cx="3851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C00000"/>
                </a:solidFill>
              </a:rPr>
              <a:t>Список </a:t>
            </a:r>
            <a:r>
              <a:rPr lang="en-US" sz="3200" b="1" dirty="0">
                <a:solidFill>
                  <a:srgbClr val="C00000"/>
                </a:solidFill>
              </a:rPr>
              <a:t>IV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8540" y="839907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Прекурсоры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08540" y="1551626"/>
            <a:ext cx="39956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Serif" panose="020A0603040505020204" pitchFamily="18" charset="-52"/>
              </a:rPr>
              <a:t>псевдоэфедрин</a:t>
            </a:r>
          </a:p>
          <a:p>
            <a:r>
              <a:rPr lang="ru-RU" dirty="0" err="1">
                <a:latin typeface="PT Serif" panose="020A0603040505020204" pitchFamily="18" charset="-52"/>
              </a:rPr>
              <a:t>фенилпропаноламин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 err="1">
                <a:latin typeface="PT Serif" panose="020A0603040505020204" pitchFamily="18" charset="-52"/>
              </a:rPr>
              <a:t>эргометрин</a:t>
            </a:r>
            <a:endParaRPr lang="ru-RU" dirty="0">
              <a:latin typeface="PT Serif" panose="020A0603040505020204" pitchFamily="18" charset="-52"/>
            </a:endParaRPr>
          </a:p>
          <a:p>
            <a:r>
              <a:rPr lang="ru-RU" dirty="0">
                <a:latin typeface="PT Serif" panose="020A0603040505020204" pitchFamily="18" charset="-52"/>
              </a:rPr>
              <a:t>эрготамин</a:t>
            </a:r>
          </a:p>
          <a:p>
            <a:r>
              <a:rPr lang="ru-RU" dirty="0">
                <a:latin typeface="PT Serif" panose="020A0603040505020204" pitchFamily="18" charset="-52"/>
              </a:rPr>
              <a:t>эфедрин</a:t>
            </a:r>
          </a:p>
          <a:p>
            <a:r>
              <a:rPr lang="ru-RU" dirty="0">
                <a:latin typeface="PT Serif" panose="020A0603040505020204" pitchFamily="18" charset="-52"/>
              </a:rPr>
              <a:t>перманганат калия 45% и более</a:t>
            </a:r>
          </a:p>
          <a:p>
            <a:r>
              <a:rPr lang="ru-RU" dirty="0">
                <a:effectLst/>
                <a:latin typeface="PT Serif" panose="020A0603040505020204" pitchFamily="18" charset="-52"/>
              </a:rPr>
              <a:t>серная кислота 45% и более</a:t>
            </a:r>
          </a:p>
          <a:p>
            <a:r>
              <a:rPr lang="ru-RU" dirty="0">
                <a:latin typeface="PT Serif" panose="020A0603040505020204" pitchFamily="18" charset="-52"/>
              </a:rPr>
              <a:t>соляная кислота 15% и более</a:t>
            </a:r>
          </a:p>
          <a:p>
            <a:r>
              <a:rPr lang="ru-RU" dirty="0">
                <a:effectLst/>
                <a:latin typeface="PT Serif" panose="020A0603040505020204" pitchFamily="18" charset="-52"/>
              </a:rPr>
              <a:t>уксу</a:t>
            </a:r>
            <a:r>
              <a:rPr lang="ru-RU" dirty="0">
                <a:latin typeface="PT Serif" panose="020A0603040505020204" pitchFamily="18" charset="-52"/>
              </a:rPr>
              <a:t>сная кислота 80% и более</a:t>
            </a:r>
            <a:endParaRPr lang="ru-RU" dirty="0">
              <a:effectLst/>
              <a:latin typeface="PT Serif" panose="020A0603040505020204" pitchFamily="18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6F93CC-0078-4309-BF33-40EA98C86B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801" y="2348880"/>
            <a:ext cx="1672504" cy="43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3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645024"/>
            <a:ext cx="7620000" cy="1143000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PT Serif" panose="020A0603040505020204" pitchFamily="18" charset="-52"/>
              </a:rPr>
              <a:t>Постановление Правительства РФ от 29 декабря 2007 г. </a:t>
            </a:r>
            <a:r>
              <a:rPr lang="ru-RU" sz="2800" b="1" i="1" dirty="0">
                <a:solidFill>
                  <a:srgbClr val="FF0000"/>
                </a:solidFill>
                <a:latin typeface="PT Serif" panose="020A0603040505020204" pitchFamily="18" charset="-52"/>
              </a:rPr>
              <a:t>N 964 </a:t>
            </a:r>
            <a:r>
              <a:rPr lang="ru-RU" sz="2800" b="1" i="1" dirty="0">
                <a:solidFill>
                  <a:schemeClr val="tx1"/>
                </a:solidFill>
                <a:latin typeface="PT Serif" panose="020A0603040505020204" pitchFamily="18" charset="-52"/>
              </a:rPr>
              <a:t>"Об утверждении списков </a:t>
            </a:r>
            <a:r>
              <a:rPr lang="ru-RU" sz="2800" b="1" i="1" u="sng" dirty="0">
                <a:solidFill>
                  <a:schemeClr val="tx1"/>
                </a:solidFill>
                <a:latin typeface="PT Serif" panose="020A0603040505020204" pitchFamily="18" charset="-52"/>
              </a:rPr>
              <a:t>сильнодействующих</a:t>
            </a:r>
            <a:r>
              <a:rPr lang="ru-RU" sz="2800" b="1" i="1" dirty="0">
                <a:solidFill>
                  <a:schemeClr val="tx1"/>
                </a:solidFill>
                <a:latin typeface="PT Serif" panose="020A0603040505020204" pitchFamily="18" charset="-52"/>
              </a:rPr>
              <a:t> и </a:t>
            </a:r>
            <a:r>
              <a:rPr lang="ru-RU" sz="2800" b="1" i="1" u="sng" dirty="0">
                <a:solidFill>
                  <a:schemeClr val="tx1"/>
                </a:solidFill>
                <a:latin typeface="PT Serif" panose="020A0603040505020204" pitchFamily="18" charset="-52"/>
              </a:rPr>
              <a:t>ядовитых</a:t>
            </a:r>
            <a:r>
              <a:rPr lang="ru-RU" sz="2800" b="1" i="1" dirty="0">
                <a:solidFill>
                  <a:schemeClr val="tx1"/>
                </a:solidFill>
                <a:latin typeface="PT Serif" panose="020A0603040505020204" pitchFamily="18" charset="-52"/>
              </a:rPr>
              <a:t> веществ для целей статьи 234 и других статей УК РФ, а также крупного размера сильнодействующих веществ для целей статьи 234 УК РФ" (с изм. от 22.11. 2021г)</a:t>
            </a:r>
            <a:br>
              <a:rPr lang="ru-RU" sz="2800" b="1" i="1" dirty="0">
                <a:solidFill>
                  <a:schemeClr val="tx1"/>
                </a:solidFill>
                <a:latin typeface="PT Serif" panose="020A0603040505020204" pitchFamily="18" charset="-52"/>
              </a:rPr>
            </a:br>
            <a:r>
              <a:rPr lang="ru-RU" sz="2800" b="1" dirty="0">
                <a:solidFill>
                  <a:schemeClr val="tx1"/>
                </a:solidFill>
                <a:latin typeface="PT Serif" panose="020A0603040505020204" pitchFamily="18" charset="-52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PT Serif" panose="020A0603040505020204" pitchFamily="18" charset="-52"/>
              </a:rPr>
            </a:br>
            <a:endParaRPr lang="ru-RU" sz="2800" b="1" u="sng" dirty="0">
              <a:solidFill>
                <a:schemeClr val="tx1"/>
              </a:solidFill>
              <a:latin typeface="PT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227A9CA-DD0E-0DB7-AB77-F85D365578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357" y="5373216"/>
            <a:ext cx="192040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5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5730"/>
            <a:ext cx="8280920" cy="562074"/>
          </a:xfrm>
        </p:spPr>
        <p:txBody>
          <a:bodyPr/>
          <a:lstStyle/>
          <a:p>
            <a:r>
              <a:rPr lang="ru-RU" sz="3600" b="1" dirty="0">
                <a:solidFill>
                  <a:schemeClr val="accent1"/>
                </a:solidFill>
              </a:rPr>
              <a:t>Сильнодействующие вещества</a:t>
            </a:r>
            <a:br>
              <a:rPr lang="ru-RU" sz="3600" b="1" dirty="0">
                <a:solidFill>
                  <a:schemeClr val="accent1"/>
                </a:solidFill>
              </a:rPr>
            </a:b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5644" y="576767"/>
            <a:ext cx="4981492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PT Serif" panose="020A0603040505020204" pitchFamily="18" charset="-52"/>
              </a:rPr>
              <a:t>1-тестостерон</a:t>
            </a:r>
          </a:p>
          <a:p>
            <a:r>
              <a:rPr lang="ru-RU" sz="2000" dirty="0" err="1">
                <a:latin typeface="PT Serif" panose="020A0603040505020204" pitchFamily="18" charset="-52"/>
              </a:rPr>
              <a:t>Бензобарбитал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b="0" i="0" dirty="0" err="1">
                <a:effectLst/>
                <a:latin typeface="PT Serif" panose="020A0603040505020204" pitchFamily="18" charset="-52"/>
              </a:rPr>
              <a:t>Бромдигидрохлорфенилбензодиазепин</a:t>
            </a:r>
            <a:endParaRPr lang="ru-RU" sz="2000" b="0" i="0" dirty="0">
              <a:effectLst/>
              <a:latin typeface="PT Serif" panose="020A0603040505020204" pitchFamily="18" charset="-52"/>
            </a:endParaRPr>
          </a:p>
          <a:p>
            <a:r>
              <a:rPr lang="ru-RU" sz="2000" dirty="0">
                <a:latin typeface="PT Serif" panose="020A0603040505020204" pitchFamily="18" charset="-52"/>
              </a:rPr>
              <a:t>(Феназепам)</a:t>
            </a:r>
          </a:p>
          <a:p>
            <a:r>
              <a:rPr lang="ru-RU" sz="2000" dirty="0" err="1">
                <a:latin typeface="PT Serif" panose="020A0603040505020204" pitchFamily="18" charset="-52"/>
              </a:rPr>
              <a:t>Гексобарбитал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 err="1">
                <a:latin typeface="PT Serif" panose="020A0603040505020204" pitchFamily="18" charset="-52"/>
              </a:rPr>
              <a:t>Гестринон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 err="1">
                <a:latin typeface="PT Serif" panose="020A0603040505020204" pitchFamily="18" charset="-52"/>
              </a:rPr>
              <a:t>Даназол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 err="1">
                <a:latin typeface="PT Serif" panose="020A0603040505020204" pitchFamily="18" charset="-52"/>
              </a:rPr>
              <a:t>Зопиклон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 err="1">
                <a:latin typeface="PT Serif" panose="020A0603040505020204" pitchFamily="18" charset="-52"/>
              </a:rPr>
              <a:t>Клозапин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 err="1">
                <a:latin typeface="PT Serif" panose="020A0603040505020204" pitchFamily="18" charset="-52"/>
              </a:rPr>
              <a:t>Клонидин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 err="1">
                <a:latin typeface="PT Serif" panose="020A0603040505020204" pitchFamily="18" charset="-52"/>
              </a:rPr>
              <a:t>Левомепромазин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 err="1">
                <a:latin typeface="PT Serif" panose="020A0603040505020204" pitchFamily="18" charset="-52"/>
              </a:rPr>
              <a:t>Метандиенон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>
                <a:latin typeface="PT Serif" panose="020A0603040505020204" pitchFamily="18" charset="-52"/>
              </a:rPr>
              <a:t>Метил-1-тестостерон</a:t>
            </a:r>
          </a:p>
          <a:p>
            <a:r>
              <a:rPr lang="ru-RU" sz="2000" dirty="0" err="1">
                <a:latin typeface="PT Serif" panose="020A0603040505020204" pitchFamily="18" charset="-52"/>
              </a:rPr>
              <a:t>Метилтестостерон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 err="1">
                <a:latin typeface="PT Serif" panose="020A0603040505020204" pitchFamily="18" charset="-52"/>
              </a:rPr>
              <a:t>Нандролон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>
                <a:latin typeface="PT Serif" panose="020A0603040505020204" pitchFamily="18" charset="-52"/>
              </a:rPr>
              <a:t>Перец опьяняющий (</a:t>
            </a:r>
            <a:r>
              <a:rPr lang="ru-RU" sz="2000" dirty="0" err="1">
                <a:latin typeface="PT Serif" panose="020A0603040505020204" pitchFamily="18" charset="-52"/>
              </a:rPr>
              <a:t>кава-кава</a:t>
            </a:r>
            <a:r>
              <a:rPr lang="ru-RU" sz="2000" dirty="0">
                <a:latin typeface="PT Serif" panose="020A0603040505020204" pitchFamily="18" charset="-52"/>
              </a:rPr>
              <a:t>)</a:t>
            </a:r>
          </a:p>
          <a:p>
            <a:r>
              <a:rPr lang="ru-RU" sz="2000" dirty="0" err="1">
                <a:latin typeface="PT Serif" panose="020A0603040505020204" pitchFamily="18" charset="-52"/>
              </a:rPr>
              <a:t>Прегабалин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 err="1">
                <a:latin typeface="PT Serif" panose="020A0603040505020204" pitchFamily="18" charset="-52"/>
              </a:rPr>
              <a:t>Сибутрамин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>
                <a:latin typeface="PT Serif" panose="020A0603040505020204" pitchFamily="18" charset="-52"/>
              </a:rPr>
              <a:t>Соматотропин (гормон роста)</a:t>
            </a:r>
          </a:p>
          <a:p>
            <a:r>
              <a:rPr lang="ru-RU" sz="2000" dirty="0">
                <a:latin typeface="PT Serif" panose="020A0603040505020204" pitchFamily="18" charset="-52"/>
              </a:rPr>
              <a:t>Спорынья</a:t>
            </a:r>
          </a:p>
          <a:p>
            <a:endParaRPr lang="ru-RU" sz="2000" dirty="0">
              <a:latin typeface="PT Serif" panose="020A06030405050202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3099" y="666666"/>
            <a:ext cx="37827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PT Serif" panose="020A0603040505020204" pitchFamily="18" charset="-52"/>
              </a:rPr>
              <a:t>Тапентадол</a:t>
            </a:r>
          </a:p>
          <a:p>
            <a:r>
              <a:rPr lang="ru-RU" sz="2000" dirty="0" err="1">
                <a:latin typeface="PT Serif" panose="020A0603040505020204" pitchFamily="18" charset="-52"/>
              </a:rPr>
              <a:t>Тиопентал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 err="1">
                <a:latin typeface="PT Serif" panose="020A0603040505020204" pitchFamily="18" charset="-52"/>
              </a:rPr>
              <a:t>Трамадол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 err="1">
                <a:latin typeface="PT Serif" panose="020A0603040505020204" pitchFamily="18" charset="-52"/>
              </a:rPr>
              <a:t>Тригексифенидил</a:t>
            </a:r>
            <a:r>
              <a:rPr lang="ru-RU" sz="2000" dirty="0">
                <a:latin typeface="PT Serif" panose="020A0603040505020204" pitchFamily="18" charset="-52"/>
              </a:rPr>
              <a:t> (Циклодол)</a:t>
            </a:r>
          </a:p>
          <a:p>
            <a:r>
              <a:rPr lang="ru-RU" sz="2000" dirty="0" err="1">
                <a:latin typeface="PT Serif" panose="020A0603040505020204" pitchFamily="18" charset="-52"/>
              </a:rPr>
              <a:t>Тропикамид</a:t>
            </a:r>
            <a:endParaRPr lang="ru-RU" sz="2000" dirty="0">
              <a:latin typeface="PT Serif" panose="020A0603040505020204" pitchFamily="18" charset="-52"/>
            </a:endParaRPr>
          </a:p>
          <a:p>
            <a:r>
              <a:rPr lang="ru-RU" sz="2000" dirty="0">
                <a:latin typeface="PT Serif" panose="020A0603040505020204" pitchFamily="18" charset="-52"/>
              </a:rPr>
              <a:t>Хлороформ</a:t>
            </a:r>
          </a:p>
          <a:p>
            <a:r>
              <a:rPr lang="ru-RU" sz="2000" dirty="0" err="1">
                <a:latin typeface="PT Serif" panose="020A0603040505020204" pitchFamily="18" charset="-52"/>
              </a:rPr>
              <a:t>Эрготал</a:t>
            </a:r>
            <a:endParaRPr lang="ru-RU" sz="2000" dirty="0">
              <a:latin typeface="PT Serif" panose="020A0603040505020204" pitchFamily="18" charset="-52"/>
            </a:endParaRPr>
          </a:p>
          <a:p>
            <a:endParaRPr lang="ru-RU" sz="2000" dirty="0"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84074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5512"/>
            <a:ext cx="7620000" cy="850106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Ядовитые вещества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62472" y="908720"/>
            <a:ext cx="574849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PT Serif" panose="020A0603040505020204" pitchFamily="18" charset="-52"/>
              </a:rPr>
              <a:t>Аконитин</a:t>
            </a:r>
          </a:p>
          <a:p>
            <a:r>
              <a:rPr lang="ru-RU" sz="2400" dirty="0" err="1">
                <a:latin typeface="PT Serif" panose="020A0603040505020204" pitchFamily="18" charset="-52"/>
              </a:rPr>
              <a:t>Ацеклидин</a:t>
            </a:r>
            <a:endParaRPr lang="ru-RU" sz="2400" dirty="0">
              <a:latin typeface="PT Serif" panose="020A0603040505020204" pitchFamily="18" charset="-52"/>
            </a:endParaRPr>
          </a:p>
          <a:p>
            <a:r>
              <a:rPr lang="ru-RU" sz="2400" dirty="0" err="1">
                <a:latin typeface="PT Serif" panose="020A0603040505020204" pitchFamily="18" charset="-52"/>
              </a:rPr>
              <a:t>Гиосциамин</a:t>
            </a:r>
            <a:endParaRPr lang="ru-RU" sz="2400" dirty="0">
              <a:latin typeface="PT Serif" panose="020A0603040505020204" pitchFamily="18" charset="-52"/>
            </a:endParaRPr>
          </a:p>
          <a:p>
            <a:r>
              <a:rPr lang="ru-RU" sz="2400" dirty="0">
                <a:latin typeface="PT Serif" panose="020A0603040505020204" pitchFamily="18" charset="-52"/>
              </a:rPr>
              <a:t>Змеиный яд</a:t>
            </a:r>
          </a:p>
          <a:p>
            <a:r>
              <a:rPr lang="ru-RU" sz="2400" dirty="0" err="1">
                <a:latin typeface="PT Serif" panose="020A0603040505020204" pitchFamily="18" charset="-52"/>
              </a:rPr>
              <a:t>Карбахолин</a:t>
            </a:r>
            <a:endParaRPr lang="ru-RU" sz="2400" dirty="0">
              <a:latin typeface="PT Serif" panose="020A0603040505020204" pitchFamily="18" charset="-52"/>
            </a:endParaRPr>
          </a:p>
          <a:p>
            <a:r>
              <a:rPr lang="ru-RU" sz="2400" dirty="0">
                <a:latin typeface="PT Serif" panose="020A0603040505020204" pitchFamily="18" charset="-52"/>
              </a:rPr>
              <a:t>Метиловый спирт</a:t>
            </a:r>
            <a:br>
              <a:rPr lang="ru-RU" sz="2400" dirty="0">
                <a:latin typeface="PT Serif" panose="020A0603040505020204" pitchFamily="18" charset="-52"/>
              </a:rPr>
            </a:br>
            <a:r>
              <a:rPr lang="ru-RU" sz="2400" dirty="0">
                <a:latin typeface="PT Serif" panose="020A0603040505020204" pitchFamily="18" charset="-52"/>
              </a:rPr>
              <a:t>Мышьяковистый ангидрид</a:t>
            </a:r>
          </a:p>
          <a:p>
            <a:r>
              <a:rPr lang="ru-RU" sz="2400" dirty="0">
                <a:latin typeface="PT Serif" panose="020A0603040505020204" pitchFamily="18" charset="-52"/>
              </a:rPr>
              <a:t>Пчелиный яд</a:t>
            </a:r>
          </a:p>
          <a:p>
            <a:r>
              <a:rPr lang="ru-RU" sz="2400" dirty="0">
                <a:latin typeface="PT Serif" panose="020A0603040505020204" pitchFamily="18" charset="-52"/>
              </a:rPr>
              <a:t>Ртуть медицинская (кроме аппаратов)</a:t>
            </a:r>
          </a:p>
          <a:p>
            <a:r>
              <a:rPr lang="ru-RU" sz="2400" dirty="0">
                <a:latin typeface="PT Serif" panose="020A0603040505020204" pitchFamily="18" charset="-52"/>
              </a:rPr>
              <a:t>Синильная кислота</a:t>
            </a:r>
          </a:p>
          <a:p>
            <a:r>
              <a:rPr lang="ru-RU" sz="2400" dirty="0" err="1">
                <a:latin typeface="PT Serif" panose="020A0603040505020204" pitchFamily="18" charset="-52"/>
              </a:rPr>
              <a:t>Скополамина</a:t>
            </a:r>
            <a:r>
              <a:rPr lang="ru-RU" sz="2400" dirty="0">
                <a:latin typeface="PT Serif" panose="020A0603040505020204" pitchFamily="18" charset="-52"/>
              </a:rPr>
              <a:t> </a:t>
            </a:r>
            <a:r>
              <a:rPr lang="ru-RU" sz="2400" dirty="0" err="1">
                <a:latin typeface="PT Serif" panose="020A0603040505020204" pitchFamily="18" charset="-52"/>
              </a:rPr>
              <a:t>гидробромид</a:t>
            </a:r>
            <a:endParaRPr lang="ru-RU" sz="2400" dirty="0">
              <a:latin typeface="PT Serif" panose="020A0603040505020204" pitchFamily="18" charset="-52"/>
            </a:endParaRPr>
          </a:p>
          <a:p>
            <a:r>
              <a:rPr lang="ru-RU" sz="2400" dirty="0">
                <a:latin typeface="PT Serif" panose="020A0603040505020204" pitchFamily="18" charset="-52"/>
              </a:rPr>
              <a:t>Стрихнина нитрат</a:t>
            </a:r>
          </a:p>
          <a:p>
            <a:r>
              <a:rPr lang="ru-RU" sz="2400" dirty="0">
                <a:latin typeface="PT Serif" panose="020A0603040505020204" pitchFamily="18" charset="-52"/>
              </a:rPr>
              <a:t>Спирт этиловый</a:t>
            </a:r>
          </a:p>
          <a:p>
            <a:r>
              <a:rPr lang="ru-RU" sz="2400" dirty="0">
                <a:latin typeface="PT Serif" panose="020A0603040505020204" pitchFamily="18" charset="-52"/>
              </a:rPr>
              <a:t>Сумма алкалоидов красавки</a:t>
            </a:r>
          </a:p>
          <a:p>
            <a:r>
              <a:rPr lang="ru-RU" sz="2400" dirty="0">
                <a:latin typeface="PT Serif" panose="020A0603040505020204" pitchFamily="18" charset="-52"/>
              </a:rPr>
              <a:t>Экстракт чилибухи</a:t>
            </a:r>
          </a:p>
        </p:txBody>
      </p:sp>
    </p:spTree>
    <p:extLst>
      <p:ext uri="{BB962C8B-B14F-4D97-AF65-F5344CB8AC3E}">
        <p14:creationId xmlns:p14="http://schemas.microsoft.com/office/powerpoint/2010/main" val="297274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392" y="491917"/>
            <a:ext cx="7620000" cy="1143000"/>
          </a:xfrm>
        </p:spPr>
        <p:txBody>
          <a:bodyPr/>
          <a:lstStyle/>
          <a:p>
            <a:pPr algn="ctr"/>
            <a:r>
              <a:rPr lang="ru-RU" b="1" dirty="0">
                <a:latin typeface="PT Serif" panose="020A0603040505020204" pitchFamily="18" charset="-52"/>
              </a:rPr>
              <a:t>Хранение НС и ПВ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9572" y="2492896"/>
            <a:ext cx="77048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T Serif" panose="020A0603040505020204" pitchFamily="18" charset="-52"/>
              </a:rPr>
              <a:t>Хранение НС, ПВ и прекурсоров осуществляется юридическими лицами, имеющими </a:t>
            </a:r>
            <a:r>
              <a:rPr lang="ru-RU" sz="2000" u="sng" dirty="0">
                <a:latin typeface="PT Serif" panose="020A0603040505020204" pitchFamily="18" charset="-52"/>
              </a:rPr>
              <a:t>лицензию</a:t>
            </a:r>
            <a:r>
              <a:rPr lang="ru-RU" sz="2000" dirty="0">
                <a:latin typeface="PT Serif" panose="020A0603040505020204" pitchFamily="18" charset="-52"/>
              </a:rPr>
              <a:t> в </a:t>
            </a:r>
            <a:r>
              <a:rPr lang="ru-RU" sz="2000" u="sng" dirty="0">
                <a:latin typeface="PT Serif" panose="020A0603040505020204" pitchFamily="18" charset="-52"/>
              </a:rPr>
              <a:t>специально оборудованных</a:t>
            </a:r>
            <a:r>
              <a:rPr lang="ru-RU" sz="2000" dirty="0">
                <a:latin typeface="PT Serif" panose="020A0603040505020204" pitchFamily="18" charset="-52"/>
              </a:rPr>
              <a:t> помещениях, </a:t>
            </a:r>
            <a:r>
              <a:rPr lang="ru-RU" sz="2000" u="sng" dirty="0">
                <a:latin typeface="PT Serif" panose="020A0603040505020204" pitchFamily="18" charset="-52"/>
              </a:rPr>
              <a:t>соответствующих требованиям </a:t>
            </a:r>
            <a:r>
              <a:rPr lang="ru-RU" sz="2000" dirty="0">
                <a:latin typeface="PT Serif" panose="020A0603040505020204" pitchFamily="18" charset="-52"/>
              </a:rPr>
              <a:t>к оснащению инженерно-техническими средствами охраны объектов и помещений, в которых осуществляются деятельность, связанная с их оборотом, установленным в порядке, определенном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PT Serif" panose="020A0603040505020204" pitchFamily="18" charset="-52"/>
              </a:rPr>
              <a:t>Постановлением Правительства Российской Федерации от 17 декабря </a:t>
            </a:r>
            <a:r>
              <a:rPr lang="ru-RU" sz="2800" b="1" dirty="0">
                <a:solidFill>
                  <a:srgbClr val="C00000"/>
                </a:solidFill>
                <a:latin typeface="PT Serif" panose="020A0603040505020204" pitchFamily="18" charset="-52"/>
              </a:rPr>
              <a:t>2010</a:t>
            </a:r>
            <a:r>
              <a:rPr lang="ru-RU" sz="2000" b="1" dirty="0">
                <a:solidFill>
                  <a:srgbClr val="C00000"/>
                </a:solidFill>
                <a:latin typeface="PT Serif" panose="020A0603040505020204" pitchFamily="18" charset="-52"/>
              </a:rPr>
              <a:t> г</a:t>
            </a:r>
            <a:r>
              <a:rPr lang="ru-RU" sz="2800" b="1" dirty="0">
                <a:solidFill>
                  <a:srgbClr val="C00000"/>
                </a:solidFill>
                <a:latin typeface="PT Serif" panose="020A0603040505020204" pitchFamily="18" charset="-52"/>
              </a:rPr>
              <a:t>. N 1035 </a:t>
            </a:r>
            <a:r>
              <a:rPr lang="ru-RU" sz="2000" b="1" dirty="0">
                <a:solidFill>
                  <a:srgbClr val="C00000"/>
                </a:solidFill>
                <a:latin typeface="PT Serif" panose="020A0603040505020204" pitchFamily="18" charset="-52"/>
              </a:rPr>
              <a:t>«О порядке установления требований к оснащению инженерно-техническими средствами охраны объектов и помещений».</a:t>
            </a:r>
            <a:endParaRPr lang="ru-RU" sz="2000" b="1" dirty="0">
              <a:solidFill>
                <a:srgbClr val="C00000"/>
              </a:solidFill>
              <a:effectLst/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3748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7920880" cy="1143000"/>
          </a:xfrm>
        </p:spPr>
        <p:txBody>
          <a:bodyPr/>
          <a:lstStyle/>
          <a:p>
            <a:pPr algn="just"/>
            <a:r>
              <a:rPr lang="ru-RU" sz="2800" b="1" i="1" dirty="0" smtClean="0">
                <a:solidFill>
                  <a:schemeClr val="tx1"/>
                </a:solidFill>
                <a:latin typeface="PT Serif" panose="020A0603040505020204" pitchFamily="18" charset="-52"/>
              </a:rPr>
              <a:t>Постановление</a:t>
            </a:r>
            <a:r>
              <a:rPr lang="ru-RU" sz="2800" b="1" dirty="0" smtClean="0">
                <a:solidFill>
                  <a:schemeClr val="tx1"/>
                </a:solidFill>
                <a:latin typeface="PT Serif" panose="020A0603040505020204" pitchFamily="18" charset="-52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PT Serif" panose="020A0603040505020204" pitchFamily="18" charset="-52"/>
              </a:rPr>
              <a:t>Правительства</a:t>
            </a:r>
            <a:r>
              <a:rPr lang="ru-RU" sz="2800" b="1" dirty="0" smtClean="0">
                <a:solidFill>
                  <a:schemeClr val="tx1"/>
                </a:solidFill>
                <a:latin typeface="PT Serif" panose="020A0603040505020204" pitchFamily="18" charset="-52"/>
              </a:rPr>
              <a:t> РФ </a:t>
            </a:r>
            <a:r>
              <a:rPr lang="ru-RU" sz="2800" b="1" i="1" dirty="0" smtClean="0">
                <a:solidFill>
                  <a:schemeClr val="tx1"/>
                </a:solidFill>
                <a:latin typeface="PT Serif" panose="020A0603040505020204" pitchFamily="18" charset="-52"/>
              </a:rPr>
              <a:t>от 30 апреля 2022 года </a:t>
            </a:r>
            <a:r>
              <a:rPr lang="ru-RU" sz="2800" b="1" i="1" dirty="0" smtClean="0">
                <a:solidFill>
                  <a:srgbClr val="FF0000"/>
                </a:solidFill>
                <a:latin typeface="PT Serif" panose="020A0603040505020204" pitchFamily="18" charset="-52"/>
              </a:rPr>
              <a:t>N 809</a:t>
            </a:r>
            <a:r>
              <a:rPr lang="ru-RU" sz="2800" b="1" i="1" dirty="0" smtClean="0">
                <a:solidFill>
                  <a:schemeClr val="tx1"/>
                </a:solidFill>
                <a:latin typeface="PT Serif" panose="020A0603040505020204" pitchFamily="18" charset="-52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PT Serif" panose="020A0603040505020204" pitchFamily="18" charset="-52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PT Serif" panose="020A0603040505020204" pitchFamily="18" charset="-52"/>
              </a:rPr>
              <a:t>«О хранении наркотических средств, психотропных веществ и их </a:t>
            </a:r>
            <a:r>
              <a:rPr lang="ru-RU" sz="2800" b="1" i="1" dirty="0" err="1" smtClean="0">
                <a:solidFill>
                  <a:schemeClr val="tx1"/>
                </a:solidFill>
                <a:latin typeface="PT Serif" panose="020A0603040505020204" pitchFamily="18" charset="-52"/>
              </a:rPr>
              <a:t>прекурсоров</a:t>
            </a:r>
            <a:r>
              <a:rPr lang="ru-RU" sz="2800" b="1" i="1" dirty="0" smtClean="0">
                <a:solidFill>
                  <a:schemeClr val="tx1"/>
                </a:solidFill>
                <a:latin typeface="PT Serif" panose="020A0603040505020204" pitchFamily="18" charset="-52"/>
              </a:rPr>
              <a:t>»</a:t>
            </a:r>
            <a:r>
              <a:rPr lang="ru-RU" sz="2800" b="1" i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PT Serif" panose="020A0603040505020204" pitchFamily="18" charset="-52"/>
              </a:rPr>
            </a:br>
            <a:r>
              <a:rPr lang="ru-RU" sz="28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PT Serif" panose="020A0603040505020204" pitchFamily="18" charset="-52"/>
              </a:rPr>
            </a:br>
            <a:endParaRPr lang="ru-RU" sz="2800" b="1" dirty="0">
              <a:solidFill>
                <a:srgbClr val="C00000"/>
              </a:solidFill>
              <a:latin typeface="PT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486916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PT Serif" panose="020A0603040505020204" pitchFamily="18" charset="-52"/>
              </a:rPr>
              <a:t>Помещения подразделяются на </a:t>
            </a:r>
            <a:r>
              <a:rPr lang="ru-RU" sz="2400" b="1" u="sng" dirty="0">
                <a:latin typeface="PT Serif" panose="020A0603040505020204" pitchFamily="18" charset="-52"/>
              </a:rPr>
              <a:t>5 категорий</a:t>
            </a:r>
            <a:r>
              <a:rPr lang="ru-RU" sz="2400" dirty="0">
                <a:latin typeface="PT Serif" panose="020A0603040505020204" pitchFamily="18" charset="-52"/>
              </a:rPr>
              <a:t>. </a:t>
            </a:r>
          </a:p>
          <a:p>
            <a:pPr algn="just"/>
            <a:r>
              <a:rPr lang="ru-RU" sz="2400" dirty="0">
                <a:latin typeface="PT Serif" panose="020A0603040505020204" pitchFamily="18" charset="-52"/>
              </a:rPr>
              <a:t>В отношении помещений каждой из категорий устанавливаются требования к условиям хранения в них НС, ПВ и П</a:t>
            </a:r>
          </a:p>
        </p:txBody>
      </p:sp>
    </p:spTree>
    <p:extLst>
      <p:ext uri="{BB962C8B-B14F-4D97-AF65-F5344CB8AC3E}">
        <p14:creationId xmlns:p14="http://schemas.microsoft.com/office/powerpoint/2010/main" val="4161952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432" y="491917"/>
            <a:ext cx="7620000" cy="1143000"/>
          </a:xfrm>
        </p:spPr>
        <p:txBody>
          <a:bodyPr/>
          <a:lstStyle/>
          <a:p>
            <a:pPr algn="ctr"/>
            <a:r>
              <a:rPr lang="ru-RU" sz="3600" b="1" dirty="0">
                <a:latin typeface="PT Serif" panose="020A0603040505020204" pitchFamily="18" charset="-52"/>
              </a:rPr>
              <a:t>1 категория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3008" y="2468842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>
                <a:latin typeface="PT Serif" panose="020A0603040505020204" pitchFamily="18" charset="-52"/>
              </a:rPr>
              <a:t>помещения </a:t>
            </a:r>
            <a:r>
              <a:rPr lang="ru-RU" sz="2000" b="1" u="sng" dirty="0">
                <a:latin typeface="PT Serif" panose="020A0603040505020204" pitchFamily="18" charset="-52"/>
              </a:rPr>
              <a:t>производителей</a:t>
            </a:r>
            <a:r>
              <a:rPr lang="ru-RU" sz="2000" dirty="0">
                <a:latin typeface="PT Serif" panose="020A0603040505020204" pitchFamily="18" charset="-52"/>
              </a:rPr>
              <a:t> и </a:t>
            </a:r>
            <a:r>
              <a:rPr lang="ru-RU" sz="2000" b="1" u="sng" dirty="0">
                <a:latin typeface="PT Serif" panose="020A0603040505020204" pitchFamily="18" charset="-52"/>
              </a:rPr>
              <a:t>изготовителей</a:t>
            </a:r>
            <a:r>
              <a:rPr lang="ru-RU" sz="2000" dirty="0">
                <a:latin typeface="PT Serif" panose="020A0603040505020204" pitchFamily="18" charset="-52"/>
              </a:rPr>
              <a:t> (за исключением аптечных организаций) НС, ПВ и П, предназначенные для хранения исходных материалов и готовой продукции (за исключением продукции, находящейся в незавершенном производстве),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>
                <a:latin typeface="PT Serif" panose="020A0603040505020204" pitchFamily="18" charset="-52"/>
              </a:rPr>
              <a:t>помещения организаций, осуществляющих </a:t>
            </a:r>
            <a:r>
              <a:rPr lang="ru-RU" sz="2000" b="1" u="sng" dirty="0">
                <a:latin typeface="PT Serif" panose="020A0603040505020204" pitchFamily="18" charset="-52"/>
              </a:rPr>
              <a:t>оптовую торговлю</a:t>
            </a:r>
            <a:r>
              <a:rPr lang="ru-RU" sz="2000" dirty="0">
                <a:latin typeface="PT Serif" panose="020A0603040505020204" pitchFamily="18" charset="-52"/>
              </a:rPr>
              <a:t> НС и ПВ и (или) переработку НС, ПВ и П, предназначенные для хранения,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>
                <a:latin typeface="PT Serif" panose="020A0603040505020204" pitchFamily="18" charset="-52"/>
              </a:rPr>
              <a:t>помещения организаций, осуществляющих хранение НС и ПВ, предназначенных </a:t>
            </a:r>
            <a:r>
              <a:rPr lang="ru-RU" sz="2000" b="1" u="sng" dirty="0">
                <a:latin typeface="PT Serif" panose="020A0603040505020204" pitchFamily="18" charset="-52"/>
              </a:rPr>
              <a:t>для ликвидации медико-санитарных последствий чрезвычайных ситуаций </a:t>
            </a:r>
            <a:r>
              <a:rPr lang="ru-RU" sz="2000" dirty="0">
                <a:latin typeface="PT Serif" panose="020A0603040505020204" pitchFamily="18" charset="-52"/>
              </a:rPr>
              <a:t>природного и техногенного характера или для мобилизационных нужд</a:t>
            </a:r>
          </a:p>
        </p:txBody>
      </p:sp>
    </p:spTree>
    <p:extLst>
      <p:ext uri="{BB962C8B-B14F-4D97-AF65-F5344CB8AC3E}">
        <p14:creationId xmlns:p14="http://schemas.microsoft.com/office/powerpoint/2010/main" val="345178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356992"/>
            <a:ext cx="762000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PT Serif" panose="020A0603040505020204" pitchFamily="18" charset="-52"/>
              </a:rPr>
              <a:t>Федеральный закон от 8 января 1998 г. </a:t>
            </a:r>
            <a:r>
              <a:rPr lang="ru-RU" b="1" i="1" dirty="0">
                <a:solidFill>
                  <a:srgbClr val="FF0000"/>
                </a:solidFill>
                <a:latin typeface="PT Serif" panose="020A0603040505020204" pitchFamily="18" charset="-52"/>
              </a:rPr>
              <a:t>N 3-ФЗ </a:t>
            </a:r>
            <a:r>
              <a:rPr lang="ru-RU" b="1" i="1" dirty="0">
                <a:solidFill>
                  <a:schemeClr val="tx1"/>
                </a:solidFill>
                <a:latin typeface="PT Serif" panose="020A0603040505020204" pitchFamily="18" charset="-52"/>
              </a:rPr>
              <a:t>«О наркотических средствах и психотропных веществах» </a:t>
            </a:r>
            <a:br>
              <a:rPr lang="ru-RU" b="1" i="1" dirty="0">
                <a:solidFill>
                  <a:schemeClr val="tx1"/>
                </a:solidFill>
                <a:latin typeface="PT Serif" panose="020A0603040505020204" pitchFamily="18" charset="-52"/>
              </a:rPr>
            </a:br>
            <a:r>
              <a:rPr lang="ru-RU" b="1" i="1" dirty="0">
                <a:solidFill>
                  <a:schemeClr val="tx1"/>
                </a:solidFill>
                <a:latin typeface="PT Serif" panose="020A0603040505020204" pitchFamily="18" charset="-52"/>
              </a:rPr>
              <a:t>(с изм. от 8.12.2020 г.)</a:t>
            </a:r>
            <a:r>
              <a:rPr lang="ru-RU" b="1" dirty="0">
                <a:solidFill>
                  <a:schemeClr val="tx1"/>
                </a:solidFill>
                <a:latin typeface="PT Serif" panose="020A0603040505020204" pitchFamily="18" charset="-52"/>
              </a:rPr>
              <a:t/>
            </a:r>
            <a:br>
              <a:rPr lang="ru-RU" b="1" dirty="0">
                <a:solidFill>
                  <a:schemeClr val="tx1"/>
                </a:solidFill>
                <a:latin typeface="PT Serif" panose="020A0603040505020204" pitchFamily="18" charset="-52"/>
              </a:rPr>
            </a:br>
            <a:endParaRPr lang="ru-RU" b="1" dirty="0">
              <a:solidFill>
                <a:schemeClr val="tx1"/>
              </a:solidFill>
              <a:latin typeface="PT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A5B927-5440-D32F-7DD4-EE836BF1D7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101" y="5373216"/>
            <a:ext cx="1922899" cy="13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28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411" y="643413"/>
            <a:ext cx="7620000" cy="1143000"/>
          </a:xfrm>
        </p:spPr>
        <p:txBody>
          <a:bodyPr/>
          <a:lstStyle/>
          <a:p>
            <a:pPr algn="ctr"/>
            <a:r>
              <a:rPr lang="ru-RU" sz="3600" b="1" dirty="0">
                <a:latin typeface="PT Serif" panose="020A0603040505020204" pitchFamily="18" charset="-52"/>
              </a:rPr>
              <a:t>2 категория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26834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PT Serif" panose="020A0603040505020204" pitchFamily="18" charset="-52"/>
              </a:rPr>
              <a:t>помещения </a:t>
            </a:r>
            <a:r>
              <a:rPr lang="ru-RU" sz="1600" b="1" u="sng" dirty="0">
                <a:latin typeface="PT Serif" panose="020A0603040505020204" pitchFamily="18" charset="-52"/>
              </a:rPr>
              <a:t>аптечных организаций</a:t>
            </a:r>
            <a:r>
              <a:rPr lang="ru-RU" sz="1600" dirty="0">
                <a:latin typeface="PT Serif" panose="020A0603040505020204" pitchFamily="18" charset="-52"/>
              </a:rPr>
              <a:t>, предназначенные для хранения </a:t>
            </a:r>
            <a:r>
              <a:rPr lang="ru-RU" sz="1600" b="1" u="sng" dirty="0">
                <a:latin typeface="PT Serif" panose="020A0603040505020204" pitchFamily="18" charset="-52"/>
              </a:rPr>
              <a:t>3-месячного или 6-месячного запаса</a:t>
            </a:r>
            <a:r>
              <a:rPr lang="ru-RU" sz="1600" dirty="0">
                <a:latin typeface="PT Serif" panose="020A0603040505020204" pitchFamily="18" charset="-52"/>
              </a:rPr>
              <a:t> (для аптечных организаций, расположенных в сельских населенных пунктах и удаленных от населенных пунктов местностях) НС и ПВ,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PT Serif" panose="020A0603040505020204" pitchFamily="18" charset="-52"/>
              </a:rPr>
              <a:t>помещения </a:t>
            </a:r>
            <a:r>
              <a:rPr lang="ru-RU" sz="1600" b="1" u="sng" dirty="0">
                <a:latin typeface="PT Serif" panose="020A0603040505020204" pitchFamily="18" charset="-52"/>
              </a:rPr>
              <a:t>ветеринарных аптечных организаций</a:t>
            </a:r>
            <a:r>
              <a:rPr lang="ru-RU" sz="1600" dirty="0">
                <a:latin typeface="PT Serif" panose="020A0603040505020204" pitchFamily="18" charset="-52"/>
              </a:rPr>
              <a:t>, предназначенные для хранения 3-месячного запаса НС и ПВ</a:t>
            </a:r>
            <a:endParaRPr lang="ru-RU" sz="2000" dirty="0">
              <a:latin typeface="PT Serif" panose="020A0603040505020204" pitchFamily="18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4E29F4E-8872-427E-9FEA-17B40FD706E0}"/>
              </a:ext>
            </a:extLst>
          </p:cNvPr>
          <p:cNvSpPr/>
          <p:nvPr/>
        </p:nvSpPr>
        <p:spPr>
          <a:xfrm>
            <a:off x="520375" y="4293096"/>
            <a:ext cx="75922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PT Serif" panose="020A0603040505020204" pitchFamily="18" charset="-52"/>
                <a:ea typeface="Calibri" panose="020F0502020204030204" pitchFamily="34" charset="0"/>
              </a:rPr>
              <a:t>помещения </a:t>
            </a:r>
            <a:r>
              <a:rPr lang="ru-RU" sz="1600" b="1" u="sng" dirty="0">
                <a:latin typeface="PT Serif" panose="020A0603040505020204" pitchFamily="18" charset="-52"/>
                <a:ea typeface="Calibri" panose="020F0502020204030204" pitchFamily="34" charset="0"/>
              </a:rPr>
              <a:t>медицинских и ветеринарных организаций</a:t>
            </a:r>
            <a:r>
              <a:rPr lang="ru-RU" sz="1600" dirty="0">
                <a:latin typeface="PT Serif" panose="020A0603040505020204" pitchFamily="18" charset="-52"/>
                <a:ea typeface="Calibri" panose="020F0502020204030204" pitchFamily="34" charset="0"/>
              </a:rPr>
              <a:t>, предназначенные для хранения </a:t>
            </a:r>
            <a:r>
              <a:rPr lang="ru-RU" sz="1600" b="1" u="sng" dirty="0">
                <a:latin typeface="PT Serif" panose="020A0603040505020204" pitchFamily="18" charset="-52"/>
                <a:ea typeface="Calibri" panose="020F0502020204030204" pitchFamily="34" charset="0"/>
              </a:rPr>
              <a:t>15-дневного запаса </a:t>
            </a:r>
            <a:r>
              <a:rPr lang="ru-RU" sz="1600" dirty="0">
                <a:latin typeface="PT Serif" panose="020A0603040505020204" pitchFamily="18" charset="-52"/>
                <a:ea typeface="Calibri" panose="020F0502020204030204" pitchFamily="34" charset="0"/>
              </a:rPr>
              <a:t>НС и ПВ списка II перечня, и </a:t>
            </a:r>
            <a:r>
              <a:rPr lang="ru-RU" sz="1600" b="1" u="sng" dirty="0">
                <a:latin typeface="PT Serif" panose="020A0603040505020204" pitchFamily="18" charset="-52"/>
                <a:ea typeface="Calibri" panose="020F0502020204030204" pitchFamily="34" charset="0"/>
              </a:rPr>
              <a:t>месячного запаса </a:t>
            </a:r>
            <a:r>
              <a:rPr lang="ru-RU" sz="1600" dirty="0">
                <a:latin typeface="PT Serif" panose="020A0603040505020204" pitchFamily="18" charset="-52"/>
                <a:ea typeface="Calibri" panose="020F0502020204030204" pitchFamily="34" charset="0"/>
              </a:rPr>
              <a:t>ПВ списка III перечня,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PT Serif" panose="020A0603040505020204" pitchFamily="18" charset="-52"/>
                <a:ea typeface="Calibri" panose="020F0502020204030204" pitchFamily="34" charset="0"/>
              </a:rPr>
              <a:t>помещения </a:t>
            </a:r>
            <a:r>
              <a:rPr lang="ru-RU" sz="1600" b="1" u="sng" dirty="0">
                <a:latin typeface="PT Serif" panose="020A0603040505020204" pitchFamily="18" charset="-52"/>
                <a:ea typeface="Calibri" panose="020F0502020204030204" pitchFamily="34" charset="0"/>
              </a:rPr>
              <a:t>медицинских организаций</a:t>
            </a:r>
            <a:r>
              <a:rPr lang="ru-RU" sz="1600" dirty="0">
                <a:latin typeface="PT Serif" panose="020A0603040505020204" pitchFamily="18" charset="-52"/>
                <a:ea typeface="Calibri" panose="020F0502020204030204" pitchFamily="34" charset="0"/>
              </a:rPr>
              <a:t>, предназначенные для хранения НС и ПВ, </a:t>
            </a:r>
            <a:r>
              <a:rPr lang="ru-RU" sz="1600" b="1" u="sng" dirty="0">
                <a:latin typeface="PT Serif" panose="020A0603040505020204" pitchFamily="18" charset="-52"/>
                <a:ea typeface="Calibri" panose="020F0502020204030204" pitchFamily="34" charset="0"/>
              </a:rPr>
              <a:t>производящих отпуск</a:t>
            </a:r>
            <a:r>
              <a:rPr lang="ru-RU" sz="1600" b="1" dirty="0">
                <a:latin typeface="PT Serif" panose="020A0603040505020204" pitchFamily="18" charset="-52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PT Serif" panose="020A0603040505020204" pitchFamily="18" charset="-52"/>
                <a:ea typeface="Calibri" panose="020F0502020204030204" pitchFamily="34" charset="0"/>
              </a:rPr>
              <a:t>указанных лекарственных препаратов </a:t>
            </a:r>
            <a:r>
              <a:rPr lang="ru-RU" sz="1600" b="1" u="sng" dirty="0">
                <a:latin typeface="PT Serif" panose="020A0603040505020204" pitchFamily="18" charset="-52"/>
                <a:ea typeface="Calibri" panose="020F0502020204030204" pitchFamily="34" charset="0"/>
              </a:rPr>
              <a:t>физическим лицам</a:t>
            </a:r>
            <a:r>
              <a:rPr lang="ru-RU" sz="1600" dirty="0">
                <a:latin typeface="PT Serif" panose="020A0603040505020204" pitchFamily="18" charset="-52"/>
                <a:ea typeface="Calibri" panose="020F0502020204030204" pitchFamily="34" charset="0"/>
              </a:rPr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PT Serif" panose="020A0603040505020204" pitchFamily="18" charset="-52"/>
                <a:ea typeface="Calibri" panose="020F0502020204030204" pitchFamily="34" charset="0"/>
              </a:rPr>
              <a:t>помещения юридических лиц, предназначенные для хранения НС, ПВ и П, используемых в научных, учебных и экспертных целях</a:t>
            </a:r>
            <a:endParaRPr lang="ru-RU" sz="1600" dirty="0">
              <a:latin typeface="PT Serif" panose="020A0603040505020204" pitchFamily="18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C770098-A015-49ED-82CB-B00000E0138A}"/>
              </a:ext>
            </a:extLst>
          </p:cNvPr>
          <p:cNvSpPr txBox="1">
            <a:spLocks/>
          </p:cNvSpPr>
          <p:nvPr/>
        </p:nvSpPr>
        <p:spPr>
          <a:xfrm>
            <a:off x="446051" y="3402065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PT Serif" panose="020A0603040505020204" pitchFamily="18" charset="-52"/>
              </a:rPr>
              <a:t>3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1238743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950" y="20506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101600">
                    <a:srgbClr val="00FF00">
                      <a:alpha val="24000"/>
                    </a:srgbClr>
                  </a:glow>
                </a:effectLst>
              </a:rPr>
              <a:t>В аптеке должны быть обеспечены условия сохранности оставленных на хранение рецептов и ЛП, подлежащих ПКУ.</a:t>
            </a:r>
            <a:endParaRPr lang="ru-RU" sz="2400" dirty="0">
              <a:solidFill>
                <a:schemeClr val="accent1"/>
              </a:solidFill>
              <a:effectLst>
                <a:glow rad="101600">
                  <a:srgbClr val="00FF00">
                    <a:alpha val="24000"/>
                  </a:srgbClr>
                </a:glow>
              </a:effectLst>
            </a:endParaRPr>
          </a:p>
        </p:txBody>
      </p:sp>
      <p:pic>
        <p:nvPicPr>
          <p:cNvPr id="1026" name="Picture 2" descr="C:\Users\Вазилинчик\Desktop\door_standa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2756926"/>
            <a:ext cx="1251677" cy="343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329" y="2756926"/>
            <a:ext cx="1714116" cy="372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ьная выноска 14"/>
          <p:cNvSpPr/>
          <p:nvPr/>
        </p:nvSpPr>
        <p:spPr>
          <a:xfrm>
            <a:off x="949757" y="1368643"/>
            <a:ext cx="2059631" cy="1388283"/>
          </a:xfrm>
          <a:prstGeom prst="wedgeEllipse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15476" y="1426713"/>
            <a:ext cx="1728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Металлическая дверь снаружи и решетчатая дверь внутри.</a:t>
            </a:r>
          </a:p>
        </p:txBody>
      </p:sp>
      <p:pic>
        <p:nvPicPr>
          <p:cNvPr id="17" name="Picture 2" descr="C:\Users\Вазилинчик\Desktop\Пку новье\SAM_17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911" y="4748964"/>
            <a:ext cx="1735630" cy="173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Вазилинчик\Desktop\Пку новье\SAM_17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7611" y="2745995"/>
            <a:ext cx="1809871" cy="181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Вазилинчик\Desktop\Пку новье\SAM_17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25011"/>
            <a:ext cx="2832787" cy="283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Горизонтальный свиток 8"/>
          <p:cNvSpPr/>
          <p:nvPr/>
        </p:nvSpPr>
        <p:spPr>
          <a:xfrm>
            <a:off x="6156175" y="1796819"/>
            <a:ext cx="2592288" cy="1462228"/>
          </a:xfrm>
          <a:prstGeom prst="horizontalScroll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5976" y="3813043"/>
            <a:ext cx="288032" cy="480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662331" y="5165550"/>
            <a:ext cx="495672" cy="623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79909" y="197393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Ловушки;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Датчики дыма;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Контрольная панель;</a:t>
            </a:r>
          </a:p>
        </p:txBody>
      </p:sp>
      <p:sp>
        <p:nvSpPr>
          <p:cNvPr id="27" name="Овал 26"/>
          <p:cNvSpPr/>
          <p:nvPr/>
        </p:nvSpPr>
        <p:spPr>
          <a:xfrm>
            <a:off x="5364088" y="2841903"/>
            <a:ext cx="288032" cy="480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315474" y="3573016"/>
            <a:ext cx="2432989" cy="2352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4" descr="C:\Users\Вазилинчик\Desktop\Пку новье\SAM_172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135" y="2851478"/>
            <a:ext cx="3307736" cy="3307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Вазилинчик\Desktop\Пку новье\SAM_172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950" y="3251763"/>
            <a:ext cx="2048379" cy="3583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Вазилинчик\Desktop\Пку новье\SAM_172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678" y="3081929"/>
            <a:ext cx="2054560" cy="365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ая прямоугольная выноска 32"/>
          <p:cNvSpPr/>
          <p:nvPr/>
        </p:nvSpPr>
        <p:spPr>
          <a:xfrm>
            <a:off x="991443" y="2020246"/>
            <a:ext cx="1554442" cy="1200329"/>
          </a:xfrm>
          <a:prstGeom prst="wedgeRoundRectCallout">
            <a:avLst>
              <a:gd name="adj1" fmla="val -26645"/>
              <a:gd name="adj2" fmla="val 66511"/>
              <a:gd name="adj3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72468" y="2200775"/>
            <a:ext cx="1594412" cy="73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isometricOffAxis2Left">
                <a:rot lat="21495497" lon="2006034" rev="21563875"/>
              </a:camera>
              <a:lightRig rig="threePt" dir="t"/>
            </a:scene3d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Холодильник запирающийся на ключ;</a:t>
            </a: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3394543" y="1902460"/>
            <a:ext cx="1436908" cy="1200329"/>
          </a:xfrm>
          <a:prstGeom prst="wedgeRoundRectCallout">
            <a:avLst>
              <a:gd name="adj1" fmla="val -26645"/>
              <a:gd name="adj2" fmla="val 66511"/>
              <a:gd name="adj3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6786929" y="1870485"/>
            <a:ext cx="1786309" cy="1068953"/>
          </a:xfrm>
          <a:prstGeom prst="wedgeRoundRectCallout">
            <a:avLst>
              <a:gd name="adj1" fmla="val -26645"/>
              <a:gd name="adj2" fmla="val 66511"/>
              <a:gd name="adj3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610566" y="1965084"/>
            <a:ext cx="1280121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>
                <a:rot lat="180000" lon="1560000" rev="0"/>
              </a:camera>
              <a:lightRig rig="threePt" dir="t"/>
            </a:scene3d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Сейф с цифровым замком;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52517" y="1997203"/>
            <a:ext cx="1833541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>
                <a:rot lat="21480000" lon="1560000" rev="0"/>
              </a:camera>
              <a:lightRig rig="threePt" dir="t"/>
            </a:scene3d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Металлические шкафы с замками.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5" grpId="1" animBg="1"/>
      <p:bldP spid="16" grpId="0"/>
      <p:bldP spid="16" grpId="1"/>
      <p:bldP spid="9" grpId="0" animBg="1"/>
      <p:bldP spid="9" grpId="1" animBg="1"/>
      <p:bldP spid="10" grpId="0" animBg="1"/>
      <p:bldP spid="10" grpId="1" animBg="1"/>
      <p:bldP spid="10" grpId="2" animBg="1"/>
      <p:bldP spid="25" grpId="0" animBg="1"/>
      <p:bldP spid="25" grpId="1" animBg="1"/>
      <p:bldP spid="25" grpId="2" animBg="1"/>
      <p:bldP spid="11" grpId="0" build="allAtOnce"/>
      <p:bldP spid="27" grpId="0" animBg="1"/>
      <p:bldP spid="27" grpId="1" animBg="1"/>
      <p:bldP spid="27" grpId="2" animBg="1"/>
      <p:bldP spid="29" grpId="0" animBg="1"/>
      <p:bldP spid="29" grpId="1" animBg="1"/>
      <p:bldP spid="29" grpId="2" animBg="1"/>
      <p:bldP spid="33" grpId="0" animBg="1"/>
      <p:bldP spid="34" grpId="0"/>
      <p:bldP spid="35" grpId="0" animBg="1"/>
      <p:bldP spid="36" grpId="0" animBg="1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1794A3-B90D-4A37-A98F-22931E0A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F2A80E0-5843-44D6-8FAC-61384B1F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4" name="Picture 2" descr="C:\Users\Раиля\Desktop\13 аптека\IMG_20150320_132718.jpg">
            <a:extLst>
              <a:ext uri="{FF2B5EF4-FFF2-40B4-BE49-F238E27FC236}">
                <a16:creationId xmlns:a16="http://schemas.microsoft.com/office/drawing/2014/main" xmlns="" id="{89DFD298-3FEE-43A3-8F1A-CF8DA5B3A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0024" cy="7263425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3A53290-AA2A-47F5-AEEA-9FD869EDD086}"/>
              </a:ext>
            </a:extLst>
          </p:cNvPr>
          <p:cNvSpPr/>
          <p:nvPr/>
        </p:nvSpPr>
        <p:spPr>
          <a:xfrm>
            <a:off x="0" y="4734342"/>
            <a:ext cx="94685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Сейфы для хранения НС и ПВ списка </a:t>
            </a:r>
            <a:r>
              <a: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</a:t>
            </a:r>
            <a:r>
              <a:rPr lang="ru-RU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</a:t>
            </a:r>
            <a:r>
              <a: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III</a:t>
            </a:r>
            <a:r>
              <a:rPr lang="ru-RU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также СД и ЯВ препаратов, подлежащих учету</a:t>
            </a:r>
          </a:p>
        </p:txBody>
      </p:sp>
    </p:spTree>
    <p:extLst>
      <p:ext uri="{BB962C8B-B14F-4D97-AF65-F5344CB8AC3E}">
        <p14:creationId xmlns:p14="http://schemas.microsoft.com/office/powerpoint/2010/main" val="42816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AC2BD-633E-47D4-BF6B-9E8917E1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8F3ACD7-4710-450F-9C16-88BC342D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Picture 2" descr="C:\Users\Раиля\Desktop\13 аптека\IMG_20150325_104714.jpg">
            <a:extLst>
              <a:ext uri="{FF2B5EF4-FFF2-40B4-BE49-F238E27FC236}">
                <a16:creationId xmlns:a16="http://schemas.microsoft.com/office/drawing/2014/main" xmlns="" id="{F4F68BA1-7E79-4499-8949-A68386EFC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8F1020A-8CAA-4588-AF8C-500F92F49F90}"/>
              </a:ext>
            </a:extLst>
          </p:cNvPr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PT Serif" panose="020A0603040505020204" pitchFamily="18" charset="-52"/>
              </a:rPr>
              <a:t>НС </a:t>
            </a:r>
            <a:r>
              <a:rPr lang="en-US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PT Serif" panose="020A0603040505020204" pitchFamily="18" charset="-52"/>
              </a:rPr>
              <a:t>II</a:t>
            </a:r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PT Serif" panose="020A0603040505020204" pitchFamily="18" charset="-52"/>
            </a:endParaRPr>
          </a:p>
          <a:p>
            <a:pPr algn="ctr"/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PT Serif" panose="020A0603040505020204" pitchFamily="18" charset="-52"/>
              </a:rPr>
              <a:t>Морфин и </a:t>
            </a:r>
            <a:r>
              <a:rPr lang="ru-RU" sz="5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PT Serif" panose="020A0603040505020204" pitchFamily="18" charset="-52"/>
              </a:rPr>
              <a:t>Тримеперидин</a:t>
            </a: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PT Serif" panose="020A0603040505020204" pitchFamily="18" charset="-52"/>
              </a:rPr>
              <a:t> (</a:t>
            </a:r>
            <a:r>
              <a:rPr lang="ru-RU" sz="5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PT Serif" panose="020A0603040505020204" pitchFamily="18" charset="-52"/>
              </a:rPr>
              <a:t>Промедол</a:t>
            </a:r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PT Serif" panose="020A0603040505020204" pitchFamily="18" charset="-5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38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5FCE22-2BD5-4D0A-BCEE-653FDE6D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83" y="708720"/>
            <a:ext cx="7620000" cy="1143000"/>
          </a:xfrm>
        </p:spPr>
        <p:txBody>
          <a:bodyPr/>
          <a:lstStyle/>
          <a:p>
            <a:pPr algn="ctr"/>
            <a:r>
              <a:rPr lang="ru-RU" sz="3600" b="1" dirty="0">
                <a:latin typeface="PT Serif" panose="020A0603040505020204" pitchFamily="18" charset="-52"/>
              </a:rPr>
              <a:t>4 категория</a:t>
            </a:r>
            <a:endParaRPr lang="ru-RU" sz="3600" dirty="0">
              <a:latin typeface="PT Serif" panose="020A0603040505020204" pitchFamily="18" charset="-5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F4780AE-63F0-42B0-838D-2FABCC94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1DDEC49-827B-4D5E-B27C-14955BDBA81E}"/>
              </a:ext>
            </a:extLst>
          </p:cNvPr>
          <p:cNvSpPr/>
          <p:nvPr/>
        </p:nvSpPr>
        <p:spPr>
          <a:xfrm>
            <a:off x="699155" y="2224904"/>
            <a:ext cx="77951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0320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PT Serif" panose="020A0603040505020204" pitchFamily="18" charset="-52"/>
              </a:rPr>
              <a:t>помещения </a:t>
            </a:r>
            <a:r>
              <a:rPr lang="ru-RU" sz="2000" b="1" u="sng" dirty="0">
                <a:latin typeface="PT Serif" panose="020A0603040505020204" pitchFamily="18" charset="-52"/>
              </a:rPr>
              <a:t>медицинских и ветеринарных организаций</a:t>
            </a:r>
            <a:r>
              <a:rPr lang="ru-RU" sz="2000" dirty="0">
                <a:latin typeface="PT Serif" panose="020A0603040505020204" pitchFamily="18" charset="-52"/>
              </a:rPr>
              <a:t>, предназначенные для хранения </a:t>
            </a:r>
            <a:r>
              <a:rPr lang="ru-RU" sz="2000" b="1" u="sng" dirty="0">
                <a:latin typeface="PT Serif" panose="020A0603040505020204" pitchFamily="18" charset="-52"/>
              </a:rPr>
              <a:t>трехдневного запаса </a:t>
            </a:r>
            <a:r>
              <a:rPr lang="ru-RU" sz="2000" dirty="0">
                <a:latin typeface="PT Serif" panose="020A0603040505020204" pitchFamily="18" charset="-52"/>
              </a:rPr>
              <a:t>НС и ПВ, </a:t>
            </a:r>
          </a:p>
          <a:p>
            <a:pPr marL="285750" marR="20320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PT Serif" panose="020A0603040505020204" pitchFamily="18" charset="-52"/>
              </a:rPr>
              <a:t>помещения </a:t>
            </a:r>
            <a:r>
              <a:rPr lang="ru-RU" sz="2000" b="1" u="sng" dirty="0">
                <a:latin typeface="PT Serif" panose="020A0603040505020204" pitchFamily="18" charset="-52"/>
              </a:rPr>
              <a:t>медицинских организаций</a:t>
            </a:r>
            <a:r>
              <a:rPr lang="ru-RU" sz="2000" dirty="0">
                <a:latin typeface="PT Serif" panose="020A0603040505020204" pitchFamily="18" charset="-52"/>
              </a:rPr>
              <a:t>, предназначенные для хранения </a:t>
            </a:r>
            <a:r>
              <a:rPr lang="ru-RU" sz="2000" b="1" u="sng" dirty="0">
                <a:latin typeface="PT Serif" panose="020A0603040505020204" pitchFamily="18" charset="-52"/>
              </a:rPr>
              <a:t>неиспользованных НС</a:t>
            </a:r>
            <a:r>
              <a:rPr lang="ru-RU" sz="2000" dirty="0">
                <a:latin typeface="PT Serif" panose="020A0603040505020204" pitchFamily="18" charset="-52"/>
              </a:rPr>
              <a:t>, принятых от родственников умерших больных.</a:t>
            </a:r>
            <a:endParaRPr lang="ru-RU" sz="2000" dirty="0">
              <a:effectLst/>
              <a:latin typeface="PT Serif" panose="020A0603040505020204" pitchFamily="18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C644188-AEA1-4FD9-B815-8B02110DDEED}"/>
              </a:ext>
            </a:extLst>
          </p:cNvPr>
          <p:cNvSpPr txBox="1">
            <a:spLocks/>
          </p:cNvSpPr>
          <p:nvPr/>
        </p:nvSpPr>
        <p:spPr>
          <a:xfrm>
            <a:off x="699155" y="3879305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PT Serif" panose="020A0603040505020204" pitchFamily="18" charset="-52"/>
              </a:rPr>
              <a:t>5 категория</a:t>
            </a:r>
            <a:endParaRPr lang="ru-RU" sz="4000" dirty="0">
              <a:latin typeface="PT Serif" panose="020A0603040505020204" pitchFamily="18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8BED30-C86F-4611-8628-4F7BC9FDB0C4}"/>
              </a:ext>
            </a:extLst>
          </p:cNvPr>
          <p:cNvSpPr txBox="1"/>
          <p:nvPr/>
        </p:nvSpPr>
        <p:spPr>
          <a:xfrm>
            <a:off x="674404" y="4841865"/>
            <a:ext cx="77951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PT Serif" panose="020A0603040505020204" pitchFamily="18" charset="-52"/>
              </a:rPr>
              <a:t>предназначенные для хранения </a:t>
            </a:r>
            <a:r>
              <a:rPr lang="ru-RU" sz="2000" b="1" u="sng" dirty="0">
                <a:latin typeface="PT Serif" panose="020A0603040505020204" pitchFamily="18" charset="-52"/>
              </a:rPr>
              <a:t>месячного запаса </a:t>
            </a:r>
            <a:r>
              <a:rPr lang="ru-RU" sz="2000" dirty="0">
                <a:latin typeface="PT Serif" panose="020A0603040505020204" pitchFamily="18" charset="-52"/>
              </a:rPr>
              <a:t>НС и ПВ помещения обособленных подразделений медицинских организаций, производящих отпуск указанных лекарственных препаратов физическим лицам.</a:t>
            </a:r>
          </a:p>
        </p:txBody>
      </p:sp>
    </p:spTree>
    <p:extLst>
      <p:ext uri="{BB962C8B-B14F-4D97-AF65-F5344CB8AC3E}">
        <p14:creationId xmlns:p14="http://schemas.microsoft.com/office/powerpoint/2010/main" val="3929930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7B77F8-D7A0-45A4-8DBF-EC05056D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92" y="692696"/>
            <a:ext cx="7620000" cy="1143000"/>
          </a:xfrm>
        </p:spPr>
        <p:txBody>
          <a:bodyPr/>
          <a:lstStyle/>
          <a:p>
            <a:pPr algn="ctr"/>
            <a:r>
              <a:rPr lang="ru-RU" b="1" dirty="0">
                <a:latin typeface="PT Serif" panose="020A0603040505020204" pitchFamily="18" charset="-52"/>
              </a:rPr>
              <a:t>Оборудование</a:t>
            </a:r>
            <a:endParaRPr lang="ru-RU" dirty="0">
              <a:latin typeface="PT Serif" panose="020A0603040505020204" pitchFamily="18" charset="-5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4456365-2A6E-4D55-A211-BD3A891B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1981E51-2C08-495D-A791-DD000D96B827}"/>
              </a:ext>
            </a:extLst>
          </p:cNvPr>
          <p:cNvSpPr/>
          <p:nvPr/>
        </p:nvSpPr>
        <p:spPr>
          <a:xfrm>
            <a:off x="638521" y="2098591"/>
            <a:ext cx="8100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00" indent="450215" algn="just">
              <a:spcAft>
                <a:spcPts val="0"/>
              </a:spcAft>
            </a:pPr>
            <a:r>
              <a:rPr lang="ru-RU" sz="2000" dirty="0">
                <a:latin typeface="PT Serif" panose="020A0603040505020204" pitchFamily="18" charset="-52"/>
              </a:rPr>
              <a:t>В помещении, относящемся к 1-й и 2-й категории, НС, ПВ и П хранятся в </a:t>
            </a:r>
            <a:r>
              <a:rPr lang="ru-RU" sz="2000" b="1" u="sng" dirty="0">
                <a:latin typeface="PT Serif" panose="020A0603040505020204" pitchFamily="18" charset="-52"/>
              </a:rPr>
              <a:t>запирающихся сейфах или металлических шкафах</a:t>
            </a:r>
            <a:r>
              <a:rPr lang="ru-RU" sz="2000" dirty="0">
                <a:latin typeface="PT Serif" panose="020A0603040505020204" pitchFamily="18" charset="-52"/>
              </a:rPr>
              <a:t>.</a:t>
            </a:r>
          </a:p>
          <a:p>
            <a:pPr marR="203200" indent="450215" algn="just">
              <a:spcAft>
                <a:spcPts val="0"/>
              </a:spcAft>
            </a:pPr>
            <a:r>
              <a:rPr lang="ru-RU" sz="2000" b="1" u="sng" dirty="0">
                <a:latin typeface="PT Serif" panose="020A0603040505020204" pitchFamily="18" charset="-52"/>
              </a:rPr>
              <a:t>Допускается хранение </a:t>
            </a:r>
            <a:r>
              <a:rPr lang="ru-RU" sz="2000" dirty="0">
                <a:latin typeface="PT Serif" panose="020A0603040505020204" pitchFamily="18" charset="-52"/>
              </a:rPr>
              <a:t>НС, ПВ и П на стеллажах (поддонах) в </a:t>
            </a:r>
            <a:r>
              <a:rPr lang="ru-RU" sz="2000" b="1" u="sng" dirty="0">
                <a:latin typeface="PT Serif" panose="020A0603040505020204" pitchFamily="18" charset="-52"/>
              </a:rPr>
              <a:t>невскрытой (неповрежденной) групповой или транспортной таре либо в опечатанной таре</a:t>
            </a:r>
            <a:r>
              <a:rPr lang="ru-RU" sz="2000" dirty="0">
                <a:latin typeface="PT Serif" panose="020A0603040505020204" pitchFamily="18" charset="-52"/>
              </a:rPr>
              <a:t> в случае хранения больших объемов, не позволяющих размещение их в сейфах (металлических шкафах).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2266DD1-9465-4760-957A-96BF1363D235}"/>
              </a:ext>
            </a:extLst>
          </p:cNvPr>
          <p:cNvSpPr/>
          <p:nvPr/>
        </p:nvSpPr>
        <p:spPr>
          <a:xfrm>
            <a:off x="720826" y="4689116"/>
            <a:ext cx="8028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00" indent="450215" algn="just">
              <a:spcAft>
                <a:spcPts val="0"/>
              </a:spcAft>
            </a:pPr>
            <a:r>
              <a:rPr lang="ru-RU" sz="2000" dirty="0">
                <a:latin typeface="PT Serif" panose="020A0603040505020204" pitchFamily="18" charset="-52"/>
              </a:rPr>
              <a:t>В помещении, относящемся к 3-й, 4-й или 5-й категории, НС, ПВ и П хранятся в </a:t>
            </a:r>
            <a:r>
              <a:rPr lang="ru-RU" sz="2000" b="1" u="sng" dirty="0">
                <a:latin typeface="PT Serif" panose="020A0603040505020204" pitchFamily="18" charset="-52"/>
              </a:rPr>
              <a:t>запирающихся насыпных или прикрепленных к полу (стене) сейфах не ниже 3-го класса устойчивости к взлому</a:t>
            </a:r>
            <a:r>
              <a:rPr lang="ru-RU" sz="2000" dirty="0">
                <a:latin typeface="PT Serif" panose="020A0603040505020204" pitchFamily="18" charset="-52"/>
              </a:rPr>
              <a:t>. Сейф массой менее 1000 килограммов прикрепляется к полу или стене либо встраивается в стену с помощью анкерного крепления.</a:t>
            </a:r>
          </a:p>
        </p:txBody>
      </p:sp>
    </p:spTree>
    <p:extLst>
      <p:ext uri="{BB962C8B-B14F-4D97-AF65-F5344CB8AC3E}">
        <p14:creationId xmlns:p14="http://schemas.microsoft.com/office/powerpoint/2010/main" val="2155947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7B77F8-D7A0-45A4-8DBF-EC05056D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92" y="692696"/>
            <a:ext cx="7620000" cy="1143000"/>
          </a:xfrm>
        </p:spPr>
        <p:txBody>
          <a:bodyPr/>
          <a:lstStyle/>
          <a:p>
            <a:pPr algn="ctr"/>
            <a:r>
              <a:rPr lang="ru-RU" b="1" dirty="0">
                <a:latin typeface="PT Serif" panose="020A0603040505020204" pitchFamily="18" charset="-52"/>
              </a:rPr>
              <a:t>Оборудование</a:t>
            </a:r>
            <a:endParaRPr lang="ru-RU" dirty="0">
              <a:latin typeface="PT Serif" panose="020A0603040505020204" pitchFamily="18" charset="-5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4456365-2A6E-4D55-A211-BD3A891B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23C97A5-0491-4C78-82C0-15E1F4B575E3}"/>
              </a:ext>
            </a:extLst>
          </p:cNvPr>
          <p:cNvSpPr/>
          <p:nvPr/>
        </p:nvSpPr>
        <p:spPr>
          <a:xfrm>
            <a:off x="765068" y="2435580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 Serif" panose="020A0603040505020204" pitchFamily="18" charset="-52"/>
                <a:ea typeface="Calibri" panose="020F0502020204030204" pitchFamily="34" charset="0"/>
              </a:rPr>
              <a:t>        Места временного хранения: укладки, наборы, комплекты для оказания первичной, скорой и паллиативной медицинской помощи. Они хранятся на постах среднего медицинского персонала медицинских организаций, рабочих местах фармацевтических работников рецептурного отдела аптечных организаций, ветеринарных организаций, рабочих местах специалистов организаций, использующих НС, ПВ и П в научных, учебных целях и в экспертной деятельности</a:t>
            </a:r>
          </a:p>
          <a:p>
            <a:pPr algn="just"/>
            <a:endParaRPr lang="ru-RU" dirty="0">
              <a:latin typeface="PT Serif" panose="020A0603040505020204" pitchFamily="18" charset="-52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latin typeface="PT Serif" panose="020A0603040505020204" pitchFamily="18" charset="-52"/>
                <a:ea typeface="Calibri" panose="020F0502020204030204" pitchFamily="34" charset="0"/>
              </a:rPr>
              <a:t> В местах временного хранения НС и ПВ хранятся в </a:t>
            </a:r>
            <a:r>
              <a:rPr lang="ru-RU" b="1" u="sng" dirty="0">
                <a:latin typeface="PT Serif" panose="020A0603040505020204" pitchFamily="18" charset="-52"/>
                <a:ea typeface="Calibri" panose="020F0502020204030204" pitchFamily="34" charset="0"/>
              </a:rPr>
              <a:t>запирающихся сейфах не ниже 1-го класса устойчивости к взлому</a:t>
            </a:r>
            <a:r>
              <a:rPr lang="ru-RU" dirty="0">
                <a:latin typeface="PT Serif" panose="020A0603040505020204" pitchFamily="18" charset="-52"/>
                <a:ea typeface="Calibri" panose="020F0502020204030204" pitchFamily="34" charset="0"/>
              </a:rPr>
              <a:t> или металлических либо изготовленных из других высокопрочных материалов </a:t>
            </a:r>
            <a:r>
              <a:rPr lang="ru-RU" b="1" u="sng" dirty="0">
                <a:latin typeface="PT Serif" panose="020A0603040505020204" pitchFamily="18" charset="-52"/>
                <a:ea typeface="Calibri" panose="020F0502020204030204" pitchFamily="34" charset="0"/>
              </a:rPr>
              <a:t>контейнерах</a:t>
            </a:r>
            <a:endParaRPr lang="ru-RU" b="1" u="sng" dirty="0"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9343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D785F-69F6-4CF5-8DD1-02CD9738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62" y="679573"/>
            <a:ext cx="7620000" cy="1143000"/>
          </a:xfrm>
        </p:spPr>
        <p:txBody>
          <a:bodyPr/>
          <a:lstStyle/>
          <a:p>
            <a:pPr algn="ctr"/>
            <a:r>
              <a:rPr lang="ru-RU" b="1" dirty="0">
                <a:latin typeface="PT Serif" panose="020A0603040505020204" pitchFamily="18" charset="-52"/>
              </a:rPr>
              <a:t>Охрана помещений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660416F-37B7-40C5-BFB0-A45AB2A1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12D3B969-8B7A-445E-88A0-448B89CC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617724"/>
              </p:ext>
            </p:extLst>
          </p:nvPr>
        </p:nvGraphicFramePr>
        <p:xfrm>
          <a:off x="362529" y="2276872"/>
          <a:ext cx="7767299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473E72B-1803-4DBE-B40B-8E3765F26C59}"/>
              </a:ext>
            </a:extLst>
          </p:cNvPr>
          <p:cNvSpPr/>
          <p:nvPr/>
        </p:nvSpPr>
        <p:spPr>
          <a:xfrm>
            <a:off x="815065" y="499261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00" indent="450215" algn="just">
              <a:spcAft>
                <a:spcPts val="0"/>
              </a:spcAft>
            </a:pPr>
            <a:r>
              <a:rPr lang="ru-RU" sz="1600" b="1" u="sng" dirty="0">
                <a:latin typeface="PT Serif" panose="020A0603040505020204" pitchFamily="18" charset="-52"/>
              </a:rPr>
              <a:t>В случае отсутствия </a:t>
            </a:r>
            <a:r>
              <a:rPr lang="ru-RU" sz="1600" dirty="0">
                <a:latin typeface="PT Serif" panose="020A0603040505020204" pitchFamily="18" charset="-52"/>
              </a:rPr>
              <a:t>в населенных пунктах или удаленных от населенных пунктов местностях указанных организаций допускается осуществление охраны помещений, относящихся ко 2-й категории, путем </a:t>
            </a:r>
            <a:r>
              <a:rPr lang="ru-RU" sz="1600" b="1" u="sng" dirty="0">
                <a:latin typeface="PT Serif" panose="020A0603040505020204" pitchFamily="18" charset="-52"/>
              </a:rPr>
              <a:t>привлечения юридических лиц, имеющих лицензию на осуществление частной охранной деятельности </a:t>
            </a:r>
            <a:r>
              <a:rPr lang="ru-RU" sz="1600" dirty="0">
                <a:latin typeface="PT Serif" panose="020A0603040505020204" pitchFamily="18" charset="-52"/>
              </a:rPr>
              <a:t>с правом оказания услуг по охране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3604552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ACA02C3-B2F9-44E7-93DF-3D4309B5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1AAE0E-3490-4C93-9737-0D43E97616D6}"/>
              </a:ext>
            </a:extLst>
          </p:cNvPr>
          <p:cNvSpPr/>
          <p:nvPr/>
        </p:nvSpPr>
        <p:spPr>
          <a:xfrm>
            <a:off x="423117" y="54868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00" indent="450215" algn="ct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PT Serif" panose="020A0603040505020204" pitchFamily="18" charset="-52"/>
              </a:rPr>
              <a:t>После окончания рабочего дня сейфы, металлические шкафы и помещения </a:t>
            </a:r>
            <a:r>
              <a:rPr lang="ru-RU" b="1" u="sng" dirty="0">
                <a:solidFill>
                  <a:schemeClr val="bg1"/>
                </a:solidFill>
                <a:latin typeface="PT Serif" panose="020A0603040505020204" pitchFamily="18" charset="-52"/>
              </a:rPr>
              <a:t>опечатываются (пломбируются) и сдаются под охрану</a:t>
            </a:r>
            <a:r>
              <a:rPr lang="ru-RU" dirty="0">
                <a:solidFill>
                  <a:schemeClr val="bg1"/>
                </a:solidFill>
                <a:latin typeface="PT Serif" panose="020A0603040505020204" pitchFamily="18" charset="-52"/>
              </a:rPr>
              <a:t>. Не подлежат сдаче под охрану помещения, имеющие круглосуточный режим работы и помещения 5-й категории.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662AD7-C7AF-4DA9-BC8C-CE462A13F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2151" y="2166473"/>
            <a:ext cx="6780966" cy="45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18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E1875F5-9D78-4CCD-B660-4D010A638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792" y="2752265"/>
            <a:ext cx="3096344" cy="377074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ACA02C3-B2F9-44E7-93DF-3D4309B5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1AAE0E-3490-4C93-9737-0D43E97616D6}"/>
              </a:ext>
            </a:extLst>
          </p:cNvPr>
          <p:cNvSpPr/>
          <p:nvPr/>
        </p:nvSpPr>
        <p:spPr>
          <a:xfrm>
            <a:off x="539552" y="476672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00" indent="450215" algn="just">
              <a:spcAft>
                <a:spcPts val="0"/>
              </a:spcAft>
            </a:pPr>
            <a:r>
              <a:rPr lang="ru-RU" sz="1600" b="1" u="sng" dirty="0">
                <a:latin typeface="PT Serif" panose="020A0603040505020204" pitchFamily="18" charset="-52"/>
              </a:rPr>
              <a:t>Приказом</a:t>
            </a:r>
            <a:r>
              <a:rPr lang="ru-RU" sz="1600" dirty="0">
                <a:latin typeface="PT Serif" panose="020A0603040505020204" pitchFamily="18" charset="-52"/>
              </a:rPr>
              <a:t> руководителя юридического лица </a:t>
            </a:r>
            <a:r>
              <a:rPr lang="ru-RU" sz="1600" b="1" u="sng" dirty="0">
                <a:latin typeface="PT Serif" panose="020A0603040505020204" pitchFamily="18" charset="-52"/>
              </a:rPr>
              <a:t>назначаются лица, ответственные за хранение</a:t>
            </a:r>
            <a:r>
              <a:rPr lang="ru-RU" sz="1600" dirty="0">
                <a:latin typeface="PT Serif" panose="020A0603040505020204" pitchFamily="18" charset="-52"/>
              </a:rPr>
              <a:t> НС, ПВ и прекурсоров, допущенные к работе и устанавливается </a:t>
            </a:r>
            <a:r>
              <a:rPr lang="ru-RU" sz="1600" b="1" u="sng" dirty="0">
                <a:latin typeface="PT Serif" panose="020A0603040505020204" pitchFamily="18" charset="-52"/>
              </a:rPr>
              <a:t>порядок хранения ключей </a:t>
            </a:r>
            <a:r>
              <a:rPr lang="ru-RU" sz="1600" dirty="0">
                <a:latin typeface="PT Serif" panose="020A0603040505020204" pitchFamily="18" charset="-52"/>
              </a:rPr>
              <a:t>от сейфов, металлических шкафов и помещений, а также используемых при опечатывании (пломбировании)</a:t>
            </a:r>
            <a:r>
              <a:rPr lang="ru-RU" sz="1600" b="1" u="sng" dirty="0">
                <a:latin typeface="PT Serif" panose="020A0603040505020204" pitchFamily="18" charset="-52"/>
              </a:rPr>
              <a:t> печатей и пломбировочных устройств</a:t>
            </a:r>
            <a:r>
              <a:rPr lang="ru-RU" sz="1600" dirty="0">
                <a:latin typeface="PT Serif" panose="020A0603040505020204" pitchFamily="18" charset="-52"/>
              </a:rPr>
              <a:t>.</a:t>
            </a:r>
          </a:p>
          <a:p>
            <a:pPr marR="203200" indent="450215" algn="just">
              <a:spcAft>
                <a:spcPts val="0"/>
              </a:spcAft>
            </a:pPr>
            <a:r>
              <a:rPr lang="ru-RU" sz="1600" b="1" u="sng" dirty="0">
                <a:latin typeface="PT Serif" panose="020A0603040505020204" pitchFamily="18" charset="-52"/>
              </a:rPr>
              <a:t>Ответственность</a:t>
            </a:r>
            <a:r>
              <a:rPr lang="ru-RU" sz="1600" dirty="0">
                <a:latin typeface="PT Serif" panose="020A0603040505020204" pitchFamily="18" charset="-52"/>
              </a:rPr>
              <a:t> за организацию хранения </a:t>
            </a:r>
            <a:r>
              <a:rPr lang="ru-RU" sz="1600" b="1" u="sng" dirty="0">
                <a:latin typeface="PT Serif" panose="020A0603040505020204" pitchFamily="18" charset="-52"/>
              </a:rPr>
              <a:t>возлагается на руководителя</a:t>
            </a:r>
            <a:r>
              <a:rPr lang="ru-RU" sz="1600" b="1" dirty="0">
                <a:latin typeface="PT Serif" panose="020A0603040505020204" pitchFamily="18" charset="-52"/>
              </a:rPr>
              <a:t> </a:t>
            </a:r>
            <a:r>
              <a:rPr lang="ru-RU" sz="1600" dirty="0">
                <a:latin typeface="PT Serif" panose="020A0603040505020204" pitchFamily="18" charset="-52"/>
              </a:rPr>
              <a:t>юридического лица либо уполномоченное им должностное лицо.</a:t>
            </a:r>
            <a:endParaRPr lang="ru-RU" sz="1600" dirty="0">
              <a:effectLst/>
              <a:latin typeface="PT Serif" panose="020A0603040505020204" pitchFamily="18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1BC23A4-1D01-4164-97C6-1912DCFEF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10" y="2771795"/>
            <a:ext cx="2520280" cy="34746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3CEECE9-D1D2-4203-9C49-DFBA3804C8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15992" y="3248980"/>
            <a:ext cx="4320478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5A5D39-9E3A-3A61-69E2-BAF6A8EC9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051" t="29000" r="27163" b="23400"/>
          <a:stretch/>
        </p:blipFill>
        <p:spPr>
          <a:xfrm>
            <a:off x="-1" y="295730"/>
            <a:ext cx="9008492" cy="37813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15653B6-6483-3696-D059-A73A256855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050" t="47200" r="26375" b="20600"/>
          <a:stretch/>
        </p:blipFill>
        <p:spPr>
          <a:xfrm>
            <a:off x="-1" y="4003877"/>
            <a:ext cx="9144001" cy="25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6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78C4C2-5A9C-4F2B-AB50-92838514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501008"/>
            <a:ext cx="7620000" cy="114300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PT Serif" panose="020A0603040505020204" pitchFamily="18" charset="-52"/>
              </a:rPr>
              <a:t>Приказ Министерства здравоохранения РФ от 26 ноября 2021 г. </a:t>
            </a:r>
            <a:r>
              <a:rPr lang="ru-RU" sz="2400" b="1" i="1" dirty="0">
                <a:solidFill>
                  <a:srgbClr val="FF0000"/>
                </a:solidFill>
                <a:latin typeface="PT Serif" panose="020A0603040505020204" pitchFamily="18" charset="-52"/>
              </a:rPr>
              <a:t>N 1103н </a:t>
            </a:r>
            <a:r>
              <a:rPr lang="ru-RU" sz="2400" b="1" i="1" dirty="0">
                <a:solidFill>
                  <a:schemeClr val="tx1"/>
                </a:solidFill>
                <a:latin typeface="PT Serif" panose="020A0603040505020204" pitchFamily="18" charset="-52"/>
              </a:rPr>
              <a:t>"Об утверждении специальных требований к условиям хранения наркотических и психотропных лекарственных средств, предназначенных для медицинского применения"</a:t>
            </a:r>
            <a:r>
              <a:rPr lang="ru-RU" sz="2400" b="1" dirty="0">
                <a:solidFill>
                  <a:schemeClr val="tx1"/>
                </a:solidFill>
                <a:latin typeface="PT Serif" panose="020A0603040505020204" pitchFamily="18" charset="-52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PT Serif" panose="020A0603040505020204" pitchFamily="18" charset="-52"/>
              </a:rPr>
            </a:br>
            <a:endParaRPr lang="ru-RU" sz="2400" b="1" dirty="0">
              <a:solidFill>
                <a:schemeClr val="tx1"/>
              </a:solidFill>
              <a:latin typeface="PT Serif" panose="020A0603040505020204" pitchFamily="18" charset="-5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FB46257-DFA6-4DE9-9FAA-F25D6B61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CBDE93-9CE1-1B03-5E41-4537686FB5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067" y="5373216"/>
            <a:ext cx="192040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4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9AFF949-F035-4192-A926-B41EA81D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6EBC739-64A4-41E4-9EBE-8B684FF5091F}"/>
              </a:ext>
            </a:extLst>
          </p:cNvPr>
          <p:cNvSpPr/>
          <p:nvPr/>
        </p:nvSpPr>
        <p:spPr>
          <a:xfrm>
            <a:off x="179512" y="144889"/>
            <a:ext cx="8568952" cy="262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latin typeface="PT Serif" panose="020A0603040505020204" pitchFamily="18" charset="-52"/>
              </a:rPr>
              <a:t>В аптечной организации или организации оптовой торговли лекарственными препаратами наркотические и психотропные лекарственные препараты для парентерального, внутреннего и наружного применения должны </a:t>
            </a:r>
            <a:r>
              <a:rPr lang="ru-RU" b="1" u="sng" dirty="0">
                <a:latin typeface="PT Serif" panose="020A0603040505020204" pitchFamily="18" charset="-52"/>
              </a:rPr>
              <a:t>храниться раздельно</a:t>
            </a:r>
            <a:r>
              <a:rPr lang="ru-RU" dirty="0">
                <a:latin typeface="PT Serif" panose="020A0603040505020204" pitchFamily="18" charset="-52"/>
              </a:rPr>
              <a:t>, на отдельной полке или в отдельном отделении сейфа или металлического шкафа.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latin typeface="PT Serif" panose="020A0603040505020204" pitchFamily="18" charset="-52"/>
              </a:rPr>
              <a:t>Хранение фармацевтических </a:t>
            </a:r>
            <a:r>
              <a:rPr lang="ru-RU" b="1" u="sng" dirty="0">
                <a:latin typeface="PT Serif" panose="020A0603040505020204" pitchFamily="18" charset="-52"/>
              </a:rPr>
              <a:t>субстанций</a:t>
            </a:r>
            <a:r>
              <a:rPr lang="ru-RU" dirty="0">
                <a:latin typeface="PT Serif" panose="020A0603040505020204" pitchFamily="18" charset="-52"/>
              </a:rPr>
              <a:t> должно осуществляться в </a:t>
            </a:r>
            <a:r>
              <a:rPr lang="ru-RU" b="1" u="sng" dirty="0" err="1">
                <a:latin typeface="PT Serif" panose="020A0603040505020204" pitchFamily="18" charset="-52"/>
              </a:rPr>
              <a:t>штангласах</a:t>
            </a:r>
            <a:r>
              <a:rPr lang="ru-RU" b="1" u="sng" dirty="0">
                <a:latin typeface="PT Serif" panose="020A0603040505020204" pitchFamily="18" charset="-52"/>
              </a:rPr>
              <a:t>, помещенных в сейфы </a:t>
            </a:r>
            <a:r>
              <a:rPr lang="ru-RU" dirty="0">
                <a:latin typeface="PT Serif" panose="020A0603040505020204" pitchFamily="18" charset="-52"/>
              </a:rPr>
              <a:t>(металлические шкафы) </a:t>
            </a:r>
            <a:r>
              <a:rPr lang="ru-RU" b="1" u="sng" dirty="0">
                <a:latin typeface="PT Serif" panose="020A0603040505020204" pitchFamily="18" charset="-52"/>
              </a:rPr>
              <a:t>с указанием высших разовых и высших суточных доз</a:t>
            </a:r>
            <a:r>
              <a:rPr lang="ru-RU" dirty="0">
                <a:latin typeface="PT Serif" panose="020A0603040505020204" pitchFamily="18" charset="-52"/>
              </a:rPr>
              <a:t>.</a:t>
            </a:r>
            <a:endParaRPr lang="ru-RU" dirty="0">
              <a:effectLst/>
              <a:latin typeface="PT Serif" panose="020A0603040505020204" pitchFamily="18" charset="-52"/>
            </a:endParaRPr>
          </a:p>
        </p:txBody>
      </p:sp>
      <p:pic>
        <p:nvPicPr>
          <p:cNvPr id="8" name="Picture 2" descr="C:\Users\Раиля\Desktop\13 аптека\IMG_20150325_104729.jpg">
            <a:extLst>
              <a:ext uri="{FF2B5EF4-FFF2-40B4-BE49-F238E27FC236}">
                <a16:creationId xmlns:a16="http://schemas.microsoft.com/office/drawing/2014/main" xmlns="" id="{D9B32818-FAD8-4383-B140-B91EF4478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5086434" cy="357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E2C1D5C-9CA2-4710-B78F-05D7FC5D9287}"/>
              </a:ext>
            </a:extLst>
          </p:cNvPr>
          <p:cNvSpPr/>
          <p:nvPr/>
        </p:nvSpPr>
        <p:spPr>
          <a:xfrm>
            <a:off x="5443070" y="2766889"/>
            <a:ext cx="3161378" cy="357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dirty="0">
                <a:latin typeface="PT Serif" panose="020A0603040505020204" pitchFamily="18" charset="-52"/>
              </a:rPr>
              <a:t>На внутренних сторонах дверей сейфов или металлических шкафов должны </a:t>
            </a:r>
            <a:r>
              <a:rPr lang="ru-RU" b="1" u="sng" dirty="0">
                <a:latin typeface="PT Serif" panose="020A0603040505020204" pitchFamily="18" charset="-52"/>
              </a:rPr>
              <a:t>вывешиваться списки</a:t>
            </a:r>
            <a:r>
              <a:rPr lang="ru-RU" b="1" dirty="0">
                <a:latin typeface="PT Serif" panose="020A0603040505020204" pitchFamily="18" charset="-52"/>
              </a:rPr>
              <a:t> </a:t>
            </a:r>
            <a:r>
              <a:rPr lang="ru-RU" dirty="0">
                <a:latin typeface="PT Serif" panose="020A0603040505020204" pitchFamily="18" charset="-52"/>
              </a:rPr>
              <a:t>хранящихся наркотических и психотропных лекарственных препаратов </a:t>
            </a:r>
            <a:r>
              <a:rPr lang="ru-RU" b="1" u="sng" dirty="0">
                <a:latin typeface="PT Serif" panose="020A0603040505020204" pitchFamily="18" charset="-52"/>
              </a:rPr>
              <a:t>с указанием их высших разовых и высших суточных доз</a:t>
            </a:r>
            <a:r>
              <a:rPr lang="ru-RU" dirty="0">
                <a:latin typeface="PT Serif" panose="020A0603040505020204" pitchFamily="18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8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32F9E8-6178-4F52-ACF5-E7479F49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82" y="472587"/>
            <a:ext cx="7620000" cy="1143000"/>
          </a:xfrm>
        </p:spPr>
        <p:txBody>
          <a:bodyPr/>
          <a:lstStyle/>
          <a:p>
            <a:pPr algn="ctr"/>
            <a:r>
              <a:rPr lang="ru-RU" sz="2400" b="1" dirty="0">
                <a:latin typeface="PT Serif" panose="020A0603040505020204" pitchFamily="18" charset="-52"/>
              </a:rPr>
              <a:t>Хранение НС и ПВ, требующих защиты от высокой температуры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A098993-064E-489B-892A-6FFCE4D5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9117384-18A8-4F55-B2C5-A9491A14E955}"/>
              </a:ext>
            </a:extLst>
          </p:cNvPr>
          <p:cNvSpPr/>
          <p:nvPr/>
        </p:nvSpPr>
        <p:spPr>
          <a:xfrm>
            <a:off x="539552" y="2132856"/>
            <a:ext cx="7930372" cy="26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PT Serif" panose="020A0603040505020204" pitchFamily="18" charset="-52"/>
              </a:rPr>
              <a:t>в помещениях 1-й, 2-й и 3-й категории - в запирающихся холодильниках (холодильных камерах) или в специальной зоне для размещения холодильников (холодильных камер), отделенной от основного места хранения металлической решеткой с запирающейся решетчатой дверью;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PT Serif" panose="020A0603040505020204" pitchFamily="18" charset="-52"/>
              </a:rPr>
              <a:t>в помещениях 4-й категории, - в термоконтейнерах, размещенных в сейфах;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 местах временного хранения - в термоконтейнерах, размещенных в сейфах, либо в металлических или изготовленных из других высокопрочных материалов контейнерах, помещенных в термоконтейнеры</a:t>
            </a:r>
            <a:endParaRPr lang="ru-RU" sz="1600" dirty="0">
              <a:latin typeface="PT Serif" panose="020A0603040505020204" pitchFamily="18" charset="-52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1600" dirty="0">
              <a:latin typeface="PT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C3F535-F923-43ED-A0A4-753DEE13CA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5424" y="4406130"/>
            <a:ext cx="2337056" cy="20098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CD5BD6-3ED5-4E93-2E75-385CAFEB24B6}"/>
              </a:ext>
            </a:extLst>
          </p:cNvPr>
          <p:cNvSpPr txBox="1"/>
          <p:nvPr/>
        </p:nvSpPr>
        <p:spPr>
          <a:xfrm>
            <a:off x="570561" y="4533901"/>
            <a:ext cx="590465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Места хранения НС и ПВ, требующих защиты от повышенной температуры, необходимо оборудовать приборами для регистрации температуры.</a:t>
            </a:r>
          </a:p>
          <a:p>
            <a:pPr algn="just" fontAlgn="base"/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Требования к опечатыванию распространяются в том числе на холодильники (холодильные камеры, зоны).</a:t>
            </a:r>
          </a:p>
        </p:txBody>
      </p:sp>
    </p:spTree>
    <p:extLst>
      <p:ext uri="{BB962C8B-B14F-4D97-AF65-F5344CB8AC3E}">
        <p14:creationId xmlns:p14="http://schemas.microsoft.com/office/powerpoint/2010/main" val="3763747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82E2F-E275-4456-84B9-F4E66B12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70" y="425773"/>
            <a:ext cx="7620000" cy="1143000"/>
          </a:xfrm>
        </p:spPr>
        <p:txBody>
          <a:bodyPr/>
          <a:lstStyle/>
          <a:p>
            <a:pPr algn="ctr"/>
            <a:r>
              <a:rPr lang="ru-RU" sz="2800" b="1" dirty="0">
                <a:latin typeface="PT Serif" panose="020A0603040505020204" pitchFamily="18" charset="-52"/>
              </a:rPr>
              <a:t>Отпуск наркотических и психотропных препаратов (ФЗ №3, ст. 25)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37DDFAE-8291-4BC5-97F0-6EE3F58D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9505D8B-FBBC-4D1F-8893-511B55D612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216" y="2523767"/>
            <a:ext cx="2282180" cy="17116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01F8E61-718F-4D5E-8961-3A47426D5AF1}"/>
              </a:ext>
            </a:extLst>
          </p:cNvPr>
          <p:cNvSpPr/>
          <p:nvPr/>
        </p:nvSpPr>
        <p:spPr>
          <a:xfrm>
            <a:off x="340063" y="2363921"/>
            <a:ext cx="36571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dirty="0">
              <a:latin typeface="PT Serif" panose="020A0603040505020204" pitchFamily="18" charset="-52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PT Serif" panose="020A0603040505020204" pitchFamily="18" charset="-52"/>
              </a:rPr>
              <a:t>Аптечным организациям, медицинским организациям, </a:t>
            </a:r>
            <a:r>
              <a:rPr lang="ru-RU" b="1" u="sng" dirty="0">
                <a:latin typeface="PT Serif" panose="020A0603040505020204" pitchFamily="18" charset="-52"/>
              </a:rPr>
              <a:t>запрещается</a:t>
            </a:r>
            <a:r>
              <a:rPr lang="ru-RU" dirty="0">
                <a:latin typeface="PT Serif" panose="020A0603040505020204" pitchFamily="18" charset="-52"/>
              </a:rPr>
              <a:t> отпускать НС и ПВ Списка II, по рецептам на ЛП, выписанные </a:t>
            </a:r>
            <a:r>
              <a:rPr lang="ru-RU" b="1" u="sng" dirty="0">
                <a:latin typeface="PT Serif" panose="020A0603040505020204" pitchFamily="18" charset="-52"/>
              </a:rPr>
              <a:t>более </a:t>
            </a:r>
            <a:r>
              <a:rPr lang="ru-RU" b="1" u="sng" dirty="0">
                <a:solidFill>
                  <a:srgbClr val="C00000"/>
                </a:solidFill>
                <a:latin typeface="PT Serif" panose="020A0603040505020204" pitchFamily="18" charset="-52"/>
              </a:rPr>
              <a:t>15 дней </a:t>
            </a:r>
            <a:r>
              <a:rPr lang="ru-RU" b="1" u="sng" dirty="0">
                <a:latin typeface="PT Serif" panose="020A0603040505020204" pitchFamily="18" charset="-52"/>
              </a:rPr>
              <a:t>назад</a:t>
            </a:r>
            <a:r>
              <a:rPr lang="ru-RU" dirty="0">
                <a:latin typeface="PT Serif" panose="020A0603040505020204" pitchFamily="18" charset="-52"/>
              </a:rPr>
              <a:t>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E2F4BD-0758-4081-903B-9CD9D8ABF2C4}"/>
              </a:ext>
            </a:extLst>
          </p:cNvPr>
          <p:cNvSpPr/>
          <p:nvPr/>
        </p:nvSpPr>
        <p:spPr>
          <a:xfrm>
            <a:off x="374376" y="5328065"/>
            <a:ext cx="830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PT Serif" panose="020A0603040505020204" pitchFamily="18" charset="-52"/>
              </a:rPr>
              <a:t>Выдача </a:t>
            </a:r>
            <a:r>
              <a:rPr lang="ru-RU" b="1" u="sng" dirty="0">
                <a:latin typeface="PT Serif" panose="020A0603040505020204" pitchFamily="18" charset="-52"/>
              </a:rPr>
              <a:t>рецептов</a:t>
            </a:r>
            <a:r>
              <a:rPr lang="ru-RU" dirty="0">
                <a:latin typeface="PT Serif" panose="020A0603040505020204" pitchFamily="18" charset="-52"/>
              </a:rPr>
              <a:t>, содержащих назначение НС и ПВ, </a:t>
            </a:r>
            <a:r>
              <a:rPr lang="ru-RU" b="1" u="sng" dirty="0">
                <a:latin typeface="PT Serif" panose="020A0603040505020204" pitchFamily="18" charset="-52"/>
              </a:rPr>
              <a:t>без</a:t>
            </a:r>
            <a:r>
              <a:rPr lang="ru-RU" b="1" dirty="0">
                <a:latin typeface="PT Serif" panose="020A0603040505020204" pitchFamily="18" charset="-52"/>
              </a:rPr>
              <a:t> </a:t>
            </a:r>
            <a:r>
              <a:rPr lang="ru-RU" dirty="0">
                <a:latin typeface="PT Serif" panose="020A0603040505020204" pitchFamily="18" charset="-52"/>
              </a:rPr>
              <a:t>соответствующих медицинских </a:t>
            </a:r>
            <a:r>
              <a:rPr lang="ru-RU" b="1" u="sng" dirty="0">
                <a:latin typeface="PT Serif" panose="020A0603040505020204" pitchFamily="18" charset="-52"/>
              </a:rPr>
              <a:t>показаний</a:t>
            </a:r>
            <a:r>
              <a:rPr lang="ru-RU" dirty="0">
                <a:latin typeface="PT Serif" panose="020A0603040505020204" pitchFamily="18" charset="-52"/>
              </a:rPr>
              <a:t> или с нарушением установленных правил оформления </a:t>
            </a:r>
            <a:r>
              <a:rPr lang="ru-RU" b="1" u="sng" dirty="0">
                <a:latin typeface="PT Serif" panose="020A0603040505020204" pitchFamily="18" charset="-52"/>
              </a:rPr>
              <a:t>запрещается</a:t>
            </a:r>
            <a:r>
              <a:rPr lang="ru-RU" dirty="0">
                <a:latin typeface="PT Serif" panose="020A0603040505020204" pitchFamily="18" charset="-52"/>
              </a:rPr>
              <a:t> и влечет уголовную ответственность.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09A3879-1A99-4EB0-AD64-D64BE49997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100" y="1629779"/>
            <a:ext cx="2797734" cy="349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0B1A774-CB38-467D-8866-F1BDE090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69" y="646486"/>
            <a:ext cx="7620000" cy="1143000"/>
          </a:xfrm>
        </p:spPr>
        <p:txBody>
          <a:bodyPr/>
          <a:lstStyle/>
          <a:p>
            <a:pPr algn="ctr"/>
            <a:r>
              <a:rPr lang="ru-RU" sz="2800" b="1" dirty="0">
                <a:latin typeface="PT Serif" panose="020A0603040505020204" pitchFamily="18" charset="-52"/>
              </a:rPr>
              <a:t>Отпуск наркотических и психотропных препаратов (ФЗ №3, статья 27)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7938A58-60B3-49A5-AD86-DB304D18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B82474A-7C8C-42CE-B2F1-795215A5A048}"/>
              </a:ext>
            </a:extLst>
          </p:cNvPr>
          <p:cNvSpPr/>
          <p:nvPr/>
        </p:nvSpPr>
        <p:spPr>
          <a:xfrm>
            <a:off x="465560" y="2299957"/>
            <a:ext cx="4970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PT Serif" panose="020A0603040505020204" pitchFamily="18" charset="-52"/>
              </a:rPr>
              <a:t>Первичные упаковки и транспортная тара, в которую помещены НС и ПВ, должны </a:t>
            </a:r>
            <a:r>
              <a:rPr lang="ru-RU" sz="1600" b="1" u="sng" dirty="0">
                <a:latin typeface="PT Serif" panose="020A0603040505020204" pitchFamily="18" charset="-52"/>
              </a:rPr>
              <a:t>исключать возможность их извлечения без нарушения целостности </a:t>
            </a:r>
            <a:r>
              <a:rPr lang="ru-RU" sz="1600" dirty="0">
                <a:latin typeface="PT Serif" panose="020A0603040505020204" pitchFamily="18" charset="-52"/>
              </a:rPr>
              <a:t>указанных упаковок.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PT Serif" panose="020A0603040505020204" pitchFamily="18" charset="-52"/>
              </a:rPr>
              <a:t>Первичные упаковки и вторичные (потребительские) упаковки НС и ПВ Списка II и используемых в медицинских целях и (или) в ветеринарии, должны быть помечены </a:t>
            </a:r>
            <a:r>
              <a:rPr lang="ru-RU" sz="1600" b="1" u="sng" dirty="0">
                <a:solidFill>
                  <a:srgbClr val="C00000"/>
                </a:solidFill>
                <a:latin typeface="PT Serif" panose="020A0603040505020204" pitchFamily="18" charset="-52"/>
              </a:rPr>
              <a:t>двойной красной полосой</a:t>
            </a:r>
            <a:r>
              <a:rPr lang="ru-RU" sz="1600" dirty="0">
                <a:latin typeface="PT Serif" panose="020A0603040505020204" pitchFamily="18" charset="-52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C3EAA1-318D-4313-A22C-2B9A182896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222544"/>
            <a:ext cx="2745796" cy="269487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2777845-B319-4B38-B290-E6ACEFEE4086}"/>
              </a:ext>
            </a:extLst>
          </p:cNvPr>
          <p:cNvSpPr/>
          <p:nvPr/>
        </p:nvSpPr>
        <p:spPr>
          <a:xfrm>
            <a:off x="454955" y="4917419"/>
            <a:ext cx="8234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PT Serif" panose="020A0603040505020204" pitchFamily="18" charset="-52"/>
              </a:rPr>
              <a:t>В случаях </a:t>
            </a:r>
            <a:r>
              <a:rPr lang="ru-RU" b="1" u="sng" dirty="0">
                <a:latin typeface="PT Serif" panose="020A0603040505020204" pitchFamily="18" charset="-52"/>
              </a:rPr>
              <a:t>несоответствия</a:t>
            </a:r>
            <a:r>
              <a:rPr lang="ru-RU" dirty="0">
                <a:latin typeface="PT Serif" panose="020A0603040505020204" pitchFamily="18" charset="-52"/>
              </a:rPr>
              <a:t> первичных упаковок и вторичных (потребительских) </a:t>
            </a:r>
            <a:r>
              <a:rPr lang="ru-RU" b="1" u="sng" dirty="0">
                <a:latin typeface="PT Serif" panose="020A0603040505020204" pitchFamily="18" charset="-52"/>
              </a:rPr>
              <a:t>упаковок и маркировки </a:t>
            </a:r>
            <a:r>
              <a:rPr lang="ru-RU" dirty="0">
                <a:latin typeface="PT Serif" panose="020A0603040505020204" pitchFamily="18" charset="-52"/>
              </a:rPr>
              <a:t>НС и ПВ </a:t>
            </a:r>
            <a:r>
              <a:rPr lang="ru-RU" b="1" u="sng" dirty="0">
                <a:latin typeface="PT Serif" panose="020A0603040505020204" pitchFamily="18" charset="-52"/>
              </a:rPr>
              <a:t>уничтожаются</a:t>
            </a:r>
            <a:r>
              <a:rPr lang="ru-RU" dirty="0">
                <a:latin typeface="PT Serif" panose="020A0603040505020204" pitchFamily="18" charset="-52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b="1" u="sng" dirty="0">
                <a:latin typeface="PT Serif" panose="020A0603040505020204" pitchFamily="18" charset="-52"/>
                <a:ea typeface="Calibri" panose="020F0502020204030204" pitchFamily="34" charset="0"/>
              </a:rPr>
              <a:t>Запрещается требовать возврат</a:t>
            </a:r>
            <a:r>
              <a:rPr lang="ru-RU" b="1" dirty="0">
                <a:latin typeface="PT Serif" panose="020A0603040505020204" pitchFamily="18" charset="-52"/>
                <a:ea typeface="Calibri" panose="020F0502020204030204" pitchFamily="34" charset="0"/>
              </a:rPr>
              <a:t> </a:t>
            </a:r>
            <a:r>
              <a:rPr lang="ru-RU" dirty="0">
                <a:latin typeface="PT Serif" panose="020A0603040505020204" pitchFamily="18" charset="-52"/>
                <a:ea typeface="Calibri" panose="020F0502020204030204" pitchFamily="34" charset="0"/>
              </a:rPr>
              <a:t>первичных </a:t>
            </a:r>
            <a:r>
              <a:rPr lang="ru-RU" b="1" u="sng" dirty="0">
                <a:latin typeface="PT Serif" panose="020A0603040505020204" pitchFamily="18" charset="-52"/>
                <a:ea typeface="Calibri" panose="020F0502020204030204" pitchFamily="34" charset="0"/>
              </a:rPr>
              <a:t>упаковок</a:t>
            </a:r>
            <a:r>
              <a:rPr lang="ru-RU" dirty="0">
                <a:latin typeface="PT Serif" panose="020A0603040505020204" pitchFamily="18" charset="-52"/>
                <a:ea typeface="Calibri" panose="020F0502020204030204" pitchFamily="34" charset="0"/>
              </a:rPr>
              <a:t> и вторичных (потребительских) упаковок, использованных в медицинских целях препаратов </a:t>
            </a:r>
            <a:r>
              <a:rPr lang="ru-RU" b="1" u="sng" dirty="0">
                <a:latin typeface="PT Serif" panose="020A0603040505020204" pitchFamily="18" charset="-52"/>
                <a:ea typeface="Calibri" panose="020F0502020204030204" pitchFamily="34" charset="0"/>
              </a:rPr>
              <a:t>при выписке новых рецептов </a:t>
            </a:r>
            <a:r>
              <a:rPr lang="ru-RU" dirty="0">
                <a:latin typeface="PT Serif" panose="020A0603040505020204" pitchFamily="18" charset="-52"/>
                <a:ea typeface="Calibri" panose="020F0502020204030204" pitchFamily="34" charset="0"/>
              </a:rPr>
              <a:t>на ЛП, содержащие назначение НС и ПВ.</a:t>
            </a:r>
            <a:endParaRPr lang="ru-RU" dirty="0"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8236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1D9F2C-26E7-480E-9D9E-5B9C2CC2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2" y="491917"/>
            <a:ext cx="7620000" cy="1143000"/>
          </a:xfrm>
        </p:spPr>
        <p:txBody>
          <a:bodyPr/>
          <a:lstStyle/>
          <a:p>
            <a:pPr algn="ctr"/>
            <a:r>
              <a:rPr lang="ru-RU" sz="3200" b="1" dirty="0">
                <a:latin typeface="PT Serif" panose="020A0603040505020204" pitchFamily="18" charset="-52"/>
              </a:rPr>
              <a:t>Отчетность по НС и ПВ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0B52D5C-1E23-4F5C-970F-4810D0B65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E4BF8AC-A8A3-4A65-95E0-354A24E0B03B}"/>
              </a:ext>
            </a:extLst>
          </p:cNvPr>
          <p:cNvSpPr/>
          <p:nvPr/>
        </p:nvSpPr>
        <p:spPr>
          <a:xfrm>
            <a:off x="333020" y="207041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PT Serif" panose="020A0603040505020204" pitchFamily="18" charset="-52"/>
              </a:rPr>
              <a:t>Юридические лица предоставляют: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u="sng" dirty="0">
                <a:latin typeface="PT Serif" panose="020A0603040505020204" pitchFamily="18" charset="-52"/>
              </a:rPr>
              <a:t>квартальные отчеты </a:t>
            </a:r>
            <a:r>
              <a:rPr lang="ru-RU" sz="1600" dirty="0">
                <a:latin typeface="PT Serif" panose="020A0603040505020204" pitchFamily="18" charset="-52"/>
              </a:rPr>
              <a:t>о количестве каждого произведенного, изготовленного, ввезенного (вывезенного) НС, ПВ или их П,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PT Serif" panose="020A0603040505020204" pitchFamily="18" charset="-52"/>
              </a:rPr>
              <a:t>отчет о деятельности </a:t>
            </a:r>
            <a:r>
              <a:rPr lang="ru-RU" sz="1600" u="sng" dirty="0">
                <a:latin typeface="PT Serif" panose="020A0603040505020204" pitchFamily="18" charset="-52"/>
              </a:rPr>
              <a:t>за истекший календарный год </a:t>
            </a:r>
            <a:r>
              <a:rPr lang="ru-RU" sz="1600" dirty="0">
                <a:latin typeface="PT Serif" panose="020A0603040505020204" pitchFamily="18" charset="-52"/>
              </a:rPr>
              <a:t>с указанием количества каждого произведенного, изготовленного, ввезенного (вывезенного), реализованного либо использованного НС, ПВ или их П, по состоянию на 31 декабря отчетного года.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u="sng" dirty="0">
                <a:latin typeface="PT Serif" panose="020A0603040505020204" pitchFamily="18" charset="-52"/>
              </a:rPr>
              <a:t>итоговые данные за год </a:t>
            </a:r>
            <a:r>
              <a:rPr lang="ru-RU" sz="1600" dirty="0">
                <a:latin typeface="PT Serif" panose="020A0603040505020204" pitchFamily="18" charset="-52"/>
              </a:rPr>
              <a:t>о производстве, об изготовлении, о ввозе (вывозе), реализации либо об использовании НС и ПВ.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PT Serif" panose="020A0603040505020204" pitchFamily="18" charset="-52"/>
              </a:rPr>
              <a:t>Юридические лица обязаны </a:t>
            </a:r>
            <a:r>
              <a:rPr lang="ru-RU" sz="1600" b="1" u="sng" dirty="0">
                <a:solidFill>
                  <a:srgbClr val="FF0000"/>
                </a:solidFill>
                <a:latin typeface="PT Serif" panose="020A0603040505020204" pitchFamily="18" charset="-52"/>
              </a:rPr>
              <a:t>ежемесячно</a:t>
            </a:r>
            <a:r>
              <a:rPr lang="ru-RU" sz="1600" dirty="0">
                <a:latin typeface="PT Serif" panose="020A0603040505020204" pitchFamily="18" charset="-52"/>
              </a:rPr>
              <a:t> </a:t>
            </a:r>
            <a:r>
              <a:rPr lang="ru-RU" sz="1600" b="1" u="sng" dirty="0">
                <a:latin typeface="PT Serif" panose="020A0603040505020204" pitchFamily="18" charset="-52"/>
              </a:rPr>
              <a:t>проводить инвентаризацию</a:t>
            </a:r>
            <a:r>
              <a:rPr lang="ru-RU" sz="1600" b="1" dirty="0">
                <a:latin typeface="PT Serif" panose="020A0603040505020204" pitchFamily="18" charset="-52"/>
              </a:rPr>
              <a:t> </a:t>
            </a:r>
            <a:r>
              <a:rPr lang="ru-RU" sz="1600" dirty="0">
                <a:latin typeface="PT Serif" panose="020A0603040505020204" pitchFamily="18" charset="-52"/>
              </a:rPr>
              <a:t>и составлять баланс товарно-материальных ценностей.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PT Serif" panose="020A0603040505020204" pitchFamily="18" charset="-52"/>
              </a:rPr>
              <a:t>Сведения о </a:t>
            </a:r>
            <a:r>
              <a:rPr lang="ru-RU" sz="1600" b="1" u="sng" dirty="0">
                <a:latin typeface="PT Serif" panose="020A0603040505020204" pitchFamily="18" charset="-52"/>
              </a:rPr>
              <a:t>расхождениях</a:t>
            </a:r>
            <a:r>
              <a:rPr lang="ru-RU" sz="1600" dirty="0">
                <a:latin typeface="PT Serif" panose="020A0603040505020204" pitchFamily="18" charset="-52"/>
              </a:rPr>
              <a:t> в </a:t>
            </a:r>
            <a:r>
              <a:rPr lang="ru-RU" sz="1600" b="1" u="sng" dirty="0">
                <a:solidFill>
                  <a:srgbClr val="FF0000"/>
                </a:solidFill>
                <a:latin typeface="PT Serif" panose="020A0603040505020204" pitchFamily="18" charset="-52"/>
              </a:rPr>
              <a:t>трехдневный срок </a:t>
            </a:r>
            <a:r>
              <a:rPr lang="ru-RU" sz="1600" dirty="0">
                <a:latin typeface="PT Serif" panose="020A0603040505020204" pitchFamily="18" charset="-52"/>
              </a:rPr>
              <a:t>после их обнаружения доводятся до сведения </a:t>
            </a:r>
            <a:r>
              <a:rPr lang="ru-RU" sz="1600" b="1" u="sng" dirty="0">
                <a:latin typeface="PT Serif" panose="020A0603040505020204" pitchFamily="18" charset="-52"/>
              </a:rPr>
              <a:t>органов внутренних дел</a:t>
            </a:r>
            <a:r>
              <a:rPr lang="ru-RU" sz="1600" dirty="0">
                <a:latin typeface="PT Serif" panose="020A0603040505020204" pitchFamily="18" charset="-52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600" b="1" u="sng" dirty="0">
                <a:latin typeface="PT Serif" panose="020A0603040505020204" pitchFamily="18" charset="-52"/>
              </a:rPr>
              <a:t>Любые операции</a:t>
            </a:r>
            <a:r>
              <a:rPr lang="ru-RU" sz="1600" dirty="0">
                <a:latin typeface="PT Serif" panose="020A0603040505020204" pitchFamily="18" charset="-52"/>
              </a:rPr>
              <a:t>, в результате которых изменяются количество и состояние наркотических средств и психотропных веществ, </a:t>
            </a:r>
            <a:r>
              <a:rPr lang="ru-RU" sz="1600" b="1" u="sng" dirty="0">
                <a:latin typeface="PT Serif" panose="020A0603040505020204" pitchFamily="18" charset="-52"/>
              </a:rPr>
              <a:t>подлежат</a:t>
            </a:r>
            <a:r>
              <a:rPr lang="ru-RU" sz="1600" dirty="0">
                <a:latin typeface="PT Serif" panose="020A0603040505020204" pitchFamily="18" charset="-52"/>
              </a:rPr>
              <a:t> </a:t>
            </a:r>
            <a:r>
              <a:rPr lang="ru-RU" sz="1600" b="1" u="sng" dirty="0">
                <a:latin typeface="PT Serif" panose="020A0603040505020204" pitchFamily="18" charset="-52"/>
              </a:rPr>
              <a:t>регистрации</a:t>
            </a:r>
            <a:r>
              <a:rPr lang="ru-RU" sz="1600" dirty="0">
                <a:latin typeface="PT Serif" panose="020A0603040505020204" pitchFamily="18" charset="-52"/>
              </a:rPr>
              <a:t> </a:t>
            </a:r>
            <a:r>
              <a:rPr lang="ru-RU" sz="1600" b="1" u="sng" dirty="0">
                <a:latin typeface="PT Serif" panose="020A0603040505020204" pitchFamily="18" charset="-52"/>
              </a:rPr>
              <a:t>в специальных журналах </a:t>
            </a:r>
            <a:r>
              <a:rPr lang="ru-RU" sz="1600" dirty="0">
                <a:latin typeface="PT Serif" panose="020A0603040505020204" pitchFamily="18" charset="-52"/>
              </a:rPr>
              <a:t>лицами, на которых эта обязанность возложена приказом руководителя юридического лица. Указанные журналы хранятся в течение </a:t>
            </a:r>
            <a:r>
              <a:rPr lang="ru-RU" sz="1600" b="1" u="sng" dirty="0">
                <a:solidFill>
                  <a:srgbClr val="FF0000"/>
                </a:solidFill>
                <a:latin typeface="PT Serif" panose="020A0603040505020204" pitchFamily="18" charset="-52"/>
              </a:rPr>
              <a:t>5 лет (10 лет – на прекурсоры) </a:t>
            </a:r>
            <a:r>
              <a:rPr lang="ru-RU" sz="1600" dirty="0">
                <a:latin typeface="PT Serif" panose="020A0603040505020204" pitchFamily="18" charset="-52"/>
              </a:rPr>
              <a:t>после внесения в них последней записи. </a:t>
            </a:r>
            <a:endParaRPr lang="ru-RU" sz="1600" dirty="0">
              <a:effectLst/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09560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073981-35D3-D950-BDB7-5E903C83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332E32-2FF8-79F5-EC3C-4CE911BAE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313798"/>
            <a:ext cx="8028098" cy="424847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+mj-lt"/>
              <a:buAutoNum type="arabicPeriod"/>
            </a:pPr>
            <a:r>
              <a:rPr lang="ru-RU" dirty="0"/>
              <a:t>Что такое наркотические средства, психотропные вещества, прекурсоры?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Что такое обращение НС и ПВ, отпуск, реализация?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В чем заключается государственная политика и монополия на оборот НС и ПВ?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Списки НС, ПВ и прекурсоров. Приведите примеры.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Списки сильнодействующих и ядовитых веществ. НПА. Примеры.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Хранение НС и ПВ. НПА. Категории помещений.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Оборудование и охрана помещений хранения НС и ПВ.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Отпуск НС и ПВ.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Какую отчетность необходимо оформлять по НС и ПВ?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Упаковка и маркировка НС и ПВ.</a:t>
            </a:r>
          </a:p>
          <a:p>
            <a:pPr algn="just">
              <a:buFont typeface="+mj-lt"/>
              <a:buAutoNum type="arabicPeriod"/>
            </a:pPr>
            <a:endParaRPr lang="ru-RU" dirty="0"/>
          </a:p>
          <a:p>
            <a:pPr algn="just">
              <a:buFont typeface="+mj-lt"/>
              <a:buAutoNum type="arabicPeriod"/>
            </a:pPr>
            <a:endParaRPr lang="ru-RU" dirty="0"/>
          </a:p>
          <a:p>
            <a:pPr algn="just">
              <a:buFont typeface="+mj-lt"/>
              <a:buAutoNum type="arabicPeriod"/>
            </a:pPr>
            <a:endParaRPr lang="ru-RU" dirty="0"/>
          </a:p>
          <a:p>
            <a:pPr algn="just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CC93E6-D00E-AB05-7F3E-B449F2EC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9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88AC35-A755-7514-5B85-1FB759F140D7}"/>
              </a:ext>
            </a:extLst>
          </p:cNvPr>
          <p:cNvSpPr/>
          <p:nvPr/>
        </p:nvSpPr>
        <p:spPr>
          <a:xfrm>
            <a:off x="541418" y="2591834"/>
            <a:ext cx="7928506" cy="194421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/>
          <a:lstStyle/>
          <a:p>
            <a:pPr lvl="0" algn="just" rtl="0"/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-52"/>
              </a:rPr>
              <a:t>Реализация НС, ПВ </a:t>
            </a:r>
            <a:r>
              <a:rPr lang="ru-RU" sz="2000" b="1" i="0" dirty="0">
                <a:solidFill>
                  <a:schemeClr val="bg2">
                    <a:lumMod val="10000"/>
                  </a:schemeClr>
                </a:solidFill>
                <a:latin typeface="PT Serif" panose="020A0603040505020204" pitchFamily="18" charset="-52"/>
              </a:rPr>
              <a:t>– </a:t>
            </a:r>
            <a:r>
              <a:rPr lang="ru-RU" sz="2000" i="0" dirty="0">
                <a:solidFill>
                  <a:schemeClr val="bg2">
                    <a:lumMod val="10000"/>
                  </a:schemeClr>
                </a:solidFill>
                <a:latin typeface="PT Serif" panose="020A0603040505020204" pitchFamily="18" charset="-52"/>
              </a:rPr>
              <a:t>действия по продаже, передаче НС, ПВ одним юридическим лицом другому юридическому лицу для дальнейших производства, изготовления, реализации, отпуска, распределения, использования в медицинских, ветеринарных, научных, учебных целях, в экспертной деятельности.</a:t>
            </a:r>
          </a:p>
          <a:p>
            <a:pPr lvl="0" algn="just" rtl="0">
              <a:buChar char="•"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lvl="0" algn="just" rtl="0"/>
            <a:endParaRPr lang="ru-RU" b="1" i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BFE445-5FB9-A452-03E8-3B50012991F0}"/>
              </a:ext>
            </a:extLst>
          </p:cNvPr>
          <p:cNvSpPr txBox="1"/>
          <p:nvPr/>
        </p:nvSpPr>
        <p:spPr>
          <a:xfrm>
            <a:off x="541418" y="4714606"/>
            <a:ext cx="7928506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  <a:latin typeface="PT Serif" panose="020A0603040505020204" pitchFamily="18" charset="-52"/>
              </a:rPr>
              <a:t>Отпуск НС, ПВ </a:t>
            </a:r>
            <a:r>
              <a:rPr lang="ru-RU" sz="2400" dirty="0">
                <a:latin typeface="PT Serif" panose="020A0603040505020204" pitchFamily="18" charset="-52"/>
              </a:rPr>
              <a:t>– действия по передаче наркотических средств, психотропных веществ юридическим лицом в пределах своей организационной структуры, а также физическим лицам для использования в медицинских целях.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EFE063-D267-C987-45A0-9FEDF6CA7062}"/>
              </a:ext>
            </a:extLst>
          </p:cNvPr>
          <p:cNvSpPr txBox="1"/>
          <p:nvPr/>
        </p:nvSpPr>
        <p:spPr>
          <a:xfrm>
            <a:off x="541418" y="474286"/>
            <a:ext cx="7928506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 rtl="0"/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-52"/>
              </a:rPr>
              <a:t>Оборот НС, ПВ </a:t>
            </a:r>
            <a:r>
              <a:rPr lang="ru-RU" sz="2000" i="0" dirty="0">
                <a:solidFill>
                  <a:schemeClr val="tx1"/>
                </a:solidFill>
                <a:latin typeface="PT Serif" panose="020A0603040505020204" pitchFamily="18" charset="-52"/>
              </a:rPr>
              <a:t>– разработка, производство, изготовление, переработка, хранение, перевозка, пересылка, отпуск, реализация, распределение, приобретение, использование, ввоз на территорию РФ, вывоз с территории РФ, уничтожение НС, ПВ, разрешенные и контролируемые в соответствии с законодательством РФ.</a:t>
            </a:r>
          </a:p>
        </p:txBody>
      </p:sp>
    </p:spTree>
    <p:extLst>
      <p:ext uri="{BB962C8B-B14F-4D97-AF65-F5344CB8AC3E}">
        <p14:creationId xmlns:p14="http://schemas.microsoft.com/office/powerpoint/2010/main" val="205109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345260" cy="709865"/>
          </a:xfrm>
        </p:spPr>
        <p:txBody>
          <a:bodyPr/>
          <a:lstStyle/>
          <a:p>
            <a:pPr algn="ctr"/>
            <a:r>
              <a:rPr lang="ru-RU" sz="2400" b="1" dirty="0">
                <a:latin typeface="PT Serif" panose="020A0603040505020204" pitchFamily="18" charset="-52"/>
              </a:rPr>
              <a:t>Государственная политика в сфере оборота наркотических средств, психотропных веществ и их </a:t>
            </a:r>
            <a:r>
              <a:rPr lang="ru-RU" sz="2400" b="1" dirty="0" err="1">
                <a:latin typeface="PT Serif" panose="020A0603040505020204" pitchFamily="18" charset="-52"/>
              </a:rPr>
              <a:t>прекурсоров</a:t>
            </a:r>
            <a:endParaRPr lang="ru-RU" sz="2400" b="1" dirty="0">
              <a:latin typeface="PT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76872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PT Serif" panose="020A0603040505020204" pitchFamily="18" charset="-52"/>
              </a:rPr>
              <a:t>направлена на: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latin typeface="PT Serif" panose="020A0603040505020204" pitchFamily="18" charset="-52"/>
              </a:rPr>
              <a:t>установление строгого контроля за оборотом НС, ПВ и их </a:t>
            </a:r>
            <a:r>
              <a:rPr lang="ru-RU" sz="2400" dirty="0" err="1">
                <a:latin typeface="PT Serif" panose="020A0603040505020204" pitchFamily="18" charset="-52"/>
              </a:rPr>
              <a:t>прекурсоров</a:t>
            </a:r>
            <a:r>
              <a:rPr lang="ru-RU" sz="2400" dirty="0">
                <a:latin typeface="PT Serif" panose="020A0603040505020204" pitchFamily="18" charset="-52"/>
              </a:rPr>
              <a:t>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latin typeface="PT Serif" panose="020A0603040505020204" pitchFamily="18" charset="-52"/>
              </a:rPr>
              <a:t>раннее выявление незаконного потребления НС и ПВ,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latin typeface="PT Serif" panose="020A0603040505020204" pitchFamily="18" charset="-52"/>
              </a:rPr>
              <a:t>постепенное сокращение числа больных наркоманией,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latin typeface="PT Serif" panose="020A0603040505020204" pitchFamily="18" charset="-52"/>
              </a:rPr>
              <a:t>сокращение количества правонарушений, связанных с незаконным оборотом НС, ПВ и их </a:t>
            </a:r>
            <a:r>
              <a:rPr lang="ru-RU" sz="2400" dirty="0" err="1">
                <a:latin typeface="PT Serif" panose="020A0603040505020204" pitchFamily="18" charset="-52"/>
              </a:rPr>
              <a:t>прекурсоров</a:t>
            </a:r>
            <a:endParaRPr lang="ru-RU" sz="2400" dirty="0">
              <a:latin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266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62604"/>
            <a:ext cx="6345260" cy="709865"/>
          </a:xfrm>
        </p:spPr>
        <p:txBody>
          <a:bodyPr/>
          <a:lstStyle/>
          <a:p>
            <a:pPr algn="just"/>
            <a:r>
              <a:rPr lang="ru-RU" sz="2800" b="1" dirty="0">
                <a:latin typeface="PT Serif" panose="020A0603040505020204" pitchFamily="18" charset="-52"/>
              </a:rPr>
              <a:t>Государственная монополия на следующие виды деятельности: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1896339"/>
              </p:ext>
            </p:extLst>
          </p:nvPr>
        </p:nvGraphicFramePr>
        <p:xfrm>
          <a:off x="633548" y="2169782"/>
          <a:ext cx="787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19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089BB-904B-43A8-09E4-20696D8E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838200"/>
            <a:ext cx="6343672" cy="709865"/>
          </a:xfrm>
        </p:spPr>
        <p:txBody>
          <a:bodyPr/>
          <a:lstStyle/>
          <a:p>
            <a:pPr algn="ctr"/>
            <a:r>
              <a:rPr lang="ru-RU" sz="2400" b="1" i="0" dirty="0">
                <a:effectLst/>
                <a:latin typeface="PT Serif" panose="020A0603040505020204" pitchFamily="18" charset="-52"/>
              </a:rPr>
              <a:t>Юридическое лицо может осуществлять деятельность, связанную с оборотом НС, ПВ и П при наличии</a:t>
            </a:r>
            <a:endParaRPr lang="ru-RU" sz="24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0E9E72B-1959-6001-008B-9ACEA0541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348880"/>
            <a:ext cx="7740066" cy="4073070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сертификата специалиста;</a:t>
            </a:r>
          </a:p>
          <a:p>
            <a:pPr algn="just"/>
            <a:r>
              <a:rPr lang="ru-RU" b="0" i="0" u="none" strike="noStrike" dirty="0">
                <a:solidFill>
                  <a:schemeClr val="tx1"/>
                </a:solidFill>
                <a:effectLst/>
                <a:latin typeface="PT Serif" panose="020A0603040505020204" pitchFamily="18" charset="-52"/>
              </a:rPr>
              <a:t>заключения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 органов внутренних дел Российской Федерации о соответствии объектов и помещений  установленным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PT Serif" panose="020A0603040505020204" pitchFamily="18" charset="-52"/>
              </a:rPr>
              <a:t>требованиям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 к оснащению этих объектов и помещений инженерно-техническими средствами охраны;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выданной медицинскими организациями государственной системы здравоохранения 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PT Serif" panose="020A0603040505020204" pitchFamily="18" charset="-52"/>
              </a:rPr>
              <a:t>справки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 об отсутствии у работников заболеваний наркоманией, токсикоманией, хроническим алкоголизмом;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PT Serif" panose="020A0603040505020204" pitchFamily="18" charset="-52"/>
              </a:rPr>
              <a:t>заключения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 органов внутренних дел об отсутствии у работников непогашенной или неснятой судимости за преступление средней тяжести, тяжкое, особо тяжкое преступление или преступление, связанное с незаконным оборотом, в том числе за преступление, совершенное за пределами РФ.</a:t>
            </a: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D8530A4-1704-5B2B-8DFE-D3DA0B03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0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6A667A-7C1E-E958-97A1-D03B56C5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PT Serif" panose="020A0603040505020204" pitchFamily="18" charset="-52"/>
              </a:rPr>
              <a:t>Отпуск НС и ПВ физическим лицам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636A55-B8E9-4655-9CDB-95E6CAAB1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54" y="2375776"/>
            <a:ext cx="5310193" cy="3530600"/>
          </a:xfrm>
        </p:spPr>
        <p:txBody>
          <a:bodyPr>
            <a:noAutofit/>
          </a:bodyPr>
          <a:lstStyle/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производится только в аптечных организациях либо в медицинских организациях или обособленных подразделениях медицинских организаций, расположенных в сельских населенных пунктах и удаленных от населенных пунктов местностях, в которых отсутствуют аптечные организации, при наличии у аптечных организаций, медицинских организаций, их обособленных подразделений </a:t>
            </a:r>
            <a:r>
              <a:rPr lang="ru-RU" b="0" i="0" u="sng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лицензии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.</a:t>
            </a:r>
          </a:p>
          <a:p>
            <a:pPr algn="just"/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НС и ПВ, внесенные в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PT Serif" panose="020A0603040505020204" pitchFamily="18" charset="-52"/>
              </a:rPr>
              <a:t>списки II</a:t>
            </a:r>
            <a:r>
              <a:rPr lang="ru-RU" b="0" i="0" dirty="0">
                <a:solidFill>
                  <a:schemeClr val="tx1"/>
                </a:solidFill>
                <a:effectLst/>
                <a:latin typeface="PT Serif" panose="020A0603040505020204" pitchFamily="18" charset="-52"/>
              </a:rPr>
              <a:t> и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PT Serif" panose="020A0603040505020204" pitchFamily="18" charset="-52"/>
              </a:rPr>
              <a:t>III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, отпускаются в медицинских целях </a:t>
            </a:r>
            <a:r>
              <a:rPr lang="ru-RU" b="0" i="0" u="sng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по рецепту</a:t>
            </a:r>
            <a:r>
              <a:rPr lang="ru-RU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A2BAEF-FAC2-0F01-38E0-5DB665D4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374C5D-3849-F5BE-5CF5-6175650D9B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276872"/>
            <a:ext cx="3066554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45024"/>
            <a:ext cx="762000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PT Serif" panose="020A0603040505020204" pitchFamily="18" charset="-52"/>
              </a:rPr>
              <a:t>Перечень наркотических средств, психотропных веществ и их </a:t>
            </a:r>
            <a:r>
              <a:rPr lang="ru-RU" b="1" i="1" dirty="0" err="1">
                <a:solidFill>
                  <a:schemeClr val="tx1"/>
                </a:solidFill>
                <a:latin typeface="PT Serif" panose="020A0603040505020204" pitchFamily="18" charset="-52"/>
              </a:rPr>
              <a:t>прекурсоров</a:t>
            </a:r>
            <a:r>
              <a:rPr lang="ru-RU" b="1" i="1" dirty="0">
                <a:solidFill>
                  <a:schemeClr val="tx1"/>
                </a:solidFill>
                <a:latin typeface="PT Serif" panose="020A0603040505020204" pitchFamily="18" charset="-52"/>
              </a:rPr>
              <a:t>, подлежащих контролю в Российской Федерации (утв. постановлением Правительства РФ от 30 июня 1998 г. </a:t>
            </a:r>
            <a:r>
              <a:rPr lang="ru-RU" b="1" i="1" dirty="0">
                <a:solidFill>
                  <a:srgbClr val="FF0000"/>
                </a:solidFill>
                <a:latin typeface="PT Serif" panose="020A0603040505020204" pitchFamily="18" charset="-52"/>
              </a:rPr>
              <a:t>N 681</a:t>
            </a:r>
            <a:r>
              <a:rPr lang="ru-RU" b="1" i="1" dirty="0">
                <a:solidFill>
                  <a:schemeClr val="tx1"/>
                </a:solidFill>
                <a:latin typeface="PT Serif" panose="020A0603040505020204" pitchFamily="18" charset="-52"/>
              </a:rPr>
              <a:t>, в ред. от 15.06.2022)</a:t>
            </a:r>
            <a:r>
              <a:rPr lang="ru-RU" b="1" dirty="0">
                <a:solidFill>
                  <a:schemeClr val="tx1"/>
                </a:solidFill>
                <a:latin typeface="PT Serif" panose="020A0603040505020204" pitchFamily="18" charset="-52"/>
              </a:rPr>
              <a:t/>
            </a:r>
            <a:br>
              <a:rPr lang="ru-RU" b="1" dirty="0">
                <a:solidFill>
                  <a:schemeClr val="tx1"/>
                </a:solidFill>
                <a:latin typeface="PT Serif" panose="020A0603040505020204" pitchFamily="18" charset="-52"/>
              </a:rPr>
            </a:br>
            <a:endParaRPr lang="ru-RU" b="1" dirty="0">
              <a:solidFill>
                <a:schemeClr val="tx1"/>
              </a:solidFill>
              <a:latin typeface="PT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0E41E8-1F78-2350-D682-7DF636773B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002" y="5373216"/>
            <a:ext cx="192040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56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899473C-EFF7-495A-BD60-AFB612BB5634}"/>
  <p:tag name="ISPRING_RESOURCE_FOLDER" val="F:\ПМ 01 Реализация ЛС углубленная\МДК 01.02. Отпуск лекарственных препаратов\презентации\1.5. НС и ПВ - общее понятие, хранение\"/>
  <p:tag name="ISPRING_PRESENTATION_PATH" val="F:\ПМ 01 Реализация ЛС углубленная\МДК 01.02. Отпуск лекарственных препаратов\презентации\1.5. НС и ПВ - общее понятие, хранение.pptx"/>
  <p:tag name="ISPRING_PROJECT_FOLDER_UPDATED" val="1"/>
  <p:tag name="ISPRING_SCREEN_RECS_UPDATED" val="F:\ПМ 01 Реализация ЛС углубленная\МДК 01.02. Отпуск лекарственных препаратов\презентации\1.5. НС и ПВ - общее понятие, хранение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Rx-7Ots9Nqhlt1NpUhd4w&quot;,&quot;gi&quot;:&quot;dY0qm64T48CwFsInF602WQ&quot;,&quot;ti&quot;:&quot;characters&quot;,&quot;vs&quot;:{&quot;f&quot;:[714,715],&quot;i&quot;:{&quot;d&quot;:&quot;uRx-7Ots9Nqhlt1NpUhd4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_CuM-_CVfI_QN584C05xpA&quot;,&quot;gi&quot;:&quot;dY0qm64T48CwFsInF602WQ&quot;,&quot;ti&quot;:&quot;characters&quot;,&quot;vs&quot;:{&quot;f&quot;:[714,715],&quot;i&quot;:{&quot;d&quot;:&quot;_CuM-_CVfI_QN584C05xpA&quot;,&quot;p&quot;:true}}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874</TotalTime>
  <Words>2203</Words>
  <Application>Microsoft Office PowerPoint</Application>
  <PresentationFormat>Экран (4:3)</PresentationFormat>
  <Paragraphs>278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Совет директоров</vt:lpstr>
      <vt:lpstr>Тема 1.3. Общее понятие о наркотических средствах и психотропных веществах </vt:lpstr>
      <vt:lpstr>Федеральный закон от 8 января 1998 г. N 3-ФЗ «О наркотических средствах и психотропных веществах»  (с изм. от 8.12.2020 г.) </vt:lpstr>
      <vt:lpstr>Презентация PowerPoint</vt:lpstr>
      <vt:lpstr>Презентация PowerPoint</vt:lpstr>
      <vt:lpstr>Государственная политика в сфере оборота наркотических средств, психотропных веществ и их прекурсоров</vt:lpstr>
      <vt:lpstr>Государственная монополия на следующие виды деятельности:</vt:lpstr>
      <vt:lpstr>Юридическое лицо может осуществлять деятельность, связанную с оборотом НС, ПВ и П при наличии</vt:lpstr>
      <vt:lpstr>Отпуск НС и ПВ физическим лицам</vt:lpstr>
      <vt:lpstr>Перечень наркотических средств, психотропных веществ и их прекурсоров, подлежащих контролю в Российской Федерации (утв. постановлением Правительства РФ от 30 июня 1998 г. N 681, в ред. от 15.06.2022) </vt:lpstr>
      <vt:lpstr>Списки НС, ПВ и прекурсоров</vt:lpstr>
      <vt:lpstr>Список I – оборот запрещен!</vt:lpstr>
      <vt:lpstr>Список II</vt:lpstr>
      <vt:lpstr>Список III</vt:lpstr>
      <vt:lpstr>Постановление Правительства РФ от 29 декабря 2007 г. N 964 "Об утверждении списков сильнодействующих и ядовитых веществ для целей статьи 234 и других статей УК РФ, а также крупного размера сильнодействующих веществ для целей статьи 234 УК РФ" (с изм. от 22.11. 2021г)  </vt:lpstr>
      <vt:lpstr>Сильнодействующие вещества </vt:lpstr>
      <vt:lpstr>Ядовитые вещества</vt:lpstr>
      <vt:lpstr>Хранение НС и ПВ</vt:lpstr>
      <vt:lpstr>Постановление Правительства РФ от 30 апреля 2022 года N 809 «О хранении наркотических средств, психотропных веществ и их прекурсоров»  </vt:lpstr>
      <vt:lpstr>1 категория</vt:lpstr>
      <vt:lpstr>2 категория</vt:lpstr>
      <vt:lpstr>Презентация PowerPoint</vt:lpstr>
      <vt:lpstr>Презентация PowerPoint</vt:lpstr>
      <vt:lpstr>Презентация PowerPoint</vt:lpstr>
      <vt:lpstr>4 категория</vt:lpstr>
      <vt:lpstr>Оборудование</vt:lpstr>
      <vt:lpstr>Оборудование</vt:lpstr>
      <vt:lpstr>Охрана помещений</vt:lpstr>
      <vt:lpstr>Презентация PowerPoint</vt:lpstr>
      <vt:lpstr>Презентация PowerPoint</vt:lpstr>
      <vt:lpstr>Приказ Министерства здравоохранения РФ от 26 ноября 2021 г. N 1103н "Об утверждении специальных требований к условиям хранения наркотических и психотропных лекарственных средств, предназначенных для медицинского применения" </vt:lpstr>
      <vt:lpstr>Презентация PowerPoint</vt:lpstr>
      <vt:lpstr>Хранение НС и ПВ, требующих защиты от высокой температуры</vt:lpstr>
      <vt:lpstr>Отпуск наркотических и психотропных препаратов (ФЗ №3, ст. 25)</vt:lpstr>
      <vt:lpstr>Отпуск наркотических и психотропных препаратов (ФЗ №3, статья 27)</vt:lpstr>
      <vt:lpstr>Отчетность по НС и ПВ</vt:lpstr>
      <vt:lpstr>Контрольные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хранения учетных групп ЛП.</dc:title>
  <dc:creator>Olga</dc:creator>
  <cp:lastModifiedBy>Pharmacy</cp:lastModifiedBy>
  <cp:revision>74</cp:revision>
  <dcterms:modified xsi:type="dcterms:W3CDTF">2024-02-21T05:59:45Z</dcterms:modified>
</cp:coreProperties>
</file>