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91" r:id="rId3"/>
    <p:sldId id="434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5" r:id="rId21"/>
    <p:sldId id="452" r:id="rId22"/>
    <p:sldId id="453" r:id="rId23"/>
    <p:sldId id="454" r:id="rId24"/>
    <p:sldId id="456" r:id="rId25"/>
    <p:sldId id="470" r:id="rId26"/>
    <p:sldId id="471" r:id="rId27"/>
    <p:sldId id="502" r:id="rId28"/>
    <p:sldId id="507" r:id="rId29"/>
    <p:sldId id="508" r:id="rId30"/>
    <p:sldId id="509" r:id="rId31"/>
    <p:sldId id="510" r:id="rId32"/>
    <p:sldId id="390" r:id="rId33"/>
    <p:sldId id="503" r:id="rId34"/>
    <p:sldId id="504" r:id="rId35"/>
    <p:sldId id="506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C2EB79-0ECC-493B-B3E8-8847B784712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D5A89FC1-370B-41F2-9FBF-FE3AD41ABBE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Лечебно-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профилактическое</a:t>
          </a:r>
          <a:r>
            <a:rPr kumimoji="0" lang="en-US" altLang="ru-RU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действие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физической тренировки</a:t>
          </a:r>
        </a:p>
      </dgm:t>
    </dgm:pt>
    <dgm:pt modelId="{DC62B1CF-2E31-407E-9042-27892025E319}" type="parTrans" cxnId="{C0A24317-EEFE-4F1A-9F07-4AA406024E7C}">
      <dgm:prSet/>
      <dgm:spPr/>
    </dgm:pt>
    <dgm:pt modelId="{48A0C2DC-6EAB-4CA4-B49C-2F0A9A418298}" type="sibTrans" cxnId="{C0A24317-EEFE-4F1A-9F07-4AA406024E7C}">
      <dgm:prSet/>
      <dgm:spPr/>
    </dgm:pt>
    <dgm:pt modelId="{AF130C7E-7C25-4004-8ED4-EAB86F06795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Неспецифическое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(общетренирующее)</a:t>
          </a:r>
        </a:p>
      </dgm:t>
    </dgm:pt>
    <dgm:pt modelId="{F58E334F-87C4-44C8-B149-EF14446D59C6}" type="parTrans" cxnId="{3B62FE78-0238-426E-AF14-FAADBC3D1121}">
      <dgm:prSet/>
      <dgm:spPr/>
    </dgm:pt>
    <dgm:pt modelId="{56C55837-8194-4047-8F62-646FE6D42BCA}" type="sibTrans" cxnId="{3B62FE78-0238-426E-AF14-FAADBC3D1121}">
      <dgm:prSet/>
      <dgm:spPr/>
    </dgm:pt>
    <dgm:pt modelId="{AE89FBB8-EFF5-4386-A7DE-122D2233CFB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Патогенетическое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воздействие (лечебное)</a:t>
          </a:r>
        </a:p>
      </dgm:t>
    </dgm:pt>
    <dgm:pt modelId="{B78A86C4-C1E5-4145-9356-2987C49DFEDB}" type="parTrans" cxnId="{93EA28F9-123F-4660-B1BE-332E8C636FC8}">
      <dgm:prSet/>
      <dgm:spPr/>
    </dgm:pt>
    <dgm:pt modelId="{52CAD814-ED46-4D5C-8830-1718AE42540D}" type="sibTrans" cxnId="{93EA28F9-123F-4660-B1BE-332E8C636FC8}">
      <dgm:prSet/>
      <dgm:spPr/>
    </dgm:pt>
    <dgm:pt modelId="{7927F17D-593D-4433-9473-81EB364B081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Стимулирующее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действие</a:t>
          </a:r>
        </a:p>
      </dgm:t>
    </dgm:pt>
    <dgm:pt modelId="{74ADAE0E-56A8-4443-A193-DC7218420084}" type="parTrans" cxnId="{15E70108-140B-42B4-889D-D8E75875718E}">
      <dgm:prSet/>
      <dgm:spPr/>
    </dgm:pt>
    <dgm:pt modelId="{936B1A49-DD10-4682-AEB7-9D8EA5884808}" type="sibTrans" cxnId="{15E70108-140B-42B4-889D-D8E75875718E}">
      <dgm:prSet/>
      <dgm:spPr/>
    </dgm:pt>
    <dgm:pt modelId="{973E4FFD-46E8-426D-B3A9-DD6EB51B20C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Компенсаторное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действие</a:t>
          </a:r>
        </a:p>
      </dgm:t>
    </dgm:pt>
    <dgm:pt modelId="{14C1DFD7-F4FE-4E95-9C39-6A435EE976FF}" type="parTrans" cxnId="{E76156B6-126F-47BC-A063-AC28CB95B3A5}">
      <dgm:prSet/>
      <dgm:spPr/>
    </dgm:pt>
    <dgm:pt modelId="{A94CF34B-EB2A-49D4-840C-E02D4F497741}" type="sibTrans" cxnId="{E76156B6-126F-47BC-A063-AC28CB95B3A5}">
      <dgm:prSet/>
      <dgm:spPr/>
    </dgm:pt>
    <dgm:pt modelId="{39AF829D-72A1-4ED9-BEF1-26622BA95B8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Трофическое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действие</a:t>
          </a:r>
        </a:p>
      </dgm:t>
    </dgm:pt>
    <dgm:pt modelId="{23CD16EE-A903-43DE-A9B2-03E2220D1B83}" type="parTrans" cxnId="{30DF33D7-00B0-42E4-96CB-4BD1C34EE4E6}">
      <dgm:prSet/>
      <dgm:spPr/>
    </dgm:pt>
    <dgm:pt modelId="{138BA824-6D89-4C3B-B9CA-C127EEB6BBAA}" type="sibTrans" cxnId="{30DF33D7-00B0-42E4-96CB-4BD1C34EE4E6}">
      <dgm:prSet/>
      <dgm:spPr/>
    </dgm:pt>
    <dgm:pt modelId="{54D87739-E12F-4CC6-A8E3-C46D6892B792}" type="pres">
      <dgm:prSet presAssocID="{E9C2EB79-0ECC-493B-B3E8-8847B78471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FF1AF7F-E56F-4F00-B3E6-8064D6C4DDA7}" type="pres">
      <dgm:prSet presAssocID="{D5A89FC1-370B-41F2-9FBF-FE3AD41ABBEC}" presName="hierRoot1" presStyleCnt="0">
        <dgm:presLayoutVars>
          <dgm:hierBranch val="l"/>
        </dgm:presLayoutVars>
      </dgm:prSet>
      <dgm:spPr/>
    </dgm:pt>
    <dgm:pt modelId="{848A5F52-B706-486B-854D-2A7C521ADC81}" type="pres">
      <dgm:prSet presAssocID="{D5A89FC1-370B-41F2-9FBF-FE3AD41ABBEC}" presName="rootComposite1" presStyleCnt="0"/>
      <dgm:spPr/>
    </dgm:pt>
    <dgm:pt modelId="{1949D7AD-F206-42C7-B8A4-879072475727}" type="pres">
      <dgm:prSet presAssocID="{D5A89FC1-370B-41F2-9FBF-FE3AD41ABBEC}" presName="rootText1" presStyleLbl="node0" presStyleIdx="0" presStyleCnt="1">
        <dgm:presLayoutVars>
          <dgm:chPref val="3"/>
        </dgm:presLayoutVars>
      </dgm:prSet>
      <dgm:spPr/>
    </dgm:pt>
    <dgm:pt modelId="{77B180E9-CE75-4359-BEA5-44C913BE44A2}" type="pres">
      <dgm:prSet presAssocID="{D5A89FC1-370B-41F2-9FBF-FE3AD41ABBEC}" presName="rootConnector1" presStyleLbl="node1" presStyleIdx="0" presStyleCnt="0"/>
      <dgm:spPr/>
    </dgm:pt>
    <dgm:pt modelId="{40C438D0-0594-4961-A59A-444834901AD4}" type="pres">
      <dgm:prSet presAssocID="{D5A89FC1-370B-41F2-9FBF-FE3AD41ABBEC}" presName="hierChild2" presStyleCnt="0"/>
      <dgm:spPr/>
    </dgm:pt>
    <dgm:pt modelId="{78C17B41-C8C5-47C5-9721-18FFF342D564}" type="pres">
      <dgm:prSet presAssocID="{F58E334F-87C4-44C8-B149-EF14446D59C6}" presName="Name50" presStyleLbl="parChTrans1D2" presStyleIdx="0" presStyleCnt="5"/>
      <dgm:spPr/>
    </dgm:pt>
    <dgm:pt modelId="{3C914017-EC54-444C-87DC-D4FB342EA692}" type="pres">
      <dgm:prSet presAssocID="{AF130C7E-7C25-4004-8ED4-EAB86F067959}" presName="hierRoot2" presStyleCnt="0">
        <dgm:presLayoutVars>
          <dgm:hierBranch/>
        </dgm:presLayoutVars>
      </dgm:prSet>
      <dgm:spPr/>
    </dgm:pt>
    <dgm:pt modelId="{0A5EC569-241C-494E-AA21-021A62958EAC}" type="pres">
      <dgm:prSet presAssocID="{AF130C7E-7C25-4004-8ED4-EAB86F067959}" presName="rootComposite" presStyleCnt="0"/>
      <dgm:spPr/>
    </dgm:pt>
    <dgm:pt modelId="{3E42C1AC-9CF5-447D-ADCB-3F600562B958}" type="pres">
      <dgm:prSet presAssocID="{AF130C7E-7C25-4004-8ED4-EAB86F067959}" presName="rootText" presStyleLbl="node2" presStyleIdx="0" presStyleCnt="5">
        <dgm:presLayoutVars>
          <dgm:chPref val="3"/>
        </dgm:presLayoutVars>
      </dgm:prSet>
      <dgm:spPr/>
    </dgm:pt>
    <dgm:pt modelId="{4DF47ABB-A0E9-4D27-80F5-0CAFA01E2BBA}" type="pres">
      <dgm:prSet presAssocID="{AF130C7E-7C25-4004-8ED4-EAB86F067959}" presName="rootConnector" presStyleLbl="node2" presStyleIdx="0" presStyleCnt="5"/>
      <dgm:spPr/>
    </dgm:pt>
    <dgm:pt modelId="{342D3A01-63FE-40D7-9B1F-841130903A29}" type="pres">
      <dgm:prSet presAssocID="{AF130C7E-7C25-4004-8ED4-EAB86F067959}" presName="hierChild4" presStyleCnt="0"/>
      <dgm:spPr/>
    </dgm:pt>
    <dgm:pt modelId="{1506206A-273A-4624-9773-F07EC84AB177}" type="pres">
      <dgm:prSet presAssocID="{AF130C7E-7C25-4004-8ED4-EAB86F067959}" presName="hierChild5" presStyleCnt="0"/>
      <dgm:spPr/>
    </dgm:pt>
    <dgm:pt modelId="{C842FAC1-B119-4545-959E-F5A351A2B286}" type="pres">
      <dgm:prSet presAssocID="{B78A86C4-C1E5-4145-9356-2987C49DFEDB}" presName="Name50" presStyleLbl="parChTrans1D2" presStyleIdx="1" presStyleCnt="5"/>
      <dgm:spPr/>
    </dgm:pt>
    <dgm:pt modelId="{51C6174F-30C6-4DDB-A17C-76B7F822D21F}" type="pres">
      <dgm:prSet presAssocID="{AE89FBB8-EFF5-4386-A7DE-122D2233CFB3}" presName="hierRoot2" presStyleCnt="0">
        <dgm:presLayoutVars>
          <dgm:hierBranch/>
        </dgm:presLayoutVars>
      </dgm:prSet>
      <dgm:spPr/>
    </dgm:pt>
    <dgm:pt modelId="{AB86EC62-65DC-4F28-A4B4-4DDF55908497}" type="pres">
      <dgm:prSet presAssocID="{AE89FBB8-EFF5-4386-A7DE-122D2233CFB3}" presName="rootComposite" presStyleCnt="0"/>
      <dgm:spPr/>
    </dgm:pt>
    <dgm:pt modelId="{49D0FAC1-ABB4-4860-9F4C-72A187E6BFB6}" type="pres">
      <dgm:prSet presAssocID="{AE89FBB8-EFF5-4386-A7DE-122D2233CFB3}" presName="rootText" presStyleLbl="node2" presStyleIdx="1" presStyleCnt="5">
        <dgm:presLayoutVars>
          <dgm:chPref val="3"/>
        </dgm:presLayoutVars>
      </dgm:prSet>
      <dgm:spPr/>
    </dgm:pt>
    <dgm:pt modelId="{FC95766F-EF2A-482D-B0F0-7750A8E50AFA}" type="pres">
      <dgm:prSet presAssocID="{AE89FBB8-EFF5-4386-A7DE-122D2233CFB3}" presName="rootConnector" presStyleLbl="node2" presStyleIdx="1" presStyleCnt="5"/>
      <dgm:spPr/>
    </dgm:pt>
    <dgm:pt modelId="{42905749-2819-4FD7-BD4A-9A99DC2A1434}" type="pres">
      <dgm:prSet presAssocID="{AE89FBB8-EFF5-4386-A7DE-122D2233CFB3}" presName="hierChild4" presStyleCnt="0"/>
      <dgm:spPr/>
    </dgm:pt>
    <dgm:pt modelId="{A4417565-0AF7-4B2A-A362-27192BB17550}" type="pres">
      <dgm:prSet presAssocID="{AE89FBB8-EFF5-4386-A7DE-122D2233CFB3}" presName="hierChild5" presStyleCnt="0"/>
      <dgm:spPr/>
    </dgm:pt>
    <dgm:pt modelId="{1F704A65-C894-49B0-A3DA-F7E4FCFC5D7A}" type="pres">
      <dgm:prSet presAssocID="{74ADAE0E-56A8-4443-A193-DC7218420084}" presName="Name50" presStyleLbl="parChTrans1D2" presStyleIdx="2" presStyleCnt="5"/>
      <dgm:spPr/>
    </dgm:pt>
    <dgm:pt modelId="{7C4EE3FB-41DD-4D47-B377-0E12ADF0B77B}" type="pres">
      <dgm:prSet presAssocID="{7927F17D-593D-4433-9473-81EB364B0819}" presName="hierRoot2" presStyleCnt="0">
        <dgm:presLayoutVars>
          <dgm:hierBranch/>
        </dgm:presLayoutVars>
      </dgm:prSet>
      <dgm:spPr/>
    </dgm:pt>
    <dgm:pt modelId="{02B466FE-E15A-4E40-8487-D862B3E11EBE}" type="pres">
      <dgm:prSet presAssocID="{7927F17D-593D-4433-9473-81EB364B0819}" presName="rootComposite" presStyleCnt="0"/>
      <dgm:spPr/>
    </dgm:pt>
    <dgm:pt modelId="{A5F3C6D3-61F7-4031-9BE0-332EBDCF42A9}" type="pres">
      <dgm:prSet presAssocID="{7927F17D-593D-4433-9473-81EB364B0819}" presName="rootText" presStyleLbl="node2" presStyleIdx="2" presStyleCnt="5">
        <dgm:presLayoutVars>
          <dgm:chPref val="3"/>
        </dgm:presLayoutVars>
      </dgm:prSet>
      <dgm:spPr/>
    </dgm:pt>
    <dgm:pt modelId="{F230F49D-61FB-4BF8-9DB5-F08247F22267}" type="pres">
      <dgm:prSet presAssocID="{7927F17D-593D-4433-9473-81EB364B0819}" presName="rootConnector" presStyleLbl="node2" presStyleIdx="2" presStyleCnt="5"/>
      <dgm:spPr/>
    </dgm:pt>
    <dgm:pt modelId="{DC6D64E2-F08E-484E-87CF-A6D613C4753E}" type="pres">
      <dgm:prSet presAssocID="{7927F17D-593D-4433-9473-81EB364B0819}" presName="hierChild4" presStyleCnt="0"/>
      <dgm:spPr/>
    </dgm:pt>
    <dgm:pt modelId="{2698CEBD-DB4F-4133-AF06-2C96E72723AE}" type="pres">
      <dgm:prSet presAssocID="{7927F17D-593D-4433-9473-81EB364B0819}" presName="hierChild5" presStyleCnt="0"/>
      <dgm:spPr/>
    </dgm:pt>
    <dgm:pt modelId="{3DB15C9A-C762-4A99-BBF5-E6D2B43DC233}" type="pres">
      <dgm:prSet presAssocID="{14C1DFD7-F4FE-4E95-9C39-6A435EE976FF}" presName="Name50" presStyleLbl="parChTrans1D2" presStyleIdx="3" presStyleCnt="5"/>
      <dgm:spPr/>
    </dgm:pt>
    <dgm:pt modelId="{832760E3-B416-4F5B-812F-E0775F058980}" type="pres">
      <dgm:prSet presAssocID="{973E4FFD-46E8-426D-B3A9-DD6EB51B20C4}" presName="hierRoot2" presStyleCnt="0">
        <dgm:presLayoutVars>
          <dgm:hierBranch/>
        </dgm:presLayoutVars>
      </dgm:prSet>
      <dgm:spPr/>
    </dgm:pt>
    <dgm:pt modelId="{1B64BDC1-FE82-4EDA-B3D3-F68A7AB8952E}" type="pres">
      <dgm:prSet presAssocID="{973E4FFD-46E8-426D-B3A9-DD6EB51B20C4}" presName="rootComposite" presStyleCnt="0"/>
      <dgm:spPr/>
    </dgm:pt>
    <dgm:pt modelId="{F793BB54-F10C-4A7B-A965-0453799F53FD}" type="pres">
      <dgm:prSet presAssocID="{973E4FFD-46E8-426D-B3A9-DD6EB51B20C4}" presName="rootText" presStyleLbl="node2" presStyleIdx="3" presStyleCnt="5">
        <dgm:presLayoutVars>
          <dgm:chPref val="3"/>
        </dgm:presLayoutVars>
      </dgm:prSet>
      <dgm:spPr/>
    </dgm:pt>
    <dgm:pt modelId="{9B2ACA65-4F23-45F6-9DD7-21957A07415F}" type="pres">
      <dgm:prSet presAssocID="{973E4FFD-46E8-426D-B3A9-DD6EB51B20C4}" presName="rootConnector" presStyleLbl="node2" presStyleIdx="3" presStyleCnt="5"/>
      <dgm:spPr/>
    </dgm:pt>
    <dgm:pt modelId="{97205211-F5E1-42B7-859C-2F548E8A97C2}" type="pres">
      <dgm:prSet presAssocID="{973E4FFD-46E8-426D-B3A9-DD6EB51B20C4}" presName="hierChild4" presStyleCnt="0"/>
      <dgm:spPr/>
    </dgm:pt>
    <dgm:pt modelId="{5CF18A02-66D1-42C3-B848-886ECD54F24D}" type="pres">
      <dgm:prSet presAssocID="{973E4FFD-46E8-426D-B3A9-DD6EB51B20C4}" presName="hierChild5" presStyleCnt="0"/>
      <dgm:spPr/>
    </dgm:pt>
    <dgm:pt modelId="{102B7394-53FD-47F4-804D-0D4E6FB33696}" type="pres">
      <dgm:prSet presAssocID="{23CD16EE-A903-43DE-A9B2-03E2220D1B83}" presName="Name50" presStyleLbl="parChTrans1D2" presStyleIdx="4" presStyleCnt="5"/>
      <dgm:spPr/>
    </dgm:pt>
    <dgm:pt modelId="{67EB5EEF-915A-4386-ACF9-902294C9D445}" type="pres">
      <dgm:prSet presAssocID="{39AF829D-72A1-4ED9-BEF1-26622BA95B8B}" presName="hierRoot2" presStyleCnt="0">
        <dgm:presLayoutVars>
          <dgm:hierBranch/>
        </dgm:presLayoutVars>
      </dgm:prSet>
      <dgm:spPr/>
    </dgm:pt>
    <dgm:pt modelId="{011B82BC-21EF-4188-86D7-DAB6B3B2F196}" type="pres">
      <dgm:prSet presAssocID="{39AF829D-72A1-4ED9-BEF1-26622BA95B8B}" presName="rootComposite" presStyleCnt="0"/>
      <dgm:spPr/>
    </dgm:pt>
    <dgm:pt modelId="{61D70020-9718-4072-B65E-22FCED97DFB5}" type="pres">
      <dgm:prSet presAssocID="{39AF829D-72A1-4ED9-BEF1-26622BA95B8B}" presName="rootText" presStyleLbl="node2" presStyleIdx="4" presStyleCnt="5">
        <dgm:presLayoutVars>
          <dgm:chPref val="3"/>
        </dgm:presLayoutVars>
      </dgm:prSet>
      <dgm:spPr/>
    </dgm:pt>
    <dgm:pt modelId="{D50A3F85-3299-4EAD-BD5B-221B0FE8161A}" type="pres">
      <dgm:prSet presAssocID="{39AF829D-72A1-4ED9-BEF1-26622BA95B8B}" presName="rootConnector" presStyleLbl="node2" presStyleIdx="4" presStyleCnt="5"/>
      <dgm:spPr/>
    </dgm:pt>
    <dgm:pt modelId="{8CF0AA97-2712-44CB-B4E9-F9495EA27884}" type="pres">
      <dgm:prSet presAssocID="{39AF829D-72A1-4ED9-BEF1-26622BA95B8B}" presName="hierChild4" presStyleCnt="0"/>
      <dgm:spPr/>
    </dgm:pt>
    <dgm:pt modelId="{98A7E2AD-1E0D-4924-9661-F973464A810B}" type="pres">
      <dgm:prSet presAssocID="{39AF829D-72A1-4ED9-BEF1-26622BA95B8B}" presName="hierChild5" presStyleCnt="0"/>
      <dgm:spPr/>
    </dgm:pt>
    <dgm:pt modelId="{A99ECF1D-FB65-4375-8C1D-18EE30112A91}" type="pres">
      <dgm:prSet presAssocID="{D5A89FC1-370B-41F2-9FBF-FE3AD41ABBEC}" presName="hierChild3" presStyleCnt="0"/>
      <dgm:spPr/>
    </dgm:pt>
  </dgm:ptLst>
  <dgm:cxnLst>
    <dgm:cxn modelId="{15E70108-140B-42B4-889D-D8E75875718E}" srcId="{D5A89FC1-370B-41F2-9FBF-FE3AD41ABBEC}" destId="{7927F17D-593D-4433-9473-81EB364B0819}" srcOrd="2" destOrd="0" parTransId="{74ADAE0E-56A8-4443-A193-DC7218420084}" sibTransId="{936B1A49-DD10-4682-AEB7-9D8EA5884808}"/>
    <dgm:cxn modelId="{62ED3709-E62E-4E05-8C05-49A0C7936253}" type="presOf" srcId="{AF130C7E-7C25-4004-8ED4-EAB86F067959}" destId="{3E42C1AC-9CF5-447D-ADCB-3F600562B958}" srcOrd="0" destOrd="0" presId="urn:microsoft.com/office/officeart/2005/8/layout/orgChart1"/>
    <dgm:cxn modelId="{C38A7509-4848-4A0A-8985-6DD9DBAB424E}" type="presOf" srcId="{F58E334F-87C4-44C8-B149-EF14446D59C6}" destId="{78C17B41-C8C5-47C5-9721-18FFF342D564}" srcOrd="0" destOrd="0" presId="urn:microsoft.com/office/officeart/2005/8/layout/orgChart1"/>
    <dgm:cxn modelId="{E766B811-F4F9-4EBF-810F-284D583D4F79}" type="presOf" srcId="{D5A89FC1-370B-41F2-9FBF-FE3AD41ABBEC}" destId="{77B180E9-CE75-4359-BEA5-44C913BE44A2}" srcOrd="1" destOrd="0" presId="urn:microsoft.com/office/officeart/2005/8/layout/orgChart1"/>
    <dgm:cxn modelId="{C0A24317-EEFE-4F1A-9F07-4AA406024E7C}" srcId="{E9C2EB79-0ECC-493B-B3E8-8847B784712C}" destId="{D5A89FC1-370B-41F2-9FBF-FE3AD41ABBEC}" srcOrd="0" destOrd="0" parTransId="{DC62B1CF-2E31-407E-9042-27892025E319}" sibTransId="{48A0C2DC-6EAB-4CA4-B49C-2F0A9A418298}"/>
    <dgm:cxn modelId="{9231CE2C-73AE-4300-BBB7-BEA9AD1C8079}" type="presOf" srcId="{973E4FFD-46E8-426D-B3A9-DD6EB51B20C4}" destId="{9B2ACA65-4F23-45F6-9DD7-21957A07415F}" srcOrd="1" destOrd="0" presId="urn:microsoft.com/office/officeart/2005/8/layout/orgChart1"/>
    <dgm:cxn modelId="{AFC4CB31-8EB2-40E3-92BA-8618BE84C614}" type="presOf" srcId="{AF130C7E-7C25-4004-8ED4-EAB86F067959}" destId="{4DF47ABB-A0E9-4D27-80F5-0CAFA01E2BBA}" srcOrd="1" destOrd="0" presId="urn:microsoft.com/office/officeart/2005/8/layout/orgChart1"/>
    <dgm:cxn modelId="{97282834-48E6-4D1D-A2AD-8C9A2DFCB600}" type="presOf" srcId="{E9C2EB79-0ECC-493B-B3E8-8847B784712C}" destId="{54D87739-E12F-4CC6-A8E3-C46D6892B792}" srcOrd="0" destOrd="0" presId="urn:microsoft.com/office/officeart/2005/8/layout/orgChart1"/>
    <dgm:cxn modelId="{4201AB40-70A5-4678-99D6-3C22E5D835CB}" type="presOf" srcId="{7927F17D-593D-4433-9473-81EB364B0819}" destId="{F230F49D-61FB-4BF8-9DB5-F08247F22267}" srcOrd="1" destOrd="0" presId="urn:microsoft.com/office/officeart/2005/8/layout/orgChart1"/>
    <dgm:cxn modelId="{72D89C5D-C787-462C-95E6-D699151669EA}" type="presOf" srcId="{74ADAE0E-56A8-4443-A193-DC7218420084}" destId="{1F704A65-C894-49B0-A3DA-F7E4FCFC5D7A}" srcOrd="0" destOrd="0" presId="urn:microsoft.com/office/officeart/2005/8/layout/orgChart1"/>
    <dgm:cxn modelId="{FCD1EE45-BE7E-41CE-BB53-AEF7628103E5}" type="presOf" srcId="{D5A89FC1-370B-41F2-9FBF-FE3AD41ABBEC}" destId="{1949D7AD-F206-42C7-B8A4-879072475727}" srcOrd="0" destOrd="0" presId="urn:microsoft.com/office/officeart/2005/8/layout/orgChart1"/>
    <dgm:cxn modelId="{DBF45169-9FE1-4A27-92C4-6CC49351B9D2}" type="presOf" srcId="{AE89FBB8-EFF5-4386-A7DE-122D2233CFB3}" destId="{FC95766F-EF2A-482D-B0F0-7750A8E50AFA}" srcOrd="1" destOrd="0" presId="urn:microsoft.com/office/officeart/2005/8/layout/orgChart1"/>
    <dgm:cxn modelId="{D898C174-3167-4851-AA57-AC13FF845D42}" type="presOf" srcId="{7927F17D-593D-4433-9473-81EB364B0819}" destId="{A5F3C6D3-61F7-4031-9BE0-332EBDCF42A9}" srcOrd="0" destOrd="0" presId="urn:microsoft.com/office/officeart/2005/8/layout/orgChart1"/>
    <dgm:cxn modelId="{3B62FE78-0238-426E-AF14-FAADBC3D1121}" srcId="{D5A89FC1-370B-41F2-9FBF-FE3AD41ABBEC}" destId="{AF130C7E-7C25-4004-8ED4-EAB86F067959}" srcOrd="0" destOrd="0" parTransId="{F58E334F-87C4-44C8-B149-EF14446D59C6}" sibTransId="{56C55837-8194-4047-8F62-646FE6D42BCA}"/>
    <dgm:cxn modelId="{0CE774A8-30B6-45A2-9D81-46D92AC4E5AB}" type="presOf" srcId="{B78A86C4-C1E5-4145-9356-2987C49DFEDB}" destId="{C842FAC1-B119-4545-959E-F5A351A2B286}" srcOrd="0" destOrd="0" presId="urn:microsoft.com/office/officeart/2005/8/layout/orgChart1"/>
    <dgm:cxn modelId="{25D7D0AA-2F1A-4B32-AC41-A88801F04D8E}" type="presOf" srcId="{AE89FBB8-EFF5-4386-A7DE-122D2233CFB3}" destId="{49D0FAC1-ABB4-4860-9F4C-72A187E6BFB6}" srcOrd="0" destOrd="0" presId="urn:microsoft.com/office/officeart/2005/8/layout/orgChart1"/>
    <dgm:cxn modelId="{1AE280AD-41D4-44C8-B31E-94B30325964A}" type="presOf" srcId="{39AF829D-72A1-4ED9-BEF1-26622BA95B8B}" destId="{61D70020-9718-4072-B65E-22FCED97DFB5}" srcOrd="0" destOrd="0" presId="urn:microsoft.com/office/officeart/2005/8/layout/orgChart1"/>
    <dgm:cxn modelId="{E76156B6-126F-47BC-A063-AC28CB95B3A5}" srcId="{D5A89FC1-370B-41F2-9FBF-FE3AD41ABBEC}" destId="{973E4FFD-46E8-426D-B3A9-DD6EB51B20C4}" srcOrd="3" destOrd="0" parTransId="{14C1DFD7-F4FE-4E95-9C39-6A435EE976FF}" sibTransId="{A94CF34B-EB2A-49D4-840C-E02D4F497741}"/>
    <dgm:cxn modelId="{B19748C7-44B0-4777-AE02-A7D720C79B2A}" type="presOf" srcId="{39AF829D-72A1-4ED9-BEF1-26622BA95B8B}" destId="{D50A3F85-3299-4EAD-BD5B-221B0FE8161A}" srcOrd="1" destOrd="0" presId="urn:microsoft.com/office/officeart/2005/8/layout/orgChart1"/>
    <dgm:cxn modelId="{634AB0C9-0FBD-4DA9-8933-5B1782ECA541}" type="presOf" srcId="{23CD16EE-A903-43DE-A9B2-03E2220D1B83}" destId="{102B7394-53FD-47F4-804D-0D4E6FB33696}" srcOrd="0" destOrd="0" presId="urn:microsoft.com/office/officeart/2005/8/layout/orgChart1"/>
    <dgm:cxn modelId="{A29C1ACE-8ED1-4076-A135-31FE25B4891B}" type="presOf" srcId="{973E4FFD-46E8-426D-B3A9-DD6EB51B20C4}" destId="{F793BB54-F10C-4A7B-A965-0453799F53FD}" srcOrd="0" destOrd="0" presId="urn:microsoft.com/office/officeart/2005/8/layout/orgChart1"/>
    <dgm:cxn modelId="{30DF33D7-00B0-42E4-96CB-4BD1C34EE4E6}" srcId="{D5A89FC1-370B-41F2-9FBF-FE3AD41ABBEC}" destId="{39AF829D-72A1-4ED9-BEF1-26622BA95B8B}" srcOrd="4" destOrd="0" parTransId="{23CD16EE-A903-43DE-A9B2-03E2220D1B83}" sibTransId="{138BA824-6D89-4C3B-B9CA-C127EEB6BBAA}"/>
    <dgm:cxn modelId="{3D5352E8-DBE1-46D9-BE10-3A8C05ABF885}" type="presOf" srcId="{14C1DFD7-F4FE-4E95-9C39-6A435EE976FF}" destId="{3DB15C9A-C762-4A99-BBF5-E6D2B43DC233}" srcOrd="0" destOrd="0" presId="urn:microsoft.com/office/officeart/2005/8/layout/orgChart1"/>
    <dgm:cxn modelId="{93EA28F9-123F-4660-B1BE-332E8C636FC8}" srcId="{D5A89FC1-370B-41F2-9FBF-FE3AD41ABBEC}" destId="{AE89FBB8-EFF5-4386-A7DE-122D2233CFB3}" srcOrd="1" destOrd="0" parTransId="{B78A86C4-C1E5-4145-9356-2987C49DFEDB}" sibTransId="{52CAD814-ED46-4D5C-8830-1718AE42540D}"/>
    <dgm:cxn modelId="{C74BE13F-3AC6-4CFD-A7A1-EF3885F7621F}" type="presParOf" srcId="{54D87739-E12F-4CC6-A8E3-C46D6892B792}" destId="{DFF1AF7F-E56F-4F00-B3E6-8064D6C4DDA7}" srcOrd="0" destOrd="0" presId="urn:microsoft.com/office/officeart/2005/8/layout/orgChart1"/>
    <dgm:cxn modelId="{456FFD25-556B-4288-BDE4-34C2E7D872A8}" type="presParOf" srcId="{DFF1AF7F-E56F-4F00-B3E6-8064D6C4DDA7}" destId="{848A5F52-B706-486B-854D-2A7C521ADC81}" srcOrd="0" destOrd="0" presId="urn:microsoft.com/office/officeart/2005/8/layout/orgChart1"/>
    <dgm:cxn modelId="{44378607-6C32-4FA5-A338-C6D1549BEF59}" type="presParOf" srcId="{848A5F52-B706-486B-854D-2A7C521ADC81}" destId="{1949D7AD-F206-42C7-B8A4-879072475727}" srcOrd="0" destOrd="0" presId="urn:microsoft.com/office/officeart/2005/8/layout/orgChart1"/>
    <dgm:cxn modelId="{761058AB-8066-4319-8F26-4F1B31A031E3}" type="presParOf" srcId="{848A5F52-B706-486B-854D-2A7C521ADC81}" destId="{77B180E9-CE75-4359-BEA5-44C913BE44A2}" srcOrd="1" destOrd="0" presId="urn:microsoft.com/office/officeart/2005/8/layout/orgChart1"/>
    <dgm:cxn modelId="{74BEDD63-D266-48E1-BD94-8612A577F729}" type="presParOf" srcId="{DFF1AF7F-E56F-4F00-B3E6-8064D6C4DDA7}" destId="{40C438D0-0594-4961-A59A-444834901AD4}" srcOrd="1" destOrd="0" presId="urn:microsoft.com/office/officeart/2005/8/layout/orgChart1"/>
    <dgm:cxn modelId="{29D4E5CA-9802-4257-A49A-5A639BAF2D93}" type="presParOf" srcId="{40C438D0-0594-4961-A59A-444834901AD4}" destId="{78C17B41-C8C5-47C5-9721-18FFF342D564}" srcOrd="0" destOrd="0" presId="urn:microsoft.com/office/officeart/2005/8/layout/orgChart1"/>
    <dgm:cxn modelId="{4372CB94-3A92-4FDB-8DC6-469626AEEFA6}" type="presParOf" srcId="{40C438D0-0594-4961-A59A-444834901AD4}" destId="{3C914017-EC54-444C-87DC-D4FB342EA692}" srcOrd="1" destOrd="0" presId="urn:microsoft.com/office/officeart/2005/8/layout/orgChart1"/>
    <dgm:cxn modelId="{E43076B7-8D1F-455C-AED7-CE4A3FD7345D}" type="presParOf" srcId="{3C914017-EC54-444C-87DC-D4FB342EA692}" destId="{0A5EC569-241C-494E-AA21-021A62958EAC}" srcOrd="0" destOrd="0" presId="urn:microsoft.com/office/officeart/2005/8/layout/orgChart1"/>
    <dgm:cxn modelId="{189DF34A-C3D7-422D-8ACB-819F5CAC894F}" type="presParOf" srcId="{0A5EC569-241C-494E-AA21-021A62958EAC}" destId="{3E42C1AC-9CF5-447D-ADCB-3F600562B958}" srcOrd="0" destOrd="0" presId="urn:microsoft.com/office/officeart/2005/8/layout/orgChart1"/>
    <dgm:cxn modelId="{3AE9C307-DDF6-4F10-9A5F-06238C06ED84}" type="presParOf" srcId="{0A5EC569-241C-494E-AA21-021A62958EAC}" destId="{4DF47ABB-A0E9-4D27-80F5-0CAFA01E2BBA}" srcOrd="1" destOrd="0" presId="urn:microsoft.com/office/officeart/2005/8/layout/orgChart1"/>
    <dgm:cxn modelId="{A281C1D7-FCDA-475D-8B96-CE275B0758BD}" type="presParOf" srcId="{3C914017-EC54-444C-87DC-D4FB342EA692}" destId="{342D3A01-63FE-40D7-9B1F-841130903A29}" srcOrd="1" destOrd="0" presId="urn:microsoft.com/office/officeart/2005/8/layout/orgChart1"/>
    <dgm:cxn modelId="{8E03628A-33D0-4447-A62C-B620ED33C6A6}" type="presParOf" srcId="{3C914017-EC54-444C-87DC-D4FB342EA692}" destId="{1506206A-273A-4624-9773-F07EC84AB177}" srcOrd="2" destOrd="0" presId="urn:microsoft.com/office/officeart/2005/8/layout/orgChart1"/>
    <dgm:cxn modelId="{99E792AA-06CB-4444-977B-2F07D1C01FF5}" type="presParOf" srcId="{40C438D0-0594-4961-A59A-444834901AD4}" destId="{C842FAC1-B119-4545-959E-F5A351A2B286}" srcOrd="2" destOrd="0" presId="urn:microsoft.com/office/officeart/2005/8/layout/orgChart1"/>
    <dgm:cxn modelId="{EED2D5E7-ADA9-495F-BC1D-169B60821265}" type="presParOf" srcId="{40C438D0-0594-4961-A59A-444834901AD4}" destId="{51C6174F-30C6-4DDB-A17C-76B7F822D21F}" srcOrd="3" destOrd="0" presId="urn:microsoft.com/office/officeart/2005/8/layout/orgChart1"/>
    <dgm:cxn modelId="{C05E1F60-9E99-4875-A075-DE09006889F7}" type="presParOf" srcId="{51C6174F-30C6-4DDB-A17C-76B7F822D21F}" destId="{AB86EC62-65DC-4F28-A4B4-4DDF55908497}" srcOrd="0" destOrd="0" presId="urn:microsoft.com/office/officeart/2005/8/layout/orgChart1"/>
    <dgm:cxn modelId="{EB73FD02-A015-4C8F-8739-B6B81DF36D8A}" type="presParOf" srcId="{AB86EC62-65DC-4F28-A4B4-4DDF55908497}" destId="{49D0FAC1-ABB4-4860-9F4C-72A187E6BFB6}" srcOrd="0" destOrd="0" presId="urn:microsoft.com/office/officeart/2005/8/layout/orgChart1"/>
    <dgm:cxn modelId="{56FF8932-8D1F-42C8-AE96-2DCD903B6DFF}" type="presParOf" srcId="{AB86EC62-65DC-4F28-A4B4-4DDF55908497}" destId="{FC95766F-EF2A-482D-B0F0-7750A8E50AFA}" srcOrd="1" destOrd="0" presId="urn:microsoft.com/office/officeart/2005/8/layout/orgChart1"/>
    <dgm:cxn modelId="{4725D2BB-8479-4748-BACA-B59544ED9E80}" type="presParOf" srcId="{51C6174F-30C6-4DDB-A17C-76B7F822D21F}" destId="{42905749-2819-4FD7-BD4A-9A99DC2A1434}" srcOrd="1" destOrd="0" presId="urn:microsoft.com/office/officeart/2005/8/layout/orgChart1"/>
    <dgm:cxn modelId="{E592F9C1-8401-4A2F-9FE3-6F3D357A1BDE}" type="presParOf" srcId="{51C6174F-30C6-4DDB-A17C-76B7F822D21F}" destId="{A4417565-0AF7-4B2A-A362-27192BB17550}" srcOrd="2" destOrd="0" presId="urn:microsoft.com/office/officeart/2005/8/layout/orgChart1"/>
    <dgm:cxn modelId="{5F132C81-11D2-4047-AF4F-81B8EA54091A}" type="presParOf" srcId="{40C438D0-0594-4961-A59A-444834901AD4}" destId="{1F704A65-C894-49B0-A3DA-F7E4FCFC5D7A}" srcOrd="4" destOrd="0" presId="urn:microsoft.com/office/officeart/2005/8/layout/orgChart1"/>
    <dgm:cxn modelId="{8EFB5994-F151-474B-BF85-474E37CE4F88}" type="presParOf" srcId="{40C438D0-0594-4961-A59A-444834901AD4}" destId="{7C4EE3FB-41DD-4D47-B377-0E12ADF0B77B}" srcOrd="5" destOrd="0" presId="urn:microsoft.com/office/officeart/2005/8/layout/orgChart1"/>
    <dgm:cxn modelId="{F60CA628-4507-4D67-BC0B-DE58E192D8B0}" type="presParOf" srcId="{7C4EE3FB-41DD-4D47-B377-0E12ADF0B77B}" destId="{02B466FE-E15A-4E40-8487-D862B3E11EBE}" srcOrd="0" destOrd="0" presId="urn:microsoft.com/office/officeart/2005/8/layout/orgChart1"/>
    <dgm:cxn modelId="{E86B6DE2-6411-4D44-BB3D-2470B4CE7C9E}" type="presParOf" srcId="{02B466FE-E15A-4E40-8487-D862B3E11EBE}" destId="{A5F3C6D3-61F7-4031-9BE0-332EBDCF42A9}" srcOrd="0" destOrd="0" presId="urn:microsoft.com/office/officeart/2005/8/layout/orgChart1"/>
    <dgm:cxn modelId="{23E2F104-9F14-45E9-A889-C8789D66690A}" type="presParOf" srcId="{02B466FE-E15A-4E40-8487-D862B3E11EBE}" destId="{F230F49D-61FB-4BF8-9DB5-F08247F22267}" srcOrd="1" destOrd="0" presId="urn:microsoft.com/office/officeart/2005/8/layout/orgChart1"/>
    <dgm:cxn modelId="{BA810A77-BF8C-4DA6-A256-3BB91E1C6A6B}" type="presParOf" srcId="{7C4EE3FB-41DD-4D47-B377-0E12ADF0B77B}" destId="{DC6D64E2-F08E-484E-87CF-A6D613C4753E}" srcOrd="1" destOrd="0" presId="urn:microsoft.com/office/officeart/2005/8/layout/orgChart1"/>
    <dgm:cxn modelId="{0D154F39-B103-4CF5-A915-AACBD79CE9EC}" type="presParOf" srcId="{7C4EE3FB-41DD-4D47-B377-0E12ADF0B77B}" destId="{2698CEBD-DB4F-4133-AF06-2C96E72723AE}" srcOrd="2" destOrd="0" presId="urn:microsoft.com/office/officeart/2005/8/layout/orgChart1"/>
    <dgm:cxn modelId="{BD14B730-36DF-4A1D-91F1-87EE7391D932}" type="presParOf" srcId="{40C438D0-0594-4961-A59A-444834901AD4}" destId="{3DB15C9A-C762-4A99-BBF5-E6D2B43DC233}" srcOrd="6" destOrd="0" presId="urn:microsoft.com/office/officeart/2005/8/layout/orgChart1"/>
    <dgm:cxn modelId="{F25E30BB-E296-40F4-B29B-DA9D99D8110A}" type="presParOf" srcId="{40C438D0-0594-4961-A59A-444834901AD4}" destId="{832760E3-B416-4F5B-812F-E0775F058980}" srcOrd="7" destOrd="0" presId="urn:microsoft.com/office/officeart/2005/8/layout/orgChart1"/>
    <dgm:cxn modelId="{7A85DE92-BB2D-4FFC-B58E-EACB234BE53D}" type="presParOf" srcId="{832760E3-B416-4F5B-812F-E0775F058980}" destId="{1B64BDC1-FE82-4EDA-B3D3-F68A7AB8952E}" srcOrd="0" destOrd="0" presId="urn:microsoft.com/office/officeart/2005/8/layout/orgChart1"/>
    <dgm:cxn modelId="{391EA1EF-9D98-4839-BC01-75D4FD6A64D1}" type="presParOf" srcId="{1B64BDC1-FE82-4EDA-B3D3-F68A7AB8952E}" destId="{F793BB54-F10C-4A7B-A965-0453799F53FD}" srcOrd="0" destOrd="0" presId="urn:microsoft.com/office/officeart/2005/8/layout/orgChart1"/>
    <dgm:cxn modelId="{0EEEECE8-9E65-4C61-9725-618258454F67}" type="presParOf" srcId="{1B64BDC1-FE82-4EDA-B3D3-F68A7AB8952E}" destId="{9B2ACA65-4F23-45F6-9DD7-21957A07415F}" srcOrd="1" destOrd="0" presId="urn:microsoft.com/office/officeart/2005/8/layout/orgChart1"/>
    <dgm:cxn modelId="{871B1DF6-C441-4E6E-9330-FB19D7426A2C}" type="presParOf" srcId="{832760E3-B416-4F5B-812F-E0775F058980}" destId="{97205211-F5E1-42B7-859C-2F548E8A97C2}" srcOrd="1" destOrd="0" presId="urn:microsoft.com/office/officeart/2005/8/layout/orgChart1"/>
    <dgm:cxn modelId="{0BB50B63-533E-4069-A981-3A4D1E2895DD}" type="presParOf" srcId="{832760E3-B416-4F5B-812F-E0775F058980}" destId="{5CF18A02-66D1-42C3-B848-886ECD54F24D}" srcOrd="2" destOrd="0" presId="urn:microsoft.com/office/officeart/2005/8/layout/orgChart1"/>
    <dgm:cxn modelId="{90B05F36-9FEC-42B6-BD62-E12E17AFC9FE}" type="presParOf" srcId="{40C438D0-0594-4961-A59A-444834901AD4}" destId="{102B7394-53FD-47F4-804D-0D4E6FB33696}" srcOrd="8" destOrd="0" presId="urn:microsoft.com/office/officeart/2005/8/layout/orgChart1"/>
    <dgm:cxn modelId="{F2F4033D-FFE8-4B53-B058-74A5EF6697D4}" type="presParOf" srcId="{40C438D0-0594-4961-A59A-444834901AD4}" destId="{67EB5EEF-915A-4386-ACF9-902294C9D445}" srcOrd="9" destOrd="0" presId="urn:microsoft.com/office/officeart/2005/8/layout/orgChart1"/>
    <dgm:cxn modelId="{D3E382AB-2A24-411B-AC83-9B83008876EB}" type="presParOf" srcId="{67EB5EEF-915A-4386-ACF9-902294C9D445}" destId="{011B82BC-21EF-4188-86D7-DAB6B3B2F196}" srcOrd="0" destOrd="0" presId="urn:microsoft.com/office/officeart/2005/8/layout/orgChart1"/>
    <dgm:cxn modelId="{7A0485D8-FEB3-4753-AC58-067170C2E16E}" type="presParOf" srcId="{011B82BC-21EF-4188-86D7-DAB6B3B2F196}" destId="{61D70020-9718-4072-B65E-22FCED97DFB5}" srcOrd="0" destOrd="0" presId="urn:microsoft.com/office/officeart/2005/8/layout/orgChart1"/>
    <dgm:cxn modelId="{95FEEA4E-E6E6-4A4A-8238-460BCE1A5F83}" type="presParOf" srcId="{011B82BC-21EF-4188-86D7-DAB6B3B2F196}" destId="{D50A3F85-3299-4EAD-BD5B-221B0FE8161A}" srcOrd="1" destOrd="0" presId="urn:microsoft.com/office/officeart/2005/8/layout/orgChart1"/>
    <dgm:cxn modelId="{882BDD67-002C-426E-A243-2333C40057AE}" type="presParOf" srcId="{67EB5EEF-915A-4386-ACF9-902294C9D445}" destId="{8CF0AA97-2712-44CB-B4E9-F9495EA27884}" srcOrd="1" destOrd="0" presId="urn:microsoft.com/office/officeart/2005/8/layout/orgChart1"/>
    <dgm:cxn modelId="{10E757D4-9C0D-4715-A12A-4657C20F6832}" type="presParOf" srcId="{67EB5EEF-915A-4386-ACF9-902294C9D445}" destId="{98A7E2AD-1E0D-4924-9661-F973464A810B}" srcOrd="2" destOrd="0" presId="urn:microsoft.com/office/officeart/2005/8/layout/orgChart1"/>
    <dgm:cxn modelId="{8D7530FE-41E6-402B-8908-EEBC7D08CCCA}" type="presParOf" srcId="{DFF1AF7F-E56F-4F00-B3E6-8064D6C4DDA7}" destId="{A99ECF1D-FB65-4375-8C1D-18EE30112A9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B7394-53FD-47F4-804D-0D4E6FB33696}">
      <dsp:nvSpPr>
        <dsp:cNvPr id="0" name=""/>
        <dsp:cNvSpPr/>
      </dsp:nvSpPr>
      <dsp:spPr>
        <a:xfrm>
          <a:off x="4997427" y="783310"/>
          <a:ext cx="234623" cy="5161717"/>
        </a:xfrm>
        <a:custGeom>
          <a:avLst/>
          <a:gdLst/>
          <a:ahLst/>
          <a:cxnLst/>
          <a:rect l="0" t="0" r="0" b="0"/>
          <a:pathLst>
            <a:path>
              <a:moveTo>
                <a:pt x="234623" y="0"/>
              </a:moveTo>
              <a:lnTo>
                <a:pt x="234623" y="5161717"/>
              </a:lnTo>
              <a:lnTo>
                <a:pt x="0" y="51617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B15C9A-C762-4A99-BBF5-E6D2B43DC233}">
      <dsp:nvSpPr>
        <dsp:cNvPr id="0" name=""/>
        <dsp:cNvSpPr/>
      </dsp:nvSpPr>
      <dsp:spPr>
        <a:xfrm>
          <a:off x="4997427" y="783310"/>
          <a:ext cx="234623" cy="4051166"/>
        </a:xfrm>
        <a:custGeom>
          <a:avLst/>
          <a:gdLst/>
          <a:ahLst/>
          <a:cxnLst/>
          <a:rect l="0" t="0" r="0" b="0"/>
          <a:pathLst>
            <a:path>
              <a:moveTo>
                <a:pt x="234623" y="0"/>
              </a:moveTo>
              <a:lnTo>
                <a:pt x="234623" y="4051166"/>
              </a:lnTo>
              <a:lnTo>
                <a:pt x="0" y="40511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04A65-C894-49B0-A3DA-F7E4FCFC5D7A}">
      <dsp:nvSpPr>
        <dsp:cNvPr id="0" name=""/>
        <dsp:cNvSpPr/>
      </dsp:nvSpPr>
      <dsp:spPr>
        <a:xfrm>
          <a:off x="4997427" y="783310"/>
          <a:ext cx="234623" cy="2940614"/>
        </a:xfrm>
        <a:custGeom>
          <a:avLst/>
          <a:gdLst/>
          <a:ahLst/>
          <a:cxnLst/>
          <a:rect l="0" t="0" r="0" b="0"/>
          <a:pathLst>
            <a:path>
              <a:moveTo>
                <a:pt x="234623" y="0"/>
              </a:moveTo>
              <a:lnTo>
                <a:pt x="234623" y="2940614"/>
              </a:lnTo>
              <a:lnTo>
                <a:pt x="0" y="29406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2FAC1-B119-4545-959E-F5A351A2B286}">
      <dsp:nvSpPr>
        <dsp:cNvPr id="0" name=""/>
        <dsp:cNvSpPr/>
      </dsp:nvSpPr>
      <dsp:spPr>
        <a:xfrm>
          <a:off x="4997427" y="783310"/>
          <a:ext cx="234623" cy="1830063"/>
        </a:xfrm>
        <a:custGeom>
          <a:avLst/>
          <a:gdLst/>
          <a:ahLst/>
          <a:cxnLst/>
          <a:rect l="0" t="0" r="0" b="0"/>
          <a:pathLst>
            <a:path>
              <a:moveTo>
                <a:pt x="234623" y="0"/>
              </a:moveTo>
              <a:lnTo>
                <a:pt x="234623" y="1830063"/>
              </a:lnTo>
              <a:lnTo>
                <a:pt x="0" y="18300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17B41-C8C5-47C5-9721-18FFF342D564}">
      <dsp:nvSpPr>
        <dsp:cNvPr id="0" name=""/>
        <dsp:cNvSpPr/>
      </dsp:nvSpPr>
      <dsp:spPr>
        <a:xfrm>
          <a:off x="4997427" y="783310"/>
          <a:ext cx="234623" cy="719512"/>
        </a:xfrm>
        <a:custGeom>
          <a:avLst/>
          <a:gdLst/>
          <a:ahLst/>
          <a:cxnLst/>
          <a:rect l="0" t="0" r="0" b="0"/>
          <a:pathLst>
            <a:path>
              <a:moveTo>
                <a:pt x="234623" y="0"/>
              </a:moveTo>
              <a:lnTo>
                <a:pt x="234623" y="719512"/>
              </a:lnTo>
              <a:lnTo>
                <a:pt x="0" y="7195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9D7AD-F206-42C7-B8A4-879072475727}">
      <dsp:nvSpPr>
        <dsp:cNvPr id="0" name=""/>
        <dsp:cNvSpPr/>
      </dsp:nvSpPr>
      <dsp:spPr>
        <a:xfrm>
          <a:off x="3824309" y="1232"/>
          <a:ext cx="1564156" cy="782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0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Лечебно-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0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профилактическое</a:t>
          </a:r>
          <a:r>
            <a:rPr kumimoji="0" lang="en-US" altLang="ru-RU" sz="10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10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действие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0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физической тренировки</a:t>
          </a:r>
        </a:p>
      </dsp:txBody>
      <dsp:txXfrm>
        <a:off x="3824309" y="1232"/>
        <a:ext cx="1564156" cy="782078"/>
      </dsp:txXfrm>
    </dsp:sp>
    <dsp:sp modelId="{3E42C1AC-9CF5-447D-ADCB-3F600562B958}">
      <dsp:nvSpPr>
        <dsp:cNvPr id="0" name=""/>
        <dsp:cNvSpPr/>
      </dsp:nvSpPr>
      <dsp:spPr>
        <a:xfrm>
          <a:off x="3433270" y="1111783"/>
          <a:ext cx="1564156" cy="782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0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Неспецифическое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0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(общетренирующее)</a:t>
          </a:r>
        </a:p>
      </dsp:txBody>
      <dsp:txXfrm>
        <a:off x="3433270" y="1111783"/>
        <a:ext cx="1564156" cy="782078"/>
      </dsp:txXfrm>
    </dsp:sp>
    <dsp:sp modelId="{49D0FAC1-ABB4-4860-9F4C-72A187E6BFB6}">
      <dsp:nvSpPr>
        <dsp:cNvPr id="0" name=""/>
        <dsp:cNvSpPr/>
      </dsp:nvSpPr>
      <dsp:spPr>
        <a:xfrm>
          <a:off x="3433270" y="2222335"/>
          <a:ext cx="1564156" cy="782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0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Патогенетическое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0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воздействие (лечебное)</a:t>
          </a:r>
        </a:p>
      </dsp:txBody>
      <dsp:txXfrm>
        <a:off x="3433270" y="2222335"/>
        <a:ext cx="1564156" cy="782078"/>
      </dsp:txXfrm>
    </dsp:sp>
    <dsp:sp modelId="{A5F3C6D3-61F7-4031-9BE0-332EBDCF42A9}">
      <dsp:nvSpPr>
        <dsp:cNvPr id="0" name=""/>
        <dsp:cNvSpPr/>
      </dsp:nvSpPr>
      <dsp:spPr>
        <a:xfrm>
          <a:off x="3433270" y="3332886"/>
          <a:ext cx="1564156" cy="782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0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Стимулирующее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0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действие</a:t>
          </a:r>
        </a:p>
      </dsp:txBody>
      <dsp:txXfrm>
        <a:off x="3433270" y="3332886"/>
        <a:ext cx="1564156" cy="782078"/>
      </dsp:txXfrm>
    </dsp:sp>
    <dsp:sp modelId="{F793BB54-F10C-4A7B-A965-0453799F53FD}">
      <dsp:nvSpPr>
        <dsp:cNvPr id="0" name=""/>
        <dsp:cNvSpPr/>
      </dsp:nvSpPr>
      <dsp:spPr>
        <a:xfrm>
          <a:off x="3433270" y="4443437"/>
          <a:ext cx="1564156" cy="782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0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Компенсаторное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0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действие</a:t>
          </a:r>
        </a:p>
      </dsp:txBody>
      <dsp:txXfrm>
        <a:off x="3433270" y="4443437"/>
        <a:ext cx="1564156" cy="782078"/>
      </dsp:txXfrm>
    </dsp:sp>
    <dsp:sp modelId="{61D70020-9718-4072-B65E-22FCED97DFB5}">
      <dsp:nvSpPr>
        <dsp:cNvPr id="0" name=""/>
        <dsp:cNvSpPr/>
      </dsp:nvSpPr>
      <dsp:spPr>
        <a:xfrm>
          <a:off x="3433270" y="5553989"/>
          <a:ext cx="1564156" cy="782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0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Трофическое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0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действие</a:t>
          </a:r>
        </a:p>
      </dsp:txBody>
      <dsp:txXfrm>
        <a:off x="3433270" y="5553989"/>
        <a:ext cx="1564156" cy="782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39973-59BF-42D6-9DB8-CA12DEFD062F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64691-83C5-4B17-A69F-050BFFD48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44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8A6F6-8EDB-4DA6-8680-FEA44C083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3C9571-9E8B-491E-B9A3-4E9C43906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66FF02-ADD9-48B1-975B-7F599702F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99AE-A846-4060-A19C-85CADCBA847F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B0091C-8F36-4A74-B98B-8F738EF25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1BE0FF-7DED-4F47-8420-34A49B180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14BE-F34E-4AC4-B417-6BF168B8D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90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D1CCC-2488-46D4-8F94-0F40691DE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7B2A3E-B987-420D-9770-3E97283F0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854066-FE6B-4DA3-B40A-B43ED46D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99AE-A846-4060-A19C-85CADCBA847F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72C852-B9B7-4D74-A46F-A216592FB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3E9B3F-3E57-454F-A1AF-783948E5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14BE-F34E-4AC4-B417-6BF168B8D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48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6F8AC9-2C9C-4987-A084-4C11D88B4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E4E907-7F5E-4F0A-A2C9-6F250A659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A7E00E-8ECA-45B9-9711-FC4C5F4FE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99AE-A846-4060-A19C-85CADCBA847F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D1D853-B7A0-488B-A9E3-D5C7E9E24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3AE75-748C-41CA-B44F-E245C7EA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14BE-F34E-4AC4-B417-6BF168B8D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09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E94254-1ED7-4CA5-91F7-C3F273AC22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218D9D-658F-43C5-9240-2A286A95EC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B09BD0-7EBE-4EBB-B6B8-FC32F0612E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3826F-E53C-4CF1-A228-505C0D2E91D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33476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D17410-FFBD-4073-BF9F-14C682BAB7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470FA0-90C5-4594-9182-176980AAC3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5BCED4-0435-43C4-997C-C0A74E6FBF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648A8-DFB5-4722-9454-1DAC847EC91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46410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F25DBA-9D6F-4D15-9365-A0A3175155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60FA8C-C005-4A30-9205-DD84F812A7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9DFA0E-ABBC-4ADA-821C-4AF77D713A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414AE-AB8F-41B6-A72B-C2D7C70BA44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29902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0A96D4-153C-41BA-B79B-F033B83068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9D91FA-A9E0-437A-852B-58F7186243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0B2755-954E-454E-B55F-234E8FCC5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AA1BF-B0C6-4E85-98F3-FBEC3DB1EB2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74484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66D4B70-BC86-4609-A19A-FD8AC0F78E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549E094-F5DA-42D7-A8C3-8CF5DB8A8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4A9615D-B99B-4F85-A41D-E01D5DEEB9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8D99E7-766A-4C08-8DC6-0966B9C3933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34488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43037D-B415-4C64-AEAA-6EF74BA8C7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4DE2D51-D338-4763-BE58-C26117ECCF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AC6F0E5-6459-47F3-A8FD-A9798176C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FF16B-6F9C-4D13-896B-AE4AA67E27B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68999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82ACDF9-A900-46F5-890D-A0CC1E90ED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57C97F9-30A3-48BD-8D06-BF96298120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2E2778-B525-45D4-BBAD-35DC649DB8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11371F-0D94-4517-8C6B-9F59BE35188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1075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4D1F1F-DA4B-48B3-96F6-019AB1617A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C5FD6E-D1C2-4374-94C0-27ABCEA97D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A6E87-4269-4F0A-8D43-5BF7D1B7EF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FAFD5-763F-4FDC-B26B-9AD832FA383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4754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7D253-F6C3-471D-8B2B-1F38E3C2F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37F80A-5E9A-4618-A630-66593A30C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CE1F3F-CF4E-49D6-B189-F53F1710E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99AE-A846-4060-A19C-85CADCBA847F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9E8044-EC78-4F04-97B2-9DA70A0B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F78311-F3AF-435E-AE9B-C1A7EDFD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14BE-F34E-4AC4-B417-6BF168B8D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346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C669C2-4B2C-4E04-9E78-11B26E9DDE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3EDB27-29A4-4D58-BC67-87B7CDD5D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15F17-6D1E-48CA-BF8C-8A76A20395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19FA0-D513-4D6D-8FB1-8215A8966E0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7661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073DFC-528B-4FAE-A4E3-6BE69CC0BD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B37C6B-D459-4AD9-A90D-8444BC7C6D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99495D-0197-48A4-8D8B-BCCFA68877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D2598-C919-403F-B779-AFE7AABEEFB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96558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6CED39-4542-42B7-B915-C08D161102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A561A4-2A36-432B-835C-6DD62DF29E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36A480-C9FD-4D17-AA2E-0B09C4EBD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17D5F-B121-485D-AEF9-1C194E31A23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74867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EE6C33-5BEB-41D2-958A-F01AB177E9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AC498C-B0F1-4421-A0BD-FBB12C3B40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D154FF-59CD-4E1C-9754-2D81FABE7B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3AE29-CC94-40DC-BB52-7DD7C68F2E9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05835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4A9160-0B2D-45F1-AE70-FCEB192B0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13383F-0AE2-4696-B005-B728E269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F74C87-1367-4C25-9406-9CBC7A5CA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E3FC08D-354E-43B4-92D4-93BC608C12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896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69D38-455B-4E92-91B7-00201B484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9E8FEA-77FA-49E6-866A-2114666A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E143C-F612-412C-AEB5-56CD9C4E7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99AE-A846-4060-A19C-85CADCBA847F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098F43-1526-4B12-A640-CBE2353A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FF23E1-CE8D-4446-AD4E-79B168AB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14BE-F34E-4AC4-B417-6BF168B8D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20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6A57B8-BAA7-491D-9534-915B7D0AE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964712-9B31-493E-A4F0-A0CEF92AF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F1E731-8EFF-4823-80D5-6709A2F6C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79E355-771E-43DD-B60C-C43C56429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99AE-A846-4060-A19C-85CADCBA847F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DF9871-1624-49B5-8937-3DEF1CE6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C77613-B5AD-45EE-835C-91166651C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14BE-F34E-4AC4-B417-6BF168B8D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67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C5A3A-48C9-4A1C-AD03-D2B71BD6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964E44-145C-4100-A826-5144F90AC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0DB71A-F48C-452D-9910-2A6DDC343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36BFF4-8CD2-4B6C-8A76-29AAD7DED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235513-CC3B-4FFB-9F37-54B1571BC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2A2D10-7156-40A5-BB06-B6FE1D29C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99AE-A846-4060-A19C-85CADCBA847F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4DCFD3-E82B-4A56-A17F-1794C89E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DCA1DF-3D08-42B6-A95E-E5384DAE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14BE-F34E-4AC4-B417-6BF168B8D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6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95F3D-9970-4D89-95CC-60CED50C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87EE62-61D7-4CAC-B75C-E1A35814A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99AE-A846-4060-A19C-85CADCBA847F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197CC1-D267-4548-9242-F061B7570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CE5B9B-D18B-457B-9C41-AD0CDF3DB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14BE-F34E-4AC4-B417-6BF168B8D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9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4CE2EF-0A6D-4474-ACBA-ABE6466B4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99AE-A846-4060-A19C-85CADCBA847F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4B45AB-5EED-4249-8357-FD1F7C4B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8520BE-BD6A-441E-81D9-E034DFF1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14BE-F34E-4AC4-B417-6BF168B8D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8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F1B6A-3C5D-42A0-8906-1FD5B8DB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27BC26-B736-4125-B473-AB6D781B4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AE89B6-D596-42B4-830C-2B86B1ABD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355D54-C8DE-4736-A80C-5021E3645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99AE-A846-4060-A19C-85CADCBA847F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D5BA8B-2B0E-462E-876A-EA8BFA510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8D760E-7012-4815-8F5D-4FF8AB6C7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14BE-F34E-4AC4-B417-6BF168B8D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8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F81F2-C3E6-4F3F-AA4F-92DE06928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57E327-D25D-4914-9D10-3A7E12584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9079D3-BE57-4C5B-9F9A-0F49020EF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218AB4-E693-4793-81CA-A1B6CE8B8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99AE-A846-4060-A19C-85CADCBA847F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6519FC-6138-45A9-8E3C-778B1A40E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2A36C8-72DF-4F29-AE05-317CC8D8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14BE-F34E-4AC4-B417-6BF168B8D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80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2E5FC-B855-4319-B901-C68519437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A2837C-A81C-4C60-B2A1-16E71C40E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B5F6E3-4656-4D1A-A897-45D5F1874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499AE-A846-4060-A19C-85CADCBA847F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29112E-1EFB-4276-99F0-5B66DB4FD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B5A9B3-72D6-4619-BBCF-A60875B21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214BE-F34E-4AC4-B417-6BF168B8D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70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888C116-A8FA-44BD-8F0E-FFC6BE4D18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C2FE84F-4F5D-45C7-B8A2-D76411FCC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E9FC860-275A-48A2-9967-9AC8E9EBDE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5E38B8B-065F-4FDF-A084-81178D3076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010DAA5-2142-4770-B664-E7135A3FEB8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14B66A-49DB-422A-A519-A8CF50A51FE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4159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16BF231-F5D1-40F3-BDE9-9E5B68AC8C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2120266"/>
            <a:ext cx="10363200" cy="1470025"/>
          </a:xfrm>
        </p:spPr>
        <p:txBody>
          <a:bodyPr/>
          <a:lstStyle/>
          <a:p>
            <a:pPr eaLnBrk="1" hangingPunct="1"/>
            <a:r>
              <a:rPr lang="ru-RU" altLang="ru-RU" dirty="0"/>
              <a:t>Немедикаментозные методы лечения боли</a:t>
            </a:r>
            <a:br>
              <a:rPr lang="ru-RU" altLang="ru-RU" dirty="0"/>
            </a:br>
            <a:r>
              <a:rPr lang="ru-RU" altLang="ru-RU"/>
              <a:t>Лекция 4</a:t>
            </a:r>
            <a:endParaRPr lang="en-US" altLang="ru-RU" dirty="0"/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6E366CCD-B524-4703-8FFF-20FCE3F2143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altLang="ru-RU" dirty="0" err="1"/>
              <a:t>Тахавиева</a:t>
            </a:r>
            <a:r>
              <a:rPr lang="ru-RU" altLang="ru-RU" dirty="0"/>
              <a:t> Фарида </a:t>
            </a:r>
            <a:r>
              <a:rPr lang="ru-RU" altLang="ru-RU" dirty="0" err="1"/>
              <a:t>Вазиховна</a:t>
            </a:r>
            <a:endParaRPr lang="ru-RU" altLang="ru-RU" dirty="0"/>
          </a:p>
          <a:p>
            <a:pPr eaLnBrk="1" hangingPunct="1"/>
            <a:r>
              <a:rPr lang="ru-RU" altLang="ru-RU" dirty="0"/>
              <a:t>Профессор КГМУ</a:t>
            </a:r>
            <a:endParaRPr lang="en-US" altLang="ru-RU" dirty="0"/>
          </a:p>
        </p:txBody>
      </p:sp>
      <p:pic>
        <p:nvPicPr>
          <p:cNvPr id="5124" name="Picture 2" descr="Похожее изображение">
            <a:extLst>
              <a:ext uri="{FF2B5EF4-FFF2-40B4-BE49-F238E27FC236}">
                <a16:creationId xmlns:a16="http://schemas.microsoft.com/office/drawing/2014/main" id="{EE3131E6-D825-4914-B73C-FB6DE01D8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343400"/>
            <a:ext cx="139065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A525EBAE-4009-4C6E-8F85-DC837E48C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>
                <a:solidFill>
                  <a:srgbClr val="FFFF66"/>
                </a:solidFill>
                <a:latin typeface="Times New Roman" panose="02020603050405020304" pitchFamily="18" charset="0"/>
              </a:rPr>
              <a:t>Лечебно-профилактическое действие физической тренировки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FAFB6270-B7C3-45D0-A87E-B76A3DAAF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>
              <a:buNone/>
            </a:pPr>
            <a:r>
              <a:rPr lang="ru-RU" altLang="ru-RU" b="1">
                <a:latin typeface="Times New Roman" panose="02020603050405020304" pitchFamily="18" charset="0"/>
              </a:rPr>
              <a:t>	</a:t>
            </a:r>
            <a:r>
              <a:rPr lang="ru-RU" altLang="ru-RU" sz="2800">
                <a:solidFill>
                  <a:schemeClr val="folHlink"/>
                </a:solidFill>
                <a:latin typeface="Times New Roman" panose="02020603050405020304" pitchFamily="18" charset="0"/>
              </a:rPr>
              <a:t>Неспецифическое действие (общетренирующее)</a:t>
            </a:r>
          </a:p>
          <a:p>
            <a:pPr marL="609600" indent="-609600"/>
            <a:r>
              <a:rPr lang="ru-RU" altLang="ru-RU" sz="2800">
                <a:latin typeface="Times New Roman" panose="02020603050405020304" pitchFamily="18" charset="0"/>
              </a:rPr>
              <a:t>повышается устойчивость организма к действию неблагоприятных факторов(гипоксии, перегревания, проникающей радиации и т.п.)</a:t>
            </a:r>
          </a:p>
          <a:p>
            <a:pPr marL="609600" indent="-609600">
              <a:buNone/>
            </a:pPr>
            <a:endParaRPr lang="ru-RU" altLang="ru-RU" sz="2800">
              <a:latin typeface="Times New Roman" panose="02020603050405020304" pitchFamily="18" charset="0"/>
            </a:endParaRPr>
          </a:p>
          <a:p>
            <a:pPr marL="609600" indent="-609600"/>
            <a:r>
              <a:rPr lang="ru-RU" altLang="ru-RU" sz="2800">
                <a:latin typeface="Times New Roman" panose="02020603050405020304" pitchFamily="18" charset="0"/>
              </a:rPr>
              <a:t>повышение неспецифической сопротивляемости организма</a:t>
            </a:r>
          </a:p>
          <a:p>
            <a:pPr marL="609600" indent="-609600"/>
            <a:endParaRPr lang="ru-RU" altLang="ru-RU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ABF44587-CA78-4469-A968-87D2DF019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4" y="476250"/>
            <a:ext cx="8218487" cy="941388"/>
          </a:xfrm>
        </p:spPr>
        <p:txBody>
          <a:bodyPr/>
          <a:lstStyle/>
          <a:p>
            <a:r>
              <a:rPr lang="ru-RU" altLang="ru-RU" sz="3600">
                <a:solidFill>
                  <a:srgbClr val="FFFF66"/>
                </a:solidFill>
                <a:latin typeface="Times New Roman" panose="02020603050405020304" pitchFamily="18" charset="0"/>
              </a:rPr>
              <a:t>Лечебно-профилактическое действие физической тренировки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AE24F902-DDDF-4D1C-826D-03671C3140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989139"/>
            <a:ext cx="8229600" cy="3925887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>
                <a:solidFill>
                  <a:schemeClr val="folHlink"/>
                </a:solidFill>
                <a:latin typeface="Times New Roman" panose="02020603050405020304" pitchFamily="18" charset="0"/>
              </a:rPr>
              <a:t>патогенетическое воздействие (лечебное)</a:t>
            </a:r>
          </a:p>
          <a:p>
            <a:r>
              <a:rPr lang="ru-RU" altLang="ru-RU">
                <a:latin typeface="Times New Roman" panose="02020603050405020304" pitchFamily="18" charset="0"/>
              </a:rPr>
              <a:t> Систематическое применение физических упражнений влияет на реактивность организма, изменяя ее общие и местные проявления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7E0AA555-0F86-4658-A09F-B00AE623A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>
                <a:solidFill>
                  <a:srgbClr val="FFFF66"/>
                </a:solidFill>
                <a:latin typeface="Times New Roman" panose="02020603050405020304" pitchFamily="18" charset="0"/>
              </a:rPr>
              <a:t>Лечебно-профилактическое действие физической тренировки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74DF8F0C-280F-4B0F-BDAF-8D23A1D63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>
                <a:solidFill>
                  <a:schemeClr val="folHlink"/>
                </a:solidFill>
                <a:latin typeface="Times New Roman" panose="02020603050405020304" pitchFamily="18" charset="0"/>
              </a:rPr>
              <a:t>Стимулирующее действие</a:t>
            </a:r>
          </a:p>
          <a:p>
            <a:r>
              <a:rPr lang="ru-RU" altLang="ru-RU">
                <a:latin typeface="Times New Roman" panose="02020603050405020304" pitchFamily="18" charset="0"/>
              </a:rPr>
              <a:t> Усиление проприоцептивной афферентации, </a:t>
            </a:r>
          </a:p>
          <a:p>
            <a:r>
              <a:rPr lang="ru-RU" altLang="ru-RU">
                <a:latin typeface="Times New Roman" panose="02020603050405020304" pitchFamily="18" charset="0"/>
              </a:rPr>
              <a:t>повышение тонуса ЦНС, </a:t>
            </a:r>
          </a:p>
          <a:p>
            <a:r>
              <a:rPr lang="ru-RU" altLang="ru-RU">
                <a:latin typeface="Times New Roman" panose="02020603050405020304" pitchFamily="18" charset="0"/>
              </a:rPr>
              <a:t>активация всех физиологических функций, биоэнергетики, метаболизма, </a:t>
            </a:r>
          </a:p>
          <a:p>
            <a:r>
              <a:rPr lang="ru-RU" altLang="ru-RU">
                <a:latin typeface="Times New Roman" panose="02020603050405020304" pitchFamily="18" charset="0"/>
              </a:rPr>
              <a:t>повышение функциональных возможностей организма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2EE22F8D-C840-4764-839C-E605D75414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>
                <a:solidFill>
                  <a:srgbClr val="FFFF66"/>
                </a:solidFill>
                <a:latin typeface="Times New Roman" panose="02020603050405020304" pitchFamily="18" charset="0"/>
              </a:rPr>
              <a:t>Лечебно-профилактическое действие физической тренировки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5322E5DD-220E-493B-BD2D-BFF65DA63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>
                <a:solidFill>
                  <a:schemeClr val="folHlink"/>
                </a:solidFill>
                <a:latin typeface="Times New Roman" panose="02020603050405020304" pitchFamily="18" charset="0"/>
              </a:rPr>
              <a:t>Компенсаторное</a:t>
            </a:r>
          </a:p>
          <a:p>
            <a:r>
              <a:rPr lang="ru-RU" altLang="ru-RU">
                <a:latin typeface="Times New Roman" panose="02020603050405020304" pitchFamily="18" charset="0"/>
              </a:rPr>
              <a:t> активная мобилизация компенсаторных механизмов, </a:t>
            </a:r>
          </a:p>
          <a:p>
            <a:r>
              <a:rPr lang="ru-RU" altLang="ru-RU">
                <a:latin typeface="Times New Roman" panose="02020603050405020304" pitchFamily="18" charset="0"/>
              </a:rPr>
              <a:t>формирование устойчивой компенсации пораженной системы, органа</a:t>
            </a:r>
          </a:p>
          <a:p>
            <a:r>
              <a:rPr lang="ru-RU" altLang="ru-RU">
                <a:latin typeface="Times New Roman" panose="02020603050405020304" pitchFamily="18" charset="0"/>
              </a:rPr>
              <a:t> компенсаторное замещение утраченной функции.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B69FA79C-E43B-4321-9944-8C7BD2F37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620714"/>
            <a:ext cx="8229600" cy="1139825"/>
          </a:xfrm>
        </p:spPr>
        <p:txBody>
          <a:bodyPr/>
          <a:lstStyle/>
          <a:p>
            <a:r>
              <a:rPr lang="ru-RU" altLang="ru-RU" sz="3600">
                <a:solidFill>
                  <a:srgbClr val="FFFF66"/>
                </a:solidFill>
                <a:latin typeface="Times New Roman" panose="02020603050405020304" pitchFamily="18" charset="0"/>
              </a:rPr>
              <a:t>Лечебно-профилактическое действие физической тренировки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356D054A-1288-41EC-81FA-93A44483F0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844676"/>
            <a:ext cx="8229600" cy="45307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>
                <a:solidFill>
                  <a:schemeClr val="folHlink"/>
                </a:solidFill>
                <a:latin typeface="Times New Roman" panose="02020603050405020304" pitchFamily="18" charset="0"/>
              </a:rPr>
              <a:t>Трофическое</a:t>
            </a:r>
          </a:p>
          <a:p>
            <a:r>
              <a:rPr lang="ru-RU" altLang="ru-RU" sz="2800">
                <a:latin typeface="Times New Roman" panose="02020603050405020304" pitchFamily="18" charset="0"/>
              </a:rPr>
              <a:t> активация трофической функции нервной системы, </a:t>
            </a:r>
          </a:p>
          <a:p>
            <a:r>
              <a:rPr lang="ru-RU" altLang="ru-RU" sz="2800">
                <a:latin typeface="Times New Roman" panose="02020603050405020304" pitchFamily="18" charset="0"/>
              </a:rPr>
              <a:t>улучшение процессов ферментативного окисления, </a:t>
            </a:r>
          </a:p>
          <a:p>
            <a:r>
              <a:rPr lang="ru-RU" altLang="ru-RU" sz="2800">
                <a:latin typeface="Times New Roman" panose="02020603050405020304" pitchFamily="18" charset="0"/>
              </a:rPr>
              <a:t>стимуляция иммунологических систем,</a:t>
            </a:r>
          </a:p>
          <a:p>
            <a:r>
              <a:rPr lang="ru-RU" altLang="ru-RU" sz="2800">
                <a:latin typeface="Times New Roman" panose="02020603050405020304" pitchFamily="18" charset="0"/>
              </a:rPr>
              <a:t> мобилизация пластических процессов и регенерация тканей, </a:t>
            </a:r>
          </a:p>
          <a:p>
            <a:r>
              <a:rPr lang="ru-RU" altLang="ru-RU" sz="2800">
                <a:latin typeface="Times New Roman" panose="02020603050405020304" pitchFamily="18" charset="0"/>
              </a:rPr>
              <a:t>нормализация нарушенного обмена веществ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C0465B46-61F0-4B6F-BC18-FF1B2EFD3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FFFF66"/>
                </a:solidFill>
                <a:latin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4CA4E1EF-455B-4A3C-916A-C69E819CBB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1" y="1600201"/>
            <a:ext cx="7427913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>
                <a:latin typeface="Times New Roman" panose="02020603050405020304" pitchFamily="18" charset="0"/>
              </a:rPr>
              <a:t>Психоэмоциональная разгрузка и переключение</a:t>
            </a:r>
          </a:p>
          <a:p>
            <a:pPr>
              <a:lnSpc>
                <a:spcPct val="90000"/>
              </a:lnSpc>
            </a:pPr>
            <a:r>
              <a:rPr lang="ru-RU" altLang="ru-RU" sz="2800">
                <a:latin typeface="Times New Roman" panose="02020603050405020304" pitchFamily="18" charset="0"/>
              </a:rPr>
              <a:t>Адаптация к бытовым и трудовым физическим нагрузкам</a:t>
            </a:r>
          </a:p>
          <a:p>
            <a:pPr>
              <a:lnSpc>
                <a:spcPct val="90000"/>
              </a:lnSpc>
            </a:pPr>
            <a:r>
              <a:rPr lang="ru-RU" altLang="ru-RU" sz="2800">
                <a:latin typeface="Times New Roman" panose="02020603050405020304" pitchFamily="18" charset="0"/>
              </a:rPr>
              <a:t>Вторичная профилактика хронических болезней и инвалидизации</a:t>
            </a:r>
          </a:p>
          <a:p>
            <a:pPr>
              <a:lnSpc>
                <a:spcPct val="90000"/>
              </a:lnSpc>
            </a:pPr>
            <a:r>
              <a:rPr lang="ru-RU" altLang="ru-RU" sz="2800">
                <a:latin typeface="Times New Roman" panose="02020603050405020304" pitchFamily="18" charset="0"/>
              </a:rPr>
              <a:t>Повышение физической работоспособности</a:t>
            </a:r>
          </a:p>
          <a:p>
            <a:pPr>
              <a:lnSpc>
                <a:spcPct val="90000"/>
              </a:lnSpc>
            </a:pPr>
            <a:r>
              <a:rPr lang="ru-RU" altLang="ru-RU" sz="2800">
                <a:latin typeface="Times New Roman" panose="02020603050405020304" pitchFamily="18" charset="0"/>
              </a:rPr>
              <a:t>Повышение устойчивости к неблагоприятным факторам внешней и внутренней среды</a:t>
            </a:r>
          </a:p>
        </p:txBody>
      </p:sp>
      <p:pic>
        <p:nvPicPr>
          <p:cNvPr id="108548" name="Picture 4" descr="nursing-crutches">
            <a:extLst>
              <a:ext uri="{FF2B5EF4-FFF2-40B4-BE49-F238E27FC236}">
                <a16:creationId xmlns:a16="http://schemas.microsoft.com/office/drawing/2014/main" id="{621D8100-AF86-48E4-8862-49B203AE6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333375"/>
            <a:ext cx="1905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999429F7-1273-4D13-A942-80919F2E4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476251"/>
            <a:ext cx="8229600" cy="1139825"/>
          </a:xfrm>
        </p:spPr>
        <p:txBody>
          <a:bodyPr/>
          <a:lstStyle/>
          <a:p>
            <a:r>
              <a:rPr lang="ru-RU" altLang="ru-RU">
                <a:solidFill>
                  <a:srgbClr val="FFFF66"/>
                </a:solidFill>
                <a:latin typeface="Times New Roman" panose="02020603050405020304" pitchFamily="18" charset="0"/>
              </a:rPr>
              <a:t>Показания к ЛФК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9C76AA4D-50D9-4D74-9CF5-C1A347ED6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>
                <a:latin typeface="Times New Roman" panose="02020603050405020304" pitchFamily="18" charset="0"/>
              </a:rPr>
              <a:t>Отсутствие, ослабление или извращение функции, наступившей вследствие заболевания или травмы</a:t>
            </a:r>
          </a:p>
          <a:p>
            <a:r>
              <a:rPr lang="ru-RU" altLang="ru-RU">
                <a:latin typeface="Times New Roman" panose="02020603050405020304" pitchFamily="18" charset="0"/>
              </a:rPr>
              <a:t>Положительная динамика в состоянии больного, определенная по совокупности клинико-функциональных данных </a:t>
            </a:r>
          </a:p>
        </p:txBody>
      </p:sp>
      <p:pic>
        <p:nvPicPr>
          <p:cNvPr id="109572" name="Picture 4" descr="AF046_28">
            <a:extLst>
              <a:ext uri="{FF2B5EF4-FFF2-40B4-BE49-F238E27FC236}">
                <a16:creationId xmlns:a16="http://schemas.microsoft.com/office/drawing/2014/main" id="{4B4EED81-BBB6-4619-AF05-EB44AB559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4797425"/>
            <a:ext cx="25923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3" name="Picture 5" descr="15">
            <a:extLst>
              <a:ext uri="{FF2B5EF4-FFF2-40B4-BE49-F238E27FC236}">
                <a16:creationId xmlns:a16="http://schemas.microsoft.com/office/drawing/2014/main" id="{A15DBB6F-6740-4031-825A-7445F2DB7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4797426"/>
            <a:ext cx="23717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80096EA5-A636-48C7-8F3A-C51A6B55BA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>
                <a:solidFill>
                  <a:srgbClr val="FFFF66"/>
                </a:solidFill>
                <a:latin typeface="Times New Roman" panose="02020603050405020304" pitchFamily="18" charset="0"/>
              </a:rPr>
              <a:t>Противопоказания к назначению ЛФК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129E97E-C7D5-4A4B-857B-6D5095466C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800">
                <a:latin typeface="Times New Roman" panose="02020603050405020304" pitchFamily="18" charset="0"/>
              </a:rPr>
              <a:t>Отсутствие контакта к больным вследствие тяжелого его состояния или нарушения психики</a:t>
            </a:r>
          </a:p>
          <a:p>
            <a:r>
              <a:rPr lang="ru-RU" altLang="ru-RU" sz="2800">
                <a:latin typeface="Times New Roman" panose="02020603050405020304" pitchFamily="18" charset="0"/>
              </a:rPr>
              <a:t>Острый период заболевания и его прогрессирующее течение</a:t>
            </a:r>
          </a:p>
          <a:p>
            <a:r>
              <a:rPr lang="ru-RU" altLang="ru-RU" sz="2800">
                <a:latin typeface="Times New Roman" panose="02020603050405020304" pitchFamily="18" charset="0"/>
              </a:rPr>
              <a:t>Частые гипер- и гипотонические</a:t>
            </a:r>
            <a:endParaRPr lang="en-US" altLang="ru-RU" sz="280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>
                <a:latin typeface="Times New Roman" panose="02020603050405020304" pitchFamily="18" charset="0"/>
              </a:rPr>
              <a:t> </a:t>
            </a:r>
            <a:r>
              <a:rPr lang="en-US" altLang="ru-RU" sz="2800">
                <a:latin typeface="Times New Roman" panose="02020603050405020304" pitchFamily="18" charset="0"/>
              </a:rPr>
              <a:t>	</a:t>
            </a:r>
            <a:r>
              <a:rPr lang="ru-RU" altLang="ru-RU" sz="2800">
                <a:latin typeface="Times New Roman" panose="02020603050405020304" pitchFamily="18" charset="0"/>
              </a:rPr>
              <a:t>кризы, угроза кровотечения и тромбоэмболии</a:t>
            </a:r>
          </a:p>
          <a:p>
            <a:r>
              <a:rPr lang="ru-RU" altLang="ru-RU" sz="2800">
                <a:latin typeface="Times New Roman" panose="02020603050405020304" pitchFamily="18" charset="0"/>
              </a:rPr>
              <a:t>Анемия со снижением числа эритроцитов до 2,5-3 млн, СОЭ более 20 мм/ч, выраженный лейкоцитоз </a:t>
            </a:r>
          </a:p>
        </p:txBody>
      </p:sp>
      <p:pic>
        <p:nvPicPr>
          <p:cNvPr id="110596" name="Picture 4" descr="pelvic ex fix 2">
            <a:extLst>
              <a:ext uri="{FF2B5EF4-FFF2-40B4-BE49-F238E27FC236}">
                <a16:creationId xmlns:a16="http://schemas.microsoft.com/office/drawing/2014/main" id="{4DD127E9-67DD-4CAB-A7ED-96A6A4762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4" y="2420939"/>
            <a:ext cx="21605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07CD9-F81F-4D8C-BDF7-62EE5C84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err="1">
                <a:latin typeface="+mn-lt"/>
              </a:rPr>
              <a:t>пролотерапия</a:t>
            </a:r>
            <a:endParaRPr lang="ru-RU" dirty="0">
              <a:latin typeface="+mn-lt"/>
            </a:endParaRPr>
          </a:p>
        </p:txBody>
      </p:sp>
      <p:sp>
        <p:nvSpPr>
          <p:cNvPr id="111619" name="Содержимое 2">
            <a:extLst>
              <a:ext uri="{FF2B5EF4-FFF2-40B4-BE49-F238E27FC236}">
                <a16:creationId xmlns:a16="http://schemas.microsoft.com/office/drawing/2014/main" id="{6ADB65CE-38BD-400D-8BBE-60EEBA3FA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1800"/>
              <a:t> </a:t>
            </a:r>
            <a:r>
              <a:rPr lang="ru-RU" altLang="ru-RU" sz="1600"/>
              <a:t>набирающий популярность в Европе и Северной Америке вид терапии в ортопедии и артрологии, при которой в район ослабленных связок или сухожилий шприцом вводится раздражающее вещество, которое вызывает воспаление и, тем самым, провоцирует рост новой соединительной ткани, которая укрепляет связки и сухожилия.  В 1939 году доктор Джордж С. Хакетг был одним из тех, кто разработал этот метод лечения, применяемый по сегодняшний день, но основы этой методики были известны еще со времен Гиппократа.</a:t>
            </a:r>
            <a:endParaRPr lang="ru-RU" altLang="ru-RU" sz="1600" baseline="30000"/>
          </a:p>
          <a:p>
            <a:r>
              <a:rPr lang="ru-RU" altLang="ru-RU" sz="1600"/>
              <a:t>Механизм действия терапии на микроуровне остаётся неясным. </a:t>
            </a:r>
          </a:p>
          <a:p>
            <a:r>
              <a:rPr lang="ru-RU" altLang="ru-RU" sz="1600"/>
              <a:t>В качестве раздражающего вещества чаще всего используется гиперосмолярная декстроза, часто с добавлением анестетика, например, </a:t>
            </a:r>
            <a:r>
              <a:rPr lang="ru-RU" altLang="ru-RU" sz="1600" u="sng"/>
              <a:t>лидокаина</a:t>
            </a:r>
            <a:r>
              <a:rPr lang="ru-RU" altLang="ru-RU" sz="1600"/>
              <a:t>.</a:t>
            </a:r>
          </a:p>
        </p:txBody>
      </p:sp>
      <p:pic>
        <p:nvPicPr>
          <p:cNvPr id="111620" name="Picture 2" descr="Похожее изображение">
            <a:extLst>
              <a:ext uri="{FF2B5EF4-FFF2-40B4-BE49-F238E27FC236}">
                <a16:creationId xmlns:a16="http://schemas.microsoft.com/office/drawing/2014/main" id="{2A5838A5-82C7-4E82-8169-1E1A713B3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81600"/>
            <a:ext cx="162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4" descr="Картинки по запросу prolotherapy">
            <a:extLst>
              <a:ext uri="{FF2B5EF4-FFF2-40B4-BE49-F238E27FC236}">
                <a16:creationId xmlns:a16="http://schemas.microsoft.com/office/drawing/2014/main" id="{D834F83A-2BFD-4E30-8BD9-2147DADCF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76801"/>
            <a:ext cx="28575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2" name="Picture 6" descr="Картинки по запросу prolotherapy">
            <a:extLst>
              <a:ext uri="{FF2B5EF4-FFF2-40B4-BE49-F238E27FC236}">
                <a16:creationId xmlns:a16="http://schemas.microsoft.com/office/drawing/2014/main" id="{59A187EE-4F05-4E50-901A-48F1DD9A5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53000"/>
            <a:ext cx="16906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3" name="Picture 8" descr="Картинки по запросу prolotherapy">
            <a:extLst>
              <a:ext uri="{FF2B5EF4-FFF2-40B4-BE49-F238E27FC236}">
                <a16:creationId xmlns:a16="http://schemas.microsoft.com/office/drawing/2014/main" id="{604F8799-1096-434B-B96C-8B103A62D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609601"/>
            <a:ext cx="25812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Содержимое 2">
            <a:extLst>
              <a:ext uri="{FF2B5EF4-FFF2-40B4-BE49-F238E27FC236}">
                <a16:creationId xmlns:a16="http://schemas.microsoft.com/office/drawing/2014/main" id="{872D8A30-7E9D-4805-A796-A89A7D49B25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0" y="1066800"/>
            <a:ext cx="7772400" cy="5029200"/>
          </a:xfrm>
        </p:spPr>
        <p:txBody>
          <a:bodyPr/>
          <a:lstStyle/>
          <a:p>
            <a:pPr algn="just"/>
            <a:r>
              <a:rPr lang="ru-RU" altLang="ru-RU" sz="1400"/>
              <a:t>Пролотерапия – это лечение, которое использует врожденную способность нашего организма к самовосстановлению и самоисцелению. Этот метод также известен как нехирургическая реконструкция поврежденных связок и суставов и широко применяется для лечения хронических болей. К ним относятся: артритные боли, боли в спине и шее, фибромиалгии, боль как результат спортивных травм, а также боль в случае травм шейного отдела позвоночника и позвоночных грыж, кистевой туннельный синдром, хронический тендонит, боль от частично порванных сухожилий, связок и хрящей, радикулита и синдрома височно-нижнечелюстного сустава. Слово «пролотерапия» означает пролиферацию (рост и формирование) новой ткани связок в местах, где она повреждена или ослаблена. Связки и сухожилия являются структурными соединительными звеньями, удерживающими кости в суставах. В некоторых случаях травмированные связки не в состоянии зажить и вернуть себе первоначальную эластичность и прочность, так как их кровоснабжение ограничено. Поэтому заживление происходит медленно и не всегда полноценно. Еще более усложняет процесс восстановления и заживления тот факт, что на связках имеется много нервных окончаний и, следовательно, человек будет ощущать серьезную боль в областях, где связки повреждены или ослаблены травмой. Сухожилия, соединяющие мышцы и кости, также подвержены болезненным травмам. В пролотерапии используется определенный тип органического раствора, например, декстроза (разновидность сахарного раствора) или натрий моруэйт (рыбий жир). Когда подобный раствор вводится в область повреждения связок и сухожилий, он вызывает локальное воспаление в районе повреждения. Такое местное воспаление увеличивает кровоснабжение и поступление питательных веществ, стимулируя ткани к самовосстановлению.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144857A5-5F2B-4C95-A2B5-50EA712BD3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63750" y="1196976"/>
            <a:ext cx="8305800" cy="1736725"/>
          </a:xfrm>
        </p:spPr>
        <p:txBody>
          <a:bodyPr/>
          <a:lstStyle/>
          <a:p>
            <a:r>
              <a:rPr lang="ru-RU" altLang="ru-RU" sz="3600">
                <a:solidFill>
                  <a:srgbClr val="FFFF66"/>
                </a:solidFill>
                <a:latin typeface="Times New Roman" panose="02020603050405020304" pitchFamily="18" charset="0"/>
              </a:rPr>
              <a:t>Лечебная физкультура</a:t>
            </a:r>
            <a:r>
              <a:rPr lang="ru-RU" altLang="ru-RU" sz="28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br>
              <a:rPr lang="ru-RU" altLang="ru-RU" sz="280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br>
              <a:rPr lang="ru-RU" altLang="ru-RU" sz="280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2800">
                <a:latin typeface="Times New Roman" panose="02020603050405020304" pitchFamily="18" charset="0"/>
              </a:rPr>
              <a:t> </a:t>
            </a:r>
            <a:r>
              <a:rPr lang="ru-RU" altLang="ru-RU" sz="2800">
                <a:solidFill>
                  <a:schemeClr val="tx1"/>
                </a:solidFill>
                <a:latin typeface="Times New Roman" panose="02020603050405020304" pitchFamily="18" charset="0"/>
              </a:rPr>
              <a:t>Совокупность методов лечения, профилактики и медицинской реабилитации, основанных на использовании физических упражнений, специально подобранных и методически разработанных</a:t>
            </a:r>
            <a:r>
              <a:rPr lang="ru-RU" altLang="ru-RU" sz="320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r>
              <a:rPr lang="ru-RU" altLang="ru-RU"/>
              <a:t> </a:t>
            </a:r>
          </a:p>
        </p:txBody>
      </p:sp>
      <p:pic>
        <p:nvPicPr>
          <p:cNvPr id="96259" name="Picture 3" descr="tri1">
            <a:extLst>
              <a:ext uri="{FF2B5EF4-FFF2-40B4-BE49-F238E27FC236}">
                <a16:creationId xmlns:a16="http://schemas.microsoft.com/office/drawing/2014/main" id="{00AD1D38-C030-4E94-AC24-578B06769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3933825"/>
            <a:ext cx="27352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4" descr="051010hungarospagy4">
            <a:extLst>
              <a:ext uri="{FF2B5EF4-FFF2-40B4-BE49-F238E27FC236}">
                <a16:creationId xmlns:a16="http://schemas.microsoft.com/office/drawing/2014/main" id="{3F331477-B654-4C3B-8594-E8953A592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3644901"/>
            <a:ext cx="244951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5" descr="P1020600_новый размер">
            <a:extLst>
              <a:ext uri="{FF2B5EF4-FFF2-40B4-BE49-F238E27FC236}">
                <a16:creationId xmlns:a16="http://schemas.microsoft.com/office/drawing/2014/main" id="{910E0F1F-98D3-4AFA-8B32-EB18CC760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4076700"/>
            <a:ext cx="2376487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Картинки по запросу prolotherapy">
            <a:extLst>
              <a:ext uri="{FF2B5EF4-FFF2-40B4-BE49-F238E27FC236}">
                <a16:creationId xmlns:a16="http://schemas.microsoft.com/office/drawing/2014/main" id="{59F16B6D-C95A-471A-AF31-44EE21A2F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1"/>
            <a:ext cx="76200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11" descr="6-47 INJ sup cap">
            <a:extLst>
              <a:ext uri="{FF2B5EF4-FFF2-40B4-BE49-F238E27FC236}">
                <a16:creationId xmlns:a16="http://schemas.microsoft.com/office/drawing/2014/main" id="{AFF6AC27-768B-4BC7-83D5-B7C1C56F6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43001"/>
            <a:ext cx="6629400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" descr="9-33 IL 8-13-07 OK">
            <a:extLst>
              <a:ext uri="{FF2B5EF4-FFF2-40B4-BE49-F238E27FC236}">
                <a16:creationId xmlns:a16="http://schemas.microsoft.com/office/drawing/2014/main" id="{AF391175-CAEE-4589-96C9-A9BF8A372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0"/>
            <a:ext cx="5410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Содержимое 2">
            <a:extLst>
              <a:ext uri="{FF2B5EF4-FFF2-40B4-BE49-F238E27FC236}">
                <a16:creationId xmlns:a16="http://schemas.microsoft.com/office/drawing/2014/main" id="{406C8A08-AC3F-4031-B54A-1CD7909E7AB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0" y="1981200"/>
            <a:ext cx="7772400" cy="4114800"/>
          </a:xfrm>
        </p:spPr>
        <p:txBody>
          <a:bodyPr/>
          <a:lstStyle/>
          <a:p>
            <a:r>
              <a:rPr lang="ru-RU" altLang="ru-RU" sz="2800"/>
              <a:t>Новая форма пролотерапии - богатая тромбоцитами плазма - включает в себя извлечение тромбоцитов из крови пациента. Такая терапия может стоить в три или четыре раза больше, чем стандартная. Но только одна инъекция по эффективности равна трем стандартным инъекциям пролотерапии. Эта процедура стала популярной среди профессиональных спортсменов.</a:t>
            </a:r>
          </a:p>
        </p:txBody>
      </p:sp>
      <p:pic>
        <p:nvPicPr>
          <p:cNvPr id="116739" name="Picture 2" descr="Картинки по запросу platelet rich plasma therapy">
            <a:extLst>
              <a:ext uri="{FF2B5EF4-FFF2-40B4-BE49-F238E27FC236}">
                <a16:creationId xmlns:a16="http://schemas.microsoft.com/office/drawing/2014/main" id="{52FD5AB6-ED35-4F48-A71E-70BB8E19A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0830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0" name="Picture 4" descr="Похожее изображение">
            <a:extLst>
              <a:ext uri="{FF2B5EF4-FFF2-40B4-BE49-F238E27FC236}">
                <a16:creationId xmlns:a16="http://schemas.microsoft.com/office/drawing/2014/main" id="{DED4D4CD-209B-4CC0-A0AC-D3566F503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152401"/>
            <a:ext cx="386715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Заголовок 1">
            <a:extLst>
              <a:ext uri="{FF2B5EF4-FFF2-40B4-BE49-F238E27FC236}">
                <a16:creationId xmlns:a16="http://schemas.microsoft.com/office/drawing/2014/main" id="{25DDBAFE-91B1-4FAB-B7DB-C8C8C40EA7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609600"/>
            <a:ext cx="7772400" cy="1143000"/>
          </a:xfrm>
        </p:spPr>
        <p:txBody>
          <a:bodyPr/>
          <a:lstStyle/>
          <a:p>
            <a:r>
              <a:rPr lang="en-US" altLang="ru-RU"/>
              <a:t>Dry needling </a:t>
            </a:r>
            <a:br>
              <a:rPr lang="ru-RU" altLang="ru-RU"/>
            </a:br>
            <a:r>
              <a:rPr lang="ru-RU" altLang="ru-RU" sz="2800"/>
              <a:t>воздействие сухой иглой</a:t>
            </a:r>
          </a:p>
        </p:txBody>
      </p:sp>
      <p:sp>
        <p:nvSpPr>
          <p:cNvPr id="117763" name="AutoShape 2" descr="Картинки по запросу dry needling">
            <a:extLst>
              <a:ext uri="{FF2B5EF4-FFF2-40B4-BE49-F238E27FC236}">
                <a16:creationId xmlns:a16="http://schemas.microsoft.com/office/drawing/2014/main" id="{C36E7504-1A69-4BB5-9069-9F73BA53A4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117764" name="AutoShape 4" descr="Dry Needling">
            <a:extLst>
              <a:ext uri="{FF2B5EF4-FFF2-40B4-BE49-F238E27FC236}">
                <a16:creationId xmlns:a16="http://schemas.microsoft.com/office/drawing/2014/main" id="{27F61835-6341-45C8-B37E-FFC1060F7F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117765" name="AutoShape 6" descr="dry needling vs acupuncture">
            <a:extLst>
              <a:ext uri="{FF2B5EF4-FFF2-40B4-BE49-F238E27FC236}">
                <a16:creationId xmlns:a16="http://schemas.microsoft.com/office/drawing/2014/main" id="{318BA74B-482B-48DD-92C6-FD0DD65812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17766" name="Picture 8" descr="Dry Needling">
            <a:extLst>
              <a:ext uri="{FF2B5EF4-FFF2-40B4-BE49-F238E27FC236}">
                <a16:creationId xmlns:a16="http://schemas.microsoft.com/office/drawing/2014/main" id="{029E82A6-06D2-4913-A013-7F4CAA4AC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314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7" name="Picture 10" descr="Картинки по запросу dry needling">
            <a:extLst>
              <a:ext uri="{FF2B5EF4-FFF2-40B4-BE49-F238E27FC236}">
                <a16:creationId xmlns:a16="http://schemas.microsoft.com/office/drawing/2014/main" id="{90AD8BFF-E7CA-43B7-B92E-121EBE2CA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36957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8" name="Picture 12" descr="Vastus Lateralis Trigger Points">
            <a:extLst>
              <a:ext uri="{FF2B5EF4-FFF2-40B4-BE49-F238E27FC236}">
                <a16:creationId xmlns:a16="http://schemas.microsoft.com/office/drawing/2014/main" id="{EA5748A0-4718-425B-9C84-1DB7ED581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48150"/>
            <a:ext cx="52959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9" name="Picture 14" descr="Картинки по запросу dry needling">
            <a:extLst>
              <a:ext uri="{FF2B5EF4-FFF2-40B4-BE49-F238E27FC236}">
                <a16:creationId xmlns:a16="http://schemas.microsoft.com/office/drawing/2014/main" id="{96DF2394-DADA-4419-B19F-BDBE8FB91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44196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AutoShape 2" descr="Картинки по запросу dry needling">
            <a:extLst>
              <a:ext uri="{FF2B5EF4-FFF2-40B4-BE49-F238E27FC236}">
                <a16:creationId xmlns:a16="http://schemas.microsoft.com/office/drawing/2014/main" id="{D3FB01D7-16C5-4F07-BA22-FC0D3DEA15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118787" name="AutoShape 4" descr="Картинки по запросу dry needling">
            <a:extLst>
              <a:ext uri="{FF2B5EF4-FFF2-40B4-BE49-F238E27FC236}">
                <a16:creationId xmlns:a16="http://schemas.microsoft.com/office/drawing/2014/main" id="{97975A49-E9B4-426A-B6DD-F344FF777C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118788" name="AutoShape 6" descr="Картинки по запросу dry needling">
            <a:extLst>
              <a:ext uri="{FF2B5EF4-FFF2-40B4-BE49-F238E27FC236}">
                <a16:creationId xmlns:a16="http://schemas.microsoft.com/office/drawing/2014/main" id="{F25BA223-0444-478E-9BF6-6F17B7D17B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118789" name="AutoShape 8" descr="Dry Needling">
            <a:extLst>
              <a:ext uri="{FF2B5EF4-FFF2-40B4-BE49-F238E27FC236}">
                <a16:creationId xmlns:a16="http://schemas.microsoft.com/office/drawing/2014/main" id="{4AE3F81F-ED2F-4AF5-939B-A053AA2C71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118790" name="AutoShape 10" descr="Dry Needling">
            <a:extLst>
              <a:ext uri="{FF2B5EF4-FFF2-40B4-BE49-F238E27FC236}">
                <a16:creationId xmlns:a16="http://schemas.microsoft.com/office/drawing/2014/main" id="{2F9C18BE-1A84-4F61-9C00-1EE67DA146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18791" name="Picture 14" descr="Картинки по запросу dry needling">
            <a:extLst>
              <a:ext uri="{FF2B5EF4-FFF2-40B4-BE49-F238E27FC236}">
                <a16:creationId xmlns:a16="http://schemas.microsoft.com/office/drawing/2014/main" id="{5F2D7303-8341-4BE3-8391-8CA29B4D1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228601"/>
            <a:ext cx="604837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Ear points associated with pain relief used for acupuncture in... |  Download Scientific Diagram">
            <a:extLst>
              <a:ext uri="{FF2B5EF4-FFF2-40B4-BE49-F238E27FC236}">
                <a16:creationId xmlns:a16="http://schemas.microsoft.com/office/drawing/2014/main" id="{D4611BF1-24BA-4844-A5AC-6B8A8BCE0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457200"/>
            <a:ext cx="2244725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1" name="Picture 4" descr="Acupuncture needles in the ear Stock Photo by ©manupadilla 191518462">
            <a:extLst>
              <a:ext uri="{FF2B5EF4-FFF2-40B4-BE49-F238E27FC236}">
                <a16:creationId xmlns:a16="http://schemas.microsoft.com/office/drawing/2014/main" id="{65185325-9B87-463D-8E25-0A4878F4B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18176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2" name="Picture 6" descr="Top 10 Acupressure Points For Pain Relief">
            <a:extLst>
              <a:ext uri="{FF2B5EF4-FFF2-40B4-BE49-F238E27FC236}">
                <a16:creationId xmlns:a16="http://schemas.microsoft.com/office/drawing/2014/main" id="{FC81375B-F4A9-47D5-98DA-258D3D2BA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54181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Picture 8" descr="Chinese acupuncture points for pain relief. | Download Scientific Diagram">
            <a:extLst>
              <a:ext uri="{FF2B5EF4-FFF2-40B4-BE49-F238E27FC236}">
                <a16:creationId xmlns:a16="http://schemas.microsoft.com/office/drawing/2014/main" id="{4DC46FF9-4B95-4C91-B366-3A6C6FF81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438400"/>
            <a:ext cx="360045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4" name="Заголовок 7">
            <a:extLst>
              <a:ext uri="{FF2B5EF4-FFF2-40B4-BE49-F238E27FC236}">
                <a16:creationId xmlns:a16="http://schemas.microsoft.com/office/drawing/2014/main" id="{80C9DA87-CA01-4DEA-B9BB-78920E12E9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7772400" cy="609600"/>
          </a:xfrm>
        </p:spPr>
        <p:txBody>
          <a:bodyPr/>
          <a:lstStyle/>
          <a:p>
            <a:r>
              <a:rPr lang="ru-RU" altLang="ru-RU"/>
              <a:t>рефлексотерапия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http://upload.ecvv.com/upload/Product/20091/China_Kmax_x_Spiral_Cross_Tape200912017183510.jpg">
            <a:extLst>
              <a:ext uri="{FF2B5EF4-FFF2-40B4-BE49-F238E27FC236}">
                <a16:creationId xmlns:a16="http://schemas.microsoft.com/office/drawing/2014/main" id="{26802778-6380-4F01-AB28-2D3F9C880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214313"/>
            <a:ext cx="42783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4" descr="http://www.hispasia.com/imagenes/productos/productImagePic_1df77e24fdc39438b1ac922328358cc5.jpg">
            <a:extLst>
              <a:ext uri="{FF2B5EF4-FFF2-40B4-BE49-F238E27FC236}">
                <a16:creationId xmlns:a16="http://schemas.microsoft.com/office/drawing/2014/main" id="{2369F04A-F85B-4CB3-8160-E8C5EB71C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188914"/>
            <a:ext cx="509111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6" name="Picture 6" descr="http://www.kineweb.es/cross-taping.jpg">
            <a:extLst>
              <a:ext uri="{FF2B5EF4-FFF2-40B4-BE49-F238E27FC236}">
                <a16:creationId xmlns:a16="http://schemas.microsoft.com/office/drawing/2014/main" id="{923752DE-C92C-4E57-ADF5-31DE2208E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005264"/>
            <a:ext cx="20955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Picture 8" descr="http://www.acupontolojavirtual.com.br/arquivos_loja/14418/Fotos/thumbs3/produto_Foto2_3042199.jpg">
            <a:extLst>
              <a:ext uri="{FF2B5EF4-FFF2-40B4-BE49-F238E27FC236}">
                <a16:creationId xmlns:a16="http://schemas.microsoft.com/office/drawing/2014/main" id="{9E97380F-D21E-49A4-8528-DBBA51E83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4149726"/>
            <a:ext cx="29876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8" name="Picture 10" descr="http://www.numantium.com/wp-content/uploads/2013/01/Producto_Cross_Tape-3755.jpg">
            <a:extLst>
              <a:ext uri="{FF2B5EF4-FFF2-40B4-BE49-F238E27FC236}">
                <a16:creationId xmlns:a16="http://schemas.microsoft.com/office/drawing/2014/main" id="{5DB7B1BE-EFC9-4FEC-88C7-0C0866D2A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2781301"/>
            <a:ext cx="28575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9" name="Picture 12" descr="https://encrypted-tbn0.gstatic.com/images?q=tbn:ANd9GcTiMbTQeNDtXrIkgLWrZqIPeu2ce9SsxZeZQSHinE-M9sYyAS94WQ">
            <a:extLst>
              <a:ext uri="{FF2B5EF4-FFF2-40B4-BE49-F238E27FC236}">
                <a16:creationId xmlns:a16="http://schemas.microsoft.com/office/drawing/2014/main" id="{3A62D945-D3CF-4A2B-B456-DB1F9058A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9" y="4267200"/>
            <a:ext cx="17621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http://www.k-taping.ca/wp-content/uploads/2014/02/Crosstape-11-300x223.png">
            <a:extLst>
              <a:ext uri="{FF2B5EF4-FFF2-40B4-BE49-F238E27FC236}">
                <a16:creationId xmlns:a16="http://schemas.microsoft.com/office/drawing/2014/main" id="{1CAC325A-DBFB-48A3-A79A-24D9153D0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052514"/>
            <a:ext cx="28575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4" descr="http://www.k-taping.ca/wp-content/uploads/2014/02/Crosstape-1-300x223.png">
            <a:extLst>
              <a:ext uri="{FF2B5EF4-FFF2-40B4-BE49-F238E27FC236}">
                <a16:creationId xmlns:a16="http://schemas.microsoft.com/office/drawing/2014/main" id="{54F87966-E541-4985-BA7F-C41E56145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908051"/>
            <a:ext cx="28575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0" name="Прямоугольник 3">
            <a:extLst>
              <a:ext uri="{FF2B5EF4-FFF2-40B4-BE49-F238E27FC236}">
                <a16:creationId xmlns:a16="http://schemas.microsoft.com/office/drawing/2014/main" id="{125796C1-EAB7-4C23-9BC7-ADF86BD90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4149725"/>
            <a:ext cx="84248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CROSSTAPE ® имеет излишек электрического заряда. Как только он снят с подложки, он наносится на кожу, чтобы стимулировать области боли и акупунктурные точки, где он медленно высвобождает свой электрический заряд.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Прямоугольник 1">
            <a:extLst>
              <a:ext uri="{FF2B5EF4-FFF2-40B4-BE49-F238E27FC236}">
                <a16:creationId xmlns:a16="http://schemas.microsoft.com/office/drawing/2014/main" id="{FD586B78-A5DC-43DE-9991-061B63529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1"/>
            <a:ext cx="7620000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 </a:t>
            </a: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Могут быть использованы для местных болевых точек, триггерных точек, напряженных мышц, болезненных суставов, головные боли, болезненных рубцов и многие другие.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  Водостойкие CROSSTAPEs свободны от лекарств и активных ингредиентов. Ленты применяются непосредственно над точками боли, мышечными триггерными точками и точками акупунктуры.  Могут держаться на коже более 3 недель..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CROSSTAPE имеют размеры M, L и XL. Размер М используется чаще всего. Размер L, XL могут быть использованы на больших площадях боли.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Показания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Напряжение мышц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Боль в суставах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Головная боль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Мигрень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Звон в ушах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Ушиб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>
            <a:extLst>
              <a:ext uri="{FF2B5EF4-FFF2-40B4-BE49-F238E27FC236}">
                <a16:creationId xmlns:a16="http://schemas.microsoft.com/office/drawing/2014/main" id="{99DDC26C-7981-49E4-842C-070AD6CDFC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476251"/>
            <a:ext cx="8075612" cy="5870575"/>
          </a:xfrm>
        </p:spPr>
        <p:txBody>
          <a:bodyPr/>
          <a:lstStyle/>
          <a:p>
            <a:r>
              <a:rPr lang="ru-RU" altLang="ru-RU" sz="2800" b="1">
                <a:solidFill>
                  <a:srgbClr val="FFFF00"/>
                </a:solidFill>
                <a:latin typeface="Times New Roman" panose="02020603050405020304" pitchFamily="18" charset="0"/>
              </a:rPr>
              <a:t>Гиппократ </a:t>
            </a:r>
            <a:r>
              <a:rPr lang="ru-RU" altLang="ru-RU" sz="2800">
                <a:latin typeface="Times New Roman" panose="02020603050405020304" pitchFamily="18" charset="0"/>
              </a:rPr>
              <a:t>(460-370 гг. до н. э.) описал применение физических упражнений и массажа при болезнях сердца, легких, нарушениях обмена веществ и др.</a:t>
            </a:r>
            <a:endParaRPr lang="en-US" altLang="ru-RU" sz="2800">
              <a:latin typeface="Times New Roman" panose="02020603050405020304" pitchFamily="18" charset="0"/>
            </a:endParaRPr>
          </a:p>
          <a:p>
            <a:r>
              <a:rPr lang="ru-RU" altLang="ru-RU" sz="2800">
                <a:latin typeface="Times New Roman" panose="02020603050405020304" pitchFamily="18" charset="0"/>
              </a:rPr>
              <a:t> </a:t>
            </a:r>
            <a:r>
              <a:rPr lang="ru-RU" altLang="ru-RU" sz="2800" b="1">
                <a:solidFill>
                  <a:srgbClr val="FFFF00"/>
                </a:solidFill>
                <a:latin typeface="Times New Roman" panose="02020603050405020304" pitchFamily="18" charset="0"/>
              </a:rPr>
              <a:t>Ибн-Сина</a:t>
            </a:r>
            <a:r>
              <a:rPr lang="ru-RU" altLang="ru-RU" sz="2800">
                <a:latin typeface="Times New Roman" panose="02020603050405020304" pitchFamily="18" charset="0"/>
              </a:rPr>
              <a:t> (Авиценна, 980-1037) осветил в своих трудах методику применения физических упражнений для больных и здоровых, подразделяя нагрузки на малые и большие, сильные и слабые, быстрые и медленные.</a:t>
            </a:r>
            <a:endParaRPr lang="en-US" altLang="ru-RU" sz="2800">
              <a:latin typeface="Times New Roman" panose="02020603050405020304" pitchFamily="18" charset="0"/>
            </a:endParaRPr>
          </a:p>
          <a:p>
            <a:r>
              <a:rPr lang="ru-RU" altLang="ru-RU" sz="2800">
                <a:latin typeface="Times New Roman" panose="02020603050405020304" pitchFamily="18" charset="0"/>
              </a:rPr>
              <a:t> В эпоху Возрождения (XIV-XVI вв.) физические упражнения пропагандировались как средство для достижения гармонического развития.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Нижний колонтитул 3">
            <a:extLst>
              <a:ext uri="{FF2B5EF4-FFF2-40B4-BE49-F238E27FC236}">
                <a16:creationId xmlns:a16="http://schemas.microsoft.com/office/drawing/2014/main" id="{560DC4E8-45F8-4C01-B4B2-78C2C6D9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6400800"/>
            <a:ext cx="5562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23907" name="Picture 2" descr="http://cs402224.userapi.com/v402224712/496/GfX84UAMcjU.jpg">
            <a:extLst>
              <a:ext uri="{FF2B5EF4-FFF2-40B4-BE49-F238E27FC236}">
                <a16:creationId xmlns:a16="http://schemas.microsoft.com/office/drawing/2014/main" id="{7FDF2E6D-B23A-415E-9495-D460AAEB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97388"/>
            <a:ext cx="28956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8" name="Picture 4" descr="http://cs319717.userapi.com/v319717712/2c6/bEaeTF-52U8.jpg">
            <a:extLst>
              <a:ext uri="{FF2B5EF4-FFF2-40B4-BE49-F238E27FC236}">
                <a16:creationId xmlns:a16="http://schemas.microsoft.com/office/drawing/2014/main" id="{720E5D14-D416-4196-956B-A58A0E079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419600"/>
            <a:ext cx="41322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9" name="Picture 6" descr="http://cs319717.userapi.com/v319717712/3fb/FvsIQ9PTfIM.jpg">
            <a:extLst>
              <a:ext uri="{FF2B5EF4-FFF2-40B4-BE49-F238E27FC236}">
                <a16:creationId xmlns:a16="http://schemas.microsoft.com/office/drawing/2014/main" id="{3EC8F346-04B5-4D53-B107-02A66CE0F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0" name="Picture 8" descr="http://cs307805.userapi.com/v307805712/9c1/GaOjqpJYDiU.jpg">
            <a:extLst>
              <a:ext uri="{FF2B5EF4-FFF2-40B4-BE49-F238E27FC236}">
                <a16:creationId xmlns:a16="http://schemas.microsoft.com/office/drawing/2014/main" id="{C201279D-0132-4822-B7B5-EE4FD4DAB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9924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1" name="Picture 10" descr="http://cs307805.userapi.com/v307805712/14c3/9WKljHvPyZc.jpg">
            <a:extLst>
              <a:ext uri="{FF2B5EF4-FFF2-40B4-BE49-F238E27FC236}">
                <a16:creationId xmlns:a16="http://schemas.microsoft.com/office/drawing/2014/main" id="{5F5B0BA8-E253-453D-88A1-DA8F14257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29718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2" name="Picture 12" descr="http://cs319716.userapi.com/v319716712/97/y1kFq0EYC6o.jpg">
            <a:extLst>
              <a:ext uri="{FF2B5EF4-FFF2-40B4-BE49-F238E27FC236}">
                <a16:creationId xmlns:a16="http://schemas.microsoft.com/office/drawing/2014/main" id="{EA5A8D67-2D88-4860-AA16-1F7F506A4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1"/>
            <a:ext cx="32766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3" name="Picture 14" descr="http://cs11440.userapi.com/u164962573/-14/x_bf3ff742.jpg">
            <a:extLst>
              <a:ext uri="{FF2B5EF4-FFF2-40B4-BE49-F238E27FC236}">
                <a16:creationId xmlns:a16="http://schemas.microsoft.com/office/drawing/2014/main" id="{90F22ECD-7371-43BA-A856-9AC67B59E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0"/>
            <a:ext cx="1981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Заголовок 3">
            <a:extLst>
              <a:ext uri="{FF2B5EF4-FFF2-40B4-BE49-F238E27FC236}">
                <a16:creationId xmlns:a16="http://schemas.microsoft.com/office/drawing/2014/main" id="{36EE0237-2ADF-4837-9474-E68523CB0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Психотерапия</a:t>
            </a:r>
          </a:p>
        </p:txBody>
      </p:sp>
      <p:sp>
        <p:nvSpPr>
          <p:cNvPr id="124931" name="Содержимое 3">
            <a:extLst>
              <a:ext uri="{FF2B5EF4-FFF2-40B4-BE49-F238E27FC236}">
                <a16:creationId xmlns:a16="http://schemas.microsoft.com/office/drawing/2014/main" id="{9B16FF99-8B74-428D-BBA0-AE0E03BEF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Гипноз</a:t>
            </a:r>
          </a:p>
          <a:p>
            <a:r>
              <a:rPr lang="ru-RU" altLang="ru-RU"/>
              <a:t>Медитативные техники</a:t>
            </a:r>
          </a:p>
          <a:p>
            <a:r>
              <a:rPr lang="ru-RU" altLang="ru-RU"/>
              <a:t>Психологическое консультирование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442AE5D-4EC3-454C-9784-AEBA0AA8906E}"/>
              </a:ext>
            </a:extLst>
          </p:cNvPr>
          <p:cNvSpPr txBox="1">
            <a:spLocks/>
          </p:cNvSpPr>
          <p:nvPr/>
        </p:nvSpPr>
        <p:spPr>
          <a:xfrm>
            <a:off x="1952625" y="1"/>
            <a:ext cx="8229600" cy="8683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Медитация и гены</a:t>
            </a:r>
          </a:p>
        </p:txBody>
      </p:sp>
      <p:pic>
        <p:nvPicPr>
          <p:cNvPr id="125955" name="Picture 2">
            <a:extLst>
              <a:ext uri="{FF2B5EF4-FFF2-40B4-BE49-F238E27FC236}">
                <a16:creationId xmlns:a16="http://schemas.microsoft.com/office/drawing/2014/main" id="{088B95CE-24D3-4201-BB19-247532FDB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311526"/>
            <a:ext cx="39052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6E2207-8938-470A-AB01-F3481C260356}"/>
              </a:ext>
            </a:extLst>
          </p:cNvPr>
          <p:cNvSpPr/>
          <p:nvPr/>
        </p:nvSpPr>
        <p:spPr>
          <a:xfrm>
            <a:off x="1809750" y="1000126"/>
            <a:ext cx="828675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Американская кардиологическая ассоциация: «Медитация продлевает жизнь, снижая смертность от сердечно-сосудистых заболеваний — до 30% и до 50% — от рака».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EC81DD-8520-4556-A781-987B1B8E4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1071564"/>
            <a:ext cx="8643938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Медитация увеличивает толщину некоторых отделов коры головного мозга, вовлеченных в процессы внимания, рабочей памяти и сенсорной обработки информации — префронтальной коры.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Все практикующие дзен-медитацию в зрелом или пожилом возрасте не имеют возрастных изменений коры, а также демонстрируют нормальные показатели в тестах на внимание.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18C2A75-0505-49DD-AB22-EBCD6D1E98F4}"/>
              </a:ext>
            </a:extLst>
          </p:cNvPr>
          <p:cNvSpPr txBox="1">
            <a:spLocks/>
          </p:cNvSpPr>
          <p:nvPr/>
        </p:nvSpPr>
        <p:spPr>
          <a:xfrm>
            <a:off x="2024063" y="214313"/>
            <a:ext cx="8229600" cy="7858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Медитация и гены</a:t>
            </a:r>
          </a:p>
        </p:txBody>
      </p:sp>
      <p:pic>
        <p:nvPicPr>
          <p:cNvPr id="126980" name="Picture 2">
            <a:extLst>
              <a:ext uri="{FF2B5EF4-FFF2-40B4-BE49-F238E27FC236}">
                <a16:creationId xmlns:a16="http://schemas.microsoft.com/office/drawing/2014/main" id="{458E039C-B01E-499A-8A8F-2CFEDBC72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4500563"/>
            <a:ext cx="2597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F29A2-5FEC-4327-9C78-8DDA436BABB0}"/>
              </a:ext>
            </a:extLst>
          </p:cNvPr>
          <p:cNvSpPr txBox="1">
            <a:spLocks/>
          </p:cNvSpPr>
          <p:nvPr/>
        </p:nvSpPr>
        <p:spPr>
          <a:xfrm>
            <a:off x="2024063" y="0"/>
            <a:ext cx="8229600" cy="7254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Медитация</a:t>
            </a:r>
            <a:endParaRPr kumimoji="0" lang="ru-RU" sz="4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128003" name="Прямоугольник 2">
            <a:extLst>
              <a:ext uri="{FF2B5EF4-FFF2-40B4-BE49-F238E27FC236}">
                <a16:creationId xmlns:a16="http://schemas.microsoft.com/office/drawing/2014/main" id="{ED62A78C-2C1B-4F3C-9A24-2DB281BB9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714376"/>
            <a:ext cx="85725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практикующих медитационную технику цигун сильно активированы гены, усиливающие работу иммунной системы, ускоряющие заживление ран, оптимизирующие воспалительные процессы, обмен веществ и артериальное давление, а также подавлены «опухолевые» гены (изменения активности около 250 генов).</a:t>
            </a:r>
          </a:p>
        </p:txBody>
      </p:sp>
      <p:pic>
        <p:nvPicPr>
          <p:cNvPr id="128004" name="Picture 2">
            <a:extLst>
              <a:ext uri="{FF2B5EF4-FFF2-40B4-BE49-F238E27FC236}">
                <a16:creationId xmlns:a16="http://schemas.microsoft.com/office/drawing/2014/main" id="{F01494BC-01AF-44C0-83DE-CCAAA407B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3786189"/>
            <a:ext cx="41910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>
            <a:extLst>
              <a:ext uri="{FF2B5EF4-FFF2-40B4-BE49-F238E27FC236}">
                <a16:creationId xmlns:a16="http://schemas.microsoft.com/office/drawing/2014/main" id="{2D304262-5F21-4BC5-A0AC-82BDB98C72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333375"/>
            <a:ext cx="8229600" cy="6191250"/>
          </a:xfrm>
        </p:spPr>
        <p:txBody>
          <a:bodyPr/>
          <a:lstStyle/>
          <a:p>
            <a:r>
              <a:rPr lang="ru-RU" altLang="ru-RU" sz="2400">
                <a:latin typeface="Times New Roman" panose="02020603050405020304" pitchFamily="18" charset="0"/>
              </a:rPr>
              <a:t>В России </a:t>
            </a:r>
            <a:r>
              <a:rPr lang="en-US" altLang="ru-RU" sz="2400">
                <a:latin typeface="Times New Roman" panose="02020603050405020304" pitchFamily="18" charset="0"/>
              </a:rPr>
              <a:t>  </a:t>
            </a:r>
            <a:r>
              <a:rPr lang="ru-RU" altLang="ru-RU" sz="2400">
                <a:latin typeface="Times New Roman" panose="02020603050405020304" pitchFamily="18" charset="0"/>
              </a:rPr>
              <a:t>выдающиеся</a:t>
            </a:r>
            <a:r>
              <a:rPr lang="en-US" altLang="ru-RU" sz="2400">
                <a:latin typeface="Times New Roman" panose="02020603050405020304" pitchFamily="18" charset="0"/>
              </a:rPr>
              <a:t>  </a:t>
            </a:r>
            <a:r>
              <a:rPr lang="ru-RU" altLang="ru-RU" sz="2400">
                <a:latin typeface="Times New Roman" panose="02020603050405020304" pitchFamily="18" charset="0"/>
              </a:rPr>
              <a:t> клиницисты, такие, как М. Я. Мудров </a:t>
            </a:r>
            <a:r>
              <a:rPr lang="en-US" altLang="ru-RU" sz="2400">
                <a:latin typeface="Times New Roman" panose="02020603050405020304" pitchFamily="18" charset="0"/>
              </a:rPr>
              <a:t>  </a:t>
            </a:r>
            <a:r>
              <a:rPr lang="ru-RU" altLang="ru-RU" sz="2400">
                <a:latin typeface="Times New Roman" panose="02020603050405020304" pitchFamily="18" charset="0"/>
              </a:rPr>
              <a:t>(1776-1831), Н.И.Пирогов</a:t>
            </a:r>
            <a:r>
              <a:rPr lang="en-US" altLang="ru-RU" sz="2400">
                <a:latin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</a:rPr>
              <a:t> (1810-1881), </a:t>
            </a:r>
            <a:r>
              <a:rPr lang="en-US" altLang="ru-RU" sz="2400">
                <a:latin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</a:rPr>
              <a:t>С.П.Боткин (1831-1889), Г.А.Захарьин (1829-1897), А.А.Остроумов .(1844-1908), придавали важное </a:t>
            </a:r>
            <a:r>
              <a:rPr lang="en-US" altLang="ru-RU" sz="2400">
                <a:latin typeface="Times New Roman" panose="02020603050405020304" pitchFamily="18" charset="0"/>
              </a:rPr>
              <a:t>  </a:t>
            </a:r>
            <a:r>
              <a:rPr lang="ru-RU" altLang="ru-RU" sz="2400">
                <a:latin typeface="Times New Roman" panose="02020603050405020304" pitchFamily="18" charset="0"/>
              </a:rPr>
              <a:t>значение </a:t>
            </a:r>
            <a:r>
              <a:rPr lang="en-US" altLang="ru-RU" sz="2400">
                <a:latin typeface="Times New Roman" panose="02020603050405020304" pitchFamily="18" charset="0"/>
              </a:rPr>
              <a:t>       </a:t>
            </a:r>
            <a:r>
              <a:rPr lang="ru-RU" altLang="ru-RU" sz="2400">
                <a:latin typeface="Times New Roman" panose="02020603050405020304" pitchFamily="18" charset="0"/>
              </a:rPr>
              <a:t>применению физических упражнений в практике лечения.</a:t>
            </a:r>
            <a:endParaRPr lang="en-US" altLang="ru-RU" sz="240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ru-RU" sz="240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ru-RU">
              <a:latin typeface="Times New Roman" panose="02020603050405020304" pitchFamily="18" charset="0"/>
            </a:endParaRPr>
          </a:p>
          <a:p>
            <a:endParaRPr lang="en-US" altLang="ru-RU" sz="360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ru-RU" sz="3600">
              <a:latin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3600">
                <a:latin typeface="Times New Roman" panose="02020603050405020304" pitchFamily="18" charset="0"/>
              </a:rPr>
              <a:t> </a:t>
            </a:r>
            <a:r>
              <a:rPr lang="ru-RU" altLang="ru-RU" sz="2400">
                <a:solidFill>
                  <a:schemeClr val="folHlink"/>
                </a:solidFill>
                <a:latin typeface="Times New Roman" panose="02020603050405020304" pitchFamily="18" charset="0"/>
              </a:rPr>
              <a:t>В ряде стран Европы принят термин </a:t>
            </a:r>
            <a:r>
              <a:rPr lang="ru-RU" altLang="ru-RU" sz="2400">
                <a:latin typeface="Times New Roman" panose="02020603050405020304" pitchFamily="18" charset="0"/>
              </a:rPr>
              <a:t>:</a:t>
            </a:r>
            <a:endParaRPr lang="ru-RU" altLang="ru-RU" sz="240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240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>
                <a:solidFill>
                  <a:srgbClr val="CCFFCC"/>
                </a:solidFill>
                <a:latin typeface="Times New Roman" panose="02020603050405020304" pitchFamily="18" charset="0"/>
              </a:rPr>
              <a:t>К</a:t>
            </a:r>
            <a:r>
              <a:rPr lang="ru-RU" altLang="ru-RU" sz="2800">
                <a:solidFill>
                  <a:srgbClr val="CCFFCC"/>
                </a:solidFill>
                <a:latin typeface="Times New Roman" panose="02020603050405020304" pitchFamily="18" charset="0"/>
              </a:rPr>
              <a:t>инезитерапия</a:t>
            </a:r>
            <a:r>
              <a:rPr lang="en-US" altLang="ru-RU" sz="2800">
                <a:solidFill>
                  <a:srgbClr val="CCFFCC"/>
                </a:solidFill>
                <a:latin typeface="Times New Roman" panose="02020603050405020304" pitchFamily="18" charset="0"/>
              </a:rPr>
              <a:t>, Physical Therapy</a:t>
            </a:r>
            <a:r>
              <a:rPr lang="ru-RU" altLang="ru-RU" sz="2800">
                <a:solidFill>
                  <a:srgbClr val="CCFFCC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>
                <a:solidFill>
                  <a:srgbClr val="CCFFCC"/>
                </a:solidFill>
                <a:latin typeface="Times New Roman" panose="02020603050405020304" pitchFamily="18" charset="0"/>
              </a:rPr>
              <a:t>,</a:t>
            </a:r>
            <a:r>
              <a:rPr lang="ru-RU" altLang="ru-RU" sz="2800">
                <a:solidFill>
                  <a:srgbClr val="CCFF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800">
                <a:solidFill>
                  <a:srgbClr val="CCFFCC"/>
                </a:solidFill>
                <a:latin typeface="Times New Roman" panose="02020603050405020304" pitchFamily="18" charset="0"/>
              </a:rPr>
              <a:t>Physiotherapy</a:t>
            </a:r>
            <a:r>
              <a:rPr lang="ru-RU" altLang="ru-RU" sz="2800">
                <a:solidFill>
                  <a:srgbClr val="CCFFCC"/>
                </a:solidFill>
                <a:latin typeface="Times New Roman" panose="02020603050405020304" pitchFamily="18" charset="0"/>
              </a:rPr>
              <a:t>,</a:t>
            </a:r>
            <a:r>
              <a:rPr lang="en-US" altLang="ru-RU" sz="2400">
                <a:solidFill>
                  <a:srgbClr val="CCFFCC"/>
                </a:solidFill>
                <a:latin typeface="Times New Roman" panose="02020603050405020304" pitchFamily="18" charset="0"/>
              </a:rPr>
              <a:t> </a:t>
            </a:r>
            <a:endParaRPr lang="ru-RU" altLang="ru-RU" sz="2400">
              <a:solidFill>
                <a:srgbClr val="CCFFCC"/>
              </a:solidFill>
              <a:latin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2400">
                <a:solidFill>
                  <a:schemeClr val="folHlink"/>
                </a:solidFill>
                <a:latin typeface="Times New Roman" panose="02020603050405020304" pitchFamily="18" charset="0"/>
              </a:rPr>
              <a:t>а не лечебная физкультура.</a:t>
            </a:r>
          </a:p>
        </p:txBody>
      </p:sp>
      <p:pic>
        <p:nvPicPr>
          <p:cNvPr id="98307" name="Picture 5" descr="i">
            <a:extLst>
              <a:ext uri="{FF2B5EF4-FFF2-40B4-BE49-F238E27FC236}">
                <a16:creationId xmlns:a16="http://schemas.microsoft.com/office/drawing/2014/main" id="{4993C5CA-AAF7-4EAE-B186-D668B215F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2565401"/>
            <a:ext cx="30257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7" descr="230px-Polio_physical_therapy">
            <a:extLst>
              <a:ext uri="{FF2B5EF4-FFF2-40B4-BE49-F238E27FC236}">
                <a16:creationId xmlns:a16="http://schemas.microsoft.com/office/drawing/2014/main" id="{B8377A4B-F04A-4DD5-B3D7-DCD8F884E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2205038"/>
            <a:ext cx="237648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9" descr="Enothe Fotos 003">
            <a:extLst>
              <a:ext uri="{FF2B5EF4-FFF2-40B4-BE49-F238E27FC236}">
                <a16:creationId xmlns:a16="http://schemas.microsoft.com/office/drawing/2014/main" id="{BA3D0B51-AEE9-427A-966F-B17AEDB82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76475"/>
            <a:ext cx="29924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043F7EDC-50F5-46A1-99F5-D8AB25A6D5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981076"/>
            <a:ext cx="5699125" cy="436563"/>
          </a:xfrm>
        </p:spPr>
        <p:txBody>
          <a:bodyPr/>
          <a:lstStyle/>
          <a:p>
            <a:r>
              <a:rPr lang="de-DE" altLang="ru-RU" sz="2400">
                <a:solidFill>
                  <a:schemeClr val="folHlink"/>
                </a:solidFill>
                <a:latin typeface="Times New Roman" panose="02020603050405020304" pitchFamily="18" charset="0"/>
              </a:rPr>
              <a:t>Orthopaedic Hospital for </a:t>
            </a:r>
            <a:br>
              <a:rPr lang="de-DE" altLang="ru-RU" sz="2400">
                <a:solidFill>
                  <a:schemeClr val="folHlink"/>
                </a:solidFill>
                <a:latin typeface="Times New Roman" panose="02020603050405020304" pitchFamily="18" charset="0"/>
              </a:rPr>
            </a:br>
            <a:r>
              <a:rPr lang="de-DE" altLang="ru-RU" sz="2400">
                <a:solidFill>
                  <a:schemeClr val="folHlink"/>
                </a:solidFill>
                <a:latin typeface="Times New Roman" panose="02020603050405020304" pitchFamily="18" charset="0"/>
              </a:rPr>
              <a:t>war-injured men</a:t>
            </a:r>
            <a:br>
              <a:rPr lang="de-AT" altLang="ru-RU" sz="2400">
                <a:solidFill>
                  <a:schemeClr val="folHlink"/>
                </a:solidFill>
                <a:latin typeface="Times New Roman" panose="02020603050405020304" pitchFamily="18" charset="0"/>
              </a:rPr>
            </a:br>
            <a:endParaRPr lang="ru-RU" altLang="ru-RU" sz="240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9331" name="Picture 5" descr="Enothe Fotos 006">
            <a:extLst>
              <a:ext uri="{FF2B5EF4-FFF2-40B4-BE49-F238E27FC236}">
                <a16:creationId xmlns:a16="http://schemas.microsoft.com/office/drawing/2014/main" id="{8B97D812-FC3C-4E5A-84E7-3E16ECFB9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628776"/>
            <a:ext cx="669766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7" descr="Spitzy">
            <a:extLst>
              <a:ext uri="{FF2B5EF4-FFF2-40B4-BE49-F238E27FC236}">
                <a16:creationId xmlns:a16="http://schemas.microsoft.com/office/drawing/2014/main" id="{CFDCB750-338C-4FB4-A036-FE0A19FE1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476250"/>
            <a:ext cx="20875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Rectangle 8">
            <a:extLst>
              <a:ext uri="{FF2B5EF4-FFF2-40B4-BE49-F238E27FC236}">
                <a16:creationId xmlns:a16="http://schemas.microsoft.com/office/drawing/2014/main" id="{7B22FF52-71BC-4859-A2C9-5EA148525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4386" y="3860800"/>
            <a:ext cx="223330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Austrian Pioneers</a:t>
            </a:r>
            <a:r>
              <a:rPr kumimoji="0" lang="de-DE" altLang="ru-RU" sz="2400" b="1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Hans Spitzy</a:t>
            </a:r>
            <a:br>
              <a:rPr kumimoji="0" lang="de-DE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de-DE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1872-1956</a:t>
            </a:r>
            <a:endParaRPr kumimoji="0" lang="de-AT" altLang="ru-RU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>
            <a:extLst>
              <a:ext uri="{FF2B5EF4-FFF2-40B4-BE49-F238E27FC236}">
                <a16:creationId xmlns:a16="http://schemas.microsoft.com/office/drawing/2014/main" id="{C3CD753F-6D23-4410-A1BD-ED5003436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8" y="404814"/>
            <a:ext cx="82296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2800">
                <a:latin typeface="Times New Roman" pitchFamily="18" charset="0"/>
              </a:rPr>
              <a:t>	</a:t>
            </a:r>
            <a:r>
              <a:rPr lang="ru-RU">
                <a:latin typeface="Times New Roman" pitchFamily="18" charset="0"/>
              </a:rPr>
              <a:t>В 1928 г. был принят термин </a:t>
            </a:r>
            <a:endParaRPr lang="en-US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2800" b="1">
                <a:solidFill>
                  <a:srgbClr val="FFFF66"/>
                </a:solidFill>
                <a:latin typeface="Times New Roman" pitchFamily="18" charset="0"/>
              </a:rPr>
              <a:t>«Лечебная Физическая Культура»</a:t>
            </a:r>
            <a:r>
              <a:rPr lang="ru-RU" sz="2800" b="1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endParaRPr lang="en-US" sz="2800" b="1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2400">
                <a:latin typeface="Times New Roman" pitchFamily="18" charset="0"/>
              </a:rPr>
              <a:t>взамен терминов, употреблявшихся ранее:</a:t>
            </a:r>
            <a:r>
              <a:rPr lang="ru-RU" sz="2800">
                <a:latin typeface="Times New Roman" pitchFamily="18" charset="0"/>
              </a:rPr>
              <a:t> </a:t>
            </a:r>
            <a:endParaRPr lang="en-US" sz="2800">
              <a:latin typeface="Times New Roman" pitchFamily="18" charset="0"/>
            </a:endParaRPr>
          </a:p>
          <a:p>
            <a:pPr>
              <a:defRPr/>
            </a:pPr>
            <a:r>
              <a:rPr lang="ru-RU" sz="2800">
                <a:latin typeface="Times New Roman" pitchFamily="18" charset="0"/>
              </a:rPr>
              <a:t>«кинезитерапия», </a:t>
            </a:r>
            <a:endParaRPr lang="en-US" sz="2800">
              <a:latin typeface="Times New Roman" pitchFamily="18" charset="0"/>
            </a:endParaRPr>
          </a:p>
          <a:p>
            <a:pPr>
              <a:defRPr/>
            </a:pPr>
            <a:r>
              <a:rPr lang="ru-RU" sz="2800">
                <a:latin typeface="Times New Roman" pitchFamily="18" charset="0"/>
              </a:rPr>
              <a:t>«мототерапия», </a:t>
            </a:r>
            <a:endParaRPr lang="en-US" sz="2800">
              <a:latin typeface="Times New Roman" pitchFamily="18" charset="0"/>
            </a:endParaRPr>
          </a:p>
          <a:p>
            <a:pPr>
              <a:defRPr/>
            </a:pPr>
            <a:r>
              <a:rPr lang="ru-RU" sz="2800">
                <a:latin typeface="Times New Roman" pitchFamily="18" charset="0"/>
              </a:rPr>
              <a:t>«врачебная гимнастика».</a:t>
            </a:r>
            <a:endParaRPr lang="en-US" sz="280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2800">
                <a:latin typeface="Times New Roman" pitchFamily="18" charset="0"/>
              </a:rPr>
              <a:t>	</a:t>
            </a:r>
            <a:r>
              <a:rPr lang="ru-RU" sz="2800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</a:rPr>
              <a:t>За последние 100 лет лечебная гимнастика, пройдя несколько этапов развития и становления, оформилась в самостоятельную клиническую и научную дисциплину.</a:t>
            </a:r>
          </a:p>
        </p:txBody>
      </p:sp>
      <p:pic>
        <p:nvPicPr>
          <p:cNvPr id="100355" name="Picture 4" descr="lfk">
            <a:extLst>
              <a:ext uri="{FF2B5EF4-FFF2-40B4-BE49-F238E27FC236}">
                <a16:creationId xmlns:a16="http://schemas.microsoft.com/office/drawing/2014/main" id="{4DDC740C-B2F9-49AA-A29B-C936BDAE5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4797426"/>
            <a:ext cx="21605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6" descr="i">
            <a:extLst>
              <a:ext uri="{FF2B5EF4-FFF2-40B4-BE49-F238E27FC236}">
                <a16:creationId xmlns:a16="http://schemas.microsoft.com/office/drawing/2014/main" id="{84B62219-FD89-4B5C-9665-E088D0A17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4797426"/>
            <a:ext cx="22336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11">
            <a:extLst>
              <a:ext uri="{FF2B5EF4-FFF2-40B4-BE49-F238E27FC236}">
                <a16:creationId xmlns:a16="http://schemas.microsoft.com/office/drawing/2014/main" id="{AEB9084E-7DEB-44D2-8E06-E501FA7B2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4797426"/>
            <a:ext cx="23034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13F93AC7-D4C7-4794-A538-7060392FA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549275"/>
            <a:ext cx="8229600" cy="1143000"/>
          </a:xfrm>
        </p:spPr>
        <p:txBody>
          <a:bodyPr/>
          <a:lstStyle/>
          <a:p>
            <a:r>
              <a:rPr lang="ru-RU" altLang="ru-RU" sz="4000">
                <a:solidFill>
                  <a:srgbClr val="FFFF66"/>
                </a:solidFill>
                <a:latin typeface="Times New Roman" panose="02020603050405020304" pitchFamily="18" charset="0"/>
              </a:rPr>
              <a:t>Лечебная физкультура</a:t>
            </a:r>
            <a:r>
              <a:rPr lang="ru-RU" altLang="ru-RU" sz="280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br>
              <a:rPr lang="ru-RU" altLang="ru-RU" sz="2800">
                <a:solidFill>
                  <a:srgbClr val="FFFF66"/>
                </a:solidFill>
                <a:latin typeface="Times New Roman" panose="02020603050405020304" pitchFamily="18" charset="0"/>
              </a:rPr>
            </a:br>
            <a:endParaRPr lang="ru-RU" altLang="ru-RU" sz="2800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83008295-EF9F-4F57-B508-24DE6A8AD1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7851" y="1341439"/>
            <a:ext cx="8589963" cy="4530725"/>
          </a:xfrm>
        </p:spPr>
        <p:txBody>
          <a:bodyPr/>
          <a:lstStyle/>
          <a:p>
            <a:r>
              <a:rPr lang="ru-RU" altLang="ru-RU">
                <a:latin typeface="Times New Roman" panose="02020603050405020304" pitchFamily="18" charset="0"/>
              </a:rPr>
              <a:t>Естественно биологический метод, в основе которого лежит использование основной биологической функции организма – </a:t>
            </a:r>
            <a:r>
              <a:rPr lang="ru-RU" altLang="ru-RU">
                <a:solidFill>
                  <a:srgbClr val="FFFF00"/>
                </a:solidFill>
                <a:latin typeface="Times New Roman" panose="02020603050405020304" pitchFamily="18" charset="0"/>
              </a:rPr>
              <a:t>движения.</a:t>
            </a:r>
          </a:p>
          <a:p>
            <a:r>
              <a:rPr lang="ru-RU" altLang="ru-RU">
                <a:latin typeface="Times New Roman" panose="02020603050405020304" pitchFamily="18" charset="0"/>
              </a:rPr>
              <a:t> Движение является основным стимулятором роста, развития и формирования организма.</a:t>
            </a:r>
          </a:p>
        </p:txBody>
      </p:sp>
      <p:pic>
        <p:nvPicPr>
          <p:cNvPr id="101380" name="Picture 11">
            <a:extLst>
              <a:ext uri="{FF2B5EF4-FFF2-40B4-BE49-F238E27FC236}">
                <a16:creationId xmlns:a16="http://schemas.microsoft.com/office/drawing/2014/main" id="{6676EB7E-1A17-4CC4-BDFF-104CD9CBF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581525"/>
            <a:ext cx="59055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F078FA63-824E-4A47-91A3-FE86DD796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4113" y="981075"/>
            <a:ext cx="7294562" cy="1143000"/>
          </a:xfrm>
        </p:spPr>
        <p:txBody>
          <a:bodyPr/>
          <a:lstStyle/>
          <a:p>
            <a:r>
              <a:rPr lang="ru-RU" altLang="ru-RU" sz="4000">
                <a:solidFill>
                  <a:srgbClr val="FFFF66"/>
                </a:solidFill>
                <a:latin typeface="Times New Roman" panose="02020603050405020304" pitchFamily="18" charset="0"/>
              </a:rPr>
              <a:t>Физические упражнения:</a:t>
            </a:r>
            <a:r>
              <a:rPr lang="ru-RU" altLang="ru-RU" sz="4000">
                <a:latin typeface="Times New Roman" panose="02020603050405020304" pitchFamily="18" charset="0"/>
              </a:rPr>
              <a:t> </a:t>
            </a:r>
            <a:br>
              <a:rPr lang="ru-RU" altLang="ru-RU" sz="4000">
                <a:latin typeface="Times New Roman" panose="02020603050405020304" pitchFamily="18" charset="0"/>
              </a:rPr>
            </a:br>
            <a:endParaRPr lang="ru-RU" altLang="ru-RU" sz="4000">
              <a:latin typeface="Times New Roman" panose="02020603050405020304" pitchFamily="18" charset="0"/>
            </a:endParaRP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E5C8031C-384C-4805-851A-5960E7271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6" y="1412876"/>
            <a:ext cx="7777163" cy="46085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altLang="ru-RU" sz="2800"/>
          </a:p>
          <a:p>
            <a:r>
              <a:rPr lang="ru-RU" altLang="ru-RU" sz="2400">
                <a:latin typeface="Times New Roman" panose="02020603050405020304" pitchFamily="18" charset="0"/>
              </a:rPr>
              <a:t>стимулируют обмен веществ, тканевой обмен, эндокринную систему; </a:t>
            </a:r>
          </a:p>
          <a:p>
            <a:r>
              <a:rPr lang="ru-RU" altLang="ru-RU" sz="2400">
                <a:latin typeface="Times New Roman" panose="02020603050405020304" pitchFamily="18" charset="0"/>
              </a:rPr>
              <a:t>повышая иммунобиологические свойства, ферментативную активность, способствуют устойчивости организма к заболеваниям; </a:t>
            </a:r>
          </a:p>
          <a:p>
            <a:r>
              <a:rPr lang="ru-RU" altLang="ru-RU" sz="2400">
                <a:latin typeface="Times New Roman" panose="02020603050405020304" pitchFamily="18" charset="0"/>
              </a:rPr>
              <a:t>положительно влияют на психоэмоциональную сферу, </a:t>
            </a:r>
          </a:p>
          <a:p>
            <a:r>
              <a:rPr lang="ru-RU" altLang="ru-RU" sz="2400">
                <a:latin typeface="Times New Roman" panose="02020603050405020304" pitchFamily="18" charset="0"/>
              </a:rPr>
              <a:t>улучшая настроение; </a:t>
            </a:r>
          </a:p>
          <a:p>
            <a:r>
              <a:rPr lang="ru-RU" altLang="ru-RU" sz="2400">
                <a:latin typeface="Times New Roman" panose="02020603050405020304" pitchFamily="18" charset="0"/>
              </a:rPr>
              <a:t>оказывают на организм тонизирующее, трофическое, нормализующее влияние и формируют компенсаторные функции</a:t>
            </a:r>
          </a:p>
        </p:txBody>
      </p:sp>
      <p:pic>
        <p:nvPicPr>
          <p:cNvPr id="102404" name="Picture 4" descr="therapie6">
            <a:extLst>
              <a:ext uri="{FF2B5EF4-FFF2-40B4-BE49-F238E27FC236}">
                <a16:creationId xmlns:a16="http://schemas.microsoft.com/office/drawing/2014/main" id="{A9AF5D35-D5D3-46D7-A77E-4743DE0C8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5157788"/>
            <a:ext cx="2057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5" descr="aktiv1">
            <a:extLst>
              <a:ext uri="{FF2B5EF4-FFF2-40B4-BE49-F238E27FC236}">
                <a16:creationId xmlns:a16="http://schemas.microsoft.com/office/drawing/2014/main" id="{DFED7C2D-2E0F-4BD8-A496-7A4AB7B97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2060576"/>
            <a:ext cx="1693863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AB1F5DB-7AD7-4E0A-B3AD-F90E13CBDE92}"/>
              </a:ext>
            </a:extLst>
          </p:cNvPr>
          <p:cNvGraphicFramePr/>
          <p:nvPr/>
        </p:nvGraphicFramePr>
        <p:xfrm>
          <a:off x="1846264" y="260350"/>
          <a:ext cx="8821737" cy="633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9" name="Picture 18" descr="rejuv6">
            <a:extLst>
              <a:ext uri="{FF2B5EF4-FFF2-40B4-BE49-F238E27FC236}">
                <a16:creationId xmlns:a16="http://schemas.microsoft.com/office/drawing/2014/main" id="{2D44180A-2B02-4063-8AFB-C59E81E87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1484314"/>
            <a:ext cx="27225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9" descr="P1010101">
            <a:extLst>
              <a:ext uri="{FF2B5EF4-FFF2-40B4-BE49-F238E27FC236}">
                <a16:creationId xmlns:a16="http://schemas.microsoft.com/office/drawing/2014/main" id="{8836A7D7-F36C-4623-8031-8A04E79E5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3933825"/>
            <a:ext cx="2735262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1317</Words>
  <Application>Microsoft Office PowerPoint</Application>
  <PresentationFormat>Широкоэкранный</PresentationFormat>
  <Paragraphs>120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Times</vt:lpstr>
      <vt:lpstr>Times New Roman</vt:lpstr>
      <vt:lpstr>Wingdings</vt:lpstr>
      <vt:lpstr>Тема Office</vt:lpstr>
      <vt:lpstr>Blank Presentation</vt:lpstr>
      <vt:lpstr>Немедикаментозные методы лечения боли Лекция 4</vt:lpstr>
      <vt:lpstr>Лечебная физкультура    Совокупность методов лечения, профилактики и медицинской реабилитации, основанных на использовании физических упражнений, специально подобранных и методически разработанных. </vt:lpstr>
      <vt:lpstr>Презентация PowerPoint</vt:lpstr>
      <vt:lpstr>Презентация PowerPoint</vt:lpstr>
      <vt:lpstr>Orthopaedic Hospital for  war-injured men </vt:lpstr>
      <vt:lpstr>Презентация PowerPoint</vt:lpstr>
      <vt:lpstr>Лечебная физкультура  </vt:lpstr>
      <vt:lpstr>Физические упражнения:  </vt:lpstr>
      <vt:lpstr>Презентация PowerPoint</vt:lpstr>
      <vt:lpstr>Лечебно-профилактическое действие физической тренировки</vt:lpstr>
      <vt:lpstr>Лечебно-профилактическое действие физической тренировки</vt:lpstr>
      <vt:lpstr>Лечебно-профилактическое действие физической тренировки</vt:lpstr>
      <vt:lpstr>Лечебно-профилактическое действие физической тренировки</vt:lpstr>
      <vt:lpstr>Лечебно-профилактическое действие физической тренировки</vt:lpstr>
      <vt:lpstr>Результаты</vt:lpstr>
      <vt:lpstr>Показания к ЛФК</vt:lpstr>
      <vt:lpstr>Противопоказания к назначению ЛФК</vt:lpstr>
      <vt:lpstr>пролотерапия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Dry needling  воздействие сухой иглой</vt:lpstr>
      <vt:lpstr>Презентация PowerPoint</vt:lpstr>
      <vt:lpstr>рефлексотерапия</vt:lpstr>
      <vt:lpstr>Презентация PowerPoint</vt:lpstr>
      <vt:lpstr>Презентация PowerPoint</vt:lpstr>
      <vt:lpstr>Презентация PowerPoint</vt:lpstr>
      <vt:lpstr>Презентация PowerPoint</vt:lpstr>
      <vt:lpstr>Психотерапия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Немедикаментозные методы лечения боли Лекция 4</dc:title>
  <dc:creator>docborisova86@gmail.com</dc:creator>
  <cp:lastModifiedBy>docborisova86@gmail.com</cp:lastModifiedBy>
  <cp:revision>2</cp:revision>
  <dcterms:created xsi:type="dcterms:W3CDTF">2024-02-23T17:07:29Z</dcterms:created>
  <dcterms:modified xsi:type="dcterms:W3CDTF">2024-02-23T17:13:03Z</dcterms:modified>
</cp:coreProperties>
</file>