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7"/>
  </p:notesMasterIdLst>
  <p:sldIdLst>
    <p:sldId id="256" r:id="rId2"/>
    <p:sldId id="272" r:id="rId3"/>
    <p:sldId id="277" r:id="rId4"/>
    <p:sldId id="279" r:id="rId5"/>
    <p:sldId id="278" r:id="rId6"/>
    <p:sldId id="280" r:id="rId7"/>
    <p:sldId id="281" r:id="rId8"/>
    <p:sldId id="282" r:id="rId9"/>
    <p:sldId id="283" r:id="rId10"/>
    <p:sldId id="284" r:id="rId11"/>
    <p:sldId id="286" r:id="rId12"/>
    <p:sldId id="303" r:id="rId13"/>
    <p:sldId id="285" r:id="rId14"/>
    <p:sldId id="257" r:id="rId15"/>
    <p:sldId id="304" r:id="rId16"/>
    <p:sldId id="259" r:id="rId17"/>
    <p:sldId id="287" r:id="rId18"/>
    <p:sldId id="299" r:id="rId19"/>
    <p:sldId id="289" r:id="rId20"/>
    <p:sldId id="288" r:id="rId21"/>
    <p:sldId id="290" r:id="rId22"/>
    <p:sldId id="292" r:id="rId23"/>
    <p:sldId id="294" r:id="rId24"/>
    <p:sldId id="293" r:id="rId25"/>
    <p:sldId id="305" r:id="rId26"/>
    <p:sldId id="267" r:id="rId27"/>
    <p:sldId id="263" r:id="rId28"/>
    <p:sldId id="261" r:id="rId29"/>
    <p:sldId id="275" r:id="rId30"/>
    <p:sldId id="296" r:id="rId31"/>
    <p:sldId id="297" r:id="rId32"/>
    <p:sldId id="262" r:id="rId33"/>
    <p:sldId id="265" r:id="rId34"/>
    <p:sldId id="298" r:id="rId35"/>
    <p:sldId id="30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370BA-C6CC-4268-B18D-858AFDCA7C41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B76C-86B2-48FC-97EC-90E21EE40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3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D44D1F6-5937-48C5-AEAD-4AB9B5DA14F6}" type="datetime1">
              <a:rPr lang="ru-RU" smtClean="0"/>
              <a:t>13.03.2023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F95479-D472-4F95-9375-9675D101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22D-8ED5-41A9-AACA-7299F3A8292C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E27A-8CCE-452F-870A-5092753BC044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E9C-0212-4F98-A2B4-9DF0C722F29B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9889-3B7E-47B3-9F76-78F8FE8AC018}" type="datetime1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C3D6-8458-472A-BDC3-305B7CEDCBFA}" type="datetime1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CAC95D-BAB9-4337-A363-6E492F69D6A8}" type="datetime1">
              <a:rPr lang="ru-RU" smtClean="0"/>
              <a:t>13.03.2023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F95479-D472-4F95-9375-9675D1017D1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3B9CB76-C645-4D52-BACA-B5FD3A078B62}" type="datetime1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F95479-D472-4F95-9375-9675D101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7AA5-515C-46AD-A41D-D3A17D75D1C6}" type="datetime1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3509-BFA4-49A8-9277-A3B53E048B6A}" type="datetime1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CD3-2F34-4EFB-B0A6-1114BF95E997}" type="datetime1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FA50C91-655C-4800-9A60-35D0D9401932}" type="datetime1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F95479-D472-4F95-9375-9675D1017D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Тема 1.2. Общая фармакология.</a:t>
            </a:r>
            <a:br>
              <a:rPr lang="ru-RU" dirty="0"/>
            </a:br>
            <a:r>
              <a:rPr lang="ru-RU" dirty="0"/>
              <a:t>1.2.1. Пути введения лекарственных веществ.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0195DD-5D65-4059-ACD9-B2F8F6A4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ИНГАЛЯЦИОННОЕ 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F17D01-680D-4DE4-B866-25ECC1170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959056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Вводятся газообразные и летучие жидкие ЛП,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аэрозоли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Действие местное и общее (резорбтивное)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Играет преимущественную роль при заболеваниях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дыхательной системы.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Нет эффекта «первого прохождения через печень»                                    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Потребность в технически сложной аппаратуре  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(ингаляционный наркоз)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Взрывоопасность  газовых смесей для ингаляций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Возможность проявления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кардиотоксического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эффекта в силу анатомических особенностей 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(бронхи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sym typeface="Wingdings 3"/>
              </a:rPr>
              <a:t> всасывание в кровь  поступление  в  левые отделы сердца)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202327-F632-4228-B5D2-A76B846BE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305670"/>
            <a:ext cx="2249619" cy="221913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1085CF-99ED-47A6-BF9F-47C7B61D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НАКОЖНЫЕ АППЛИКАЦИИ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ED92399-143C-4330-96E0-3E72C1399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7157" y="1556792"/>
            <a:ext cx="4296843" cy="311337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11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2583" y="5180025"/>
            <a:ext cx="8229600" cy="14173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ru-RU" sz="2400" dirty="0"/>
              <a:t>ТТС обеспечивает поступление в системное кровообращение ЛВ в течение длительного времени с определенной, заранее заданной скоростью.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582" y="1412776"/>
            <a:ext cx="42834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ТТС –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трансдермальная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терапевтическая система</a:t>
            </a:r>
            <a:r>
              <a:rPr lang="ru-RU" sz="2400" dirty="0"/>
              <a:t>, мягкая лекарственная форма в виде пластыря, из которого фармакологически активные вещества попадают в организм посредством диффузии через кожу. </a:t>
            </a:r>
          </a:p>
        </p:txBody>
      </p:sp>
    </p:spTree>
    <p:extLst>
      <p:ext uri="{BB962C8B-B14F-4D97-AF65-F5344CB8AC3E}">
        <p14:creationId xmlns:p14="http://schemas.microsoft.com/office/powerpoint/2010/main" val="109844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ru-RU" dirty="0"/>
              <a:t>Особенности ТТС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1774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Длительная и непрерывная подача лекарства в организм обеспечивает максимальный терапевтический эффект при минимальной концентрации ЛП в крови. Это позволяет снизить риск возникновения побочных эффектов. </a:t>
            </a:r>
          </a:p>
          <a:p>
            <a:pPr algn="just"/>
            <a:r>
              <a:rPr lang="ru-RU" sz="2000" dirty="0"/>
              <a:t>При соблюдении всех правил использования ТТС исключен риск передозировки лекарственным препаратом. </a:t>
            </a:r>
          </a:p>
          <a:p>
            <a:pPr algn="just"/>
            <a:r>
              <a:rPr lang="ru-RU" sz="2000" dirty="0"/>
              <a:t>ТТС обеспечивают более быстрое воздействие по сравнению с приемом </a:t>
            </a:r>
            <a:r>
              <a:rPr lang="ru-RU" sz="2000" dirty="0" err="1"/>
              <a:t>per</a:t>
            </a:r>
            <a:r>
              <a:rPr lang="ru-RU" sz="2000" dirty="0"/>
              <a:t> </a:t>
            </a:r>
            <a:r>
              <a:rPr lang="ru-RU" sz="2000" dirty="0" err="1"/>
              <a:t>os</a:t>
            </a:r>
            <a:r>
              <a:rPr lang="ru-RU" sz="2000" dirty="0"/>
              <a:t>, поскольку отсутствует этап прохождения через ЖКТ.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12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88" y="3892058"/>
            <a:ext cx="2591374" cy="275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47227"/>
            <a:ext cx="4867300" cy="301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93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CCBB04-883B-4D40-979F-E2A5F989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485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ДРУГИЕ СПОСОБЫ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4B4DF9-CD16-4D69-B8DC-0037D1350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75071"/>
            <a:ext cx="8229600" cy="50405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СУБАРАХНОИДАЛЬНЫЙ </a:t>
            </a:r>
          </a:p>
          <a:p>
            <a:pPr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(ЭНДОЛЮМБАЛЬНЫЙ)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ЛП через оболочки мозга вводится в  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спинномозговой канал. Способ 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применяется  при заболеваниях  ЦНС,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обезболивания в хирургии  и помогает преодолеть 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гематоэнцефалический барьер. 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Технически сложен, болезненный, существует опасность задеть нервные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ветки со всеми  вытекающими последствиями (парезы, параличи)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r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ЭЛЕКТРОФОРЕЗ</a:t>
            </a:r>
          </a:p>
          <a:p>
            <a:pPr algn="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            Введение ЛП</a:t>
            </a:r>
          </a:p>
          <a:p>
            <a:pPr algn="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            с помощью постоянного                    </a:t>
            </a:r>
          </a:p>
          <a:p>
            <a:pPr algn="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            электрического тока</a:t>
            </a:r>
          </a:p>
          <a:p>
            <a:pPr algn="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            малой величины.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C6CCE2-ACAA-4861-AB5B-01103954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48680"/>
            <a:ext cx="3073513" cy="2520280"/>
          </a:xfrm>
          <a:prstGeom prst="rect">
            <a:avLst/>
          </a:prstGeom>
        </p:spPr>
      </p:pic>
      <p:pic>
        <p:nvPicPr>
          <p:cNvPr id="1026" name="Picture 2" descr="https://osteokeen.ru/wp-content/uploads/2017/12/elektroforez-pozvonochnika.jpg">
            <a:extLst>
              <a:ext uri="{FF2B5EF4-FFF2-40B4-BE49-F238E27FC236}">
                <a16:creationId xmlns:a16="http://schemas.microsoft.com/office/drawing/2014/main" xmlns="" id="{29BF8AC8-3485-4251-9F9B-376CB3C1B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9" b="10401"/>
          <a:stretch/>
        </p:blipFill>
        <p:spPr bwMode="auto">
          <a:xfrm>
            <a:off x="565342" y="4365104"/>
            <a:ext cx="4680520" cy="22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9554" y="1556792"/>
            <a:ext cx="7776864" cy="4032448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3200" b="1" dirty="0" err="1"/>
              <a:t>Фармакокинетика</a:t>
            </a:r>
            <a:r>
              <a:rPr lang="ru-RU" sz="3200" b="1" dirty="0"/>
              <a:t> </a:t>
            </a:r>
            <a:r>
              <a:rPr lang="ru-RU" sz="3200" dirty="0"/>
              <a:t>– это раздел фармакологии (греч. </a:t>
            </a:r>
            <a:r>
              <a:rPr lang="ru-RU" sz="3200" dirty="0" err="1"/>
              <a:t>pharmakon</a:t>
            </a:r>
            <a:r>
              <a:rPr lang="ru-RU" sz="3200" dirty="0"/>
              <a:t> – лекарство и </a:t>
            </a:r>
            <a:r>
              <a:rPr lang="ru-RU" sz="3200" dirty="0" err="1"/>
              <a:t>kinētikos</a:t>
            </a:r>
            <a:r>
              <a:rPr lang="ru-RU" sz="3200" dirty="0"/>
              <a:t> – относящийся к движению), изучающий закономерности абсорбции </a:t>
            </a:r>
            <a:r>
              <a:rPr lang="ru-RU" sz="3200" b="1" dirty="0"/>
              <a:t>(всасывания)</a:t>
            </a:r>
            <a:r>
              <a:rPr lang="ru-RU" sz="3200" dirty="0"/>
              <a:t>,</a:t>
            </a:r>
            <a:r>
              <a:rPr lang="ru-RU" sz="3200" b="1" dirty="0"/>
              <a:t> распределения</a:t>
            </a:r>
            <a:r>
              <a:rPr lang="ru-RU" sz="3200" dirty="0"/>
              <a:t>, </a:t>
            </a:r>
            <a:r>
              <a:rPr lang="ru-RU" sz="3200" b="1" dirty="0"/>
              <a:t>превращения</a:t>
            </a:r>
            <a:r>
              <a:rPr lang="ru-RU" sz="3200" dirty="0"/>
              <a:t> (</a:t>
            </a:r>
            <a:r>
              <a:rPr lang="ru-RU" sz="3200" dirty="0" err="1"/>
              <a:t>биотрансформации</a:t>
            </a:r>
            <a:r>
              <a:rPr lang="ru-RU" sz="3200" dirty="0"/>
              <a:t>) и </a:t>
            </a:r>
            <a:r>
              <a:rPr lang="ru-RU" sz="3200" b="1" dirty="0"/>
              <a:t>экскреции </a:t>
            </a:r>
            <a:r>
              <a:rPr lang="ru-RU" sz="3200" dirty="0"/>
              <a:t>(выведения) лекарственных препаратов в организме человека и животных.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836712"/>
            <a:ext cx="6168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1.2.2.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Фармакокинетика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76456" cy="1066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Изучает влияние организма на лекарство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15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481167" cy="523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7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277" y="1098291"/>
            <a:ext cx="8773446" cy="4945736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b="1" dirty="0">
                <a:solidFill>
                  <a:srgbClr val="0070C0"/>
                </a:solidFill>
              </a:rPr>
              <a:t>I </a:t>
            </a:r>
            <a:r>
              <a:rPr lang="ru-RU" b="1" dirty="0">
                <a:solidFill>
                  <a:srgbClr val="0070C0"/>
                </a:solidFill>
              </a:rPr>
              <a:t>Этап – Абсорбция </a:t>
            </a:r>
            <a:r>
              <a:rPr lang="ru-RU" sz="2000" dirty="0"/>
              <a:t>– всасывание ЛП. </a:t>
            </a:r>
          </a:p>
          <a:p>
            <a:pPr algn="just"/>
            <a:r>
              <a:rPr lang="ru-RU" sz="2000" dirty="0"/>
              <a:t>Введенный ЛП переходит из места введения (например, ЖКТ, мышца) в кровь, которая разносит его по организму и доставляет в различные ткани органов и систем. </a:t>
            </a:r>
          </a:p>
          <a:p>
            <a:pPr algn="just"/>
            <a:r>
              <a:rPr lang="ru-RU" sz="2000" dirty="0"/>
              <a:t>Скорость и полнота всасывания характеризуют</a:t>
            </a:r>
            <a:r>
              <a:rPr lang="ru-RU" sz="2000" b="1" dirty="0"/>
              <a:t> 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биодоступность</a:t>
            </a:r>
            <a:r>
              <a:rPr lang="ru-RU" sz="2000" i="1" dirty="0"/>
              <a:t> </a:t>
            </a:r>
            <a:r>
              <a:rPr lang="ru-RU" sz="2000" dirty="0"/>
              <a:t>лекарства (процентная доля лекарства, достигающая системного кровотока в неизменном виде). </a:t>
            </a:r>
          </a:p>
          <a:p>
            <a:pPr algn="just"/>
            <a:r>
              <a:rPr lang="ru-RU" sz="2000" dirty="0"/>
              <a:t>При в/в и в/а введении ЛВ попадает в кровоток сразу и полностью, и его биодоступность составляет 100%.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62D6F2-7320-4199-9917-AB0DB29C9C0F}"/>
              </a:ext>
            </a:extLst>
          </p:cNvPr>
          <p:cNvSpPr txBox="1"/>
          <p:nvPr/>
        </p:nvSpPr>
        <p:spPr>
          <a:xfrm>
            <a:off x="1844432" y="575071"/>
            <a:ext cx="624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ЭТАПЫ ФАРМАКОКИНЕТИКИ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7DF06973-48AD-467B-9E0B-5D4FE13AEC16}"/>
              </a:ext>
            </a:extLst>
          </p:cNvPr>
          <p:cNvSpPr/>
          <p:nvPr/>
        </p:nvSpPr>
        <p:spPr>
          <a:xfrm>
            <a:off x="755576" y="4221088"/>
            <a:ext cx="8064896" cy="23892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FFE1503-EDC9-47C2-BD06-1FD689CB0EED}"/>
              </a:ext>
            </a:extLst>
          </p:cNvPr>
          <p:cNvSpPr/>
          <p:nvPr/>
        </p:nvSpPr>
        <p:spPr>
          <a:xfrm>
            <a:off x="899592" y="4301991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процесс всасывания  влияют:  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растворимость  препарата; 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скорость кровотока;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активность ферментов ЖКТ;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моторика кишечника;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 пищи.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37B85B-6FDD-4231-8BCD-B261F3C4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287" y="399678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МЕХАНИЗМЫ ВСАСЫВАНИЯ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48E5BF-E5BE-40A9-BEFE-24E305CDC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266444"/>
            <a:ext cx="7923217" cy="927428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b="1" i="1" dirty="0">
                <a:solidFill>
                  <a:srgbClr val="0070C0"/>
                </a:solidFill>
              </a:rPr>
              <a:t>Пассивная диффузия </a:t>
            </a:r>
            <a:r>
              <a:rPr lang="ru-RU" dirty="0"/>
              <a:t>–перемещение вещества через мембрану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A55C26-5C00-4085-9BD7-831F9ACD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060" y="2352126"/>
            <a:ext cx="3737676" cy="267528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17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9A22E8-62B9-BF2D-6B5F-A4C01AC130F1}"/>
              </a:ext>
            </a:extLst>
          </p:cNvPr>
          <p:cNvSpPr txBox="1"/>
          <p:nvPr/>
        </p:nvSpPr>
        <p:spPr>
          <a:xfrm>
            <a:off x="312332" y="2225518"/>
            <a:ext cx="50517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Зависит от  </a:t>
            </a:r>
            <a:r>
              <a:rPr lang="ru-RU" sz="2400" dirty="0" err="1"/>
              <a:t>липофильности</a:t>
            </a:r>
            <a:r>
              <a:rPr lang="ru-RU" sz="2400" dirty="0"/>
              <a:t> (растворимости в жирах).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i="1" dirty="0"/>
              <a:t>Не требует затрат энергии</a:t>
            </a:r>
            <a:r>
              <a:rPr lang="ru-RU" sz="24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Происходит </a:t>
            </a:r>
            <a:r>
              <a:rPr lang="ru-RU" sz="2400" i="1" dirty="0"/>
              <a:t>по градиенту </a:t>
            </a:r>
            <a:r>
              <a:rPr lang="ru-RU" sz="2400" dirty="0"/>
              <a:t>концентраций – из мест с большей концентрацией в место с меньшей концентрацией.</a:t>
            </a:r>
          </a:p>
          <a:p>
            <a:pPr algn="just"/>
            <a:r>
              <a:rPr lang="ru-RU" sz="2400" b="1" dirty="0">
                <a:solidFill>
                  <a:srgbClr val="00B0F0"/>
                </a:solidFill>
              </a:rPr>
              <a:t>Пример: диакарб, </a:t>
            </a:r>
            <a:r>
              <a:rPr lang="ru-RU" sz="2400" b="1" dirty="0" err="1">
                <a:solidFill>
                  <a:srgbClr val="00B0F0"/>
                </a:solidFill>
              </a:rPr>
              <a:t>тиопентал</a:t>
            </a:r>
            <a:r>
              <a:rPr lang="ru-RU" sz="2400" b="1" dirty="0">
                <a:solidFill>
                  <a:srgbClr val="00B0F0"/>
                </a:solidFill>
              </a:rPr>
              <a:t>, аминазин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74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8BDA1DED-A749-4FAB-BAE9-9CA7E6C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764704"/>
            <a:ext cx="80032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i="1" dirty="0">
                <a:solidFill>
                  <a:srgbClr val="0070C0"/>
                </a:solidFill>
                <a:latin typeface="+mn-lt"/>
              </a:rPr>
              <a:t>Облегченная диффузия </a:t>
            </a:r>
            <a:r>
              <a:rPr lang="ru-RU" altLang="ru-RU" sz="2400" dirty="0">
                <a:solidFill>
                  <a:srgbClr val="0070C0"/>
                </a:solidFill>
                <a:latin typeface="+mn-lt"/>
              </a:rPr>
              <a:t>- </a:t>
            </a:r>
            <a:r>
              <a:rPr lang="ru-RU" altLang="ru-RU" sz="2400" dirty="0">
                <a:latin typeface="+mn-lt"/>
              </a:rPr>
              <a:t>перенос веществ с помощью белка-переносчика </a:t>
            </a:r>
            <a:r>
              <a:rPr lang="ru-RU" altLang="ru-RU" sz="2400" i="1" dirty="0">
                <a:latin typeface="+mn-lt"/>
              </a:rPr>
              <a:t>по градиенту концентрации без потребления энергии</a:t>
            </a:r>
            <a:r>
              <a:rPr lang="ru-RU" altLang="ru-RU" sz="2400" dirty="0">
                <a:latin typeface="+mn-lt"/>
              </a:rPr>
              <a:t>.</a:t>
            </a:r>
          </a:p>
          <a:p>
            <a:pPr algn="just" eaLnBrk="1" hangingPunct="1"/>
            <a:r>
              <a:rPr lang="ru-RU" altLang="ru-RU" sz="2400" b="1" dirty="0">
                <a:solidFill>
                  <a:srgbClr val="00B0F0"/>
                </a:solidFill>
                <a:latin typeface="+mn-lt"/>
              </a:rPr>
              <a:t>Пример: </a:t>
            </a:r>
            <a:r>
              <a:rPr lang="ru-RU" altLang="ru-RU" sz="2400" b="1" dirty="0" err="1">
                <a:solidFill>
                  <a:srgbClr val="00B0F0"/>
                </a:solidFill>
                <a:latin typeface="+mn-lt"/>
              </a:rPr>
              <a:t>цианокобаламин</a:t>
            </a:r>
            <a:r>
              <a:rPr lang="ru-RU" altLang="ru-RU" sz="2400" b="1" dirty="0">
                <a:solidFill>
                  <a:srgbClr val="00B0F0"/>
                </a:solidFill>
                <a:latin typeface="+mn-lt"/>
              </a:rPr>
              <a:t> (витамин В12)</a:t>
            </a:r>
          </a:p>
          <a:p>
            <a:pPr algn="just" eaLnBrk="1" hangingPunct="1"/>
            <a:endParaRPr lang="ru-RU" altLang="ru-RU" sz="2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18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C031B86-D1D4-6569-C85C-098EF5FE8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5037" y="2492896"/>
            <a:ext cx="47339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8BDA1DED-A749-4FAB-BAE9-9CA7E6C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3" y="734492"/>
            <a:ext cx="820966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i="1" dirty="0">
                <a:solidFill>
                  <a:srgbClr val="0070C0"/>
                </a:solidFill>
                <a:latin typeface="+mn-lt"/>
              </a:rPr>
              <a:t>Активный транспорт </a:t>
            </a:r>
            <a:r>
              <a:rPr lang="ru-RU" altLang="ru-RU" sz="2400" dirty="0">
                <a:latin typeface="+mn-lt"/>
              </a:rPr>
              <a:t>– с помощью белков-переносчиков. Идет </a:t>
            </a:r>
            <a:r>
              <a:rPr lang="ru-RU" altLang="ru-RU" sz="2400" i="1" dirty="0">
                <a:latin typeface="+mn-lt"/>
              </a:rPr>
              <a:t>с затратой энергии</a:t>
            </a:r>
            <a:r>
              <a:rPr lang="ru-RU" altLang="ru-RU" sz="2400" dirty="0">
                <a:latin typeface="+mn-lt"/>
              </a:rPr>
              <a:t>. </a:t>
            </a:r>
          </a:p>
          <a:p>
            <a:pPr algn="just" eaLnBrk="1" hangingPunct="1">
              <a:buFontTx/>
              <a:buChar char="•"/>
            </a:pPr>
            <a:r>
              <a:rPr lang="ru-RU" altLang="ru-RU" sz="2400" dirty="0">
                <a:latin typeface="+mn-lt"/>
              </a:rPr>
              <a:t> Происходит </a:t>
            </a:r>
            <a:r>
              <a:rPr lang="ru-RU" altLang="ru-RU" sz="2400" i="1" dirty="0">
                <a:latin typeface="+mn-lt"/>
              </a:rPr>
              <a:t>против градиента  концентрации</a:t>
            </a:r>
            <a:r>
              <a:rPr lang="ru-RU" altLang="ru-RU" sz="2400" dirty="0">
                <a:latin typeface="+mn-lt"/>
              </a:rPr>
              <a:t>. </a:t>
            </a:r>
          </a:p>
          <a:p>
            <a:pPr algn="just" eaLnBrk="1" hangingPunct="1">
              <a:buFontTx/>
              <a:buChar char="•"/>
            </a:pPr>
            <a:r>
              <a:rPr lang="ru-RU" altLang="ru-RU" sz="2400" dirty="0">
                <a:latin typeface="+mn-lt"/>
              </a:rPr>
              <a:t> Характеризуется       избирательностью (с белками-переносчиками связываются лишь вещества, имеющие определенную структуру) и   насыщаемостью.</a:t>
            </a:r>
          </a:p>
          <a:p>
            <a:pPr algn="just" eaLnBrk="1" hangingPunct="1"/>
            <a:r>
              <a:rPr lang="ru-RU" altLang="ru-RU" sz="2400" b="1" dirty="0">
                <a:solidFill>
                  <a:srgbClr val="00B0F0"/>
                </a:solidFill>
                <a:latin typeface="+mn-lt"/>
              </a:rPr>
              <a:t>Пример: водорастворимые  витамины, аминокислоты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FD5AA1-AF7B-4299-BF06-AEF2EA454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51396"/>
          <a:stretch/>
        </p:blipFill>
        <p:spPr>
          <a:xfrm>
            <a:off x="538795" y="4182075"/>
            <a:ext cx="5192220" cy="194421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19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5C2FEA-D281-6CD3-4A36-4DDB5DA5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439663"/>
            <a:ext cx="2109650" cy="3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octor-v.ru/med/wp-content/uploads/2015/01/puti-vvedeniya-lekars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939204" cy="6215082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8BDA1DED-A749-4FAB-BAE9-9CA7E6CA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200" y="548680"/>
            <a:ext cx="808324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 b="1" i="1" dirty="0">
                <a:solidFill>
                  <a:srgbClr val="0070C0"/>
                </a:solidFill>
                <a:latin typeface="+mn-lt"/>
              </a:rPr>
              <a:t>Фильтрация через поры клеточных мембран</a:t>
            </a:r>
            <a:r>
              <a:rPr lang="ru-RU" altLang="ru-RU" sz="2800" dirty="0">
                <a:solidFill>
                  <a:srgbClr val="0070C0"/>
                </a:solidFill>
              </a:rPr>
              <a:t> </a:t>
            </a:r>
            <a:r>
              <a:rPr lang="ru-RU" altLang="ru-RU" sz="2800" dirty="0">
                <a:latin typeface="+mn-lt"/>
              </a:rPr>
              <a:t>при  всасывании  низкомолекулярных соединений  через  водные  поры  или межклеточные     промежутки      (</a:t>
            </a:r>
            <a:r>
              <a:rPr lang="ru-RU" altLang="ru-RU" sz="2800" b="1" dirty="0">
                <a:solidFill>
                  <a:srgbClr val="00B0F0"/>
                </a:solidFill>
                <a:latin typeface="+mn-lt"/>
              </a:rPr>
              <a:t>вода</a:t>
            </a:r>
            <a:r>
              <a:rPr lang="ru-RU" altLang="ru-RU" sz="2800" dirty="0">
                <a:latin typeface="+mn-lt"/>
              </a:rPr>
              <a:t>,</a:t>
            </a:r>
            <a:r>
              <a:rPr lang="ru-RU" altLang="ru-RU" sz="2800" b="1" dirty="0">
                <a:solidFill>
                  <a:srgbClr val="00B0F0"/>
                </a:solidFill>
                <a:latin typeface="+mn-lt"/>
              </a:rPr>
              <a:t> катионы</a:t>
            </a:r>
            <a:r>
              <a:rPr lang="ru-RU" altLang="ru-RU" sz="2800" dirty="0">
                <a:latin typeface="+mn-lt"/>
              </a:rPr>
              <a:t>). Не происходит в мозге.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01B7E72-C096-4E20-9EE8-07448A7F3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60" y="3226337"/>
            <a:ext cx="3908220" cy="33482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56AAF38-E6BC-4310-9DBE-E9FD4E5394CD}"/>
              </a:ext>
            </a:extLst>
          </p:cNvPr>
          <p:cNvSpPr/>
          <p:nvPr/>
        </p:nvSpPr>
        <p:spPr>
          <a:xfrm>
            <a:off x="490840" y="836712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i="1" dirty="0" err="1">
                <a:solidFill>
                  <a:srgbClr val="0070C0"/>
                </a:solidFill>
              </a:rPr>
              <a:t>Пиноцитоз</a:t>
            </a:r>
            <a:r>
              <a:rPr lang="ru-RU" altLang="ru-RU" sz="2800" b="1" i="1" dirty="0">
                <a:solidFill>
                  <a:srgbClr val="0070C0"/>
                </a:solidFill>
              </a:rPr>
              <a:t> </a:t>
            </a:r>
            <a:r>
              <a:rPr lang="ru-RU" altLang="ru-RU" sz="2800" i="1" dirty="0"/>
              <a:t>-</a:t>
            </a:r>
            <a:r>
              <a:rPr lang="ru-RU" altLang="ru-RU" sz="2800" b="1" i="1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вид активного транспорта ЛС путём выпячивания и «охватывания» мембраной ЛС и перемещения его внутрь клетки с образованием вакуоли, которая перемещается к противоположной стороне клетки, где происходит экзоцитоз* с высвобождением лекарственного соединения</a:t>
            </a:r>
            <a:endParaRPr lang="ru-RU" sz="2400" b="1" i="1" dirty="0">
              <a:solidFill>
                <a:srgbClr val="0070C0"/>
              </a:solidFill>
            </a:endParaRPr>
          </a:p>
          <a:p>
            <a:pPr algn="just"/>
            <a:r>
              <a:rPr lang="ru-RU" altLang="ru-RU" sz="2400" b="1" dirty="0">
                <a:solidFill>
                  <a:srgbClr val="00B0F0"/>
                </a:solidFill>
              </a:rPr>
              <a:t>Пример: полимеры</a:t>
            </a:r>
            <a:r>
              <a:rPr lang="ru-RU" altLang="ru-RU" sz="2400" dirty="0"/>
              <a:t>.</a:t>
            </a:r>
          </a:p>
          <a:p>
            <a:pPr algn="just"/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1EA891-3C87-4662-8580-F73E2B2C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3834334"/>
            <a:ext cx="8064897" cy="110132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21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3B0790-2064-9A20-F59B-5DA6DB9C41DE}"/>
              </a:ext>
            </a:extLst>
          </p:cNvPr>
          <p:cNvSpPr txBox="1"/>
          <p:nvPr/>
        </p:nvSpPr>
        <p:spPr>
          <a:xfrm>
            <a:off x="461036" y="5517232"/>
            <a:ext cx="8653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*Экзоцитоз</a:t>
            </a:r>
            <a:r>
              <a:rPr lang="ru-RU" dirty="0"/>
              <a:t> – клеточный процесс, при котором внутриклеточные везикулы</a:t>
            </a:r>
          </a:p>
          <a:p>
            <a:r>
              <a:rPr lang="ru-RU" dirty="0"/>
              <a:t>(мембранные пузырьки) сливаются с внешней клеточной мембраной.</a:t>
            </a:r>
          </a:p>
        </p:txBody>
      </p:sp>
    </p:spTree>
    <p:extLst>
      <p:ext uri="{BB962C8B-B14F-4D97-AF65-F5344CB8AC3E}">
        <p14:creationId xmlns:p14="http://schemas.microsoft.com/office/powerpoint/2010/main" val="10045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47C905-249B-4490-A2B6-051CE066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II</a:t>
            </a:r>
            <a:r>
              <a:rPr lang="ru-RU" sz="3200" b="1" dirty="0">
                <a:solidFill>
                  <a:srgbClr val="0070C0"/>
                </a:solidFill>
                <a:latin typeface="+mn-lt"/>
              </a:rPr>
              <a:t> этап - РАСПРЕДЕЛЕНИЕ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E5CD4D-90E2-4BD1-813D-889D5F672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78412"/>
            <a:ext cx="8496944" cy="540291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2400" dirty="0"/>
          </a:p>
          <a:p>
            <a:pPr algn="just">
              <a:buFontTx/>
              <a:buChar char="-"/>
            </a:pPr>
            <a:r>
              <a:rPr lang="ru-RU" sz="2400" dirty="0"/>
              <a:t>проникновение ЛП в различные органы, ткани и  </a:t>
            </a:r>
          </a:p>
          <a:p>
            <a:pPr marL="109728" indent="0" algn="just">
              <a:buNone/>
            </a:pPr>
            <a:r>
              <a:rPr lang="ru-RU" sz="2400" dirty="0"/>
              <a:t>   жидкости организма</a:t>
            </a:r>
          </a:p>
          <a:p>
            <a:pPr marL="109728" indent="0" algn="just">
              <a:buNone/>
            </a:pPr>
            <a:endParaRPr lang="ru-RU" sz="2400" dirty="0"/>
          </a:p>
          <a:p>
            <a:pPr marL="109728" indent="0" algn="just">
              <a:buNone/>
            </a:pPr>
            <a:r>
              <a:rPr lang="ru-RU" sz="2400" dirty="0"/>
              <a:t>процесс </a:t>
            </a:r>
            <a:r>
              <a:rPr lang="ru-RU" sz="2400" i="1" dirty="0"/>
              <a:t>зависит от способности </a:t>
            </a:r>
            <a:r>
              <a:rPr lang="ru-RU" sz="2400" dirty="0"/>
              <a:t>ЛП: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/>
              <a:t>проникать  через определенные барьеры организма;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/>
              <a:t>растворяться  в   воде  или  липидах;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/>
              <a:t>связываться с белками плазмы крови</a:t>
            </a:r>
          </a:p>
          <a:p>
            <a:pPr marL="109728" indent="0" algn="just">
              <a:buNone/>
            </a:pPr>
            <a:endParaRPr lang="ru-RU" sz="2400" dirty="0"/>
          </a:p>
          <a:p>
            <a:pPr marL="109728" indent="0" algn="just">
              <a:buNone/>
            </a:pPr>
            <a:r>
              <a:rPr lang="ru-RU" sz="2400" dirty="0"/>
              <a:t>от распределения в </a:t>
            </a:r>
            <a:r>
              <a:rPr lang="ru-RU" sz="2400"/>
              <a:t>организме </a:t>
            </a:r>
            <a:r>
              <a:rPr lang="ru-RU" sz="2400" smtClean="0"/>
              <a:t>зависит: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/>
              <a:t>скорость наступления фармакологического эффекта,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/>
              <a:t>интенсивность  эффекта,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/>
              <a:t>продолжительность действия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BB4463-8FC5-4802-9E67-97E82203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0688"/>
            <a:ext cx="8064896" cy="604867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xmlns="" id="{9810C372-D71E-4DCA-B33C-51E2A070D531}"/>
              </a:ext>
            </a:extLst>
          </p:cNvPr>
          <p:cNvSpPr/>
          <p:nvPr/>
        </p:nvSpPr>
        <p:spPr>
          <a:xfrm>
            <a:off x="323528" y="930950"/>
            <a:ext cx="8496943" cy="50903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F0946B4-EB17-4B92-9CCC-00004799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41" y="1124742"/>
            <a:ext cx="7848874" cy="453650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ЛП распределяются  неравномерно.</a:t>
            </a:r>
          </a:p>
          <a:p>
            <a:pPr marL="109728" indent="0" algn="just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Быстрее всего насыщаются органы с богатой кровеносной сетью (мозг, сердце,   почки). </a:t>
            </a:r>
          </a:p>
          <a:p>
            <a:pPr marL="109728" indent="0" algn="just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На пути лекарства существуют барьеры: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Гематоэнцефалический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Гематоофтальмический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bg1"/>
                </a:solidFill>
              </a:rPr>
              <a:t>Гематоплацентарный</a:t>
            </a:r>
            <a:endParaRPr lang="ru-RU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F1BCC89-8C35-9973-F453-0823F939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25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814B51-1CA9-DE6B-7E9C-8AE16AE6C236}"/>
              </a:ext>
            </a:extLst>
          </p:cNvPr>
          <p:cNvSpPr txBox="1"/>
          <p:nvPr/>
        </p:nvSpPr>
        <p:spPr>
          <a:xfrm>
            <a:off x="472433" y="766665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2000" b="1" i="1" dirty="0">
                <a:solidFill>
                  <a:srgbClr val="0070C0"/>
                </a:solidFill>
                <a:latin typeface="+mn-lt"/>
              </a:rPr>
              <a:t>Гематоэнцефалический барьер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i="1" dirty="0">
                <a:solidFill>
                  <a:srgbClr val="0070C0"/>
                </a:solidFill>
                <a:latin typeface="+mn-lt"/>
              </a:rPr>
              <a:t>(ГЭБ)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dirty="0">
                <a:latin typeface="+mn-lt"/>
              </a:rPr>
              <a:t>– структура, разделяющая кровь и ткань ЦНС. Регулирует обмен веществ. Характерен только активный транспорт.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F487CCD-CBDE-9995-EBA2-6786D01E2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82328"/>
            <a:ext cx="6308254" cy="495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63" y="584684"/>
            <a:ext cx="8786874" cy="5688632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ru-RU" sz="9600" b="1" i="1" dirty="0">
                <a:solidFill>
                  <a:srgbClr val="0070C0"/>
                </a:solidFill>
              </a:rPr>
              <a:t>На распределение влияют</a:t>
            </a:r>
          </a:p>
          <a:p>
            <a:pPr marL="109728" indent="0" algn="ctr">
              <a:buNone/>
            </a:pPr>
            <a:endParaRPr lang="ru-RU" sz="8000" b="1" i="1" dirty="0">
              <a:solidFill>
                <a:srgbClr val="0070C0"/>
              </a:solidFill>
            </a:endParaRPr>
          </a:p>
          <a:p>
            <a:pPr algn="just"/>
            <a:r>
              <a:rPr lang="ru-RU" sz="8800" b="1" i="1" dirty="0">
                <a:solidFill>
                  <a:srgbClr val="0070C0"/>
                </a:solidFill>
              </a:rPr>
              <a:t>Растворимость ЛП</a:t>
            </a:r>
            <a:endParaRPr lang="ru-RU" sz="8800" dirty="0"/>
          </a:p>
          <a:p>
            <a:pPr marL="109728" indent="0" algn="just">
              <a:buNone/>
            </a:pPr>
            <a:r>
              <a:rPr lang="ru-RU" sz="8800" i="1" dirty="0"/>
              <a:t>Гидрофильные ЛП</a:t>
            </a:r>
            <a:r>
              <a:rPr lang="ru-RU" sz="8800" b="1" i="1" dirty="0"/>
              <a:t> </a:t>
            </a:r>
            <a:r>
              <a:rPr lang="ru-RU" sz="8800" dirty="0"/>
              <a:t>легко проходят во внеклеточные области, но не могут проникнуть через мембраны клеток и (или) барьеры. </a:t>
            </a:r>
          </a:p>
          <a:p>
            <a:pPr marL="109728" indent="0" algn="just">
              <a:buNone/>
            </a:pPr>
            <a:endParaRPr lang="ru-RU" sz="8800" i="1" dirty="0"/>
          </a:p>
          <a:p>
            <a:pPr marL="109728" indent="0" algn="just">
              <a:buNone/>
            </a:pPr>
            <a:r>
              <a:rPr lang="ru-RU" sz="8800" i="1" dirty="0" err="1"/>
              <a:t>Липофильные</a:t>
            </a:r>
            <a:r>
              <a:rPr lang="ru-RU" sz="8800" i="1" dirty="0"/>
              <a:t> ЛП </a:t>
            </a:r>
            <a:r>
              <a:rPr lang="ru-RU" sz="8800" dirty="0"/>
              <a:t>легко проникают через барьеры и обычно быстро распространяются по всему организму. </a:t>
            </a:r>
          </a:p>
          <a:p>
            <a:endParaRPr lang="ru-RU" sz="8800" dirty="0"/>
          </a:p>
          <a:p>
            <a:pPr algn="just"/>
            <a:r>
              <a:rPr lang="ru-RU" sz="8800" b="1" i="1" dirty="0">
                <a:solidFill>
                  <a:srgbClr val="0070C0"/>
                </a:solidFill>
              </a:rPr>
              <a:t>Степень связывания ЛП с белками.</a:t>
            </a:r>
            <a:r>
              <a:rPr lang="ru-RU" sz="8800" dirty="0">
                <a:solidFill>
                  <a:srgbClr val="0070C0"/>
                </a:solidFill>
              </a:rPr>
              <a:t> </a:t>
            </a:r>
          </a:p>
          <a:p>
            <a:pPr marL="109728" indent="0" algn="just">
              <a:buNone/>
            </a:pPr>
            <a:r>
              <a:rPr lang="ru-RU" sz="8800" dirty="0"/>
              <a:t>ЛП, попав в кровь, находится в ней в двух фракциях: свободной и связанной. </a:t>
            </a:r>
          </a:p>
          <a:p>
            <a:pPr marL="109728" indent="0" algn="just">
              <a:buNone/>
            </a:pPr>
            <a:r>
              <a:rPr lang="ru-RU" sz="8800" dirty="0"/>
              <a:t>ЛП, связанные с белком (альбумином), не взаимодействуют с рецепторами и не проникают через клеточные мембраны.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26</a:t>
            </a:fld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C0C5680-DCB9-412A-DEE7-70BE0E21C070}"/>
              </a:ext>
            </a:extLst>
          </p:cNvPr>
          <p:cNvSpPr/>
          <p:nvPr/>
        </p:nvSpPr>
        <p:spPr>
          <a:xfrm>
            <a:off x="209080" y="4905164"/>
            <a:ext cx="8661389" cy="17641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одержимое 3">
            <a:extLst>
              <a:ext uri="{FF2B5EF4-FFF2-40B4-BE49-F238E27FC236}">
                <a16:creationId xmlns:a16="http://schemas.microsoft.com/office/drawing/2014/main" xmlns="" id="{F3832F41-0404-A835-72C7-4E6422B1A35D}"/>
              </a:ext>
            </a:extLst>
          </p:cNvPr>
          <p:cNvSpPr txBox="1">
            <a:spLocks/>
          </p:cNvSpPr>
          <p:nvPr/>
        </p:nvSpPr>
        <p:spPr>
          <a:xfrm>
            <a:off x="395536" y="4964872"/>
            <a:ext cx="8136904" cy="154945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Депонирование – процесс длительной задержки ЛП в организме, что происходит в результате связывания с белками плазмы или тканями.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87672"/>
            <a:ext cx="8472518" cy="416607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Для некоторых препаратов характерно также </a:t>
            </a:r>
            <a:r>
              <a:rPr lang="ru-RU" b="1" dirty="0">
                <a:solidFill>
                  <a:srgbClr val="0070C0"/>
                </a:solidFill>
              </a:rPr>
              <a:t>перераспределение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Эти ЛП, вначале накапливаясь в одной ткани, в последующем перемещаются в другой орган, являющийся мишенью для них. </a:t>
            </a:r>
          </a:p>
          <a:p>
            <a:pPr algn="just"/>
            <a:r>
              <a:rPr lang="ru-RU" b="1" i="1" dirty="0">
                <a:solidFill>
                  <a:srgbClr val="00B0F0"/>
                </a:solidFill>
              </a:rPr>
              <a:t>Пример - </a:t>
            </a:r>
            <a:r>
              <a:rPr lang="ru-RU" b="1" i="1" dirty="0" err="1">
                <a:solidFill>
                  <a:srgbClr val="00B0F0"/>
                </a:solidFill>
              </a:rPr>
              <a:t>тиопентал</a:t>
            </a:r>
            <a:r>
              <a:rPr lang="ru-RU" b="1" i="1" dirty="0">
                <a:solidFill>
                  <a:srgbClr val="00B0F0"/>
                </a:solidFill>
              </a:rPr>
              <a:t> натрия </a:t>
            </a:r>
            <a:r>
              <a:rPr lang="ru-RU" dirty="0"/>
              <a:t>накапливается в жировой ткани и лишь потом начинает проникать в ЦНС и оказывать свое наркотическое действие.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27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DBB187B-375C-E4E7-9539-055145CD3C89}"/>
              </a:ext>
            </a:extLst>
          </p:cNvPr>
          <p:cNvSpPr/>
          <p:nvPr/>
        </p:nvSpPr>
        <p:spPr>
          <a:xfrm>
            <a:off x="401890" y="548680"/>
            <a:ext cx="8472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/>
              <a:t>При снижении количества белка</a:t>
            </a:r>
            <a:r>
              <a:rPr lang="ru-RU" sz="2400" dirty="0"/>
              <a:t> в плазме крови (при некоторых заболеваниях) </a:t>
            </a:r>
            <a:r>
              <a:rPr lang="ru-RU" sz="2400" u="sng" dirty="0"/>
              <a:t>возрастает концентрация свободного ЛП</a:t>
            </a:r>
            <a:r>
              <a:rPr lang="ru-RU" sz="2400" dirty="0"/>
              <a:t>, что ведет к </a:t>
            </a:r>
            <a:r>
              <a:rPr lang="ru-RU" sz="2400" u="sng" dirty="0"/>
              <a:t>чрезмерному усилению эффекта</a:t>
            </a:r>
            <a:r>
              <a:rPr lang="ru-RU" sz="2400" dirty="0"/>
              <a:t>, его быстрому прекращению и </a:t>
            </a:r>
            <a:r>
              <a:rPr lang="ru-RU" sz="2400" u="sng" dirty="0"/>
              <a:t>усилению побочных реакций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6675" y="536089"/>
            <a:ext cx="9217024" cy="8412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+mn-lt"/>
              </a:rPr>
              <a:t>     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III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 этап - БИОТРАНСФОРМАЦИЯ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8786874" cy="49314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это </a:t>
            </a:r>
            <a:r>
              <a:rPr lang="ru-RU" u="sng" dirty="0"/>
              <a:t>изменение химической структуры</a:t>
            </a:r>
            <a:r>
              <a:rPr lang="ru-RU" dirty="0"/>
              <a:t> ЛВ и их физико-химических свойств под действием ферментов организма.</a:t>
            </a:r>
          </a:p>
          <a:p>
            <a:pPr algn="just"/>
            <a:r>
              <a:rPr lang="ru-RU" b="1" dirty="0"/>
              <a:t>Цель </a:t>
            </a:r>
            <a:r>
              <a:rPr lang="ru-RU" dirty="0"/>
              <a:t>– перевести вещество в более водорастворимое соединение (гидрофильное), которое легко вывести из организма (с мочой, потом или желчью). </a:t>
            </a:r>
          </a:p>
          <a:p>
            <a:pPr algn="just"/>
            <a:r>
              <a:rPr lang="ru-RU" dirty="0"/>
              <a:t>В большинстве случаев при этом образуется менее активные и менее токсичные соединения, чем исходные лекарства. </a:t>
            </a:r>
          </a:p>
          <a:p>
            <a:pPr algn="just"/>
            <a:r>
              <a:rPr lang="ru-RU" dirty="0"/>
              <a:t>Основные превращения ЛВ (более 90%) происходят в клетках печени при участии специальных ферментных систем.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29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0" y="260648"/>
            <a:ext cx="8309181" cy="62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AECB9B-ED03-4C5C-8417-8E64F0BB0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04665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</a:rPr>
              <a:t>ПЕРОРАЛЬНОЕ ВВЕДЕНИЕ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2FC223AC-2B53-4E0E-9EE1-4E54334E761B}"/>
              </a:ext>
            </a:extLst>
          </p:cNvPr>
          <p:cNvSpPr txBox="1">
            <a:spLocks/>
          </p:cNvSpPr>
          <p:nvPr/>
        </p:nvSpPr>
        <p:spPr>
          <a:xfrm>
            <a:off x="457200" y="1412776"/>
            <a:ext cx="8229600" cy="4983179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Полость рта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Wingdings 3"/>
              </a:rPr>
              <a:t> пищевод  желудок (частичное всасывание) 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Wingdings 3"/>
              </a:rPr>
              <a:t>12-перстная кишка (полное всасывание)  воротная вена  ПЕЧЕНЬ  системный кровоток  орган</a:t>
            </a:r>
          </a:p>
          <a:p>
            <a:pPr marL="109728" indent="0">
              <a:buNone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  <a:sym typeface="Wingdings 3"/>
              </a:rPr>
              <a:t>Положительные стороны: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Wingdings 3"/>
              </a:rPr>
              <a:t>  </a:t>
            </a:r>
          </a:p>
          <a:p>
            <a:pPr marL="109728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Wingdings 3"/>
              </a:rPr>
              <a:t>простой, доступный, безболезненный способ, не требующий соблюдения стерильности и особых навыков</a:t>
            </a:r>
          </a:p>
          <a:p>
            <a:pPr marL="109728" indent="0" algn="just">
              <a:buNone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  <a:sym typeface="Wingdings 3"/>
              </a:rPr>
              <a:t>Недостатки: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  <a:sym typeface="Wingdings 3"/>
              </a:rPr>
              <a:t>непригодность в экстренных ситуациях, так как действие лекарства начинается через 15-30 минут;                                                           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  <a:sym typeface="Wingdings 3"/>
              </a:rPr>
              <a:t>непригодность при рвоте и бессознательном состоянии;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  <a:sym typeface="Wingdings 3"/>
              </a:rPr>
              <a:t>ЛП могут разрушаться под действием  желудочного сока;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  <a:sym typeface="Wingdings 3"/>
              </a:rPr>
              <a:t>ЛП могут взаимодействовать с пищей;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  <a:sym typeface="Wingdings 3"/>
              </a:rPr>
              <a:t>ЛП могут раздражать слизистую желудка.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25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0C7128A9-244B-4314-973D-27810F68A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5226" r="6517" b="3561"/>
          <a:stretch>
            <a:fillRect/>
          </a:stretch>
        </p:blipFill>
        <p:spPr bwMode="auto">
          <a:xfrm>
            <a:off x="3821801" y="1277612"/>
            <a:ext cx="5184825" cy="48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FE9A44E5-2B6A-4895-8686-A8C876D31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6" y="764704"/>
            <a:ext cx="8892480" cy="225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latin typeface="+mn-lt"/>
              </a:rPr>
              <a:t>реакции 1-й фазы: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latin typeface="+mn-lt"/>
              </a:rPr>
              <a:t>1. окисление;  </a:t>
            </a:r>
          </a:p>
          <a:p>
            <a:pPr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ru-RU" altLang="ru-RU" sz="3200" dirty="0">
                <a:latin typeface="+mn-lt"/>
              </a:rPr>
              <a:t>2. восстановление;</a:t>
            </a:r>
          </a:p>
          <a:p>
            <a:pPr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ru-RU" altLang="ru-RU" sz="3200" dirty="0">
                <a:latin typeface="+mn-lt"/>
              </a:rPr>
              <a:t>3. гидролиз.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9EB0082-BFE7-4EBB-9AD0-D2875B9B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13" y="692696"/>
            <a:ext cx="860872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200" dirty="0">
                <a:latin typeface="+mn-lt"/>
              </a:rPr>
              <a:t>реакции 2-й фазы:</a:t>
            </a:r>
          </a:p>
          <a:p>
            <a:pPr algn="just" eaLnBrk="1" hangingPunct="1"/>
            <a:endParaRPr lang="ru-RU" altLang="ru-RU" sz="3200" dirty="0">
              <a:latin typeface="+mn-lt"/>
            </a:endParaRPr>
          </a:p>
          <a:p>
            <a:pPr algn="just" eaLnBrk="1" hangingPunct="1"/>
            <a:r>
              <a:rPr lang="ru-RU" altLang="ru-RU" sz="3200" dirty="0">
                <a:latin typeface="+mn-lt"/>
              </a:rPr>
              <a:t>1. присоединение </a:t>
            </a:r>
          </a:p>
          <a:p>
            <a:pPr algn="just" eaLnBrk="1" hangingPunct="1"/>
            <a:r>
              <a:rPr lang="ru-RU" altLang="ru-RU" sz="3200" dirty="0">
                <a:latin typeface="+mn-lt"/>
              </a:rPr>
              <a:t>    остатков других      </a:t>
            </a:r>
          </a:p>
          <a:p>
            <a:pPr algn="just" eaLnBrk="1" hangingPunct="1"/>
            <a:r>
              <a:rPr lang="ru-RU" altLang="ru-RU" sz="3200" dirty="0">
                <a:latin typeface="+mn-lt"/>
              </a:rPr>
              <a:t>    молекул;   </a:t>
            </a:r>
          </a:p>
          <a:p>
            <a:pPr algn="just" eaLnBrk="1" hangingPunct="1"/>
            <a:r>
              <a:rPr lang="ru-RU" altLang="ru-RU" sz="3200" dirty="0">
                <a:latin typeface="+mn-lt"/>
              </a:rPr>
              <a:t>2. неактивный     </a:t>
            </a:r>
          </a:p>
          <a:p>
            <a:pPr algn="just" eaLnBrk="1" hangingPunct="1"/>
            <a:r>
              <a:rPr lang="ru-RU" altLang="ru-RU" sz="3200" dirty="0">
                <a:latin typeface="+mn-lt"/>
              </a:rPr>
              <a:t>    комплекс;          </a:t>
            </a:r>
          </a:p>
          <a:p>
            <a:pPr algn="just" eaLnBrk="1" hangingPunct="1"/>
            <a:r>
              <a:rPr lang="ru-RU" altLang="ru-RU" sz="3200" dirty="0">
                <a:latin typeface="+mn-lt"/>
              </a:rPr>
              <a:t>3. выведение.</a:t>
            </a:r>
            <a:endParaRPr lang="ru-RU" altLang="ru-RU" sz="2000" dirty="0">
              <a:latin typeface="+mn-lt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2A34240D-7355-4379-A2A1-A4D8E5595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r="9889"/>
          <a:stretch>
            <a:fillRect/>
          </a:stretch>
        </p:blipFill>
        <p:spPr bwMode="auto">
          <a:xfrm>
            <a:off x="4724674" y="864667"/>
            <a:ext cx="4288741" cy="40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DCED665-8F2F-40F0-B029-62629A3BC7D7}"/>
              </a:ext>
            </a:extLst>
          </p:cNvPr>
          <p:cNvSpPr/>
          <p:nvPr/>
        </p:nvSpPr>
        <p:spPr>
          <a:xfrm>
            <a:off x="87453" y="5040175"/>
            <a:ext cx="8941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ряде случаев ЛП становится активным лишь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реакций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метаболизма в организме, то есть он является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пролекарством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превращающимся в лекарство только в организме (нитроглицерин).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566203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n-lt"/>
              </a:rPr>
              <a:t>      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IV</a:t>
            </a:r>
            <a:r>
              <a:rPr lang="ru-RU" sz="3600" b="1" dirty="0">
                <a:solidFill>
                  <a:srgbClr val="0070C0"/>
                </a:solidFill>
                <a:latin typeface="+mn-lt"/>
              </a:rPr>
              <a:t> этап - ЭКСКРЕЦИЯ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86874" cy="4931486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dirty="0"/>
              <a:t>– выведение ЛП из организма после того, как они частично или полностью превращаются в водорастворимые метаболиты (некоторые препараты </a:t>
            </a:r>
            <a:r>
              <a:rPr lang="ru-RU" dirty="0" err="1"/>
              <a:t>экскретируются</a:t>
            </a:r>
            <a:r>
              <a:rPr lang="ru-RU" dirty="0"/>
              <a:t> в неизмененном виде); </a:t>
            </a:r>
          </a:p>
          <a:p>
            <a:pPr algn="just"/>
            <a:r>
              <a:rPr lang="ru-RU" b="1" dirty="0"/>
              <a:t>Экскреция кишечная</a:t>
            </a:r>
            <a:r>
              <a:rPr lang="ru-RU" dirty="0"/>
              <a:t> – выведение сначала с желчью, а затем с калом.</a:t>
            </a:r>
          </a:p>
          <a:p>
            <a:pPr algn="just"/>
            <a:r>
              <a:rPr lang="ru-RU" b="1" dirty="0"/>
              <a:t>Экскреция легочная</a:t>
            </a:r>
            <a:r>
              <a:rPr lang="ru-RU" dirty="0"/>
              <a:t> – выведение через легкие, преимущественно средств для ингаляционного наркоза.</a:t>
            </a:r>
          </a:p>
          <a:p>
            <a:pPr algn="just"/>
            <a:r>
              <a:rPr lang="ru-RU" b="1" dirty="0"/>
              <a:t>Экскреция почечная</a:t>
            </a:r>
            <a:r>
              <a:rPr lang="ru-RU" dirty="0"/>
              <a:t> – основной путь экскреции; </a:t>
            </a:r>
          </a:p>
          <a:p>
            <a:pPr algn="just"/>
            <a:r>
              <a:rPr lang="ru-RU" b="1" dirty="0"/>
              <a:t>Экскреция с грудным молоком</a:t>
            </a:r>
            <a:r>
              <a:rPr lang="ru-RU" dirty="0"/>
              <a:t> – выделение во время лактации с молоком (снотворные, анальгетики, ацетилсалициловая кислота, этиловый спирт).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774"/>
            <a:ext cx="8229600" cy="69891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+mn-lt"/>
              </a:rPr>
              <a:t>ДЛЯ ЧЕГО НУЖНО ЗНАТЬ СПОСОБ ВЫВЕДЕНИЯ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563" y="1142296"/>
            <a:ext cx="8786874" cy="4931486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чтобы правильно дозировать </a:t>
            </a:r>
            <a:r>
              <a:rPr lang="ru-RU" sz="2200" dirty="0" smtClean="0"/>
              <a:t>препарат при </a:t>
            </a:r>
            <a:r>
              <a:rPr lang="ru-RU" sz="2200" dirty="0"/>
              <a:t>заболеваниях почек или печени, </a:t>
            </a:r>
          </a:p>
          <a:p>
            <a:r>
              <a:rPr lang="ru-RU" sz="2200" dirty="0"/>
              <a:t>для правильного лечения отравлений,</a:t>
            </a:r>
          </a:p>
          <a:p>
            <a:r>
              <a:rPr lang="ru-RU" sz="2200" dirty="0"/>
              <a:t>знание способа выведения может повысить эффективность терапии.</a:t>
            </a:r>
          </a:p>
          <a:p>
            <a:pPr>
              <a:buNone/>
            </a:pPr>
            <a:r>
              <a:rPr lang="ru-RU" sz="2200" dirty="0"/>
              <a:t> </a:t>
            </a:r>
            <a:r>
              <a:rPr lang="ru-RU" sz="2200" b="1" dirty="0">
                <a:solidFill>
                  <a:srgbClr val="0070C0"/>
                </a:solidFill>
              </a:rPr>
              <a:t>Например:</a:t>
            </a:r>
          </a:p>
          <a:p>
            <a:pPr algn="just"/>
            <a:r>
              <a:rPr lang="ru-RU" sz="2200" dirty="0"/>
              <a:t>антимикробное средство </a:t>
            </a:r>
            <a:r>
              <a:rPr lang="ru-RU" sz="2200" b="1" dirty="0" err="1" smtClean="0"/>
              <a:t>нифуроксазид</a:t>
            </a:r>
            <a:r>
              <a:rPr lang="ru-RU" sz="2200" b="1" dirty="0" smtClean="0"/>
              <a:t> </a:t>
            </a:r>
            <a:r>
              <a:rPr lang="ru-RU" sz="2200" dirty="0"/>
              <a:t>выводится в неизменном виде почками, поэтому его назначают при инфекциях мочевыводящих путей.</a:t>
            </a:r>
          </a:p>
          <a:p>
            <a:pPr algn="just"/>
            <a:r>
              <a:rPr lang="ru-RU" sz="2200" dirty="0"/>
              <a:t> антибиотик </a:t>
            </a:r>
            <a:r>
              <a:rPr lang="ru-RU" sz="2200" b="1" dirty="0"/>
              <a:t>тетрациклин</a:t>
            </a:r>
            <a:r>
              <a:rPr lang="ru-RU" sz="2200" dirty="0"/>
              <a:t> выводится желчью, поэтому именно его назначают при инфекциях желчевыводящих путей.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78B209A-164E-4DBB-B24A-593F192361CB}"/>
              </a:ext>
            </a:extLst>
          </p:cNvPr>
          <p:cNvSpPr/>
          <p:nvPr/>
        </p:nvSpPr>
        <p:spPr>
          <a:xfrm>
            <a:off x="464218" y="5445224"/>
            <a:ext cx="8472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Элиминация </a:t>
            </a:r>
            <a:r>
              <a:rPr lang="ru-RU" sz="2400" dirty="0">
                <a:solidFill>
                  <a:srgbClr val="FF0000"/>
                </a:solidFill>
              </a:rPr>
              <a:t>- это сумма всех процессов, связанных с метаболизмом и выведением лекарственного препарата, то есть прекращением его действия.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0EAD0B9E-9CF9-4F74-A271-577214C2D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3069183"/>
            <a:ext cx="84978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200" b="1" i="1" dirty="0">
                <a:solidFill>
                  <a:srgbClr val="0070C0"/>
                </a:solidFill>
                <a:latin typeface="+mn-lt"/>
              </a:rPr>
              <a:t>Клиренс </a:t>
            </a:r>
            <a:r>
              <a:rPr lang="ru-RU" altLang="ru-RU" sz="32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ru-RU" sz="3200" b="1" dirty="0" err="1">
                <a:solidFill>
                  <a:srgbClr val="0070C0"/>
                </a:solidFill>
                <a:latin typeface="+mn-lt"/>
              </a:rPr>
              <a:t>Cl</a:t>
            </a:r>
            <a:r>
              <a:rPr lang="en-US" altLang="ru-RU" sz="3600" b="1" baseline="-25000" dirty="0" err="1">
                <a:solidFill>
                  <a:srgbClr val="0070C0"/>
                </a:solidFill>
                <a:latin typeface="+mn-lt"/>
              </a:rPr>
              <a:t>t</a:t>
            </a:r>
            <a:r>
              <a:rPr lang="ru-RU" altLang="ru-RU" sz="3200" b="1" dirty="0">
                <a:solidFill>
                  <a:srgbClr val="0070C0"/>
                </a:solidFill>
                <a:latin typeface="+mn-lt"/>
              </a:rPr>
              <a:t>) </a:t>
            </a:r>
            <a:r>
              <a:rPr lang="ru-RU" altLang="ru-RU" sz="3200" dirty="0">
                <a:latin typeface="+mn-lt"/>
              </a:rPr>
              <a:t>– скорость освобождения организма от ЛВ.</a:t>
            </a:r>
            <a:r>
              <a:rPr lang="ru-RU" altLang="ru-RU" sz="2000" dirty="0">
                <a:latin typeface="+mn-lt"/>
              </a:rPr>
              <a:t> 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7D29DD49-B9DA-4F7B-BB16-4505AB9D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r="8057"/>
          <a:stretch>
            <a:fillRect/>
          </a:stretch>
        </p:blipFill>
        <p:spPr bwMode="auto">
          <a:xfrm>
            <a:off x="514350" y="4437608"/>
            <a:ext cx="77041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AA65A8BA-0578-4DFF-BA79-5A8D7B733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5661571"/>
            <a:ext cx="6049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latin typeface="+mn-lt"/>
              </a:rPr>
              <a:t>С – концентрация вещества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7E3C6DF0-681D-4D0B-B6EB-1E58CFE3D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" y="810737"/>
            <a:ext cx="85471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200" b="1" i="1" dirty="0">
                <a:solidFill>
                  <a:srgbClr val="0070C0"/>
                </a:solidFill>
                <a:latin typeface="+mn-lt"/>
              </a:rPr>
              <a:t>Период </a:t>
            </a:r>
            <a:r>
              <a:rPr lang="ru-RU" altLang="ru-RU" sz="3200" b="1" i="1" dirty="0" err="1">
                <a:solidFill>
                  <a:srgbClr val="0070C0"/>
                </a:solidFill>
                <a:latin typeface="+mn-lt"/>
              </a:rPr>
              <a:t>полужизни</a:t>
            </a:r>
            <a:r>
              <a:rPr lang="ru-RU" altLang="ru-RU" sz="3200" b="1" dirty="0">
                <a:solidFill>
                  <a:srgbClr val="0070C0"/>
                </a:solidFill>
                <a:latin typeface="+mn-lt"/>
              </a:rPr>
              <a:t> ЛВ (Т1/2) </a:t>
            </a:r>
            <a:r>
              <a:rPr lang="ru-RU" altLang="ru-RU" sz="3200" dirty="0">
                <a:latin typeface="+mn-lt"/>
              </a:rPr>
              <a:t>- это интервал времени, в течение которого концентрация активного лекарственного вещества в крови снижается в два раза.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3AB4B-D773-4DE6-6F97-0B82C14E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77" y="777240"/>
            <a:ext cx="8229600" cy="4858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D38240-A198-29EE-5D2D-93E605F54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7" y="1672248"/>
            <a:ext cx="8229600" cy="4853096"/>
          </a:xfrm>
        </p:spPr>
        <p:txBody>
          <a:bodyPr>
            <a:normAutofit fontScale="92500" lnSpcReduction="10000"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Какие пути введения ЛВ вам известны?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В чем преимущества и недостатки </a:t>
            </a:r>
            <a:r>
              <a:rPr lang="ru-RU" sz="2400" dirty="0" err="1"/>
              <a:t>энтеральных</a:t>
            </a:r>
            <a:r>
              <a:rPr lang="ru-RU" sz="2400" dirty="0"/>
              <a:t> и парентеральных путей введения?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Что такое фармакокинетика? Назовите ее этапы.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Каковы основные механизмы всасывания ЛВ?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Что такое распределение? Перераспределение? От чего зависят эти процессы?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Какие барьеры существуют в организме?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Каково значение связывания препарата с белками плазмы крови?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Что такое </a:t>
            </a:r>
            <a:r>
              <a:rPr lang="ru-RU" sz="2400" dirty="0" err="1"/>
              <a:t>биотрансформация</a:t>
            </a:r>
            <a:r>
              <a:rPr lang="ru-RU" sz="2400" dirty="0"/>
              <a:t>? Какие реакции происходят во время этого процесса?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Для чего нужно знать пути выведения?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Что такое период </a:t>
            </a:r>
            <a:r>
              <a:rPr lang="ru-RU" sz="2400" dirty="0" err="1"/>
              <a:t>полужизни</a:t>
            </a:r>
            <a:r>
              <a:rPr lang="ru-RU" sz="2400" dirty="0"/>
              <a:t>? Клиренс?</a:t>
            </a:r>
          </a:p>
          <a:p>
            <a:pPr marL="624078" indent="-514350" algn="just">
              <a:buFont typeface="+mj-lt"/>
              <a:buAutoNum type="arabicPeriod"/>
            </a:pPr>
            <a:endParaRPr lang="ru-RU" sz="2400" dirty="0"/>
          </a:p>
          <a:p>
            <a:pPr marL="624078" indent="-514350" algn="just">
              <a:buFont typeface="+mj-lt"/>
              <a:buAutoNum type="arabicPeriod"/>
            </a:pPr>
            <a:endParaRPr lang="ru-RU" sz="2400" dirty="0"/>
          </a:p>
          <a:p>
            <a:pPr marL="624078" indent="-514350" algn="just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B293C6-BC00-695B-4D6B-5A98C195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5E52E3-ED12-439B-93ED-7CFFBFD1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95" y="548680"/>
            <a:ext cx="8686801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ПРЕСИСТЕМНАЯ ЭЛИМИНАЦИЯ </a:t>
            </a:r>
            <a:r>
              <a:rPr lang="ru-RU" sz="3600" dirty="0">
                <a:solidFill>
                  <a:srgbClr val="0070C0"/>
                </a:solidFill>
              </a:rPr>
              <a:t>(первичное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прохождение через печень)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78A60051-52A1-4267-8BDD-DAD23198B18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57199" y="1556792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728" indent="0" algn="just" eaLnBrk="1" hangingPunct="1">
              <a:spcBef>
                <a:spcPct val="50000"/>
              </a:spcBef>
              <a:buNone/>
            </a:pPr>
            <a:r>
              <a:rPr lang="ru-RU" altLang="ru-RU" sz="2400" b="1" i="1" dirty="0"/>
              <a:t>–</a:t>
            </a:r>
            <a:r>
              <a:rPr lang="ru-RU" altLang="ru-RU" sz="2400" b="1" dirty="0"/>
              <a:t> процесс снижения активности ЛП до его попадания в системный кровоток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71003"/>
            <a:ext cx="7272808" cy="424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97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044D5-D8B5-4104-A1A2-FA2465FE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" y="620688"/>
            <a:ext cx="8229600" cy="557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СУБЛИНГВАЛЬНОЕ ВВЕДЕНИЕ</a:t>
            </a: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E004DF09-4181-44D7-BE36-A07563B8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0076"/>
            <a:ext cx="8229600" cy="54292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Подъязычная область (всасывание)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 3"/>
              </a:rPr>
              <a:t>  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 3"/>
              </a:rPr>
              <a:t>     системный кровоток  орган</a:t>
            </a: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  <a:sym typeface="Wingdings 3"/>
              </a:rPr>
              <a:t>Положительные стороны: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 3"/>
              </a:rPr>
              <a:t>     - Быстрое наступление эффекта 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 3"/>
              </a:rPr>
              <a:t>        (через 1- 5 минут);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 3"/>
              </a:rPr>
              <a:t>     - Всасывание в кровь, минуя печень;</a:t>
            </a: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  <a:sym typeface="Wingdings 3"/>
              </a:rPr>
              <a:t>Недостатки: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                                                                                    -Всасывающая область мала, ЛФ должны</a:t>
            </a:r>
          </a:p>
          <a:p>
            <a:pPr marL="109728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 3"/>
              </a:rPr>
              <a:t>      быть  малых размеров, а ЛП достаточно  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                              активным;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                             - ЛП могут раздражать  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                             слизистую подъязычной области;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00B340D-2B9F-4568-BACC-D84584309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581128"/>
            <a:ext cx="2808312" cy="18594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AAB0AC9-31D2-4B1A-BA6E-33A08785A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666" y="1178496"/>
            <a:ext cx="2005758" cy="345673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0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806DD5-ADDC-4E6D-BD1C-E326A8FB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РЕКТАЛЬНОЕ 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2D7024-38B7-4242-BF13-F29A4850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73854"/>
            <a:ext cx="5832648" cy="4951489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/>
              <a:t>Прямая кишка        система нижней полой вены         орган</a:t>
            </a:r>
          </a:p>
          <a:p>
            <a:pPr algn="just"/>
            <a:r>
              <a:rPr lang="ru-RU" sz="3200" dirty="0"/>
              <a:t>Вводятся суппозитории и жидкие лекарственные формы в клизме</a:t>
            </a:r>
          </a:p>
          <a:p>
            <a:r>
              <a:rPr lang="ru-RU" sz="3200" dirty="0"/>
              <a:t>Положительные стороны: </a:t>
            </a:r>
          </a:p>
          <a:p>
            <a:pPr marL="109728" indent="0">
              <a:buNone/>
            </a:pPr>
            <a:r>
              <a:rPr lang="ru-RU" sz="3200" dirty="0"/>
              <a:t> - быстрое наступление эффекта;</a:t>
            </a:r>
          </a:p>
          <a:p>
            <a:pPr marL="109728" indent="0" algn="just">
              <a:buNone/>
            </a:pPr>
            <a:r>
              <a:rPr lang="ru-RU" sz="3200" dirty="0"/>
              <a:t> - всасывание в кровь, минуя печень, что делает этот способ особенно значимым при заболеваниях  печени;</a:t>
            </a:r>
          </a:p>
          <a:p>
            <a:pPr marL="109728" indent="0" algn="just">
              <a:buNone/>
            </a:pPr>
            <a:r>
              <a:rPr lang="ru-RU" sz="3200" dirty="0"/>
              <a:t> - незаменим при заболеваниях прямой кишки; </a:t>
            </a:r>
          </a:p>
          <a:p>
            <a:pPr marL="109728" indent="0" algn="just">
              <a:buNone/>
            </a:pPr>
            <a:r>
              <a:rPr lang="ru-RU" sz="3200" dirty="0"/>
              <a:t> - удобство в педиатрической практике, в гериатрии и гинекологии</a:t>
            </a:r>
          </a:p>
          <a:p>
            <a:r>
              <a:rPr lang="ru-RU" sz="3200" dirty="0"/>
              <a:t>Недостатки:</a:t>
            </a:r>
          </a:p>
          <a:p>
            <a:pPr marL="109728" indent="0" algn="just">
              <a:buNone/>
            </a:pPr>
            <a:r>
              <a:rPr lang="ru-RU" sz="3200" dirty="0"/>
              <a:t> - ЛП может раздражать  слизистую прямой кишки;</a:t>
            </a:r>
          </a:p>
          <a:p>
            <a:pPr marL="109728" indent="0" algn="just">
              <a:buNone/>
            </a:pPr>
            <a:r>
              <a:rPr lang="ru-RU" sz="3200" dirty="0"/>
              <a:t>- способ введения требует особых условий для реализации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15246C-2E8C-43FB-A3B7-D4DD26CB5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885" y="1988840"/>
            <a:ext cx="2292295" cy="2523963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2DD15C8B-42A9-4208-A66F-C3F6929BFA27}"/>
              </a:ext>
            </a:extLst>
          </p:cNvPr>
          <p:cNvCxnSpPr>
            <a:cxnSpLocks/>
          </p:cNvCxnSpPr>
          <p:nvPr/>
        </p:nvCxnSpPr>
        <p:spPr>
          <a:xfrm>
            <a:off x="2627784" y="1700808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B9910776-6740-4DB6-9C95-5BF1895ACF81}"/>
              </a:ext>
            </a:extLst>
          </p:cNvPr>
          <p:cNvCxnSpPr>
            <a:cxnSpLocks/>
          </p:cNvCxnSpPr>
          <p:nvPr/>
        </p:nvCxnSpPr>
        <p:spPr>
          <a:xfrm>
            <a:off x="1403648" y="1988840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3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9C0CD1-E5C4-4F9F-ACC2-586FBA0F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ПАРЕНТЕРАЛЬНЫЕ ПУТИ ВВЕДЕНИЯ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573657BB-0E56-462C-936D-86B3AE10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43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С повреждением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Без повреждения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целостности кожи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кожных покровов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Подкожный                                                  Ингаляционный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Внутримышечный                                      Электрофорез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Внутривенный                                           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Интраназальный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Субарахноидальный                                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Интравагинальный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Внутриартериальный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Внутриполостной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Внутрикостный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 другие…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0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t="26885" r="10232" b="11341"/>
          <a:stretch/>
        </p:blipFill>
        <p:spPr bwMode="auto">
          <a:xfrm>
            <a:off x="179512" y="980728"/>
            <a:ext cx="3466303" cy="19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6742" r="14581" b="7903"/>
          <a:stretch/>
        </p:blipFill>
        <p:spPr bwMode="auto">
          <a:xfrm>
            <a:off x="3704057" y="604734"/>
            <a:ext cx="2337970" cy="277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66" y="980728"/>
            <a:ext cx="2709647" cy="19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858118"/>
              </p:ext>
            </p:extLst>
          </p:nvPr>
        </p:nvGraphicFramePr>
        <p:xfrm>
          <a:off x="539552" y="3501007"/>
          <a:ext cx="8107940" cy="272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6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69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0313">
                <a:tc>
                  <a:txBody>
                    <a:bodyPr/>
                    <a:lstStyle/>
                    <a:p>
                      <a:r>
                        <a:rPr lang="ru-RU" sz="1600" dirty="0"/>
                        <a:t>Способ</a:t>
                      </a:r>
                      <a:r>
                        <a:rPr lang="ru-RU" sz="1600" baseline="0" dirty="0"/>
                        <a:t> введения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Объем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Разрешено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Запрещено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8471">
                <a:tc>
                  <a:txBody>
                    <a:bodyPr/>
                    <a:lstStyle/>
                    <a:p>
                      <a:r>
                        <a:rPr lang="ru-RU" sz="1600" dirty="0"/>
                        <a:t>Подкожный,</a:t>
                      </a:r>
                      <a:r>
                        <a:rPr lang="ru-RU" sz="1600" baseline="0" dirty="0"/>
                        <a:t> действие через 10-15 мин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1-2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Водные нераздражающие и масляные</a:t>
                      </a:r>
                      <a:r>
                        <a:rPr lang="ru-RU" sz="1600" baseline="0" dirty="0"/>
                        <a:t> растворы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Раздражающие, гипертонические,</a:t>
                      </a:r>
                      <a:r>
                        <a:rPr lang="ru-RU" sz="1600" baseline="0" dirty="0"/>
                        <a:t> суспензии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313">
                <a:tc>
                  <a:txBody>
                    <a:bodyPr/>
                    <a:lstStyle/>
                    <a:p>
                      <a:r>
                        <a:rPr lang="ru-RU" sz="1600" dirty="0"/>
                        <a:t>Внутримышечный, через 10-30 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1-5 мл</a:t>
                      </a:r>
                      <a:r>
                        <a:rPr lang="ru-RU" sz="1600" baseline="0" dirty="0"/>
                        <a:t> (10 мл)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То же + суспензии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Раздражающие, гипертонические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20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64A94-EFC4-4299-98A3-C1BB950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ВНУТРИВЕННОЕ ВВЕДЕНИЕ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566966DF-D846-4DB8-A4EB-CE8DBFAF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613"/>
            <a:ext cx="8229600" cy="5102225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Разрешено вводить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- водные растворы, в т.ч. раздражающие</a:t>
            </a:r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и гипертонические;</a:t>
            </a:r>
          </a:p>
          <a:p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Запрещается вводит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ь:</a:t>
            </a:r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- масляные растворы, эмульсии и суспензии.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Объем вводимой жидкости:  до 20 мл.</a:t>
            </a: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Положительные стороны:                   Отрицательные стороны:</a:t>
            </a:r>
          </a:p>
          <a:p>
            <a:pPr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1. Точность дозировки и                         1.  Возможность образования</a:t>
            </a:r>
          </a:p>
          <a:p>
            <a:pPr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скорость наступления эффекта                тромбов и развития флебита</a:t>
            </a:r>
          </a:p>
          <a:p>
            <a:pPr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2. Возможность введения                        2.  Создание высокой концентрации  </a:t>
            </a:r>
          </a:p>
          <a:p>
            <a:pPr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раздражающих и                                        препарата в течение короткого</a:t>
            </a:r>
          </a:p>
          <a:p>
            <a:pPr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гипертонических средств.                        времени может привести к        </a:t>
            </a:r>
          </a:p>
          <a:p>
            <a:pPr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3. Возможность введения                             ухудшению состояния пациента.</a:t>
            </a:r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больших объемов жидкости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инфузия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2B52A3-1A58-4AB3-94CC-3DF3D896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620688"/>
            <a:ext cx="1972847" cy="321373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5479-D472-4F95-9375-9675D1017D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08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891</TotalTime>
  <Words>1587</Words>
  <Application>Microsoft Office PowerPoint</Application>
  <PresentationFormat>Экран (4:3)</PresentationFormat>
  <Paragraphs>266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Городская</vt:lpstr>
      <vt:lpstr>Тема 1.2. Общая фармакология. 1.2.1. Пути введения лекарственных веществ.</vt:lpstr>
      <vt:lpstr>Презентация PowerPoint</vt:lpstr>
      <vt:lpstr>ПЕРОРАЛЬНОЕ ВВЕДЕНИЕ</vt:lpstr>
      <vt:lpstr>ПРЕСИСТЕМНАЯ ЭЛИМИНАЦИЯ (первичное прохождение через печень)</vt:lpstr>
      <vt:lpstr>СУБЛИНГВАЛЬНОЕ ВВЕДЕНИЕ</vt:lpstr>
      <vt:lpstr>РЕКТАЛЬНОЕ ВВЕДЕНИЕ</vt:lpstr>
      <vt:lpstr>ПАРЕНТЕРАЛЬНЫЕ ПУТИ ВВЕДЕНИЯ</vt:lpstr>
      <vt:lpstr>Презентация PowerPoint</vt:lpstr>
      <vt:lpstr>ВНУТРИВЕННОЕ ВВЕДЕНИЕ</vt:lpstr>
      <vt:lpstr>ИНГАЛЯЦИОННОЕ ВВЕДЕНИЕ</vt:lpstr>
      <vt:lpstr>НАКОЖНЫЕ АППЛИКАЦИИ</vt:lpstr>
      <vt:lpstr>Особенности ТТС</vt:lpstr>
      <vt:lpstr>ДРУГИЕ СПОСОБЫ</vt:lpstr>
      <vt:lpstr>Презентация PowerPoint</vt:lpstr>
      <vt:lpstr>Изучает влияние организма на лекарство</vt:lpstr>
      <vt:lpstr>Презентация PowerPoint</vt:lpstr>
      <vt:lpstr>МЕХАНИЗМЫ ВСАСЫВАНИЯ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II этап - РАСПРЕДЕЛЕНИЕ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III этап - БИОТРАНСФОРМАЦИЯ</vt:lpstr>
      <vt:lpstr>Презентация PowerPoint</vt:lpstr>
      <vt:lpstr>Презентация PowerPoint</vt:lpstr>
      <vt:lpstr>Презентация PowerPoint</vt:lpstr>
      <vt:lpstr>      IV этап - ЭКСКРЕЦИЯ</vt:lpstr>
      <vt:lpstr>ДЛЯ ЧЕГО НУЖНО ЗНАТЬ СПОСОБ ВЫВЕДЕНИЯ</vt:lpstr>
      <vt:lpstr>Презентация PowerPoint</vt:lpstr>
      <vt:lpstr>Контрольные вопросы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ФАРМАКОКИНЕТИКА</dc:title>
  <dc:creator>User</dc:creator>
  <cp:lastModifiedBy>Pharmacy</cp:lastModifiedBy>
  <cp:revision>78</cp:revision>
  <dcterms:created xsi:type="dcterms:W3CDTF">2017-10-06T17:40:28Z</dcterms:created>
  <dcterms:modified xsi:type="dcterms:W3CDTF">2023-03-13T06:18:39Z</dcterms:modified>
</cp:coreProperties>
</file>