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2" r:id="rId4"/>
    <p:sldId id="261" r:id="rId5"/>
    <p:sldId id="273" r:id="rId6"/>
    <p:sldId id="303" r:id="rId7"/>
    <p:sldId id="263" r:id="rId8"/>
    <p:sldId id="309" r:id="rId9"/>
    <p:sldId id="310" r:id="rId10"/>
    <p:sldId id="312" r:id="rId11"/>
    <p:sldId id="308" r:id="rId12"/>
    <p:sldId id="274" r:id="rId13"/>
    <p:sldId id="275" r:id="rId14"/>
    <p:sldId id="276" r:id="rId15"/>
    <p:sldId id="264" r:id="rId16"/>
    <p:sldId id="265" r:id="rId17"/>
    <p:sldId id="307" r:id="rId18"/>
    <p:sldId id="304" r:id="rId19"/>
    <p:sldId id="305" r:id="rId20"/>
    <p:sldId id="302" r:id="rId21"/>
    <p:sldId id="278" r:id="rId22"/>
    <p:sldId id="280" r:id="rId23"/>
    <p:sldId id="283" r:id="rId24"/>
    <p:sldId id="284" r:id="rId25"/>
    <p:sldId id="285" r:id="rId26"/>
    <p:sldId id="293" r:id="rId27"/>
    <p:sldId id="301" r:id="rId28"/>
    <p:sldId id="25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5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0A59-9ECA-442A-AB23-336CAECBE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04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C2672-08D0-43FC-849B-A2D4CC00F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0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9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2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9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9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4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DD9E-2C6A-4E80-BD16-9289BEE8F13F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989A0-4FBB-4E76-BB41-0F349049C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Психология труда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Рябова Т.В.</a:t>
            </a:r>
          </a:p>
        </p:txBody>
      </p:sp>
    </p:spTree>
    <p:extLst>
      <p:ext uri="{BB962C8B-B14F-4D97-AF65-F5344CB8AC3E}">
        <p14:creationId xmlns:p14="http://schemas.microsoft.com/office/powerpoint/2010/main" val="304466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A232BC-A419-364B-88F2-3B6F8212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437732"/>
            <a:ext cx="7154273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7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72049-4195-7948-85F9-CDEA1124F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82" y="294837"/>
            <a:ext cx="431404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задачи психологии труда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Повышение производительности, эффективности трудовой деятельности;</a:t>
            </a:r>
          </a:p>
          <a:p>
            <a:r>
              <a:rPr lang="ru-RU" dirty="0" err="1"/>
              <a:t>Гуманизация</a:t>
            </a:r>
            <a:r>
              <a:rPr lang="ru-RU" dirty="0"/>
              <a:t> трудовой деятельности и содействие развитию личности.</a:t>
            </a:r>
          </a:p>
          <a:p>
            <a:pPr marL="0" indent="0">
              <a:buNone/>
            </a:pPr>
            <a:r>
              <a:rPr lang="ru-RU" dirty="0"/>
              <a:t>(А.В. Карпов)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nvrsk.ifinmon.ru/images/novoross/news/tru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психологии труда (теоретические)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Теоретические (исследовательские) задачи</a:t>
            </a:r>
          </a:p>
          <a:p>
            <a:pPr lvl="1"/>
            <a:r>
              <a:rPr lang="ru-RU" dirty="0"/>
              <a:t>Исследование особенностей психических процессов (ощущения, восприятия, внимания, представления, памяти, мышления) как регуляторов трудовой деятельности</a:t>
            </a:r>
          </a:p>
          <a:p>
            <a:pPr lvl="1"/>
            <a:r>
              <a:rPr lang="ru-RU" dirty="0"/>
              <a:t>изучение психических свойств субъекта трудовой деятельности;</a:t>
            </a:r>
          </a:p>
          <a:p>
            <a:pPr lvl="1"/>
            <a:r>
              <a:rPr lang="ru-RU" dirty="0"/>
              <a:t>исследование закономерностей развития личности в трудовом процессе;</a:t>
            </a:r>
          </a:p>
          <a:p>
            <a:pPr lvl="1"/>
            <a:r>
              <a:rPr lang="ru-RU" dirty="0"/>
              <a:t>изучение проблемы мотивации трудовой деятельности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5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психологии труда (практические)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Прикладные задачи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разработка процедур профотбора;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оптимизация процедур </a:t>
            </a:r>
            <a:r>
              <a:rPr lang="ru-RU" dirty="0" err="1"/>
              <a:t>профподготовки</a:t>
            </a:r>
            <a:r>
              <a:rPr lang="ru-RU" dirty="0"/>
              <a:t>;</a:t>
            </a:r>
          </a:p>
          <a:p>
            <a:pPr lvl="1">
              <a:lnSpc>
                <a:spcPct val="150000"/>
              </a:lnSpc>
            </a:pPr>
            <a:r>
              <a:rPr lang="ru-RU" dirty="0"/>
              <a:t>разработка оптимальных режимов труда и отдыха и </a:t>
            </a:r>
            <a:r>
              <a:rPr lang="ru-RU" dirty="0" err="1"/>
              <a:t>др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vamto.net/upload/medialibrary/48c/48c1c6adb24a18d1c9855324f20b10d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01"/>
            <a:ext cx="5181600" cy="34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психологии труда (практические)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sz="3200" dirty="0"/>
              <a:t>Разработка методологических основ и практических процедур профессионального отбора.</a:t>
            </a:r>
          </a:p>
          <a:p>
            <a:pPr lvl="0" algn="just">
              <a:spcBef>
                <a:spcPts val="0"/>
              </a:spcBef>
            </a:pPr>
            <a:r>
              <a:rPr lang="ru-RU" sz="3200" dirty="0"/>
              <a:t>Оптимизация процедур профессиональной подготовки и профессионального обучения в целом.</a:t>
            </a:r>
          </a:p>
          <a:p>
            <a:pPr lvl="0" algn="just">
              <a:spcBef>
                <a:spcPts val="0"/>
              </a:spcBef>
            </a:pPr>
            <a:r>
              <a:rPr lang="ru-RU" sz="3200" dirty="0"/>
              <a:t>Психологическая рационализация и оптимизация содержания и условий профессиональной деятельности на основе раскрытия и учета психологических особенностей субъекта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5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психологии труда (практические)(3)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</a:pPr>
            <a:r>
              <a:rPr lang="ru-RU" sz="3200" dirty="0"/>
              <a:t>Разработка теоретически обоснованных и практически эффективных систем и процедур проведения профессиональной аттестации, осуществляемой в различных целях (отбор, подбор, набор, «вербовка» кадров).</a:t>
            </a:r>
          </a:p>
          <a:p>
            <a:pPr lvl="0" algn="just">
              <a:spcBef>
                <a:spcPts val="0"/>
              </a:spcBef>
            </a:pPr>
            <a:r>
              <a:rPr lang="ru-RU" sz="3200" dirty="0"/>
              <a:t>Разработка оптимальных режимов труда и отдыха для разных видов и типов трудовой деятельности, соблюдение техники безопасности.</a:t>
            </a:r>
          </a:p>
          <a:p>
            <a:pPr lvl="0" algn="just">
              <a:spcBef>
                <a:spcPts val="0"/>
              </a:spcBef>
            </a:pPr>
            <a:r>
              <a:rPr lang="ru-RU" sz="3200" dirty="0"/>
              <a:t>Разработка психологических средств для повышения мотивации, для улучшения организации среды.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7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3">
            <a:extLst>
              <a:ext uri="{FF2B5EF4-FFF2-40B4-BE49-F238E27FC236}">
                <a16:creationId xmlns:a16="http://schemas.microsoft.com/office/drawing/2014/main" id="{DD618CF9-C724-862F-76D9-7719B213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28" y="508058"/>
            <a:ext cx="5181600" cy="3311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22BF4-EF26-4384-3487-38E39B3FE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2" y="201067"/>
            <a:ext cx="5515745" cy="17718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4DECC-41B9-373E-8C08-DF3256E37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02" y="2342998"/>
            <a:ext cx="5306165" cy="21720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919694-DBA7-6EF1-03B3-982A28D7A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34136"/>
            <a:ext cx="5715798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6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B6F9F-1D27-D665-4C63-A3E8F694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Что из психологии труда имеет отношение к целям медицины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0C3E4-9DCB-B4B5-1149-2A8AD8C5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5270565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условия и способы установления взаимного соответствия особенностей психики человека и требований его трудовой деятельности;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2) функциональные (психические) состояния работника в процессе труда; диагностика, коррекция, профилактика неблагоприятных состояний;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3) проявления психики в сложных и опасных профессиях, ошибки и отказы в деятельности по психологическим причинам;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4) невротические срывы работников, профессиональные деформации личности, способы их предотвращения;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5) проблемы профессиональной и личностной надежности представителей опасных профессий; </a:t>
            </a:r>
          </a:p>
        </p:txBody>
      </p:sp>
    </p:spTree>
    <p:extLst>
      <p:ext uri="{BB962C8B-B14F-4D97-AF65-F5344CB8AC3E}">
        <p14:creationId xmlns:p14="http://schemas.microsoft.com/office/powerpoint/2010/main" val="131640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653C8-67DE-D8EC-C3FD-36B47A67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Что из психологии труда имеет отношение к </a:t>
            </a:r>
            <a:br>
              <a:rPr lang="ru-RU" sz="3200" dirty="0"/>
            </a:br>
            <a:r>
              <a:rPr lang="ru-RU" sz="3200" dirty="0"/>
              <a:t>целям медицины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5E2EC-C307-57F4-CEBF-1FB022FE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278"/>
            <a:ext cx="10515600" cy="528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6) условия и способы психологического обеспечения безопасности труда в разных видах труда — включая психологическую безопасность работников, сохранение их психического здоровья;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7) особенности изменений свойств психики человека как субъекта труда на разных этапах трудовой жизни — включая кризисы профессионального развития, связанные с профессиональным «выгоранием», сменой вида труда;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8) психологические основы организации рабочего пространства;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9) психологические проблемы, порожденные технологическим прогрессом;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10) психологические факторы профессионального здоровья и профессионального долголетия.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60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Психология труда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– это отрасль психологической науки, изучающая психические процессы, состояния, свойства личности, которые составляют необходимый внутренний компонент трудовой деятельности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cdn1.ozone.ru/multimedia/10125009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213"/>
            <a:ext cx="27615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1.ozone.ru/multimedia/1017601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40" y="3224963"/>
            <a:ext cx="206885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245968"/>
              </p:ext>
            </p:extLst>
          </p:nvPr>
        </p:nvGraphicFramePr>
        <p:xfrm>
          <a:off x="92075" y="92075"/>
          <a:ext cx="35036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4" imgW="5938880" imgH="9184655" progId="Word.Document.12">
                  <p:embed/>
                </p:oleObj>
              </mc:Choice>
              <mc:Fallback>
                <p:oleObj name="Документ" r:id="rId4" imgW="5938880" imgH="9184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5036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35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способности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altLang="ru-RU" dirty="0"/>
              <a:t>Способности – индивидуально – психологические особенности человека, которые выражают готовность человека к овладению определёнными видами деятельности и к их успешному осуществлению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pbs.twimg.com/media/EAFBE6YX4AMzTVy.jpg: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0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/>
              <a:t>Виды способностей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Общие - обеспечивают лёгкость и продуктивность в овладении знаниями об осуществлении различных видов  деятельности.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 Это общий интеллект, обучаемость, креативность. 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Специальные -помогают достигнуть высоких результатов в какой – либо области  деятельности. Это научные (математические, лингвистические), творческие (муз., худ, литер.), инженерные.</a:t>
            </a:r>
          </a:p>
        </p:txBody>
      </p:sp>
    </p:spTree>
    <p:extLst>
      <p:ext uri="{BB962C8B-B14F-4D97-AF65-F5344CB8AC3E}">
        <p14:creationId xmlns:p14="http://schemas.microsoft.com/office/powerpoint/2010/main" val="101951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dirty="0"/>
              <a:t>Задатки и способности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Способности – задатки в развитии (Теплов).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Задатки - генетически детерминированные </a:t>
            </a:r>
            <a:r>
              <a:rPr lang="ru-RU" altLang="ru-RU" sz="2400" dirty="0" err="1"/>
              <a:t>анатомо</a:t>
            </a:r>
            <a:r>
              <a:rPr lang="ru-RU" altLang="ru-RU" sz="2400" dirty="0"/>
              <a:t> –физиологические особенности мозга и нервной системы.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Задатки: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 1. индивидуальные особенности строения анализаторов , отдельных областей коры больших полушарий.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2. Особенности нервной системы, изучаются в разделе психологии индивидуальных различий (Павлов, </a:t>
            </a:r>
            <a:r>
              <a:rPr lang="ru-RU" altLang="ru-RU" sz="2400" dirty="0" err="1"/>
              <a:t>Небылицын</a:t>
            </a:r>
            <a:r>
              <a:rPr lang="ru-RU" altLang="ru-RU" sz="2400" dirty="0"/>
              <a:t>, Теплов). Это подвижность </a:t>
            </a:r>
            <a:r>
              <a:rPr lang="ru-RU" altLang="ru-RU" sz="2400" dirty="0" err="1"/>
              <a:t>нс</a:t>
            </a:r>
            <a:r>
              <a:rPr lang="ru-RU" altLang="ru-RU" sz="2400" dirty="0"/>
              <a:t>, сила по возбуждению, торможению, динамичность и др. </a:t>
            </a:r>
            <a:r>
              <a:rPr lang="ru-RU" altLang="ru-RU" sz="2400" b="1" dirty="0"/>
              <a:t>Индивидуальные различия- темперамент – стиль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5696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/>
              <a:t>Признаки наличия способностей к деятельности</a:t>
            </a:r>
          </a:p>
        </p:txBody>
      </p:sp>
      <p:pic>
        <p:nvPicPr>
          <p:cNvPr id="9219" name="Picture 3" descr="вундеркин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981201"/>
            <a:ext cx="1770063" cy="1298575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Высокий темп обучения этой деятельности, лёгкость и скорость обучения;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Раннее проявление способностей к определённому виду деятельности (вундеркинды);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Индивидуальное своеобразие выполнения;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dirty="0"/>
              <a:t>Высокая степень творчества в деятельности;</a:t>
            </a:r>
          </a:p>
        </p:txBody>
      </p:sp>
      <p:pic>
        <p:nvPicPr>
          <p:cNvPr id="9221" name="Picture 5" descr="спивак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639" y="3938589"/>
            <a:ext cx="2370137" cy="2187575"/>
          </a:xfrm>
        </p:spPr>
      </p:pic>
    </p:spTree>
    <p:extLst>
      <p:ext uri="{BB962C8B-B14F-4D97-AF65-F5344CB8AC3E}">
        <p14:creationId xmlns:p14="http://schemas.microsoft.com/office/powerpoint/2010/main" val="40511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Признаки наличия способностей к деятельности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Обучившись применению операции в 1 ситуации, человек способен легко применить в другой ситуации;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Энергетическая экономность выполнения;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Высокая мотивация, глубокий интерес, стремление к деятельности;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/>
              <a:t>преодоление неблагоприятных жизненных обстоятельств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b="1" dirty="0"/>
              <a:t>Индивидуальные особенности человека обуславливают индивидуальный стиль деятельности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52742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/>
              <a:t>Личностные способности соц. работника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/>
              <a:t>Эмоциональная устойчивость;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 умение управлять собой, 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личная организованность;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Коммуникативные способности;</a:t>
            </a:r>
          </a:p>
          <a:p>
            <a:pPr eaLnBrk="1" hangingPunct="1">
              <a:buFontTx/>
              <a:buNone/>
            </a:pPr>
            <a:r>
              <a:rPr lang="ru-RU" altLang="ru-RU" sz="2400" b="1" dirty="0"/>
              <a:t>Способность сопереживать клиентам;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Аккуратность;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Внимательность;</a:t>
            </a:r>
          </a:p>
          <a:p>
            <a:pPr eaLnBrk="1" hangingPunct="1">
              <a:buFontTx/>
              <a:buNone/>
            </a:pPr>
            <a:r>
              <a:rPr lang="ru-RU" altLang="ru-RU" sz="2400" dirty="0"/>
              <a:t>Ответственность.</a:t>
            </a:r>
          </a:p>
        </p:txBody>
      </p:sp>
      <p:pic>
        <p:nvPicPr>
          <p:cNvPr id="11268" name="Picture 8" descr="2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9664" y="1624014"/>
            <a:ext cx="1463675" cy="2185987"/>
          </a:xfrm>
        </p:spPr>
      </p:pic>
      <p:pic>
        <p:nvPicPr>
          <p:cNvPr id="11269" name="Picture 9" descr="237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76" y="3938589"/>
            <a:ext cx="3268663" cy="2187575"/>
          </a:xfrm>
        </p:spPr>
      </p:pic>
    </p:spTree>
    <p:extLst>
      <p:ext uri="{BB962C8B-B14F-4D97-AF65-F5344CB8AC3E}">
        <p14:creationId xmlns:p14="http://schemas.microsoft.com/office/powerpoint/2010/main" val="245550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Креативность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dirty="0"/>
              <a:t>Это способность, отражающая свойство индивида создавать новые понятия и формировать новые навыки, связана с творческими достижениями личности.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altLang="ru-RU" dirty="0"/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  <p:pic>
        <p:nvPicPr>
          <p:cNvPr id="19460" name="Picture 4" descr="креативн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1" y="1143000"/>
            <a:ext cx="1954213" cy="2901950"/>
          </a:xfrm>
        </p:spPr>
      </p:pic>
      <p:pic>
        <p:nvPicPr>
          <p:cNvPr id="19461" name="Picture 5" descr="креативн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4114801"/>
            <a:ext cx="2328863" cy="2328863"/>
          </a:xfrm>
        </p:spPr>
      </p:pic>
    </p:spTree>
    <p:extLst>
      <p:ext uri="{BB962C8B-B14F-4D97-AF65-F5344CB8AC3E}">
        <p14:creationId xmlns:p14="http://schemas.microsoft.com/office/powerpoint/2010/main" val="53745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du008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557339"/>
            <a:ext cx="76819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79650" y="301625"/>
            <a:ext cx="8388350" cy="1143000"/>
          </a:xfrm>
        </p:spPr>
        <p:txBody>
          <a:bodyPr/>
          <a:lstStyle/>
          <a:p>
            <a:pPr eaLnBrk="1" hangingPunct="1"/>
            <a:r>
              <a:rPr lang="ru-RU" altLang="ru-RU" sz="2800"/>
              <a:t>Спасибо за внимание!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5913" y="5949950"/>
            <a:ext cx="7313612" cy="7191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</a:rPr>
              <a:t>То, что мы знаем – ограниченно, </a:t>
            </a:r>
          </a:p>
          <a:p>
            <a:pPr eaLnBrk="1" hangingPunct="1"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</a:rPr>
              <a:t>а то чего не знаем – бесконечно.                  Лаплас.</a:t>
            </a:r>
          </a:p>
        </p:txBody>
      </p:sp>
    </p:spTree>
    <p:extLst>
      <p:ext uri="{BB962C8B-B14F-4D97-AF65-F5344CB8AC3E}">
        <p14:creationId xmlns:p14="http://schemas.microsoft.com/office/powerpoint/2010/main" val="157043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9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Отрасли психологии труда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рамках психологии труда сложились </a:t>
            </a:r>
          </a:p>
          <a:p>
            <a:pPr marL="0" indent="0">
              <a:buNone/>
            </a:pPr>
            <a:r>
              <a:rPr lang="ru-RU" dirty="0"/>
              <a:t>промышленная, </a:t>
            </a:r>
          </a:p>
          <a:p>
            <a:pPr marL="0" indent="0">
              <a:buNone/>
            </a:pPr>
            <a:r>
              <a:rPr lang="ru-RU" dirty="0"/>
              <a:t>транспортная, </a:t>
            </a:r>
          </a:p>
          <a:p>
            <a:pPr marL="0" indent="0">
              <a:buNone/>
            </a:pPr>
            <a:r>
              <a:rPr lang="ru-RU" dirty="0"/>
              <a:t>медицинская, </a:t>
            </a:r>
          </a:p>
          <a:p>
            <a:pPr marL="0" indent="0">
              <a:buNone/>
            </a:pPr>
            <a:r>
              <a:rPr lang="ru-RU" dirty="0"/>
              <a:t>юридическая, </a:t>
            </a:r>
          </a:p>
          <a:p>
            <a:pPr marL="0" indent="0">
              <a:buNone/>
            </a:pPr>
            <a:r>
              <a:rPr lang="ru-RU" dirty="0"/>
              <a:t>авиационная, </a:t>
            </a:r>
          </a:p>
          <a:p>
            <a:pPr marL="0" indent="0">
              <a:buNone/>
            </a:pPr>
            <a:r>
              <a:rPr lang="ru-RU" dirty="0"/>
              <a:t>военная психология и др.</a:t>
            </a:r>
          </a:p>
        </p:txBody>
      </p:sp>
      <p:pic>
        <p:nvPicPr>
          <p:cNvPr id="6146" name="Picture 2" descr="http://serdcezdorovo.ru/wp-content/uploads/2015/03/meddiagnostika_prizyvnikov_v_armiyu_1-1140x7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3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Предмет психологии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Это психологические особенности деятельности человека в трудовых условиях. </a:t>
            </a:r>
          </a:p>
          <a:p>
            <a:pPr marL="0" indent="0">
              <a:buNone/>
            </a:pPr>
            <a:r>
              <a:rPr lang="ru-RU" dirty="0"/>
              <a:t>В таких аспектах, как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становление его как профессионала,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профессиональная ориентация и самоопределение,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мотивация трудового процесса,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механизм трудового опыта,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качество труда,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адаптация к трудовым условиям.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7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Объект психологии труда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труд как специфическая активность человека, </a:t>
            </a:r>
          </a:p>
          <a:p>
            <a:pPr marL="0" indent="0">
              <a:buNone/>
            </a:pPr>
            <a:r>
              <a:rPr lang="ru-RU" dirty="0"/>
              <a:t>идентифицирующего себя с определённым профессиональным сообществом и </a:t>
            </a:r>
          </a:p>
          <a:p>
            <a:pPr marL="0" indent="0">
              <a:buNone/>
            </a:pPr>
            <a:r>
              <a:rPr lang="ru-RU" dirty="0"/>
              <a:t>продуцирующего воспроизведение</a:t>
            </a:r>
          </a:p>
          <a:p>
            <a:pPr marL="0" indent="0">
              <a:buNone/>
            </a:pPr>
            <a:r>
              <a:rPr lang="ru-RU" dirty="0"/>
              <a:t> навыков, установок, знаний в данном виде деятельности.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25EE9F-B53E-4B51-B171-1425C42CB5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91194"/>
            <a:ext cx="3105583" cy="254353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5D79A-4A82-08EE-9190-46C0CBD0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96" y="4332875"/>
            <a:ext cx="38958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6756C-A232-8479-42C4-8F7406F8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(ТРЕБУЕТСЯ )Аналитик, медицинский аналитик, </a:t>
            </a:r>
            <a:br>
              <a:rPr lang="ru-RU" sz="3200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</a:br>
            <a:r>
              <a:rPr lang="ru-RU" sz="3200" b="1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специалист в сфере организации здравоохранения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2B7F9-2286-872C-D2E1-2F85F60BF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Обязанности: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Участие в выполнении научно-исследовательских работ в сфере управления и экономики здравоохранения.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 Анализ нормативных правовых актов, публикаций, баз данных и других источников.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Сбор и анализ информации, подготовка материалов по результатам анализа (таблицы, презентации).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03233"/>
                </a:solidFill>
                <a:effectLst/>
                <a:latin typeface="Arial" panose="020B0604020202020204" pitchFamily="34" charset="0"/>
              </a:rPr>
              <a:t>Написание аналитических записок, научных отчетов, научно-исследовательских статей.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6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психологии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- изучение психики субъекта труда.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/>
              <a:t>Субъектом труда</a:t>
            </a:r>
            <a:r>
              <a:rPr lang="ru-RU" dirty="0"/>
              <a:t> является каждый работник предприятия, непосредственно вовлечённый в трудовую деятельность и имеющий возможность инициативного воздействия на производственный процесс.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08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1C52E-C07B-7EF9-9893-27709476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Методы психологии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EFBC9-9C19-E48A-3EEA-3733F74E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</p:spPr>
        <p:txBody>
          <a:bodyPr>
            <a:normAutofit/>
          </a:bodyPr>
          <a:lstStyle/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(естественный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лабораторный),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тестирование,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включенное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включенное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наблюдение,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беседа,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опросы,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анкетные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обследования,</a:t>
            </a:r>
            <a:r>
              <a:rPr lang="ru-RU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трудовой</a:t>
            </a:r>
            <a:r>
              <a:rPr lang="ru-RU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ru-RU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изучения</a:t>
            </a:r>
            <a:r>
              <a:rPr lang="ru-RU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профессий,</a:t>
            </a:r>
            <a:r>
              <a:rPr lang="ru-RU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тренинги,</a:t>
            </a:r>
            <a:r>
              <a:rPr lang="ru-RU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ролевые</a:t>
            </a:r>
            <a:r>
              <a:rPr lang="ru-RU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др.</a:t>
            </a:r>
          </a:p>
        </p:txBody>
      </p:sp>
    </p:spTree>
    <p:extLst>
      <p:ext uri="{BB962C8B-B14F-4D97-AF65-F5344CB8AC3E}">
        <p14:creationId xmlns:p14="http://schemas.microsoft.com/office/powerpoint/2010/main" val="27747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6C508-B12F-D8C9-3DA4-A3D619A6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Специальные методы психологии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DEE78-7793-8774-BB2E-8A65AD0D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02335" indent="-457200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хронометраж,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хронография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02335" indent="-457200" algn="just"/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профессиографические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методы,</a:t>
            </a:r>
          </a:p>
          <a:p>
            <a:pPr marL="902335" indent="-457200" algn="just"/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физиологические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методы, </a:t>
            </a:r>
          </a:p>
          <a:p>
            <a:pPr marL="902335" indent="-457200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экспертных оценок. </a:t>
            </a:r>
          </a:p>
          <a:p>
            <a:pPr marL="445135" indent="0" algn="just">
              <a:buNone/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Профессиограмма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требование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профессии</a:t>
            </a:r>
            <a:r>
              <a:rPr lang="ru-RU" sz="28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личностным</a:t>
            </a:r>
            <a:r>
              <a:rPr lang="ru-RU" sz="28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качествам,</a:t>
            </a:r>
            <a:r>
              <a:rPr lang="ru-RU" sz="2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психологическим</a:t>
            </a:r>
            <a:r>
              <a:rPr lang="ru-RU" sz="28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</a:t>
            </a:r>
            <a:r>
              <a:rPr lang="ru-RU" sz="2800" spc="-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психологическим возможностям человека (далее)</a:t>
            </a:r>
          </a:p>
          <a:p>
            <a:pPr marL="445135" indent="0" algn="just">
              <a:buNone/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Психограмма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главная</a:t>
            </a:r>
            <a:r>
              <a:rPr lang="ru-RU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профессиограммы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800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ru-RU" sz="2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сконцентрированы</a:t>
            </a:r>
            <a:r>
              <a:rPr lang="ru-RU" sz="28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</a:t>
            </a:r>
            <a:r>
              <a:rPr lang="ru-RU" sz="2800" spc="-3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69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1029</Words>
  <Application>Microsoft Office PowerPoint</Application>
  <PresentationFormat>Широкоэкранный</PresentationFormat>
  <Paragraphs>124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REG</vt:lpstr>
      <vt:lpstr>Times New Roman</vt:lpstr>
      <vt:lpstr>Wingdings</vt:lpstr>
      <vt:lpstr>Тема Office</vt:lpstr>
      <vt:lpstr>Документ</vt:lpstr>
      <vt:lpstr>Психология труда</vt:lpstr>
      <vt:lpstr>Психология труда</vt:lpstr>
      <vt:lpstr>Отрасли психологии труда</vt:lpstr>
      <vt:lpstr>Предмет психологии труда</vt:lpstr>
      <vt:lpstr>Объект психологии труда</vt:lpstr>
      <vt:lpstr>(ТРЕБУЕТСЯ )Аналитик, медицинский аналитик,  специалист в сфере организации здравоохранения</vt:lpstr>
      <vt:lpstr>Цель психологии труда</vt:lpstr>
      <vt:lpstr>Методы психологии труда</vt:lpstr>
      <vt:lpstr>Специальные методы психологии труда</vt:lpstr>
      <vt:lpstr>Презентация PowerPoint</vt:lpstr>
      <vt:lpstr>Презентация PowerPoint</vt:lpstr>
      <vt:lpstr>Основные задачи психологии труда</vt:lpstr>
      <vt:lpstr>Задачи психологии труда (теоретические)</vt:lpstr>
      <vt:lpstr>Задачи психологии труда (практические)</vt:lpstr>
      <vt:lpstr>Задачи психологии труда (практические) (2)</vt:lpstr>
      <vt:lpstr>Задачи психологии труда (практические)(3)</vt:lpstr>
      <vt:lpstr>Презентация PowerPoint</vt:lpstr>
      <vt:lpstr>Что из психологии труда имеет отношение к целям медицины труда</vt:lpstr>
      <vt:lpstr>Что из психологии труда имеет отношение к  целям медицины труда</vt:lpstr>
      <vt:lpstr>Понятие способности</vt:lpstr>
      <vt:lpstr>Виды способностей</vt:lpstr>
      <vt:lpstr>Задатки и способности</vt:lpstr>
      <vt:lpstr>Признаки наличия способностей к деятельности</vt:lpstr>
      <vt:lpstr>Признаки наличия способностей к деятельности</vt:lpstr>
      <vt:lpstr>Личностные способности соц. работника</vt:lpstr>
      <vt:lpstr>Креативность</vt:lpstr>
      <vt:lpstr>Спасибо за внимание!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труда</dc:title>
  <dc:creator>Qwert</dc:creator>
  <cp:lastModifiedBy>Татьяна Рябова</cp:lastModifiedBy>
  <cp:revision>10</cp:revision>
  <dcterms:created xsi:type="dcterms:W3CDTF">2020-04-14T13:33:49Z</dcterms:created>
  <dcterms:modified xsi:type="dcterms:W3CDTF">2023-09-15T15:35:53Z</dcterms:modified>
</cp:coreProperties>
</file>