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257" r:id="rId4"/>
    <p:sldId id="262" r:id="rId5"/>
    <p:sldId id="295" r:id="rId6"/>
    <p:sldId id="283" r:id="rId7"/>
    <p:sldId id="282" r:id="rId8"/>
    <p:sldId id="296" r:id="rId9"/>
    <p:sldId id="297" r:id="rId10"/>
    <p:sldId id="298" r:id="rId11"/>
    <p:sldId id="292" r:id="rId12"/>
    <p:sldId id="290" r:id="rId13"/>
    <p:sldId id="302" r:id="rId14"/>
    <p:sldId id="303" r:id="rId15"/>
    <p:sldId id="291" r:id="rId16"/>
    <p:sldId id="305" r:id="rId17"/>
    <p:sldId id="306" r:id="rId18"/>
    <p:sldId id="307" r:id="rId19"/>
    <p:sldId id="308" r:id="rId20"/>
    <p:sldId id="313" r:id="rId21"/>
    <p:sldId id="310" r:id="rId22"/>
    <p:sldId id="311" r:id="rId23"/>
    <p:sldId id="312" r:id="rId24"/>
    <p:sldId id="314" r:id="rId25"/>
    <p:sldId id="275" r:id="rId26"/>
    <p:sldId id="315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FCA"/>
    <a:srgbClr val="7BBD50"/>
    <a:srgbClr val="50C770"/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703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C76D3-E555-4BD4-81BC-EF046E622F30}" type="doc">
      <dgm:prSet loTypeId="urn:microsoft.com/office/officeart/2005/8/layout/radial6" loCatId="cycle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D80E9D-7314-42DD-A7A5-F780F60A4F8F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 и цели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67A97-1D97-440F-8072-BFCEDA11017D}" type="parTrans" cxnId="{C01DF3B9-366C-4E9D-8680-244BF9BE64F2}">
      <dgm:prSet/>
      <dgm:spPr/>
      <dgm:t>
        <a:bodyPr/>
        <a:lstStyle/>
        <a:p>
          <a:endParaRPr lang="ru-RU"/>
        </a:p>
      </dgm:t>
    </dgm:pt>
    <dgm:pt modelId="{401681F0-17F0-4B60-AA1E-EBB192151AE1}" type="sibTrans" cxnId="{C01DF3B9-366C-4E9D-8680-244BF9BE64F2}">
      <dgm:prSet/>
      <dgm:spPr/>
      <dgm:t>
        <a:bodyPr/>
        <a:lstStyle/>
        <a:p>
          <a:endParaRPr lang="ru-RU"/>
        </a:p>
      </dgm:t>
    </dgm:pt>
    <dgm:pt modelId="{D7D20886-248E-4C6B-9705-33F14216EFC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 и культура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7A2501-A6FD-4A56-B837-78948BE76793}" type="parTrans" cxnId="{E554BA78-88C5-4A9F-93A1-EEFC2863CCDC}">
      <dgm:prSet/>
      <dgm:spPr/>
      <dgm:t>
        <a:bodyPr/>
        <a:lstStyle/>
        <a:p>
          <a:endParaRPr lang="ru-RU"/>
        </a:p>
      </dgm:t>
    </dgm:pt>
    <dgm:pt modelId="{BA1D5B36-A9CE-4DA8-8604-FF8ABAC98F88}" type="sibTrans" cxnId="{E554BA78-88C5-4A9F-93A1-EEFC2863CCDC}">
      <dgm:prSet/>
      <dgm:spPr/>
      <dgm:t>
        <a:bodyPr/>
        <a:lstStyle/>
        <a:p>
          <a:endParaRPr lang="ru-RU"/>
        </a:p>
      </dgm:t>
    </dgm:pt>
    <dgm:pt modelId="{D5F4BE2B-BF4C-48EA-9B2D-C07B60BEDBF9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605F-1A13-4177-B6B9-6A70D2813065}" type="parTrans" cxnId="{06C326EC-3972-4FE6-9884-5F17C7707561}">
      <dgm:prSet/>
      <dgm:spPr/>
      <dgm:t>
        <a:bodyPr/>
        <a:lstStyle/>
        <a:p>
          <a:endParaRPr lang="ru-RU"/>
        </a:p>
      </dgm:t>
    </dgm:pt>
    <dgm:pt modelId="{D2C006D9-D093-42E8-8516-35A473D2A81D}" type="sibTrans" cxnId="{06C326EC-3972-4FE6-9884-5F17C7707561}">
      <dgm:prSet/>
      <dgm:spPr/>
      <dgm:t>
        <a:bodyPr/>
        <a:lstStyle/>
        <a:p>
          <a:endParaRPr lang="ru-RU"/>
        </a:p>
      </dgm:t>
    </dgm:pt>
    <dgm:pt modelId="{B74ADF4A-54AF-4A21-B18E-3C8065F3BEB9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0E9D8-731A-45CF-8596-1709876D3D2E}" type="parTrans" cxnId="{6AAED42F-A077-4C76-AE73-8D003CBEEA09}">
      <dgm:prSet/>
      <dgm:spPr/>
      <dgm:t>
        <a:bodyPr/>
        <a:lstStyle/>
        <a:p>
          <a:endParaRPr lang="ru-RU"/>
        </a:p>
      </dgm:t>
    </dgm:pt>
    <dgm:pt modelId="{05102C90-BF60-43E8-B3F7-16ED94317D66}" type="sibTrans" cxnId="{6AAED42F-A077-4C76-AE73-8D003CBEEA09}">
      <dgm:prSet/>
      <dgm:spPr/>
      <dgm:t>
        <a:bodyPr/>
        <a:lstStyle/>
        <a:p>
          <a:endParaRPr lang="ru-RU"/>
        </a:p>
      </dgm:t>
    </dgm:pt>
    <dgm:pt modelId="{05309A9A-D900-43B1-8F2D-3D4F156F699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B7392-AF82-4429-956D-93478A3EA1F5}" type="sibTrans" cxnId="{B0ED241C-1253-465E-9914-B2039A23265F}">
      <dgm:prSet/>
      <dgm:spPr/>
      <dgm:t>
        <a:bodyPr/>
        <a:lstStyle/>
        <a:p>
          <a:endParaRPr lang="ru-RU"/>
        </a:p>
      </dgm:t>
    </dgm:pt>
    <dgm:pt modelId="{D6089028-063F-4B3C-B5B8-D4C3A3E25DEF}" type="parTrans" cxnId="{B0ED241C-1253-465E-9914-B2039A23265F}">
      <dgm:prSet/>
      <dgm:spPr/>
      <dgm:t>
        <a:bodyPr/>
        <a:lstStyle/>
        <a:p>
          <a:endParaRPr lang="ru-RU"/>
        </a:p>
      </dgm:t>
    </dgm:pt>
    <dgm:pt modelId="{BFC7D198-F58E-400F-A27D-AC3F3DE0636D}" type="pres">
      <dgm:prSet presAssocID="{F24C76D3-E555-4BD4-81BC-EF046E622F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1B34E-571A-4E36-A8A9-8FF22A94B02C}" type="pres">
      <dgm:prSet presAssocID="{28D80E9D-7314-42DD-A7A5-F780F60A4F8F}" presName="centerShape" presStyleLbl="node0" presStyleIdx="0" presStyleCnt="1" custScaleX="77734" custScaleY="72982"/>
      <dgm:spPr/>
      <dgm:t>
        <a:bodyPr/>
        <a:lstStyle/>
        <a:p>
          <a:endParaRPr lang="ru-RU"/>
        </a:p>
      </dgm:t>
    </dgm:pt>
    <dgm:pt modelId="{5EED5E70-6DBA-4830-A17D-6899EB31C229}" type="pres">
      <dgm:prSet presAssocID="{05309A9A-D900-43B1-8F2D-3D4F156F6999}" presName="node" presStyleLbl="node1" presStyleIdx="0" presStyleCnt="4" custScaleX="151939" custScaleY="67856" custRadScaleRad="87268" custRadScaleInc="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CE926-019F-4984-8E30-3538F3FF7E88}" type="pres">
      <dgm:prSet presAssocID="{05309A9A-D900-43B1-8F2D-3D4F156F6999}" presName="dummy" presStyleCnt="0"/>
      <dgm:spPr/>
    </dgm:pt>
    <dgm:pt modelId="{C8A43D4B-F54E-40E6-B687-E08942494EF5}" type="pres">
      <dgm:prSet presAssocID="{58CB7392-AF82-4429-956D-93478A3EA1F5}" presName="sibTrans" presStyleLbl="sibTrans2D1" presStyleIdx="0" presStyleCnt="4" custScaleX="113681" custScaleY="94586"/>
      <dgm:spPr/>
      <dgm:t>
        <a:bodyPr/>
        <a:lstStyle/>
        <a:p>
          <a:endParaRPr lang="ru-RU"/>
        </a:p>
      </dgm:t>
    </dgm:pt>
    <dgm:pt modelId="{9762781F-1555-4164-8D78-D7236EC511C6}" type="pres">
      <dgm:prSet presAssocID="{D7D20886-248E-4C6B-9705-33F14216EFCC}" presName="node" presStyleLbl="node1" presStyleIdx="1" presStyleCnt="4" custScaleX="138353" custScaleY="94585" custRadScaleRad="107030" custRadScaleInc="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29D38-78CF-44E2-A838-1E94641D7574}" type="pres">
      <dgm:prSet presAssocID="{D7D20886-248E-4C6B-9705-33F14216EFCC}" presName="dummy" presStyleCnt="0"/>
      <dgm:spPr/>
    </dgm:pt>
    <dgm:pt modelId="{6E1D2D17-E938-41DF-A6EF-DB34EF75C5EB}" type="pres">
      <dgm:prSet presAssocID="{BA1D5B36-A9CE-4DA8-8604-FF8ABAC98F88}" presName="sibTrans" presStyleLbl="sibTrans2D1" presStyleIdx="1" presStyleCnt="4" custScaleX="113681" custScaleY="94586"/>
      <dgm:spPr/>
      <dgm:t>
        <a:bodyPr/>
        <a:lstStyle/>
        <a:p>
          <a:endParaRPr lang="ru-RU"/>
        </a:p>
      </dgm:t>
    </dgm:pt>
    <dgm:pt modelId="{B55D306E-6BD8-4037-B264-844EA630B372}" type="pres">
      <dgm:prSet presAssocID="{D5F4BE2B-BF4C-48EA-9B2D-C07B60BEDBF9}" presName="node" presStyleLbl="node1" presStyleIdx="2" presStyleCnt="4" custScaleX="143106" custScaleY="95543" custRadScaleRad="98024" custRadScaleInc="-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4670F-8A17-489E-B692-EA426CA1A5F7}" type="pres">
      <dgm:prSet presAssocID="{D5F4BE2B-BF4C-48EA-9B2D-C07B60BEDBF9}" presName="dummy" presStyleCnt="0"/>
      <dgm:spPr/>
    </dgm:pt>
    <dgm:pt modelId="{5BAC136D-9A79-4164-8506-6A4E74B7A7C5}" type="pres">
      <dgm:prSet presAssocID="{D2C006D9-D093-42E8-8516-35A473D2A81D}" presName="sibTrans" presStyleLbl="sibTrans2D1" presStyleIdx="2" presStyleCnt="4" custScaleX="113681" custScaleY="94586"/>
      <dgm:spPr/>
      <dgm:t>
        <a:bodyPr/>
        <a:lstStyle/>
        <a:p>
          <a:endParaRPr lang="ru-RU"/>
        </a:p>
      </dgm:t>
    </dgm:pt>
    <dgm:pt modelId="{698E0FA8-7F34-4462-BF02-671D49200151}" type="pres">
      <dgm:prSet presAssocID="{B74ADF4A-54AF-4A21-B18E-3C8065F3BEB9}" presName="node" presStyleLbl="node1" presStyleIdx="3" presStyleCnt="4" custScaleX="131165" custRadScaleRad="107672" custRadScaleInc="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49D18-34EC-4994-877F-65B9A984E5B0}" type="pres">
      <dgm:prSet presAssocID="{B74ADF4A-54AF-4A21-B18E-3C8065F3BEB9}" presName="dummy" presStyleCnt="0"/>
      <dgm:spPr/>
    </dgm:pt>
    <dgm:pt modelId="{8E5EEFA5-7BD9-4F29-87DA-F7455A6F79BB}" type="pres">
      <dgm:prSet presAssocID="{05102C90-BF60-43E8-B3F7-16ED94317D66}" presName="sibTrans" presStyleLbl="sibTrans2D1" presStyleIdx="3" presStyleCnt="4" custScaleX="113681" custScaleY="94586"/>
      <dgm:spPr/>
      <dgm:t>
        <a:bodyPr/>
        <a:lstStyle/>
        <a:p>
          <a:endParaRPr lang="ru-RU"/>
        </a:p>
      </dgm:t>
    </dgm:pt>
  </dgm:ptLst>
  <dgm:cxnLst>
    <dgm:cxn modelId="{CACAA570-7C5C-4295-B729-BA979C82FEBE}" type="presOf" srcId="{D7D20886-248E-4C6B-9705-33F14216EFCC}" destId="{9762781F-1555-4164-8D78-D7236EC511C6}" srcOrd="0" destOrd="0" presId="urn:microsoft.com/office/officeart/2005/8/layout/radial6"/>
    <dgm:cxn modelId="{9466FEB1-1228-4392-8A01-8599AECD6069}" type="presOf" srcId="{B74ADF4A-54AF-4A21-B18E-3C8065F3BEB9}" destId="{698E0FA8-7F34-4462-BF02-671D49200151}" srcOrd="0" destOrd="0" presId="urn:microsoft.com/office/officeart/2005/8/layout/radial6"/>
    <dgm:cxn modelId="{B0ED241C-1253-465E-9914-B2039A23265F}" srcId="{28D80E9D-7314-42DD-A7A5-F780F60A4F8F}" destId="{05309A9A-D900-43B1-8F2D-3D4F156F6999}" srcOrd="0" destOrd="0" parTransId="{D6089028-063F-4B3C-B5B8-D4C3A3E25DEF}" sibTransId="{58CB7392-AF82-4429-956D-93478A3EA1F5}"/>
    <dgm:cxn modelId="{6F446BC6-0F5E-45CB-ACF5-1743DDEEE932}" type="presOf" srcId="{05102C90-BF60-43E8-B3F7-16ED94317D66}" destId="{8E5EEFA5-7BD9-4F29-87DA-F7455A6F79BB}" srcOrd="0" destOrd="0" presId="urn:microsoft.com/office/officeart/2005/8/layout/radial6"/>
    <dgm:cxn modelId="{E554BA78-88C5-4A9F-93A1-EEFC2863CCDC}" srcId="{28D80E9D-7314-42DD-A7A5-F780F60A4F8F}" destId="{D7D20886-248E-4C6B-9705-33F14216EFCC}" srcOrd="1" destOrd="0" parTransId="{3C7A2501-A6FD-4A56-B837-78948BE76793}" sibTransId="{BA1D5B36-A9CE-4DA8-8604-FF8ABAC98F88}"/>
    <dgm:cxn modelId="{0A2A000F-1038-40AB-9A80-5A6EB54CF7DE}" type="presOf" srcId="{58CB7392-AF82-4429-956D-93478A3EA1F5}" destId="{C8A43D4B-F54E-40E6-B687-E08942494EF5}" srcOrd="0" destOrd="0" presId="urn:microsoft.com/office/officeart/2005/8/layout/radial6"/>
    <dgm:cxn modelId="{78701940-8841-4801-9643-859AC866799F}" type="presOf" srcId="{BA1D5B36-A9CE-4DA8-8604-FF8ABAC98F88}" destId="{6E1D2D17-E938-41DF-A6EF-DB34EF75C5EB}" srcOrd="0" destOrd="0" presId="urn:microsoft.com/office/officeart/2005/8/layout/radial6"/>
    <dgm:cxn modelId="{7A5F494B-E611-41CC-BA11-D67787857CD3}" type="presOf" srcId="{D5F4BE2B-BF4C-48EA-9B2D-C07B60BEDBF9}" destId="{B55D306E-6BD8-4037-B264-844EA630B372}" srcOrd="0" destOrd="0" presId="urn:microsoft.com/office/officeart/2005/8/layout/radial6"/>
    <dgm:cxn modelId="{DAA4DF36-0E96-4BF1-A197-DF31621856CB}" type="presOf" srcId="{D2C006D9-D093-42E8-8516-35A473D2A81D}" destId="{5BAC136D-9A79-4164-8506-6A4E74B7A7C5}" srcOrd="0" destOrd="0" presId="urn:microsoft.com/office/officeart/2005/8/layout/radial6"/>
    <dgm:cxn modelId="{E64699D9-E539-4E0B-BD01-F7D483F0168F}" type="presOf" srcId="{05309A9A-D900-43B1-8F2D-3D4F156F6999}" destId="{5EED5E70-6DBA-4830-A17D-6899EB31C229}" srcOrd="0" destOrd="0" presId="urn:microsoft.com/office/officeart/2005/8/layout/radial6"/>
    <dgm:cxn modelId="{6AAED42F-A077-4C76-AE73-8D003CBEEA09}" srcId="{28D80E9D-7314-42DD-A7A5-F780F60A4F8F}" destId="{B74ADF4A-54AF-4A21-B18E-3C8065F3BEB9}" srcOrd="3" destOrd="0" parTransId="{05A0E9D8-731A-45CF-8596-1709876D3D2E}" sibTransId="{05102C90-BF60-43E8-B3F7-16ED94317D66}"/>
    <dgm:cxn modelId="{06C326EC-3972-4FE6-9884-5F17C7707561}" srcId="{28D80E9D-7314-42DD-A7A5-F780F60A4F8F}" destId="{D5F4BE2B-BF4C-48EA-9B2D-C07B60BEDBF9}" srcOrd="2" destOrd="0" parTransId="{3544605F-1A13-4177-B6B9-6A70D2813065}" sibTransId="{D2C006D9-D093-42E8-8516-35A473D2A81D}"/>
    <dgm:cxn modelId="{9C857F3E-E135-454C-BF19-9CA4EB0E03DB}" type="presOf" srcId="{28D80E9D-7314-42DD-A7A5-F780F60A4F8F}" destId="{8B11B34E-571A-4E36-A8A9-8FF22A94B02C}" srcOrd="0" destOrd="0" presId="urn:microsoft.com/office/officeart/2005/8/layout/radial6"/>
    <dgm:cxn modelId="{FD6740EA-42A1-4378-BC26-84DB4E6C1185}" type="presOf" srcId="{F24C76D3-E555-4BD4-81BC-EF046E622F30}" destId="{BFC7D198-F58E-400F-A27D-AC3F3DE0636D}" srcOrd="0" destOrd="0" presId="urn:microsoft.com/office/officeart/2005/8/layout/radial6"/>
    <dgm:cxn modelId="{C01DF3B9-366C-4E9D-8680-244BF9BE64F2}" srcId="{F24C76D3-E555-4BD4-81BC-EF046E622F30}" destId="{28D80E9D-7314-42DD-A7A5-F780F60A4F8F}" srcOrd="0" destOrd="0" parTransId="{94767A97-1D97-440F-8072-BFCEDA11017D}" sibTransId="{401681F0-17F0-4B60-AA1E-EBB192151AE1}"/>
    <dgm:cxn modelId="{13B910C6-ACD3-4A36-AA55-57523F496A3C}" type="presParOf" srcId="{BFC7D198-F58E-400F-A27D-AC3F3DE0636D}" destId="{8B11B34E-571A-4E36-A8A9-8FF22A94B02C}" srcOrd="0" destOrd="0" presId="urn:microsoft.com/office/officeart/2005/8/layout/radial6"/>
    <dgm:cxn modelId="{EDDAE30F-9D88-4B7C-A254-1F9B80913D29}" type="presParOf" srcId="{BFC7D198-F58E-400F-A27D-AC3F3DE0636D}" destId="{5EED5E70-6DBA-4830-A17D-6899EB31C229}" srcOrd="1" destOrd="0" presId="urn:microsoft.com/office/officeart/2005/8/layout/radial6"/>
    <dgm:cxn modelId="{40AC63B1-60F4-497C-9407-2ACDBDC62C7C}" type="presParOf" srcId="{BFC7D198-F58E-400F-A27D-AC3F3DE0636D}" destId="{3E1CE926-019F-4984-8E30-3538F3FF7E88}" srcOrd="2" destOrd="0" presId="urn:microsoft.com/office/officeart/2005/8/layout/radial6"/>
    <dgm:cxn modelId="{6B41D500-D2A4-42A6-8F2A-5FD082CC4AFF}" type="presParOf" srcId="{BFC7D198-F58E-400F-A27D-AC3F3DE0636D}" destId="{C8A43D4B-F54E-40E6-B687-E08942494EF5}" srcOrd="3" destOrd="0" presId="urn:microsoft.com/office/officeart/2005/8/layout/radial6"/>
    <dgm:cxn modelId="{B853AF1C-5ADB-4376-AEE7-E57720D27817}" type="presParOf" srcId="{BFC7D198-F58E-400F-A27D-AC3F3DE0636D}" destId="{9762781F-1555-4164-8D78-D7236EC511C6}" srcOrd="4" destOrd="0" presId="urn:microsoft.com/office/officeart/2005/8/layout/radial6"/>
    <dgm:cxn modelId="{E97E3968-B5D9-46A2-9082-8751144DEF21}" type="presParOf" srcId="{BFC7D198-F58E-400F-A27D-AC3F3DE0636D}" destId="{0A129D38-78CF-44E2-A838-1E94641D7574}" srcOrd="5" destOrd="0" presId="urn:microsoft.com/office/officeart/2005/8/layout/radial6"/>
    <dgm:cxn modelId="{AB8CCC08-984A-4F74-A1D5-433186DFF2A0}" type="presParOf" srcId="{BFC7D198-F58E-400F-A27D-AC3F3DE0636D}" destId="{6E1D2D17-E938-41DF-A6EF-DB34EF75C5EB}" srcOrd="6" destOrd="0" presId="urn:microsoft.com/office/officeart/2005/8/layout/radial6"/>
    <dgm:cxn modelId="{0342AA72-3C97-4D39-9B39-3F9E747365E3}" type="presParOf" srcId="{BFC7D198-F58E-400F-A27D-AC3F3DE0636D}" destId="{B55D306E-6BD8-4037-B264-844EA630B372}" srcOrd="7" destOrd="0" presId="urn:microsoft.com/office/officeart/2005/8/layout/radial6"/>
    <dgm:cxn modelId="{7436A5B9-95AF-42CB-8D4C-35F56F12B457}" type="presParOf" srcId="{BFC7D198-F58E-400F-A27D-AC3F3DE0636D}" destId="{5154670F-8A17-489E-B692-EA426CA1A5F7}" srcOrd="8" destOrd="0" presId="urn:microsoft.com/office/officeart/2005/8/layout/radial6"/>
    <dgm:cxn modelId="{A06824CB-D93A-401E-8799-656E03C580F9}" type="presParOf" srcId="{BFC7D198-F58E-400F-A27D-AC3F3DE0636D}" destId="{5BAC136D-9A79-4164-8506-6A4E74B7A7C5}" srcOrd="9" destOrd="0" presId="urn:microsoft.com/office/officeart/2005/8/layout/radial6"/>
    <dgm:cxn modelId="{81CBB057-2D60-44F8-BBA8-961E654CE3A1}" type="presParOf" srcId="{BFC7D198-F58E-400F-A27D-AC3F3DE0636D}" destId="{698E0FA8-7F34-4462-BF02-671D49200151}" srcOrd="10" destOrd="0" presId="urn:microsoft.com/office/officeart/2005/8/layout/radial6"/>
    <dgm:cxn modelId="{635F7985-8D11-44DA-BCE3-E2AA705B5772}" type="presParOf" srcId="{BFC7D198-F58E-400F-A27D-AC3F3DE0636D}" destId="{97849D18-34EC-4994-877F-65B9A984E5B0}" srcOrd="11" destOrd="0" presId="urn:microsoft.com/office/officeart/2005/8/layout/radial6"/>
    <dgm:cxn modelId="{13FAC4C8-06A8-45E3-94E7-4BB6B42BC62B}" type="presParOf" srcId="{BFC7D198-F58E-400F-A27D-AC3F3DE0636D}" destId="{8E5EEFA5-7BD9-4F29-87DA-F7455A6F79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548E-FFF9-48AA-99C8-C9C841CB6A44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30FB8-BD52-4E1C-A533-9090333A7A0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Поликлиника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DDFEB-C034-4FBB-901A-74C7D0C83726}" type="parTrans" cxnId="{CB696B47-2D99-4D53-BA92-398C128F7C79}">
      <dgm:prSet/>
      <dgm:spPr/>
      <dgm:t>
        <a:bodyPr/>
        <a:lstStyle/>
        <a:p>
          <a:endParaRPr lang="ru-RU"/>
        </a:p>
      </dgm:t>
    </dgm:pt>
    <dgm:pt modelId="{21B32173-4E9A-4930-89CF-C52B9426269E}" type="sibTrans" cxnId="{CB696B47-2D99-4D53-BA92-398C128F7C79}">
      <dgm:prSet/>
      <dgm:spPr/>
      <dgm:t>
        <a:bodyPr/>
        <a:lstStyle/>
        <a:p>
          <a:endParaRPr lang="ru-RU"/>
        </a:p>
      </dgm:t>
    </dgm:pt>
    <dgm:pt modelId="{E117D576-B5F8-4046-A548-4630389C089A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Стационар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C76277-3219-4629-A43A-F77847C91538}" type="parTrans" cxnId="{47C4A680-19B5-44FD-9F66-40E59F6FBD4B}">
      <dgm:prSet/>
      <dgm:spPr/>
      <dgm:t>
        <a:bodyPr/>
        <a:lstStyle/>
        <a:p>
          <a:endParaRPr lang="ru-RU"/>
        </a:p>
      </dgm:t>
    </dgm:pt>
    <dgm:pt modelId="{51830CB9-14B9-4C4B-A8AE-D01297C360D9}" type="sibTrans" cxnId="{47C4A680-19B5-44FD-9F66-40E59F6FBD4B}">
      <dgm:prSet/>
      <dgm:spPr/>
      <dgm:t>
        <a:bodyPr/>
        <a:lstStyle/>
        <a:p>
          <a:endParaRPr lang="ru-RU"/>
        </a:p>
      </dgm:t>
    </dgm:pt>
    <dgm:pt modelId="{46DC5082-1307-4D2E-9475-FC62295A716A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Городской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аллергоцентр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детей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D7795-FC84-4360-8778-2E390D1B675D}" type="parTrans" cxnId="{4D76E68B-3F75-4D1A-8A12-61857B58DAF9}">
      <dgm:prSet/>
      <dgm:spPr/>
      <dgm:t>
        <a:bodyPr/>
        <a:lstStyle/>
        <a:p>
          <a:endParaRPr lang="ru-RU"/>
        </a:p>
      </dgm:t>
    </dgm:pt>
    <dgm:pt modelId="{90DE8ECF-855F-45A5-BA02-F9DE0B144F5E}" type="sibTrans" cxnId="{4D76E68B-3F75-4D1A-8A12-61857B58DAF9}">
      <dgm:prSet/>
      <dgm:spPr/>
      <dgm:t>
        <a:bodyPr/>
        <a:lstStyle/>
        <a:p>
          <a:endParaRPr lang="ru-RU"/>
        </a:p>
      </dgm:t>
    </dgm:pt>
    <dgm:pt modelId="{20AEAB24-F19D-4411-9D5A-900B74165833}" type="pres">
      <dgm:prSet presAssocID="{C733548E-FFF9-48AA-99C8-C9C841CB6A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C1A71-B81A-4778-B80E-F353DC66548B}" type="pres">
      <dgm:prSet presAssocID="{47E30FB8-BD52-4E1C-A533-9090333A7A08}" presName="parentText" presStyleLbl="node1" presStyleIdx="0" presStyleCnt="3" custLinFactY="-49254" custLinFactNeighborX="10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AC661-3365-4BF8-9B22-C765BE74D1EF}" type="pres">
      <dgm:prSet presAssocID="{21B32173-4E9A-4930-89CF-C52B9426269E}" presName="spacer" presStyleCnt="0"/>
      <dgm:spPr/>
    </dgm:pt>
    <dgm:pt modelId="{88C062F0-F9D4-4AEE-9D7B-18157C930318}" type="pres">
      <dgm:prSet presAssocID="{E117D576-B5F8-4046-A548-4630389C089A}" presName="parentText" presStyleLbl="node1" presStyleIdx="1" presStyleCnt="3" custLinFactNeighborX="-2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560C-0164-43C9-94AA-1335E3520D2F}" type="pres">
      <dgm:prSet presAssocID="{51830CB9-14B9-4C4B-A8AE-D01297C360D9}" presName="spacer" presStyleCnt="0"/>
      <dgm:spPr/>
    </dgm:pt>
    <dgm:pt modelId="{CB98E104-AB8B-4616-A0F5-46021A3C5040}" type="pres">
      <dgm:prSet presAssocID="{46DC5082-1307-4D2E-9475-FC62295A71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406A1-CDE4-40CB-8E3B-7E213092EC20}" type="presOf" srcId="{47E30FB8-BD52-4E1C-A533-9090333A7A08}" destId="{57FC1A71-B81A-4778-B80E-F353DC66548B}" srcOrd="0" destOrd="0" presId="urn:microsoft.com/office/officeart/2005/8/layout/vList2"/>
    <dgm:cxn modelId="{CB696B47-2D99-4D53-BA92-398C128F7C79}" srcId="{C733548E-FFF9-48AA-99C8-C9C841CB6A44}" destId="{47E30FB8-BD52-4E1C-A533-9090333A7A08}" srcOrd="0" destOrd="0" parTransId="{DAFDDFEB-C034-4FBB-901A-74C7D0C83726}" sibTransId="{21B32173-4E9A-4930-89CF-C52B9426269E}"/>
    <dgm:cxn modelId="{D684B994-89CF-445C-8D4F-96A0D79E04AC}" type="presOf" srcId="{E117D576-B5F8-4046-A548-4630389C089A}" destId="{88C062F0-F9D4-4AEE-9D7B-18157C930318}" srcOrd="0" destOrd="0" presId="urn:microsoft.com/office/officeart/2005/8/layout/vList2"/>
    <dgm:cxn modelId="{A5612278-512D-4C02-A845-9770D5083FA9}" type="presOf" srcId="{C733548E-FFF9-48AA-99C8-C9C841CB6A44}" destId="{20AEAB24-F19D-4411-9D5A-900B74165833}" srcOrd="0" destOrd="0" presId="urn:microsoft.com/office/officeart/2005/8/layout/vList2"/>
    <dgm:cxn modelId="{47C4A680-19B5-44FD-9F66-40E59F6FBD4B}" srcId="{C733548E-FFF9-48AA-99C8-C9C841CB6A44}" destId="{E117D576-B5F8-4046-A548-4630389C089A}" srcOrd="1" destOrd="0" parTransId="{EFC76277-3219-4629-A43A-F77847C91538}" sibTransId="{51830CB9-14B9-4C4B-A8AE-D01297C360D9}"/>
    <dgm:cxn modelId="{F4585FE7-264B-4E20-A448-DB22D63FD2EE}" type="presOf" srcId="{46DC5082-1307-4D2E-9475-FC62295A716A}" destId="{CB98E104-AB8B-4616-A0F5-46021A3C5040}" srcOrd="0" destOrd="0" presId="urn:microsoft.com/office/officeart/2005/8/layout/vList2"/>
    <dgm:cxn modelId="{4D76E68B-3F75-4D1A-8A12-61857B58DAF9}" srcId="{C733548E-FFF9-48AA-99C8-C9C841CB6A44}" destId="{46DC5082-1307-4D2E-9475-FC62295A716A}" srcOrd="2" destOrd="0" parTransId="{896D7795-FC84-4360-8778-2E390D1B675D}" sibTransId="{90DE8ECF-855F-45A5-BA02-F9DE0B144F5E}"/>
    <dgm:cxn modelId="{92D304F3-F6E2-48F4-88F1-574BE2BA310F}" type="presParOf" srcId="{20AEAB24-F19D-4411-9D5A-900B74165833}" destId="{57FC1A71-B81A-4778-B80E-F353DC66548B}" srcOrd="0" destOrd="0" presId="urn:microsoft.com/office/officeart/2005/8/layout/vList2"/>
    <dgm:cxn modelId="{E2682BD1-229C-477A-B336-16A907E46B48}" type="presParOf" srcId="{20AEAB24-F19D-4411-9D5A-900B74165833}" destId="{04EAC661-3365-4BF8-9B22-C765BE74D1EF}" srcOrd="1" destOrd="0" presId="urn:microsoft.com/office/officeart/2005/8/layout/vList2"/>
    <dgm:cxn modelId="{05B1B71E-9CF8-4C83-A42D-A314FD596FE1}" type="presParOf" srcId="{20AEAB24-F19D-4411-9D5A-900B74165833}" destId="{88C062F0-F9D4-4AEE-9D7B-18157C930318}" srcOrd="2" destOrd="0" presId="urn:microsoft.com/office/officeart/2005/8/layout/vList2"/>
    <dgm:cxn modelId="{8C2BBCF6-6350-4CA5-843D-0DA314E62CFC}" type="presParOf" srcId="{20AEAB24-F19D-4411-9D5A-900B74165833}" destId="{C0BC560C-0164-43C9-94AA-1335E3520D2F}" srcOrd="3" destOrd="0" presId="urn:microsoft.com/office/officeart/2005/8/layout/vList2"/>
    <dgm:cxn modelId="{DAB7E598-AC3B-4CAB-9B91-6ADD07072B90}" type="presParOf" srcId="{20AEAB24-F19D-4411-9D5A-900B74165833}" destId="{CB98E104-AB8B-4616-A0F5-46021A3C5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2FEB0-4636-4FD1-974D-AEA80D2AABE9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58A91-BFE3-419B-AA5D-7753C1382C4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Медицинский и немедицинский персонал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A1927-4FFB-4627-AAA5-A4EE62B0947A}" type="parTrans" cxnId="{8DCFDA93-EB76-4229-A8F2-EB4665CDC101}">
      <dgm:prSet/>
      <dgm:spPr/>
      <dgm:t>
        <a:bodyPr/>
        <a:lstStyle/>
        <a:p>
          <a:endParaRPr lang="ru-RU"/>
        </a:p>
      </dgm:t>
    </dgm:pt>
    <dgm:pt modelId="{1D623AAA-9AFA-42D5-876B-4709C09AD162}" type="sibTrans" cxnId="{8DCFDA93-EB76-4229-A8F2-EB4665CDC101}">
      <dgm:prSet/>
      <dgm:spPr/>
      <dgm:t>
        <a:bodyPr/>
        <a:lstStyle/>
        <a:p>
          <a:endParaRPr lang="ru-RU"/>
        </a:p>
      </dgm:t>
    </dgm:pt>
    <dgm:pt modelId="{B3252B57-2713-465A-9B94-8A1710605DA1}">
      <dgm:prSet phldrT="[Текст]" custT="1"/>
      <dgm:spPr/>
      <dgm:t>
        <a:bodyPr/>
        <a:lstStyle/>
        <a:p>
          <a:r>
            <a:rPr lang="ru-RU" sz="2000" b="1" i="0" u="none" dirty="0" smtClean="0"/>
            <a:t>Врачи</a:t>
          </a:r>
          <a:endParaRPr lang="ru-RU" sz="2000" b="1" i="0" u="none" dirty="0"/>
        </a:p>
      </dgm:t>
    </dgm:pt>
    <dgm:pt modelId="{7E2ABF7D-9899-480B-A29A-6442EC0EDDCD}" type="parTrans" cxnId="{406E5967-4951-40E9-94F4-E8987613AB7B}">
      <dgm:prSet/>
      <dgm:spPr/>
      <dgm:t>
        <a:bodyPr/>
        <a:lstStyle/>
        <a:p>
          <a:endParaRPr lang="ru-RU"/>
        </a:p>
      </dgm:t>
    </dgm:pt>
    <dgm:pt modelId="{FAA6ECCF-AA8F-40E3-B129-3D66595263EF}" type="sibTrans" cxnId="{406E5967-4951-40E9-94F4-E8987613AB7B}">
      <dgm:prSet/>
      <dgm:spPr/>
      <dgm:t>
        <a:bodyPr/>
        <a:lstStyle/>
        <a:p>
          <a:endParaRPr lang="ru-RU"/>
        </a:p>
      </dgm:t>
    </dgm:pt>
    <dgm:pt modelId="{6BDE3E43-AB43-49D7-A350-9574027D5CB8}">
      <dgm:prSet phldrT="[Текст]" custT="1"/>
      <dgm:spPr/>
      <dgm:t>
        <a:bodyPr/>
        <a:lstStyle/>
        <a:p>
          <a:r>
            <a:rPr lang="ru-RU" sz="2000" b="1" i="0" u="none" dirty="0" smtClean="0"/>
            <a:t>Медсестры </a:t>
          </a:r>
          <a:endParaRPr lang="ru-RU" sz="2000" b="1" i="0" u="none" dirty="0"/>
        </a:p>
      </dgm:t>
    </dgm:pt>
    <dgm:pt modelId="{E74D583A-00A6-434A-90D4-83B32875D6E0}" type="parTrans" cxnId="{CFC65860-21EE-439C-9EB5-C80EB0F13969}">
      <dgm:prSet/>
      <dgm:spPr/>
      <dgm:t>
        <a:bodyPr/>
        <a:lstStyle/>
        <a:p>
          <a:endParaRPr lang="ru-RU"/>
        </a:p>
      </dgm:t>
    </dgm:pt>
    <dgm:pt modelId="{B6111CAA-CBB9-4F15-BF0B-D6DBA1CC6FDC}" type="sibTrans" cxnId="{CFC65860-21EE-439C-9EB5-C80EB0F13969}">
      <dgm:prSet/>
      <dgm:spPr/>
      <dgm:t>
        <a:bodyPr/>
        <a:lstStyle/>
        <a:p>
          <a:endParaRPr lang="ru-RU"/>
        </a:p>
      </dgm:t>
    </dgm:pt>
    <dgm:pt modelId="{F403E8D7-5BD7-4A04-A32C-825A1AD31781}">
      <dgm:prSet phldrT="[Текст]" custT="1"/>
      <dgm:spPr/>
      <dgm:t>
        <a:bodyPr/>
        <a:lstStyle/>
        <a:p>
          <a:r>
            <a:rPr lang="ru-RU" sz="2000" b="1" i="0" u="none" dirty="0" smtClean="0"/>
            <a:t>Санитарки</a:t>
          </a:r>
          <a:endParaRPr lang="ru-RU" sz="2000" b="1" i="0" u="none" dirty="0"/>
        </a:p>
      </dgm:t>
    </dgm:pt>
    <dgm:pt modelId="{5963C039-C11A-48E5-853C-EAD64EDC3112}" type="parTrans" cxnId="{AB1E4486-C82D-4B28-A569-849DF2422ED5}">
      <dgm:prSet/>
      <dgm:spPr/>
      <dgm:t>
        <a:bodyPr/>
        <a:lstStyle/>
        <a:p>
          <a:endParaRPr lang="ru-RU"/>
        </a:p>
      </dgm:t>
    </dgm:pt>
    <dgm:pt modelId="{E32E3444-9E1A-45D5-92F5-951A862E1888}" type="sibTrans" cxnId="{AB1E4486-C82D-4B28-A569-849DF2422ED5}">
      <dgm:prSet/>
      <dgm:spPr/>
      <dgm:t>
        <a:bodyPr/>
        <a:lstStyle/>
        <a:p>
          <a:endParaRPr lang="ru-RU"/>
        </a:p>
      </dgm:t>
    </dgm:pt>
    <dgm:pt modelId="{FB62F844-ED66-4F2B-8F64-93A2A09C7A96}" type="pres">
      <dgm:prSet presAssocID="{49A2FEB0-4636-4FD1-974D-AEA80D2AAB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CA2A5-4BFC-4CA6-9AEA-9BB231F1FD4F}" type="pres">
      <dgm:prSet presAssocID="{2E458A91-BFE3-419B-AA5D-7753C1382C4A}" presName="parentText" presStyleLbl="node1" presStyleIdx="0" presStyleCnt="4" custLinFactY="-11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7E68C-26F9-4BBF-9806-8AFDCCDFBA06}" type="pres">
      <dgm:prSet presAssocID="{1D623AAA-9AFA-42D5-876B-4709C09AD162}" presName="spacer" presStyleCnt="0"/>
      <dgm:spPr/>
      <dgm:t>
        <a:bodyPr/>
        <a:lstStyle/>
        <a:p>
          <a:endParaRPr lang="ru-RU"/>
        </a:p>
      </dgm:t>
    </dgm:pt>
    <dgm:pt modelId="{C8ECE59E-CE44-4D15-9E9F-9C8CCEF89CDD}" type="pres">
      <dgm:prSet presAssocID="{B3252B57-2713-465A-9B94-8A1710605D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0412E-EC43-4B08-B7AA-B89E939137B4}" type="pres">
      <dgm:prSet presAssocID="{FAA6ECCF-AA8F-40E3-B129-3D66595263EF}" presName="spacer" presStyleCnt="0"/>
      <dgm:spPr/>
      <dgm:t>
        <a:bodyPr/>
        <a:lstStyle/>
        <a:p>
          <a:endParaRPr lang="ru-RU"/>
        </a:p>
      </dgm:t>
    </dgm:pt>
    <dgm:pt modelId="{A4AF9B72-F8E1-4572-9A66-CFAD4FC9CBC2}" type="pres">
      <dgm:prSet presAssocID="{6BDE3E43-AB43-49D7-A350-9574027D5C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2A56-9D1D-4D41-8B69-53D99B7E57A0}" type="pres">
      <dgm:prSet presAssocID="{B6111CAA-CBB9-4F15-BF0B-D6DBA1CC6FDC}" presName="spacer" presStyleCnt="0"/>
      <dgm:spPr/>
      <dgm:t>
        <a:bodyPr/>
        <a:lstStyle/>
        <a:p>
          <a:endParaRPr lang="ru-RU"/>
        </a:p>
      </dgm:t>
    </dgm:pt>
    <dgm:pt modelId="{3FA93023-A08D-476C-9BB0-7907D5046D7C}" type="pres">
      <dgm:prSet presAssocID="{F403E8D7-5BD7-4A04-A32C-825A1AD317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080ED-3671-4F32-8834-287AED7C58D5}" type="presOf" srcId="{F403E8D7-5BD7-4A04-A32C-825A1AD31781}" destId="{3FA93023-A08D-476C-9BB0-7907D5046D7C}" srcOrd="0" destOrd="0" presId="urn:microsoft.com/office/officeart/2005/8/layout/vList2"/>
    <dgm:cxn modelId="{2B9DE908-1B41-4EB3-AB9B-3C0A9188F29D}" type="presOf" srcId="{49A2FEB0-4636-4FD1-974D-AEA80D2AABE9}" destId="{FB62F844-ED66-4F2B-8F64-93A2A09C7A96}" srcOrd="0" destOrd="0" presId="urn:microsoft.com/office/officeart/2005/8/layout/vList2"/>
    <dgm:cxn modelId="{2D01C009-2012-43CA-8FE6-BABA3B6FCE09}" type="presOf" srcId="{6BDE3E43-AB43-49D7-A350-9574027D5CB8}" destId="{A4AF9B72-F8E1-4572-9A66-CFAD4FC9CBC2}" srcOrd="0" destOrd="0" presId="urn:microsoft.com/office/officeart/2005/8/layout/vList2"/>
    <dgm:cxn modelId="{406E5967-4951-40E9-94F4-E8987613AB7B}" srcId="{49A2FEB0-4636-4FD1-974D-AEA80D2AABE9}" destId="{B3252B57-2713-465A-9B94-8A1710605DA1}" srcOrd="1" destOrd="0" parTransId="{7E2ABF7D-9899-480B-A29A-6442EC0EDDCD}" sibTransId="{FAA6ECCF-AA8F-40E3-B129-3D66595263EF}"/>
    <dgm:cxn modelId="{8DCFDA93-EB76-4229-A8F2-EB4665CDC101}" srcId="{49A2FEB0-4636-4FD1-974D-AEA80D2AABE9}" destId="{2E458A91-BFE3-419B-AA5D-7753C1382C4A}" srcOrd="0" destOrd="0" parTransId="{C62A1927-4FFB-4627-AAA5-A4EE62B0947A}" sibTransId="{1D623AAA-9AFA-42D5-876B-4709C09AD162}"/>
    <dgm:cxn modelId="{507E18F7-67E8-4911-AC11-475FDA59CFE0}" type="presOf" srcId="{B3252B57-2713-465A-9B94-8A1710605DA1}" destId="{C8ECE59E-CE44-4D15-9E9F-9C8CCEF89CDD}" srcOrd="0" destOrd="0" presId="urn:microsoft.com/office/officeart/2005/8/layout/vList2"/>
    <dgm:cxn modelId="{B964C97D-C3C3-4752-A02F-83561E08B7CD}" type="presOf" srcId="{2E458A91-BFE3-419B-AA5D-7753C1382C4A}" destId="{A3DCA2A5-4BFC-4CA6-9AEA-9BB231F1FD4F}" srcOrd="0" destOrd="0" presId="urn:microsoft.com/office/officeart/2005/8/layout/vList2"/>
    <dgm:cxn modelId="{CFC65860-21EE-439C-9EB5-C80EB0F13969}" srcId="{49A2FEB0-4636-4FD1-974D-AEA80D2AABE9}" destId="{6BDE3E43-AB43-49D7-A350-9574027D5CB8}" srcOrd="2" destOrd="0" parTransId="{E74D583A-00A6-434A-90D4-83B32875D6E0}" sibTransId="{B6111CAA-CBB9-4F15-BF0B-D6DBA1CC6FDC}"/>
    <dgm:cxn modelId="{AB1E4486-C82D-4B28-A569-849DF2422ED5}" srcId="{49A2FEB0-4636-4FD1-974D-AEA80D2AABE9}" destId="{F403E8D7-5BD7-4A04-A32C-825A1AD31781}" srcOrd="3" destOrd="0" parTransId="{5963C039-C11A-48E5-853C-EAD64EDC3112}" sibTransId="{E32E3444-9E1A-45D5-92F5-951A862E1888}"/>
    <dgm:cxn modelId="{C50F60F7-ABC1-4BFD-9FEE-D53D0DB16F96}" type="presParOf" srcId="{FB62F844-ED66-4F2B-8F64-93A2A09C7A96}" destId="{A3DCA2A5-4BFC-4CA6-9AEA-9BB231F1FD4F}" srcOrd="0" destOrd="0" presId="urn:microsoft.com/office/officeart/2005/8/layout/vList2"/>
    <dgm:cxn modelId="{C74CD589-FD0D-43E3-9152-CA208EF8ACD9}" type="presParOf" srcId="{FB62F844-ED66-4F2B-8F64-93A2A09C7A96}" destId="{8F27E68C-26F9-4BBF-9806-8AFDCCDFBA06}" srcOrd="1" destOrd="0" presId="urn:microsoft.com/office/officeart/2005/8/layout/vList2"/>
    <dgm:cxn modelId="{125DB92D-BA28-4CB6-AD4F-67D6FD0E17B2}" type="presParOf" srcId="{FB62F844-ED66-4F2B-8F64-93A2A09C7A96}" destId="{C8ECE59E-CE44-4D15-9E9F-9C8CCEF89CDD}" srcOrd="2" destOrd="0" presId="urn:microsoft.com/office/officeart/2005/8/layout/vList2"/>
    <dgm:cxn modelId="{20F2B093-B0AA-4137-806E-66EFA0255536}" type="presParOf" srcId="{FB62F844-ED66-4F2B-8F64-93A2A09C7A96}" destId="{2E70412E-EC43-4B08-B7AA-B89E939137B4}" srcOrd="3" destOrd="0" presId="urn:microsoft.com/office/officeart/2005/8/layout/vList2"/>
    <dgm:cxn modelId="{E1AD1157-25E5-483C-99B0-B9CDD974AB17}" type="presParOf" srcId="{FB62F844-ED66-4F2B-8F64-93A2A09C7A96}" destId="{A4AF9B72-F8E1-4572-9A66-CFAD4FC9CBC2}" srcOrd="4" destOrd="0" presId="urn:microsoft.com/office/officeart/2005/8/layout/vList2"/>
    <dgm:cxn modelId="{E4984E57-0983-4811-8CF6-AFF8389054B7}" type="presParOf" srcId="{FB62F844-ED66-4F2B-8F64-93A2A09C7A96}" destId="{3F5B2A56-9D1D-4D41-8B69-53D99B7E57A0}" srcOrd="5" destOrd="0" presId="urn:microsoft.com/office/officeart/2005/8/layout/vList2"/>
    <dgm:cxn modelId="{045E32CB-06FF-4AA8-BA24-8D4D4AF96B73}" type="presParOf" srcId="{FB62F844-ED66-4F2B-8F64-93A2A09C7A96}" destId="{3FA93023-A08D-476C-9BB0-7907D5046D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1F12C-E078-4F07-8F4E-895F90528271}" type="doc">
      <dgm:prSet loTypeId="urn:microsoft.com/office/officeart/2005/8/layout/default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89C3B-C754-4002-B27E-3E97F122C4C6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инфраструктура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83FA9-D762-4BE5-ABD8-59E5665A0336}" type="parTrans" cxnId="{6F87CDC3-0F1D-4C75-B277-C89C5B3B4E0B}">
      <dgm:prSet/>
      <dgm:spPr/>
      <dgm:t>
        <a:bodyPr/>
        <a:lstStyle/>
        <a:p>
          <a:endParaRPr lang="ru-RU"/>
        </a:p>
      </dgm:t>
    </dgm:pt>
    <dgm:pt modelId="{B5BBB828-24DD-46D7-8706-19A4595B70D4}" type="sibTrans" cxnId="{6F87CDC3-0F1D-4C75-B277-C89C5B3B4E0B}">
      <dgm:prSet/>
      <dgm:spPr/>
      <dgm:t>
        <a:bodyPr/>
        <a:lstStyle/>
        <a:p>
          <a:endParaRPr lang="ru-RU"/>
        </a:p>
      </dgm:t>
    </dgm:pt>
    <dgm:pt modelId="{C16125A1-84B1-443D-9312-54C26065484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оборудование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94DCF1-405F-4EA0-ABCA-B985AD7721A8}" type="parTrans" cxnId="{545011C6-201B-4C4A-8776-5E2B7FC6CC63}">
      <dgm:prSet/>
      <dgm:spPr/>
      <dgm:t>
        <a:bodyPr/>
        <a:lstStyle/>
        <a:p>
          <a:endParaRPr lang="ru-RU"/>
        </a:p>
      </dgm:t>
    </dgm:pt>
    <dgm:pt modelId="{C8E56E66-73AE-4FAD-8D88-A37AC0D942BB}" type="sibTrans" cxnId="{545011C6-201B-4C4A-8776-5E2B7FC6CC63}">
      <dgm:prSet/>
      <dgm:spPr/>
      <dgm:t>
        <a:bodyPr/>
        <a:lstStyle/>
        <a:p>
          <a:endParaRPr lang="ru-RU"/>
        </a:p>
      </dgm:t>
    </dgm:pt>
    <dgm:pt modelId="{75F1949B-CD90-4219-B303-AFB10622C611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Компетенции, навыки и  умения медицинского персонала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61643-D60F-4786-9D3E-0555B6CFFABF}" type="parTrans" cxnId="{6E2EC4C1-6842-49A4-A45A-7D4B7BFBB222}">
      <dgm:prSet/>
      <dgm:spPr/>
      <dgm:t>
        <a:bodyPr/>
        <a:lstStyle/>
        <a:p>
          <a:endParaRPr lang="ru-RU"/>
        </a:p>
      </dgm:t>
    </dgm:pt>
    <dgm:pt modelId="{6BA09A2C-7FDC-47ED-A9D5-1A4C8F2FA293}" type="sibTrans" cxnId="{6E2EC4C1-6842-49A4-A45A-7D4B7BFBB222}">
      <dgm:prSet/>
      <dgm:spPr/>
      <dgm:t>
        <a:bodyPr/>
        <a:lstStyle/>
        <a:p>
          <a:endParaRPr lang="ru-RU"/>
        </a:p>
      </dgm:t>
    </dgm:pt>
    <dgm:pt modelId="{22796C46-C82E-472E-B057-D4C174981449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36702-6A69-4CA5-911E-0607EC880651}" type="parTrans" cxnId="{3518F661-B37F-4430-A1E9-B423C99D8F9D}">
      <dgm:prSet/>
      <dgm:spPr/>
      <dgm:t>
        <a:bodyPr/>
        <a:lstStyle/>
        <a:p>
          <a:endParaRPr lang="ru-RU"/>
        </a:p>
      </dgm:t>
    </dgm:pt>
    <dgm:pt modelId="{0015C816-C5B9-43E7-A723-AC2F1DD2F7A6}" type="sibTrans" cxnId="{3518F661-B37F-4430-A1E9-B423C99D8F9D}">
      <dgm:prSet/>
      <dgm:spPr/>
      <dgm:t>
        <a:bodyPr/>
        <a:lstStyle/>
        <a:p>
          <a:endParaRPr lang="ru-RU"/>
        </a:p>
      </dgm:t>
    </dgm:pt>
    <dgm:pt modelId="{74A33791-525B-4C42-AAA6-39BC1B37DFB1}" type="pres">
      <dgm:prSet presAssocID="{FF91F12C-E078-4F07-8F4E-895F905282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80D6C-54DA-4852-9A9E-53E2E126AE47}" type="pres">
      <dgm:prSet presAssocID="{6F789C3B-C754-4002-B27E-3E97F122C4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CB85-8C01-41A5-B8DC-1B8694BFDA0C}" type="pres">
      <dgm:prSet presAssocID="{B5BBB828-24DD-46D7-8706-19A4595B70D4}" presName="sibTrans" presStyleCnt="0"/>
      <dgm:spPr/>
    </dgm:pt>
    <dgm:pt modelId="{AB0646AB-F132-49AD-899C-DC0FBF329CF5}" type="pres">
      <dgm:prSet presAssocID="{C16125A1-84B1-443D-9312-54C2606548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F245-B041-435B-9972-331EE7B914E0}" type="pres">
      <dgm:prSet presAssocID="{C8E56E66-73AE-4FAD-8D88-A37AC0D942BB}" presName="sibTrans" presStyleCnt="0"/>
      <dgm:spPr/>
    </dgm:pt>
    <dgm:pt modelId="{B696D56B-0708-4166-8744-67765A5CA63F}" type="pres">
      <dgm:prSet presAssocID="{75F1949B-CD90-4219-B303-AFB10622C6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F487E-5A17-4646-85DB-1F86E9B6F29C}" type="pres">
      <dgm:prSet presAssocID="{6BA09A2C-7FDC-47ED-A9D5-1A4C8F2FA293}" presName="sibTrans" presStyleCnt="0"/>
      <dgm:spPr/>
    </dgm:pt>
    <dgm:pt modelId="{490F85C7-2CBF-46E2-9CC5-26D54633C636}" type="pres">
      <dgm:prSet presAssocID="{22796C46-C82E-472E-B057-D4C1749814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8F661-B37F-4430-A1E9-B423C99D8F9D}" srcId="{FF91F12C-E078-4F07-8F4E-895F90528271}" destId="{22796C46-C82E-472E-B057-D4C174981449}" srcOrd="3" destOrd="0" parTransId="{30636702-6A69-4CA5-911E-0607EC880651}" sibTransId="{0015C816-C5B9-43E7-A723-AC2F1DD2F7A6}"/>
    <dgm:cxn modelId="{6E2EC4C1-6842-49A4-A45A-7D4B7BFBB222}" srcId="{FF91F12C-E078-4F07-8F4E-895F90528271}" destId="{75F1949B-CD90-4219-B303-AFB10622C611}" srcOrd="2" destOrd="0" parTransId="{DEA61643-D60F-4786-9D3E-0555B6CFFABF}" sibTransId="{6BA09A2C-7FDC-47ED-A9D5-1A4C8F2FA293}"/>
    <dgm:cxn modelId="{7B1A2493-295A-4C2D-9B4B-9F8D7F8208F5}" type="presOf" srcId="{C16125A1-84B1-443D-9312-54C26065484E}" destId="{AB0646AB-F132-49AD-899C-DC0FBF329CF5}" srcOrd="0" destOrd="0" presId="urn:microsoft.com/office/officeart/2005/8/layout/default#1"/>
    <dgm:cxn modelId="{21727E7A-0839-451D-9C5A-70B3AA37DBBD}" type="presOf" srcId="{FF91F12C-E078-4F07-8F4E-895F90528271}" destId="{74A33791-525B-4C42-AAA6-39BC1B37DFB1}" srcOrd="0" destOrd="0" presId="urn:microsoft.com/office/officeart/2005/8/layout/default#1"/>
    <dgm:cxn modelId="{9021C43A-E84B-4620-B3CC-77CF2CC96DD6}" type="presOf" srcId="{75F1949B-CD90-4219-B303-AFB10622C611}" destId="{B696D56B-0708-4166-8744-67765A5CA63F}" srcOrd="0" destOrd="0" presId="urn:microsoft.com/office/officeart/2005/8/layout/default#1"/>
    <dgm:cxn modelId="{9DEB694E-B867-46D2-B0B1-488F9105F706}" type="presOf" srcId="{22796C46-C82E-472E-B057-D4C174981449}" destId="{490F85C7-2CBF-46E2-9CC5-26D54633C636}" srcOrd="0" destOrd="0" presId="urn:microsoft.com/office/officeart/2005/8/layout/default#1"/>
    <dgm:cxn modelId="{AEEC51A3-ACA9-4CDC-B8A5-65CEDFCD9968}" type="presOf" srcId="{6F789C3B-C754-4002-B27E-3E97F122C4C6}" destId="{E5180D6C-54DA-4852-9A9E-53E2E126AE47}" srcOrd="0" destOrd="0" presId="urn:microsoft.com/office/officeart/2005/8/layout/default#1"/>
    <dgm:cxn modelId="{545011C6-201B-4C4A-8776-5E2B7FC6CC63}" srcId="{FF91F12C-E078-4F07-8F4E-895F90528271}" destId="{C16125A1-84B1-443D-9312-54C26065484E}" srcOrd="1" destOrd="0" parTransId="{3294DCF1-405F-4EA0-ABCA-B985AD7721A8}" sibTransId="{C8E56E66-73AE-4FAD-8D88-A37AC0D942BB}"/>
    <dgm:cxn modelId="{6F87CDC3-0F1D-4C75-B277-C89C5B3B4E0B}" srcId="{FF91F12C-E078-4F07-8F4E-895F90528271}" destId="{6F789C3B-C754-4002-B27E-3E97F122C4C6}" srcOrd="0" destOrd="0" parTransId="{7D383FA9-D762-4BE5-ABD8-59E5665A0336}" sibTransId="{B5BBB828-24DD-46D7-8706-19A4595B70D4}"/>
    <dgm:cxn modelId="{93DF6196-8FAB-49A4-BE52-125957468681}" type="presParOf" srcId="{74A33791-525B-4C42-AAA6-39BC1B37DFB1}" destId="{E5180D6C-54DA-4852-9A9E-53E2E126AE47}" srcOrd="0" destOrd="0" presId="urn:microsoft.com/office/officeart/2005/8/layout/default#1"/>
    <dgm:cxn modelId="{C3E9F139-2072-4E50-87E5-5AB961FAE6F5}" type="presParOf" srcId="{74A33791-525B-4C42-AAA6-39BC1B37DFB1}" destId="{3DECCB85-8C01-41A5-B8DC-1B8694BFDA0C}" srcOrd="1" destOrd="0" presId="urn:microsoft.com/office/officeart/2005/8/layout/default#1"/>
    <dgm:cxn modelId="{1D23056C-8734-49E0-AA96-096B1028D087}" type="presParOf" srcId="{74A33791-525B-4C42-AAA6-39BC1B37DFB1}" destId="{AB0646AB-F132-49AD-899C-DC0FBF329CF5}" srcOrd="2" destOrd="0" presId="urn:microsoft.com/office/officeart/2005/8/layout/default#1"/>
    <dgm:cxn modelId="{210B4B76-EB8D-4C19-A634-7969212D7056}" type="presParOf" srcId="{74A33791-525B-4C42-AAA6-39BC1B37DFB1}" destId="{36BFF245-B041-435B-9972-331EE7B914E0}" srcOrd="3" destOrd="0" presId="urn:microsoft.com/office/officeart/2005/8/layout/default#1"/>
    <dgm:cxn modelId="{D05BE0D3-06E3-46A9-9D72-CB4017554F35}" type="presParOf" srcId="{74A33791-525B-4C42-AAA6-39BC1B37DFB1}" destId="{B696D56B-0708-4166-8744-67765A5CA63F}" srcOrd="4" destOrd="0" presId="urn:microsoft.com/office/officeart/2005/8/layout/default#1"/>
    <dgm:cxn modelId="{A73FA256-05FF-4706-92E6-5C58E61FDB80}" type="presParOf" srcId="{74A33791-525B-4C42-AAA6-39BC1B37DFB1}" destId="{329F487E-5A17-4646-85DB-1F86E9B6F29C}" srcOrd="5" destOrd="0" presId="urn:microsoft.com/office/officeart/2005/8/layout/default#1"/>
    <dgm:cxn modelId="{72283C6D-CFF6-42CB-8123-31299F5E506B}" type="presParOf" srcId="{74A33791-525B-4C42-AAA6-39BC1B37DFB1}" destId="{490F85C7-2CBF-46E2-9CC5-26D54633C63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EEFA5-7BD9-4F29-87DA-F7455A6F79BB}">
      <dsp:nvSpPr>
        <dsp:cNvPr id="0" name=""/>
        <dsp:cNvSpPr/>
      </dsp:nvSpPr>
      <dsp:spPr>
        <a:xfrm>
          <a:off x="3197007" y="718424"/>
          <a:ext cx="3805831" cy="3166566"/>
        </a:xfrm>
        <a:prstGeom prst="blockArc">
          <a:avLst>
            <a:gd name="adj1" fmla="val 11234872"/>
            <a:gd name="adj2" fmla="val 16532426"/>
            <a:gd name="adj3" fmla="val 463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C136D-9A79-4164-8506-6A4E74B7A7C5}">
      <dsp:nvSpPr>
        <dsp:cNvPr id="0" name=""/>
        <dsp:cNvSpPr/>
      </dsp:nvSpPr>
      <dsp:spPr>
        <a:xfrm>
          <a:off x="3209945" y="491760"/>
          <a:ext cx="3805831" cy="3166566"/>
        </a:xfrm>
        <a:prstGeom prst="blockArc">
          <a:avLst>
            <a:gd name="adj1" fmla="val 5094885"/>
            <a:gd name="adj2" fmla="val 10757157"/>
            <a:gd name="adj3" fmla="val 4638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D2D17-E938-41DF-A6EF-DB34EF75C5EB}">
      <dsp:nvSpPr>
        <dsp:cNvPr id="0" name=""/>
        <dsp:cNvSpPr/>
      </dsp:nvSpPr>
      <dsp:spPr>
        <a:xfrm>
          <a:off x="3451338" y="488172"/>
          <a:ext cx="3805831" cy="3166566"/>
        </a:xfrm>
        <a:prstGeom prst="blockArc">
          <a:avLst>
            <a:gd name="adj1" fmla="val 131321"/>
            <a:gd name="adj2" fmla="val 5602928"/>
            <a:gd name="adj3" fmla="val 4638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43D4B-F54E-40E6-B687-E08942494EF5}">
      <dsp:nvSpPr>
        <dsp:cNvPr id="0" name=""/>
        <dsp:cNvSpPr/>
      </dsp:nvSpPr>
      <dsp:spPr>
        <a:xfrm>
          <a:off x="3459229" y="722729"/>
          <a:ext cx="3805831" cy="3166566"/>
        </a:xfrm>
        <a:prstGeom prst="blockArc">
          <a:avLst>
            <a:gd name="adj1" fmla="val 15980443"/>
            <a:gd name="adj2" fmla="val 21237468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1B34E-571A-4E36-A8A9-8FF22A94B02C}">
      <dsp:nvSpPr>
        <dsp:cNvPr id="0" name=""/>
        <dsp:cNvSpPr/>
      </dsp:nvSpPr>
      <dsp:spPr>
        <a:xfrm>
          <a:off x="4639727" y="1538937"/>
          <a:ext cx="1197392" cy="11241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 и цели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5081" y="1703571"/>
        <a:ext cx="846684" cy="794925"/>
      </dsp:txXfrm>
    </dsp:sp>
    <dsp:sp modelId="{5EED5E70-6DBA-4830-A17D-6899EB31C229}">
      <dsp:nvSpPr>
        <dsp:cNvPr id="0" name=""/>
        <dsp:cNvSpPr/>
      </dsp:nvSpPr>
      <dsp:spPr>
        <a:xfrm>
          <a:off x="4438640" y="308422"/>
          <a:ext cx="1638297" cy="7316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8563" y="415572"/>
        <a:ext cx="1158451" cy="517363"/>
      </dsp:txXfrm>
    </dsp:sp>
    <dsp:sp modelId="{9762781F-1555-4164-8D78-D7236EC511C6}">
      <dsp:nvSpPr>
        <dsp:cNvPr id="0" name=""/>
        <dsp:cNvSpPr/>
      </dsp:nvSpPr>
      <dsp:spPr>
        <a:xfrm>
          <a:off x="6242250" y="1623964"/>
          <a:ext cx="1491804" cy="1019871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 и культура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0720" y="1773321"/>
        <a:ext cx="1054864" cy="721157"/>
      </dsp:txXfrm>
    </dsp:sp>
    <dsp:sp modelId="{B55D306E-6BD8-4037-B264-844EA630B372}">
      <dsp:nvSpPr>
        <dsp:cNvPr id="0" name=""/>
        <dsp:cNvSpPr/>
      </dsp:nvSpPr>
      <dsp:spPr>
        <a:xfrm>
          <a:off x="4486265" y="3188598"/>
          <a:ext cx="1543054" cy="1030201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2240" y="3339467"/>
        <a:ext cx="1091104" cy="728463"/>
      </dsp:txXfrm>
    </dsp:sp>
    <dsp:sp modelId="{698E0FA8-7F34-4462-BF02-671D49200151}">
      <dsp:nvSpPr>
        <dsp:cNvPr id="0" name=""/>
        <dsp:cNvSpPr/>
      </dsp:nvSpPr>
      <dsp:spPr>
        <a:xfrm>
          <a:off x="2770747" y="1556290"/>
          <a:ext cx="1414299" cy="107825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7866" y="1714197"/>
        <a:ext cx="1000061" cy="76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C1A71-B81A-4778-B80E-F353DC66548B}">
      <dsp:nvSpPr>
        <dsp:cNvPr id="0" name=""/>
        <dsp:cNvSpPr/>
      </dsp:nvSpPr>
      <dsp:spPr>
        <a:xfrm>
          <a:off x="0" y="0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Поликлиника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7" y="26037"/>
        <a:ext cx="3088001" cy="481295"/>
      </dsp:txXfrm>
    </dsp:sp>
    <dsp:sp modelId="{88C062F0-F9D4-4AEE-9D7B-18157C930318}">
      <dsp:nvSpPr>
        <dsp:cNvPr id="0" name=""/>
        <dsp:cNvSpPr/>
      </dsp:nvSpPr>
      <dsp:spPr>
        <a:xfrm>
          <a:off x="0" y="542940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Стационар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7" y="568977"/>
        <a:ext cx="3088001" cy="481295"/>
      </dsp:txXfrm>
    </dsp:sp>
    <dsp:sp modelId="{CB98E104-AB8B-4616-A0F5-46021A3C5040}">
      <dsp:nvSpPr>
        <dsp:cNvPr id="0" name=""/>
        <dsp:cNvSpPr/>
      </dsp:nvSpPr>
      <dsp:spPr>
        <a:xfrm>
          <a:off x="0" y="1085858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Городской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аллергоцентр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детей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7" y="1111895"/>
        <a:ext cx="3088001" cy="481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A2A5-4BFC-4CA6-9AEA-9BB231F1FD4F}">
      <dsp:nvSpPr>
        <dsp:cNvPr id="0" name=""/>
        <dsp:cNvSpPr/>
      </dsp:nvSpPr>
      <dsp:spPr>
        <a:xfrm>
          <a:off x="0" y="0"/>
          <a:ext cx="3940175" cy="510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Медицинский и немедицинский персонал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34" y="24934"/>
        <a:ext cx="3890307" cy="460910"/>
      </dsp:txXfrm>
    </dsp:sp>
    <dsp:sp modelId="{C8ECE59E-CE44-4D15-9E9F-9C8CCEF89CDD}">
      <dsp:nvSpPr>
        <dsp:cNvPr id="0" name=""/>
        <dsp:cNvSpPr/>
      </dsp:nvSpPr>
      <dsp:spPr>
        <a:xfrm>
          <a:off x="0" y="525065"/>
          <a:ext cx="3940175" cy="510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Врачи</a:t>
          </a:r>
          <a:endParaRPr lang="ru-RU" sz="2000" b="1" i="0" u="none" kern="1200" dirty="0"/>
        </a:p>
      </dsp:txBody>
      <dsp:txXfrm>
        <a:off x="24934" y="549999"/>
        <a:ext cx="3890307" cy="460910"/>
      </dsp:txXfrm>
    </dsp:sp>
    <dsp:sp modelId="{A4AF9B72-F8E1-4572-9A66-CFAD4FC9CBC2}">
      <dsp:nvSpPr>
        <dsp:cNvPr id="0" name=""/>
        <dsp:cNvSpPr/>
      </dsp:nvSpPr>
      <dsp:spPr>
        <a:xfrm>
          <a:off x="0" y="1050131"/>
          <a:ext cx="3940175" cy="510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Медсестры </a:t>
          </a:r>
          <a:endParaRPr lang="ru-RU" sz="2000" b="1" i="0" u="none" kern="1200" dirty="0"/>
        </a:p>
      </dsp:txBody>
      <dsp:txXfrm>
        <a:off x="24934" y="1075065"/>
        <a:ext cx="3890307" cy="460910"/>
      </dsp:txXfrm>
    </dsp:sp>
    <dsp:sp modelId="{3FA93023-A08D-476C-9BB0-7907D5046D7C}">
      <dsp:nvSpPr>
        <dsp:cNvPr id="0" name=""/>
        <dsp:cNvSpPr/>
      </dsp:nvSpPr>
      <dsp:spPr>
        <a:xfrm>
          <a:off x="0" y="1575196"/>
          <a:ext cx="3940175" cy="510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Санитарки</a:t>
          </a:r>
          <a:endParaRPr lang="ru-RU" sz="2000" b="1" i="0" u="none" kern="1200" dirty="0"/>
        </a:p>
      </dsp:txBody>
      <dsp:txXfrm>
        <a:off x="24934" y="1600130"/>
        <a:ext cx="3890307" cy="460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0D6C-54DA-4852-9A9E-53E2E126AE47}">
      <dsp:nvSpPr>
        <dsp:cNvPr id="0" name=""/>
        <dsp:cNvSpPr/>
      </dsp:nvSpPr>
      <dsp:spPr>
        <a:xfrm>
          <a:off x="2381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инфраструктура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" y="49741"/>
        <a:ext cx="1889124" cy="1133475"/>
      </dsp:txXfrm>
    </dsp:sp>
    <dsp:sp modelId="{AB0646AB-F132-49AD-899C-DC0FBF329CF5}">
      <dsp:nvSpPr>
        <dsp:cNvPr id="0" name=""/>
        <dsp:cNvSpPr/>
      </dsp:nvSpPr>
      <dsp:spPr>
        <a:xfrm>
          <a:off x="2080418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оборудование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0418" y="49741"/>
        <a:ext cx="1889124" cy="1133475"/>
      </dsp:txXfrm>
    </dsp:sp>
    <dsp:sp modelId="{B696D56B-0708-4166-8744-67765A5CA63F}">
      <dsp:nvSpPr>
        <dsp:cNvPr id="0" name=""/>
        <dsp:cNvSpPr/>
      </dsp:nvSpPr>
      <dsp:spPr>
        <a:xfrm>
          <a:off x="4158456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Компетенции, навыки и  умения медицинского персонала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8456" y="49741"/>
        <a:ext cx="1889124" cy="1133475"/>
      </dsp:txXfrm>
    </dsp:sp>
    <dsp:sp modelId="{490F85C7-2CBF-46E2-9CC5-26D54633C636}">
      <dsp:nvSpPr>
        <dsp:cNvPr id="0" name=""/>
        <dsp:cNvSpPr/>
      </dsp:nvSpPr>
      <dsp:spPr>
        <a:xfrm>
          <a:off x="6236493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6493" y="49741"/>
        <a:ext cx="1889124" cy="113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5F92-2E08-468D-BBB0-661B1233112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6FE0E-65D5-4ECC-B7E8-2AEF7DC13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8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2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ea typeface="Blogger Sans" panose="02000506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3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6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6395" y="4202113"/>
            <a:ext cx="5798931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Гатауллина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Гузель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Сиреньевна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Студенка магистратуры по направлению «Общественное здоровье и здравоохранение»</a:t>
            </a:r>
          </a:p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Татьяна Владимировна,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к.псих.н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медицинской и общей психологии КГМУ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36395" y="143216"/>
            <a:ext cx="60152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Корпоративная культура как элемент Внутренней среды медицинской организации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Четыре </a:t>
            </a:r>
            <a:r>
              <a:rPr lang="ru-RU" b="1" dirty="0"/>
              <a:t>уровня</a:t>
            </a:r>
            <a:r>
              <a:rPr lang="ru-RU" dirty="0"/>
              <a:t> развития корпоративной культуры: </a:t>
            </a:r>
          </a:p>
          <a:p>
            <a:r>
              <a:rPr lang="ru-RU" dirty="0"/>
              <a:t>поверхностный — ограничивается созданием правил поведения сотрудников;</a:t>
            </a:r>
          </a:p>
          <a:p>
            <a:r>
              <a:rPr lang="ru-RU" dirty="0"/>
              <a:t> внешний, сформированный на атрибутах организации: эмблема, дизайн, униформа, язык, лозунги; </a:t>
            </a:r>
          </a:p>
          <a:p>
            <a:r>
              <a:rPr lang="ru-RU" dirty="0"/>
              <a:t>промежуточный — выбранные ценности укореняются в сознании персонала и определяют поведение людей в организации; </a:t>
            </a:r>
          </a:p>
          <a:p>
            <a:r>
              <a:rPr lang="ru-RU" dirty="0"/>
              <a:t>глубинный — большинство сотрудников организации используют в повседневной работе и социальной жизни одну философию.</a:t>
            </a:r>
          </a:p>
        </p:txBody>
      </p:sp>
    </p:spTree>
    <p:extLst>
      <p:ext uri="{BB962C8B-B14F-4D97-AF65-F5344CB8AC3E}">
        <p14:creationId xmlns:p14="http://schemas.microsoft.com/office/powerpoint/2010/main" val="33255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880" y="908050"/>
            <a:ext cx="10515600" cy="466726"/>
          </a:xfrm>
        </p:spPr>
        <p:txBody>
          <a:bodyPr numCol="1">
            <a:no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корпоративноЙ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культуры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806898"/>
              </p:ext>
            </p:extLst>
          </p:nvPr>
        </p:nvGraphicFramePr>
        <p:xfrm>
          <a:off x="264160" y="1141413"/>
          <a:ext cx="11623040" cy="5683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1520">
                  <a:extLst>
                    <a:ext uri="{9D8B030D-6E8A-4147-A177-3AD203B41FA5}">
                      <a16:colId xmlns:a16="http://schemas.microsoft.com/office/drawing/2014/main" val="246156855"/>
                    </a:ext>
                  </a:extLst>
                </a:gridCol>
                <a:gridCol w="5811520">
                  <a:extLst>
                    <a:ext uri="{9D8B030D-6E8A-4147-A177-3AD203B41FA5}">
                      <a16:colId xmlns:a16="http://schemas.microsoft.com/office/drawing/2014/main" val="2828929352"/>
                    </a:ext>
                  </a:extLst>
                </a:gridCol>
              </a:tblGrid>
              <a:tr h="27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Описание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171652750"/>
                  </a:ext>
                </a:extLst>
              </a:tr>
              <a:tr h="334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Духовная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Отражает коллективный дух, атмосферу организации, ее корпоративное лицо, образ, уникальность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857247059"/>
                  </a:ext>
                </a:extLst>
              </a:tr>
              <a:tr h="34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Стратегическая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Означает, что организация имеет серьезный, стратегический бизнес (всерьез и надолго), заботится о своем имидже на рынке, а следовательно, строит свое будущее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662081024"/>
                  </a:ext>
                </a:extLst>
              </a:tr>
              <a:tr h="34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Маркетинговая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Помогает организации строить маркетинговую и рекламную стратегию, определенным образом позиционируя себя на рынке в благоприятных и кризисных условиях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612735403"/>
                  </a:ext>
                </a:extLst>
              </a:tr>
              <a:tr h="34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Инструментальная или технологическая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Обеспечивает ускорение и оптимизацию адаптации новых сотрудников, консолидацию персонала, повышение корпоративной приверженности и лояльности сотрудников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95029036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Охранная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Создает барьер от нежелательных внешних воздействий за счет соблюдения сотрудниками организации различных правил, запретов, ограничивающих норм. Сотрудники, неукоснительно придерживающиеся данных запретов и норм, могут в самых трудных условиях сохранить свою репутацию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067400"/>
                  </a:ext>
                </a:extLst>
              </a:tr>
              <a:tr h="281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Интегрирующая (объединяющая)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Формирует у сотрудников чувство единства, принадлежности к организации, гордости за нее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895302795"/>
                  </a:ext>
                </a:extLst>
              </a:tr>
              <a:tr h="34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Регулирующая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Поддерживает необходимый социально-психологический климат, правила и нормы поведения членов организации, их взаимоотношения, контакты с внешним миром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46747106"/>
                  </a:ext>
                </a:extLst>
              </a:tr>
              <a:tr h="50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Адаптивная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Создает условия для легкого взаимного приспособления сотрудников друг к другу и к организации. Сотрудникам, придерживающимся одинаковых норм поведения, прошедшим через общие обряды, легче понять друг друга и приспособиться к требованиям организации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286196901"/>
                  </a:ext>
                </a:extLst>
              </a:tr>
              <a:tr h="50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Коммуникационная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Помогает устанавливать контакты между сотрудниками, понимать смысл мероприятий и событий в организации и связи между ними, облегчает взаимопонимание. Это ускоряет информационный обмен и обеспечивает экономию управленческих усилий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931221555"/>
                  </a:ext>
                </a:extLst>
              </a:tr>
              <a:tr h="281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Ориентирующая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Направляет деятельность организации и ее сотрудников для выполнения определенных целей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984752644"/>
                  </a:ext>
                </a:extLst>
              </a:tr>
              <a:tr h="281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Мотивационная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Создает необходимые стимулы и </a:t>
                      </a:r>
                      <a:r>
                        <a:rPr lang="ru-RU" sz="1000" dirty="0" err="1">
                          <a:effectLst/>
                        </a:rPr>
                        <a:t>мотиваторы</a:t>
                      </a:r>
                      <a:r>
                        <a:rPr lang="ru-RU" sz="1000" dirty="0">
                          <a:effectLst/>
                        </a:rPr>
                        <a:t> для более продуктивной работы сотрудников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260147772"/>
                  </a:ext>
                </a:extLst>
              </a:tr>
              <a:tr h="34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Воспитательная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Показывает примеры поведения и работы успешных и эффективных сотрудников для подражания им, также показывает виды наказания за неисполнение норм и правил организации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4259463148"/>
                  </a:ext>
                </a:extLst>
              </a:tr>
              <a:tr h="50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Имиджевая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Формирует образ организации в глазах окружающих, который является результатом непроизвольного синтеза сотрудниками отдельных элементов культуры в некое неуловимое целое, оказывающее тем не менее огромное воздействие на их эмоции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5015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175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Графическое изображение уровней культуры по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э.шейну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167312"/>
          </a:xfrm>
        </p:spPr>
      </p:pic>
    </p:spTree>
    <p:extLst>
      <p:ext uri="{BB962C8B-B14F-4D97-AF65-F5344CB8AC3E}">
        <p14:creationId xmlns:p14="http://schemas.microsoft.com/office/powerpoint/2010/main" val="6502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195" y="877265"/>
            <a:ext cx="9029700" cy="568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9" name="Рисунок 8" descr="книга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485" y="2028826"/>
            <a:ext cx="2801258" cy="38930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Дэйв Логан – автор книги «Лидер и племя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58" y="1621092"/>
            <a:ext cx="1232592" cy="1539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257800" y="2026621"/>
            <a:ext cx="6096000" cy="3103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25"/>
              </a:lnSpc>
              <a:spcAft>
                <a:spcPts val="8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Дэйв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Логан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сооснователь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фирмы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CultureSync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старший партнер.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Джон Кинг – автор книги «Лидер и племя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76500"/>
            <a:ext cx="872430" cy="1162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Хэли Фишер-Райт – автор книги «Лидер и племя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92" y="3772129"/>
            <a:ext cx="2079153" cy="2533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6255214" y="2664368"/>
            <a:ext cx="6096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25"/>
              </a:lnSpc>
              <a:spcAft>
                <a:spcPts val="8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Кинг —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сооснователь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CultureSync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старший партнер.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8195" y="363856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Фишер-Райт — бывший партнер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CultureSync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Свою карьеру она начинала как педиатр. За годы работы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стала экспертом не только в области здравоохранения, но также и в сфере бизнеса и менеджмента. </a:t>
            </a:r>
            <a:r>
              <a:rPr lang="ru-RU" sz="16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успела проработать собственником бизнеса, менеджером, а также врачом в Центре педиатрии и подростковой медицины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Foothills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 Денвере, Колорадо. Она побывала членом исполнительного совета нескольких больниц и сегодня является президентом группы из 400 врачей в Денвере. В 2010 году она вернулась к своей работе педиатра на полную ставку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86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493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Симптомы культуры второго уровня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Объект 3" descr="Второй уровень К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12" y="2267744"/>
            <a:ext cx="97821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20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Симптомы культуры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третьего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690688"/>
            <a:ext cx="10160000" cy="4387189"/>
          </a:xfrm>
        </p:spPr>
      </p:pic>
    </p:spTree>
    <p:extLst>
      <p:ext uri="{BB962C8B-B14F-4D97-AF65-F5344CB8AC3E}">
        <p14:creationId xmlns:p14="http://schemas.microsoft.com/office/powerpoint/2010/main" val="24819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2619"/>
            <a:ext cx="10515600" cy="56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анкеты по определению уровня корпоративной культуры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0515600" cy="4689475"/>
          </a:xfrm>
        </p:spPr>
      </p:pic>
    </p:spTree>
    <p:extLst>
      <p:ext uri="{BB962C8B-B14F-4D97-AF65-F5344CB8AC3E}">
        <p14:creationId xmlns:p14="http://schemas.microsoft.com/office/powerpoint/2010/main" val="2391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1727"/>
            <a:ext cx="10515600" cy="575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анкеты по коммуникации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194175"/>
          </a:xfrm>
        </p:spPr>
      </p:pic>
    </p:spTree>
    <p:extLst>
      <p:ext uri="{BB962C8B-B14F-4D97-AF65-F5344CB8AC3E}">
        <p14:creationId xmlns:p14="http://schemas.microsoft.com/office/powerpoint/2010/main" val="23114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682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положения о корпоративной культуре в организации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0688"/>
            <a:ext cx="7594599" cy="4862511"/>
          </a:xfrm>
        </p:spPr>
      </p:pic>
    </p:spTree>
    <p:extLst>
      <p:ext uri="{BB962C8B-B14F-4D97-AF65-F5344CB8AC3E}">
        <p14:creationId xmlns:p14="http://schemas.microsoft.com/office/powerpoint/2010/main" val="196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6376"/>
            <a:ext cx="10515600" cy="4901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пять типов племен по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логану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кингу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их настроение и речевые признаки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88569" y="1843314"/>
          <a:ext cx="10406744" cy="4848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10">
                  <a:extLst>
                    <a:ext uri="{9D8B030D-6E8A-4147-A177-3AD203B41FA5}">
                      <a16:colId xmlns:a16="http://schemas.microsoft.com/office/drawing/2014/main" val="4023230721"/>
                    </a:ext>
                  </a:extLst>
                </a:gridCol>
                <a:gridCol w="2678992">
                  <a:extLst>
                    <a:ext uri="{9D8B030D-6E8A-4147-A177-3AD203B41FA5}">
                      <a16:colId xmlns:a16="http://schemas.microsoft.com/office/drawing/2014/main" val="2805511365"/>
                    </a:ext>
                  </a:extLst>
                </a:gridCol>
                <a:gridCol w="6647542">
                  <a:extLst>
                    <a:ext uri="{9D8B030D-6E8A-4147-A177-3AD203B41FA5}">
                      <a16:colId xmlns:a16="http://schemas.microsoft.com/office/drawing/2014/main" val="1978489262"/>
                    </a:ext>
                  </a:extLst>
                </a:gridCol>
              </a:tblGrid>
              <a:tr h="304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Настроение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Ключевые слова и фразы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946691"/>
                  </a:ext>
                </a:extLst>
              </a:tr>
              <a:tr h="75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Отчаянная враждебность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«Несправедливо», «бессмысленно», «Меня никто не понимает», «Никто не видит, как я талантлив/ какой я способный»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33924"/>
                  </a:ext>
                </a:extLst>
              </a:tr>
              <a:tr h="101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Апатичность жертвы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«Почему никто не исправит ситуацию?», «Как люди могут быть такими бестолковыми?», «Я попробую, конечно, но не могу обещать», «Не знаю, что скажет начальник», «Меня не ценят», «В этом нет смысла»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78769"/>
                  </a:ext>
                </a:extLst>
              </a:tr>
              <a:tr h="1269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Одиночество воина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«Я», «мне», «мое», «Я в своем деле мастер», «Я способнее большинства», «Я стараюсь больше других», «Я должен доказать всем», «Я только начинаю добиваться своего», «Мне нужно перетянуть людей на свою сторону»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424584"/>
                  </a:ext>
                </a:extLst>
              </a:tr>
              <a:tr h="50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Гордость за племя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«Мы», «Каким будет следующий правильный шаг?», «Мы -молодцы»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858294"/>
                  </a:ext>
                </a:extLst>
              </a:tr>
              <a:tr h="75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Простодушное удивление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 можем…», «У нас есть возможность», «Чтобы нашим клиентам было легче/лучше/больше нравилось, мы должны…»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80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077686"/>
            <a:ext cx="11778342" cy="5246921"/>
          </a:xfrm>
        </p:spPr>
        <p:txBody>
          <a:bodyPr>
            <a:noAutofit/>
          </a:bodyPr>
          <a:lstStyle/>
          <a:p>
            <a:r>
              <a:rPr lang="ru-RU" sz="3800" b="1" dirty="0"/>
              <a:t>Предметом исследования</a:t>
            </a:r>
            <a:r>
              <a:rPr lang="ru-RU" sz="3800" dirty="0"/>
              <a:t> </a:t>
            </a:r>
            <a:r>
              <a:rPr lang="ru-RU" sz="3800" dirty="0" smtClean="0"/>
              <a:t>являются понятие «внутренняя среда» и «корпоративная культура»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ru-RU" sz="3800" b="1" dirty="0"/>
              <a:t>Метод исследования</a:t>
            </a:r>
            <a:r>
              <a:rPr lang="ru-RU" sz="3800" dirty="0"/>
              <a:t> – анализ научной и периодической литературы, собственный опыт.</a:t>
            </a:r>
            <a:br>
              <a:rPr lang="ru-RU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ru-RU" sz="3800" b="1" dirty="0"/>
              <a:t>Целью данной работы</a:t>
            </a:r>
            <a:r>
              <a:rPr lang="ru-RU" sz="3800" dirty="0"/>
              <a:t> выступает рассмотрение </a:t>
            </a:r>
            <a:r>
              <a:rPr lang="ru-RU" sz="3800" dirty="0" smtClean="0"/>
              <a:t>понятий «внутренняя среда» и «корпоративная культура» в </a:t>
            </a:r>
            <a:r>
              <a:rPr lang="ru-RU" sz="3800" dirty="0"/>
              <a:t>медицинской организации.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4097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Параметры оценки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67890"/>
              </p:ext>
            </p:extLst>
          </p:nvPr>
        </p:nvGraphicFramePr>
        <p:xfrm>
          <a:off x="304800" y="1447129"/>
          <a:ext cx="11582400" cy="529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190601707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298659982"/>
                    </a:ext>
                  </a:extLst>
                </a:gridCol>
              </a:tblGrid>
              <a:tr h="335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567890391"/>
                  </a:ext>
                </a:extLst>
              </a:tr>
              <a:tr h="2857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Внутренние параметры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16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Личная инициатива сотрудников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ответственности, свободы и независимости, которые предоставляют сотрудникам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24249225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Допустимый риск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агрессивности, риска и </a:t>
                      </a:r>
                      <a:r>
                        <a:rPr lang="ru-RU" sz="700" dirty="0" err="1">
                          <a:effectLst/>
                        </a:rPr>
                        <a:t>инновационности</a:t>
                      </a:r>
                      <a:r>
                        <a:rPr lang="ru-RU" sz="700" dirty="0">
                          <a:effectLst/>
                        </a:rPr>
                        <a:t>, допустимые в работе каждого сотрудника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270244040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Организованность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ясности и объективности ожиданий, декларируемых организацией, понимание целей организации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24694659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Интеграция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согласованности действий всех подразделений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91756323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Управленческая поддержка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Способность руководителей обеспечивать коммуникацию и оказывать поддержку своим подчиненным; стиль управления руководителей; характер отношений между сотрудниками и организацией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96705390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Ряд правил и инструкций, регламентирующих деятельность сотрудников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09826855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Идентичность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идентификации сотрудника не с определенной рабочей группой, а с организацией в целом; ориентированность на решение личных проблем или инструментальных задач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2126800542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поощрений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Насколько любое публичное поощрение (повышение зарплаты, продвижение по карьерной лестнице) основывается на четко сформулированных и всем известных критериях (в противоположность субъективным решениям, базирующимся на принципах личной преданности и т. д.)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Наличие признаков репрессивной управленческой культуры, при которой количество наказаний больше, чем поощрений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66452073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Разрешение конфликтов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Уровень дозволения открыто критиковать руководство, данного сотрудникам, схемы разрешения проблемных ситуаций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92278448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Тип коммуникации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зависимости системы внутренней коммуникации от структуры формальной иерархии, степень формализации и </a:t>
                      </a:r>
                      <a:r>
                        <a:rPr lang="ru-RU" sz="700" dirty="0" err="1">
                          <a:effectLst/>
                        </a:rPr>
                        <a:t>регламентированности</a:t>
                      </a:r>
                      <a:r>
                        <a:rPr lang="ru-RU" sz="700" dirty="0">
                          <a:effectLst/>
                        </a:rPr>
                        <a:t> деятельности, подчинения планам, правилам и процедурам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85844225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Иерархия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централизации принятия решений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28095364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Открытость инновациям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Отношение сотрудников к нововведениям, к переменам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8361952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в коллективе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соотношения коллективизма и индивидуализма, ориентация сотрудников на сотрудничество или соперничество, социально допустимая дистанция между руководителями и подчиненными, отношение к женщинам, инвалидам и т. д.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735897736"/>
                  </a:ext>
                </a:extLst>
              </a:tr>
              <a:tr h="13606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Внешние параметры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77893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Артефакты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Легко заметные проявления жизни организации в виде внешнего вида сотрудников, речи, пространства, перемещений, символики, традиционных мероприятий и ритуалов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0701589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Провозглашаемые ценности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Высказывания и действия членов организации, которые, по их мнению, отражают общие ценности и убеждения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2563031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Базовые представления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Неосознаваемая основа культуры организации, которая определяет поведение сотрудников. Для сотрудников эти представления являются очевидными и само собой разумеющимися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407962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786">
            <a:off x="7850244" y="4125841"/>
            <a:ext cx="4216065" cy="304641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959">
            <a:off x="154787" y="1706717"/>
            <a:ext cx="3662685" cy="228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05" y="1779294"/>
            <a:ext cx="3690339" cy="2764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" y="4259527"/>
            <a:ext cx="3320125" cy="201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56" y="2505819"/>
            <a:ext cx="4251488" cy="273377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538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6437"/>
            <a:ext cx="10515600" cy="974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Показатели высокой </a:t>
            </a:r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корпОративной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культуры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работодателя — насколько человек дорожит тем, что трудится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текучести кадров;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ценности — лояльность, преданность, имидж;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труду, повышенная ответственность за его качество и удовлетворенность результатами;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репутация сотрудников и организации в целом;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межличностные и производственные отношения;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стратегия поведения в сложных ситуациях;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стимулирование.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05" y="5658077"/>
            <a:ext cx="3190875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3657"/>
            <a:ext cx="6607629" cy="419462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349830"/>
            <a:ext cx="2266950" cy="4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2936"/>
            <a:ext cx="10515600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выводы: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1.Корпоративная культура – это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 разделяемых ценностей, символов, убеждений, эталонов поведения работника в любой организации, в том числе медицинской. Именно она обуславливает своеобразие и уникальность деятельности медицинской организации, способствует идентификации сотрудника с организацией.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2.Корпоративная культура - это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внутренней середы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Важный инструмент управления, может создать сильные конкурентные преимущества и повысить социальную ответственность всего персонала перед обществом и пациентами, улучшить качество медицинской деятельности.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3.Наличие корпоративной культуры организации, системы ценностей и моделей  поведения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улучшить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стратегического развития, внутренней коммуникации, единства и сплоченности команды, создать единый вектор развития человеческих ресурсов, сократить текучесть кадров в организации.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4.Медицинские организации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формировании концепции, механизмов внедрения и развития корпоративной культуры в практику деятельности.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0168" y="1465245"/>
            <a:ext cx="12004713" cy="5155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детской больнице Нижнекамска работает по-настоящему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уникальный специалист – доктор Иванов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Доктор Иванов врач-универсал с высшей категорией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3мя специальностями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педиатр, эндокринолог, аллерголог. Город Нижнекамск хоть и большой город, а с трудом можно найти 5-6 человек равных ему по специализации. А самое неприятное заключается в том,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Иванов прекрасно знает о своей уникальности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незаменимости и без зазрения совести вьет веревки из руководства больницы. Заработная плата у него высокая, в этом плане он всем доволен и никаких требований не предъявляет. Однако, в любой момент Иванов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не выйти на работу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взять отпуск или больничный, потребовать удобный для него график работы. Например, он может позвонить главному врачу и заявить: «Я купил турпутевку и уезжаю на две недели отдыхать».  В противном случае грозит увольнением.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отделения  замедляется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две недели, потому что заменить Иванова некем. Медицинская деятельность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ведется в полном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обьеме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пациенты в листе ожидания, медицинская организация теряет репутацию, теряет деньги. И все из-за одного человека. Причем уволить его невозможно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второго такого специалиста не найти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102C45-9DC6-16FD-EB0E-A55B7CC65568}"/>
              </a:ext>
            </a:extLst>
          </p:cNvPr>
          <p:cNvSpPr/>
          <p:nvPr/>
        </p:nvSpPr>
        <p:spPr>
          <a:xfrm>
            <a:off x="2487557" y="774357"/>
            <a:ext cx="7216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Разбор кейса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1132114"/>
            <a:ext cx="10363199" cy="5044849"/>
          </a:xfrm>
        </p:spPr>
      </p:pic>
    </p:spTree>
    <p:extLst>
      <p:ext uri="{BB962C8B-B14F-4D97-AF65-F5344CB8AC3E}">
        <p14:creationId xmlns:p14="http://schemas.microsoft.com/office/powerpoint/2010/main" val="31553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CL\Desktop\девиантное поведение фото\Depositphotos_194761058_xl-2015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803"/>
            <a:ext cx="12192000" cy="62120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487" y="5320244"/>
            <a:ext cx="116694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6" y="1663546"/>
            <a:ext cx="11788048" cy="4946574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Разобрать основные составляющие элементы внутренней среды организации.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Описать понятие «корпоративная культура» как элемент внутренней среды 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медицинской организации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уровни корпоративной культуры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Разобрать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практический кейс с применением полученной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5023" y="774977"/>
            <a:ext cx="6066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работы: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CL\Desktop\девиантное поведение фото\watercolor-ancient-stack-of-books-with-open-book_92810-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8" y="708296"/>
            <a:ext cx="6923182" cy="612767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6662060" y="773432"/>
            <a:ext cx="2746579" cy="523220"/>
            <a:chOff x="6379024" y="2276972"/>
            <a:chExt cx="2746579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07651" y="2276972"/>
              <a:ext cx="2117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Зайцева Е.В.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6379024" y="2416628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72942" y="1317587"/>
            <a:ext cx="3248343" cy="523220"/>
            <a:chOff x="6389906" y="2839863"/>
            <a:chExt cx="3248343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7010542" y="2839863"/>
              <a:ext cx="26277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Виханский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О.С.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6389906" y="2982696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672942" y="1847812"/>
            <a:ext cx="3240879" cy="523220"/>
            <a:chOff x="6389906" y="3389077"/>
            <a:chExt cx="3240879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13017" y="3389077"/>
              <a:ext cx="26177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Винокуров Л.В.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6389906" y="3537882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83824" y="2343942"/>
            <a:ext cx="3000461" cy="523220"/>
            <a:chOff x="6400788" y="3947740"/>
            <a:chExt cx="3000461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7007645" y="3947740"/>
              <a:ext cx="2393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Скрипюк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И.И.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6400788" y="4093064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83820" y="2890383"/>
            <a:ext cx="2816033" cy="523220"/>
            <a:chOff x="6400784" y="4502790"/>
            <a:chExt cx="2816033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7021921" y="4502790"/>
              <a:ext cx="2194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Чупрова Д.Б.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Нашивка 25"/>
            <p:cNvSpPr/>
            <p:nvPr/>
          </p:nvSpPr>
          <p:spPr>
            <a:xfrm>
              <a:off x="6400784" y="4648246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83820" y="3426979"/>
            <a:ext cx="3388032" cy="523220"/>
            <a:chOff x="6400784" y="5058881"/>
            <a:chExt cx="3388032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7023892" y="5058881"/>
              <a:ext cx="27649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Ямпольская Д.Э.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6400784" y="5203432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83820" y="3981009"/>
            <a:ext cx="4736836" cy="523220"/>
            <a:chOff x="6400784" y="5642280"/>
            <a:chExt cx="4736836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7017774" y="5642280"/>
              <a:ext cx="4119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Дж.Коллинз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Дж.Поррас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6400784" y="5769504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683816" y="4515583"/>
            <a:ext cx="2604964" cy="523220"/>
            <a:chOff x="6400780" y="6174577"/>
            <a:chExt cx="2604964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7016545" y="6174577"/>
              <a:ext cx="1989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Редько Л.А.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6400780" y="6313800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676725" y="5052401"/>
            <a:ext cx="2586760" cy="523220"/>
            <a:chOff x="6400784" y="5642280"/>
            <a:chExt cx="2586760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7017774" y="5642280"/>
              <a:ext cx="1969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Иванов Т.Б.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6400784" y="5769504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669630" y="5557461"/>
            <a:ext cx="3344724" cy="523220"/>
            <a:chOff x="6400784" y="5642280"/>
            <a:chExt cx="3344724" cy="523220"/>
          </a:xfrm>
        </p:grpSpPr>
        <p:sp>
          <p:nvSpPr>
            <p:cNvPr id="43" name="TextBox 42"/>
            <p:cNvSpPr txBox="1"/>
            <p:nvPr/>
          </p:nvSpPr>
          <p:spPr>
            <a:xfrm>
              <a:off x="7017774" y="5642280"/>
              <a:ext cx="2727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Янушкевич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И.И.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6400784" y="5769504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673168" y="6073407"/>
            <a:ext cx="3507590" cy="523220"/>
            <a:chOff x="6400784" y="5631394"/>
            <a:chExt cx="3507590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7017774" y="5631394"/>
              <a:ext cx="2890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Карпов А.В. и др.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6400784" y="5769504"/>
              <a:ext cx="587828" cy="239486"/>
            </a:xfrm>
            <a:prstGeom prst="chevron">
              <a:avLst>
                <a:gd name="adj" fmla="val 13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4" y="1319262"/>
            <a:ext cx="9182101" cy="4638873"/>
          </a:xfrm>
        </p:spPr>
      </p:pic>
    </p:spTree>
    <p:extLst>
      <p:ext uri="{BB962C8B-B14F-4D97-AF65-F5344CB8AC3E}">
        <p14:creationId xmlns:p14="http://schemas.microsoft.com/office/powerpoint/2010/main" val="18727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8575"/>
            <a:ext cx="10515600" cy="39211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внутренней среды организации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23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ая стрелка влево/вверх 6"/>
          <p:cNvSpPr/>
          <p:nvPr/>
        </p:nvSpPr>
        <p:spPr>
          <a:xfrm rot="16200000">
            <a:off x="7074629" y="2327114"/>
            <a:ext cx="965200" cy="1027112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 rot="10800000">
            <a:off x="4024061" y="2358069"/>
            <a:ext cx="1129861" cy="919695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>
            <a:off x="6929372" y="4674310"/>
            <a:ext cx="1141413" cy="1092464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5400000">
            <a:off x="4083242" y="4615129"/>
            <a:ext cx="1092464" cy="1210826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060262" y="3850320"/>
            <a:ext cx="349250" cy="117475"/>
          </a:xfrm>
          <a:prstGeom prst="leftRightArrow">
            <a:avLst>
              <a:gd name="adj1" fmla="val 50000"/>
              <a:gd name="adj2" fmla="val 106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6726173" y="3850320"/>
            <a:ext cx="317500" cy="117475"/>
          </a:xfrm>
          <a:prstGeom prst="leftRightArrow">
            <a:avLst>
              <a:gd name="adj1" fmla="val 50000"/>
              <a:gd name="adj2" fmla="val 98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6003859" y="2898883"/>
            <a:ext cx="146050" cy="378882"/>
          </a:xfrm>
          <a:prstGeom prst="upDownArrow">
            <a:avLst>
              <a:gd name="adj1" fmla="val 36956"/>
              <a:gd name="adj2" fmla="val 82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6003859" y="4555912"/>
            <a:ext cx="146050" cy="388408"/>
          </a:xfrm>
          <a:prstGeom prst="upDownArrow">
            <a:avLst>
              <a:gd name="adj1" fmla="val 49999"/>
              <a:gd name="adj2" fmla="val 82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953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3640206" y="1921947"/>
            <a:ext cx="4530256" cy="3405309"/>
            <a:chOff x="3640206" y="1921947"/>
            <a:chExt cx="4530256" cy="340530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640206" y="1921947"/>
              <a:ext cx="4530256" cy="3405309"/>
              <a:chOff x="3640206" y="1921947"/>
              <a:chExt cx="4530256" cy="3405309"/>
            </a:xfrm>
          </p:grpSpPr>
          <p:sp>
            <p:nvSpPr>
              <p:cNvPr id="18" name="Арка 17"/>
              <p:cNvSpPr/>
              <p:nvPr/>
            </p:nvSpPr>
            <p:spPr>
              <a:xfrm>
                <a:off x="4029093" y="2132131"/>
                <a:ext cx="3474117" cy="2890569"/>
              </a:xfrm>
              <a:prstGeom prst="blockArc">
                <a:avLst>
                  <a:gd name="adj1" fmla="val 11234872"/>
                  <a:gd name="adj2" fmla="val 16532426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Арка 20"/>
              <p:cNvSpPr/>
              <p:nvPr/>
            </p:nvSpPr>
            <p:spPr>
              <a:xfrm>
                <a:off x="4040903" y="1925222"/>
                <a:ext cx="3474117" cy="2890569"/>
              </a:xfrm>
              <a:prstGeom prst="blockArc">
                <a:avLst>
                  <a:gd name="adj1" fmla="val 5094885"/>
                  <a:gd name="adj2" fmla="val 10757157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02230"/>
                  <a:satOff val="-6819"/>
                  <a:lumOff val="-2615"/>
                  <a:alphaOff val="0"/>
                </a:schemeClr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Арка 28"/>
              <p:cNvSpPr/>
              <p:nvPr/>
            </p:nvSpPr>
            <p:spPr>
              <a:xfrm>
                <a:off x="4261259" y="1921947"/>
                <a:ext cx="3474117" cy="2890569"/>
              </a:xfrm>
              <a:prstGeom prst="blockArc">
                <a:avLst>
                  <a:gd name="adj1" fmla="val 131321"/>
                  <a:gd name="adj2" fmla="val 5602928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451115"/>
                  <a:satOff val="-3409"/>
                  <a:lumOff val="-1307"/>
                  <a:alphaOff val="0"/>
                </a:schemeClr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Арка 31"/>
              <p:cNvSpPr/>
              <p:nvPr/>
            </p:nvSpPr>
            <p:spPr>
              <a:xfrm>
                <a:off x="4268462" y="2136061"/>
                <a:ext cx="3474117" cy="2890569"/>
              </a:xfrm>
              <a:prstGeom prst="blockArc">
                <a:avLst>
                  <a:gd name="adj1" fmla="val 15980443"/>
                  <a:gd name="adj2" fmla="val 21237468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6809175" y="2958912"/>
                <a:ext cx="1361287" cy="930643"/>
              </a:xfrm>
              <a:custGeom>
                <a:avLst/>
                <a:gdLst>
                  <a:gd name="connsiteX0" fmla="*/ 0 w 1361287"/>
                  <a:gd name="connsiteY0" fmla="*/ 465322 h 930643"/>
                  <a:gd name="connsiteX1" fmla="*/ 680644 w 1361287"/>
                  <a:gd name="connsiteY1" fmla="*/ 0 h 930643"/>
                  <a:gd name="connsiteX2" fmla="*/ 1361288 w 1361287"/>
                  <a:gd name="connsiteY2" fmla="*/ 465322 h 930643"/>
                  <a:gd name="connsiteX3" fmla="*/ 680644 w 1361287"/>
                  <a:gd name="connsiteY3" fmla="*/ 930644 h 930643"/>
                  <a:gd name="connsiteX4" fmla="*/ 0 w 1361287"/>
                  <a:gd name="connsiteY4" fmla="*/ 465322 h 93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287" h="930643">
                    <a:moveTo>
                      <a:pt x="0" y="465322"/>
                    </a:moveTo>
                    <a:cubicBezTo>
                      <a:pt x="0" y="208332"/>
                      <a:pt x="304735" y="0"/>
                      <a:pt x="680644" y="0"/>
                    </a:cubicBezTo>
                    <a:cubicBezTo>
                      <a:pt x="1056553" y="0"/>
                      <a:pt x="1361288" y="208332"/>
                      <a:pt x="1361288" y="465322"/>
                    </a:cubicBezTo>
                    <a:cubicBezTo>
                      <a:pt x="1361288" y="722312"/>
                      <a:pt x="1056553" y="930644"/>
                      <a:pt x="680644" y="930644"/>
                    </a:cubicBezTo>
                    <a:cubicBezTo>
                      <a:pt x="304735" y="930644"/>
                      <a:pt x="0" y="722312"/>
                      <a:pt x="0" y="465322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2451115"/>
                  <a:satOff val="-3409"/>
                  <a:lumOff val="-1307"/>
                  <a:alphaOff val="0"/>
                </a:schemeClr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7136" tIns="154070" rIns="217136" bIns="1540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Люди и культура</a:t>
                </a:r>
                <a:endPara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5206235" y="4387187"/>
                <a:ext cx="1408053" cy="940069"/>
              </a:xfrm>
              <a:custGeom>
                <a:avLst/>
                <a:gdLst>
                  <a:gd name="connsiteX0" fmla="*/ 0 w 1408053"/>
                  <a:gd name="connsiteY0" fmla="*/ 470035 h 940069"/>
                  <a:gd name="connsiteX1" fmla="*/ 704027 w 1408053"/>
                  <a:gd name="connsiteY1" fmla="*/ 0 h 940069"/>
                  <a:gd name="connsiteX2" fmla="*/ 1408054 w 1408053"/>
                  <a:gd name="connsiteY2" fmla="*/ 470035 h 940069"/>
                  <a:gd name="connsiteX3" fmla="*/ 704027 w 1408053"/>
                  <a:gd name="connsiteY3" fmla="*/ 940070 h 940069"/>
                  <a:gd name="connsiteX4" fmla="*/ 0 w 1408053"/>
                  <a:gd name="connsiteY4" fmla="*/ 470035 h 94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8053" h="940069">
                    <a:moveTo>
                      <a:pt x="0" y="470035"/>
                    </a:moveTo>
                    <a:cubicBezTo>
                      <a:pt x="0" y="210442"/>
                      <a:pt x="315204" y="0"/>
                      <a:pt x="704027" y="0"/>
                    </a:cubicBezTo>
                    <a:cubicBezTo>
                      <a:pt x="1092850" y="0"/>
                      <a:pt x="1408054" y="210442"/>
                      <a:pt x="1408054" y="470035"/>
                    </a:cubicBezTo>
                    <a:cubicBezTo>
                      <a:pt x="1408054" y="729628"/>
                      <a:pt x="1092850" y="940070"/>
                      <a:pt x="704027" y="940070"/>
                    </a:cubicBezTo>
                    <a:cubicBezTo>
                      <a:pt x="315204" y="940070"/>
                      <a:pt x="0" y="729628"/>
                      <a:pt x="0" y="47003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02230"/>
                  <a:satOff val="-6819"/>
                  <a:lumOff val="-2615"/>
                  <a:alphaOff val="0"/>
                </a:schemeClr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1445" tIns="152910" rIns="221445" bIns="15291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Технология</a:t>
                </a:r>
                <a:endPara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640206" y="2897146"/>
                <a:ext cx="1290563" cy="983923"/>
              </a:xfrm>
              <a:custGeom>
                <a:avLst/>
                <a:gdLst>
                  <a:gd name="connsiteX0" fmla="*/ 0 w 1290563"/>
                  <a:gd name="connsiteY0" fmla="*/ 491962 h 983923"/>
                  <a:gd name="connsiteX1" fmla="*/ 645282 w 1290563"/>
                  <a:gd name="connsiteY1" fmla="*/ 0 h 983923"/>
                  <a:gd name="connsiteX2" fmla="*/ 1290564 w 1290563"/>
                  <a:gd name="connsiteY2" fmla="*/ 491962 h 983923"/>
                  <a:gd name="connsiteX3" fmla="*/ 645282 w 1290563"/>
                  <a:gd name="connsiteY3" fmla="*/ 983924 h 983923"/>
                  <a:gd name="connsiteX4" fmla="*/ 0 w 1290563"/>
                  <a:gd name="connsiteY4" fmla="*/ 491962 h 98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563" h="983923">
                    <a:moveTo>
                      <a:pt x="0" y="491962"/>
                    </a:moveTo>
                    <a:cubicBezTo>
                      <a:pt x="0" y="220259"/>
                      <a:pt x="288903" y="0"/>
                      <a:pt x="645282" y="0"/>
                    </a:cubicBezTo>
                    <a:cubicBezTo>
                      <a:pt x="1001661" y="0"/>
                      <a:pt x="1290564" y="220259"/>
                      <a:pt x="1290564" y="491962"/>
                    </a:cubicBezTo>
                    <a:cubicBezTo>
                      <a:pt x="1290564" y="763665"/>
                      <a:pt x="1001661" y="983924"/>
                      <a:pt x="645282" y="983924"/>
                    </a:cubicBezTo>
                    <a:cubicBezTo>
                      <a:pt x="288903" y="983924"/>
                      <a:pt x="0" y="763665"/>
                      <a:pt x="0" y="491962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239" tIns="159332" rIns="204239" bIns="1593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Структура</a:t>
                </a:r>
                <a:endPara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Двойная стрелка влево/вверх 11"/>
              <p:cNvSpPr/>
              <p:nvPr/>
            </p:nvSpPr>
            <p:spPr>
              <a:xfrm>
                <a:off x="6669087" y="3929593"/>
                <a:ext cx="1141413" cy="1092464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войная стрелка влево/вверх 12"/>
              <p:cNvSpPr/>
              <p:nvPr/>
            </p:nvSpPr>
            <p:spPr>
              <a:xfrm rot="5400000">
                <a:off x="4017254" y="3870411"/>
                <a:ext cx="1092464" cy="1210826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войная стрелка влево/вверх 13"/>
              <p:cNvSpPr/>
              <p:nvPr/>
            </p:nvSpPr>
            <p:spPr>
              <a:xfrm rot="16200000">
                <a:off x="6763544" y="1931194"/>
                <a:ext cx="965200" cy="1027112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войная стрелка влево/вверх 14"/>
              <p:cNvSpPr/>
              <p:nvPr/>
            </p:nvSpPr>
            <p:spPr>
              <a:xfrm rot="10800000">
                <a:off x="3958072" y="1962145"/>
                <a:ext cx="1129861" cy="919695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962881" y="2475969"/>
              <a:ext cx="1784350" cy="1858433"/>
              <a:chOff x="4978400" y="2459567"/>
              <a:chExt cx="1784350" cy="1858433"/>
            </a:xfrm>
          </p:grpSpPr>
          <p:sp>
            <p:nvSpPr>
              <p:cNvPr id="3" name="Двойная стрелка влево/вправо 2"/>
              <p:cNvSpPr/>
              <p:nvPr/>
            </p:nvSpPr>
            <p:spPr>
              <a:xfrm>
                <a:off x="4978400" y="3365499"/>
                <a:ext cx="349250" cy="117475"/>
              </a:xfrm>
              <a:prstGeom prst="leftRightArrow">
                <a:avLst>
                  <a:gd name="adj1" fmla="val 50000"/>
                  <a:gd name="adj2" fmla="val 1067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Двойная стрелка влево/вправо 7"/>
              <p:cNvSpPr/>
              <p:nvPr/>
            </p:nvSpPr>
            <p:spPr>
              <a:xfrm>
                <a:off x="6445250" y="3365499"/>
                <a:ext cx="317500" cy="117475"/>
              </a:xfrm>
              <a:prstGeom prst="leftRightArrow">
                <a:avLst>
                  <a:gd name="adj1" fmla="val 50000"/>
                  <a:gd name="adj2" fmla="val 98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Двойная стрелка вверх/вниз 5"/>
              <p:cNvSpPr/>
              <p:nvPr/>
            </p:nvSpPr>
            <p:spPr>
              <a:xfrm>
                <a:off x="5837237" y="2459567"/>
                <a:ext cx="146050" cy="378882"/>
              </a:xfrm>
              <a:prstGeom prst="upDownArrow">
                <a:avLst>
                  <a:gd name="adj1" fmla="val 36956"/>
                  <a:gd name="adj2" fmla="val 826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ойная стрелка вверх/вниз 10"/>
              <p:cNvSpPr/>
              <p:nvPr/>
            </p:nvSpPr>
            <p:spPr>
              <a:xfrm>
                <a:off x="5837237" y="3929592"/>
                <a:ext cx="146050" cy="388408"/>
              </a:xfrm>
              <a:prstGeom prst="upDownArrow">
                <a:avLst>
                  <a:gd name="adj1" fmla="val 49999"/>
                  <a:gd name="adj2" fmla="val 826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55" y="842622"/>
            <a:ext cx="10515600" cy="68191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внутренней среды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Гауз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«детская городская клиническая больница № 7»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5162776" y="1757973"/>
            <a:ext cx="1494963" cy="667651"/>
          </a:xfrm>
          <a:custGeom>
            <a:avLst/>
            <a:gdLst>
              <a:gd name="connsiteX0" fmla="*/ 0 w 1494963"/>
              <a:gd name="connsiteY0" fmla="*/ 333826 h 667651"/>
              <a:gd name="connsiteX1" fmla="*/ 747482 w 1494963"/>
              <a:gd name="connsiteY1" fmla="*/ 0 h 667651"/>
              <a:gd name="connsiteX2" fmla="*/ 1494964 w 1494963"/>
              <a:gd name="connsiteY2" fmla="*/ 333826 h 667651"/>
              <a:gd name="connsiteX3" fmla="*/ 747482 w 1494963"/>
              <a:gd name="connsiteY3" fmla="*/ 667652 h 667651"/>
              <a:gd name="connsiteX4" fmla="*/ 0 w 1494963"/>
              <a:gd name="connsiteY4" fmla="*/ 333826 h 6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3" h="667651">
                <a:moveTo>
                  <a:pt x="0" y="333826"/>
                </a:moveTo>
                <a:cubicBezTo>
                  <a:pt x="0" y="149459"/>
                  <a:pt x="334659" y="0"/>
                  <a:pt x="747482" y="0"/>
                </a:cubicBezTo>
                <a:cubicBezTo>
                  <a:pt x="1160305" y="0"/>
                  <a:pt x="1494964" y="149459"/>
                  <a:pt x="1494964" y="333826"/>
                </a:cubicBezTo>
                <a:cubicBezTo>
                  <a:pt x="1494964" y="518193"/>
                  <a:pt x="1160305" y="667652"/>
                  <a:pt x="747482" y="667652"/>
                </a:cubicBezTo>
                <a:cubicBezTo>
                  <a:pt x="334659" y="667652"/>
                  <a:pt x="0" y="518193"/>
                  <a:pt x="0" y="33382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332" tIns="123175" rIns="244332" bIns="12317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Задачи</a:t>
            </a:r>
            <a:endParaRPr lang="ru-RU" sz="2000" b="1" kern="1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-29510" y="2614611"/>
            <a:ext cx="3699677" cy="1619250"/>
            <a:chOff x="-29510" y="2614611"/>
            <a:chExt cx="3699677" cy="1619250"/>
          </a:xfrm>
        </p:grpSpPr>
        <p:sp>
          <p:nvSpPr>
            <p:cNvPr id="16" name="Стрелка влево 15"/>
            <p:cNvSpPr/>
            <p:nvPr/>
          </p:nvSpPr>
          <p:spPr>
            <a:xfrm rot="469099">
              <a:off x="3014024" y="3048157"/>
              <a:ext cx="642997" cy="91713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20463206">
              <a:off x="3043069" y="3691424"/>
              <a:ext cx="627098" cy="102927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>
              <a:off x="3014056" y="3364034"/>
              <a:ext cx="588617" cy="93573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748345055"/>
                </p:ext>
              </p:extLst>
            </p:nvPr>
          </p:nvGraphicFramePr>
          <p:xfrm>
            <a:off x="-29510" y="2614611"/>
            <a:ext cx="3140075" cy="16192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8052644" y="2362199"/>
            <a:ext cx="4247736" cy="2085975"/>
            <a:chOff x="8052644" y="2362199"/>
            <a:chExt cx="4247736" cy="2085975"/>
          </a:xfrm>
        </p:grpSpPr>
        <p:sp>
          <p:nvSpPr>
            <p:cNvPr id="20" name="Стрелка влево 19"/>
            <p:cNvSpPr/>
            <p:nvPr/>
          </p:nvSpPr>
          <p:spPr>
            <a:xfrm rot="9219932">
              <a:off x="8052644" y="2977418"/>
              <a:ext cx="481613" cy="96056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лево 21"/>
            <p:cNvSpPr/>
            <p:nvPr/>
          </p:nvSpPr>
          <p:spPr>
            <a:xfrm rot="9704869">
              <a:off x="8184043" y="3261833"/>
              <a:ext cx="335319" cy="100534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11782387">
              <a:off x="8193205" y="3472056"/>
              <a:ext cx="296973" cy="109962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лево 23"/>
            <p:cNvSpPr/>
            <p:nvPr/>
          </p:nvSpPr>
          <p:spPr>
            <a:xfrm rot="13239414">
              <a:off x="8075362" y="3755487"/>
              <a:ext cx="386219" cy="109962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2196838523"/>
                </p:ext>
              </p:extLst>
            </p:nvPr>
          </p:nvGraphicFramePr>
          <p:xfrm>
            <a:off x="8360205" y="2362199"/>
            <a:ext cx="3940175" cy="20859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9" name="Группа 48"/>
          <p:cNvGrpSpPr/>
          <p:nvPr/>
        </p:nvGrpSpPr>
        <p:grpSpPr>
          <a:xfrm>
            <a:off x="2070100" y="5134829"/>
            <a:ext cx="8128000" cy="1361221"/>
            <a:chOff x="2070100" y="5134829"/>
            <a:chExt cx="8128000" cy="1361221"/>
          </a:xfrm>
        </p:grpSpPr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188722386"/>
                </p:ext>
              </p:extLst>
            </p:nvPr>
          </p:nvGraphicFramePr>
          <p:xfrm>
            <a:off x="2070100" y="5263092"/>
            <a:ext cx="8128000" cy="1232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Стрелка влево 24"/>
            <p:cNvSpPr/>
            <p:nvPr/>
          </p:nvSpPr>
          <p:spPr>
            <a:xfrm rot="20999831">
              <a:off x="3527580" y="5136700"/>
              <a:ext cx="1710205" cy="18097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лево 25"/>
            <p:cNvSpPr/>
            <p:nvPr/>
          </p:nvSpPr>
          <p:spPr>
            <a:xfrm rot="11284829">
              <a:off x="6606392" y="5134829"/>
              <a:ext cx="2079940" cy="18097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лево 26"/>
            <p:cNvSpPr/>
            <p:nvPr/>
          </p:nvSpPr>
          <p:spPr>
            <a:xfrm rot="19071113">
              <a:off x="5096298" y="5273288"/>
              <a:ext cx="296973" cy="109962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лево 27"/>
            <p:cNvSpPr/>
            <p:nvPr/>
          </p:nvSpPr>
          <p:spPr>
            <a:xfrm rot="13604321">
              <a:off x="6370191" y="5281331"/>
              <a:ext cx="261784" cy="9302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5346264" y="2881313"/>
            <a:ext cx="1092632" cy="1025838"/>
          </a:xfrm>
          <a:custGeom>
            <a:avLst/>
            <a:gdLst>
              <a:gd name="connsiteX0" fmla="*/ 0 w 1092632"/>
              <a:gd name="connsiteY0" fmla="*/ 512919 h 1025838"/>
              <a:gd name="connsiteX1" fmla="*/ 546316 w 1092632"/>
              <a:gd name="connsiteY1" fmla="*/ 0 h 1025838"/>
              <a:gd name="connsiteX2" fmla="*/ 1092632 w 1092632"/>
              <a:gd name="connsiteY2" fmla="*/ 512919 h 1025838"/>
              <a:gd name="connsiteX3" fmla="*/ 546316 w 1092632"/>
              <a:gd name="connsiteY3" fmla="*/ 1025838 h 1025838"/>
              <a:gd name="connsiteX4" fmla="*/ 0 w 1092632"/>
              <a:gd name="connsiteY4" fmla="*/ 512919 h 102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32" h="1025838">
                <a:moveTo>
                  <a:pt x="0" y="512919"/>
                </a:moveTo>
                <a:cubicBezTo>
                  <a:pt x="0" y="229642"/>
                  <a:pt x="244594" y="0"/>
                  <a:pt x="546316" y="0"/>
                </a:cubicBezTo>
                <a:cubicBezTo>
                  <a:pt x="848038" y="0"/>
                  <a:pt x="1092632" y="229642"/>
                  <a:pt x="1092632" y="512919"/>
                </a:cubicBezTo>
                <a:cubicBezTo>
                  <a:pt x="1092632" y="796196"/>
                  <a:pt x="848038" y="1025838"/>
                  <a:pt x="546316" y="1025838"/>
                </a:cubicBezTo>
                <a:cubicBezTo>
                  <a:pt x="244594" y="1025838"/>
                  <a:pt x="0" y="796196"/>
                  <a:pt x="0" y="51291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92" tIns="168010" rIns="177792" bIns="16801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и цели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110565" y="1757973"/>
            <a:ext cx="5609699" cy="6361692"/>
            <a:chOff x="6797872" y="2383554"/>
            <a:chExt cx="4267186" cy="4854365"/>
          </a:xfrm>
        </p:grpSpPr>
        <p:sp>
          <p:nvSpPr>
            <p:cNvPr id="30" name="Сердце 29"/>
            <p:cNvSpPr/>
            <p:nvPr/>
          </p:nvSpPr>
          <p:spPr>
            <a:xfrm>
              <a:off x="6842521" y="2383554"/>
              <a:ext cx="4189741" cy="324161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97872" y="3207297"/>
              <a:ext cx="4267186" cy="4030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Тепло наших сердец </a:t>
              </a: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наши знания и опыт</a:t>
              </a: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детям!!!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802945" y="1623504"/>
            <a:ext cx="83465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1.Оказание медицинской помощи детскому населению в поликлинике и на дому.</a:t>
            </a:r>
          </a:p>
          <a:p>
            <a:r>
              <a:rPr lang="ru-RU" sz="2000" dirty="0"/>
              <a:t>2. Организация и осуществление комплекса профилактических мероприятий, в том числе динамическое наблюдение за здоровыми и больными детьми.</a:t>
            </a:r>
          </a:p>
          <a:p>
            <a:r>
              <a:rPr lang="ru-RU" sz="2000" dirty="0"/>
              <a:t>3. Организация и осуществление лечебно-профилактической работы образовательных учреждениях.</a:t>
            </a:r>
          </a:p>
          <a:p>
            <a:r>
              <a:rPr lang="ru-RU" sz="2000" dirty="0"/>
              <a:t>4. Организация и осуществление противоэпидемических мероприятий </a:t>
            </a:r>
          </a:p>
          <a:p>
            <a:r>
              <a:rPr lang="ru-RU" sz="2000" dirty="0"/>
              <a:t>5. Организация и проведение мероприятий по гигиеническому воспитанию и обучению населения, пропаганде здорового образа жизни.</a:t>
            </a:r>
          </a:p>
          <a:p>
            <a:r>
              <a:rPr lang="ru-RU" sz="2000" dirty="0"/>
              <a:t>6. Совершенствование организационных форм и методов работы детского стационара и поликлиники, направленных на повышение качества и эффективности лечебно-диагностической работы и медицинской реабилитации.</a:t>
            </a:r>
          </a:p>
          <a:p>
            <a:r>
              <a:rPr lang="ru-RU" sz="2000" dirty="0"/>
              <a:t>7. Анализ состояния здоровья детского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5313731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41901 -0.0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01 -0.02523 L 5E-6 3.33333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4" grpId="3" animBg="1"/>
      <p:bldP spid="34" grpId="4" animBg="1"/>
      <p:bldP spid="33" grpId="4" animBg="1"/>
      <p:bldP spid="33" grpId="5" animBg="1"/>
      <p:bldP spid="33" grpId="6" animBg="1"/>
      <p:bldP spid="33" grpId="7" animBg="1"/>
      <p:bldP spid="5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7656" y="2569029"/>
            <a:ext cx="3066143" cy="37301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Важен  каждый человек!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2017486"/>
            <a:ext cx="6170839" cy="3831771"/>
          </a:xfrm>
        </p:spPr>
      </p:pic>
    </p:spTree>
    <p:extLst>
      <p:ext uri="{BB962C8B-B14F-4D97-AF65-F5344CB8AC3E}">
        <p14:creationId xmlns:p14="http://schemas.microsoft.com/office/powerpoint/2010/main" val="28169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1364343"/>
            <a:ext cx="4648200" cy="2902857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Корпоративная культура</a:t>
            </a:r>
            <a:r>
              <a:rPr lang="ru-RU" sz="3200" i="1" dirty="0" smtClean="0"/>
              <a:t> — набор базовых ценностей, убеждений, негласных соглашений и норм, разделяемых всеми членами организации.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1074057"/>
            <a:ext cx="4963885" cy="5117419"/>
          </a:xfrm>
        </p:spPr>
      </p:pic>
    </p:spTree>
    <p:extLst>
      <p:ext uri="{BB962C8B-B14F-4D97-AF65-F5344CB8AC3E}">
        <p14:creationId xmlns:p14="http://schemas.microsoft.com/office/powerpoint/2010/main" val="3111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1362</TotalTime>
  <Words>1585</Words>
  <Application>Microsoft Office PowerPoint</Application>
  <PresentationFormat>Широкоэкранный</PresentationFormat>
  <Paragraphs>177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Bahnschrift</vt:lpstr>
      <vt:lpstr>Blogger Sans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Предметом исследования являются понятие «внутренняя среда» и «корпоративная культура»  Метод исследования – анализ научной и периодической литературы, собственный опыт.  Целью данной работы выступает рассмотрение понятий «внутренняя среда» и «корпоративная культура» в медицинской организации.</vt:lpstr>
      <vt:lpstr>Презентация PowerPoint</vt:lpstr>
      <vt:lpstr>Презентация PowerPoint</vt:lpstr>
      <vt:lpstr>Презентация PowerPoint</vt:lpstr>
      <vt:lpstr>Модель внутренней среды организации </vt:lpstr>
      <vt:lpstr>модель внутренней среды  Гауз «детская городская клиническая больница № 7»</vt:lpstr>
      <vt:lpstr>Важен  каждый человек!</vt:lpstr>
      <vt:lpstr>Корпоративная культура — набор базовых ценностей, убеждений, негласных соглашений и норм, разделяемых всеми членами организации. </vt:lpstr>
      <vt:lpstr>Презентация PowerPoint</vt:lpstr>
      <vt:lpstr>Функции корпоративноЙ культуры </vt:lpstr>
      <vt:lpstr>Графическое изображение уровней культуры по э.шейну</vt:lpstr>
      <vt:lpstr>? </vt:lpstr>
      <vt:lpstr>Симптомы культуры второго уровня </vt:lpstr>
      <vt:lpstr>Симптомы культуры третьего уровня </vt:lpstr>
      <vt:lpstr>ПРИМЕР анкеты по определению уровня корпоративной культуры </vt:lpstr>
      <vt:lpstr>ПРИМЕР анкеты по коммуникации </vt:lpstr>
      <vt:lpstr>Пример положения о корпоративной культуре в организации</vt:lpstr>
      <vt:lpstr>  пять типов племен по логану и кингу,  их настроение и речевые признаки  </vt:lpstr>
      <vt:lpstr>Параметры оценки</vt:lpstr>
      <vt:lpstr>Презентация PowerPoint</vt:lpstr>
      <vt:lpstr> Показатели высокой корпОративной культуры </vt:lpstr>
      <vt:lpstr>Презентация PowerPoint</vt:lpstr>
      <vt:lpstr>Основные выводы: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Guzel Sirenevna</cp:lastModifiedBy>
  <cp:revision>165</cp:revision>
  <dcterms:created xsi:type="dcterms:W3CDTF">2020-04-23T06:28:02Z</dcterms:created>
  <dcterms:modified xsi:type="dcterms:W3CDTF">2023-09-29T07:11:28Z</dcterms:modified>
</cp:coreProperties>
</file>