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25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7C8"/>
    <a:srgbClr val="71A934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16.11.2023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Спасибо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16.11.2023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Благодарим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16.11.2023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16.11.2023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462709"/>
            <a:ext cx="5026644" cy="2809302"/>
          </a:xfrm>
        </p:spPr>
        <p:txBody>
          <a:bodyPr>
            <a:noAutofit/>
          </a:bodyPr>
          <a:lstStyle/>
          <a:p>
            <a:br>
              <a:rPr lang="ru-RU" sz="2300" dirty="0"/>
            </a:br>
            <a:br>
              <a:rPr lang="ru-RU" sz="2300" dirty="0"/>
            </a:br>
            <a:r>
              <a:rPr lang="ru-RU" sz="2300" dirty="0"/>
              <a:t>ФГБОУ ВО Казанский ГМУ МЗ РФ</a:t>
            </a:r>
            <a:br>
              <a:rPr lang="ru-RU" sz="2300" dirty="0"/>
            </a:br>
            <a:r>
              <a:rPr lang="ru-RU" sz="2300" dirty="0"/>
              <a:t>Кафедра психиатрии и медицинской психологии 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57663" y="2589714"/>
            <a:ext cx="5418314" cy="41839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Профессиональный отбор: понятие, цели и задачи, сферы применения.</a:t>
            </a:r>
            <a:r>
              <a:rPr lang="ru-RU" sz="1800" b="1" spc="-2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Специфика</a:t>
            </a:r>
            <a:r>
              <a:rPr lang="ru-RU" sz="1800" b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</a:t>
            </a:r>
            <a:r>
              <a:rPr lang="ru-RU" sz="1800" b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человека</a:t>
            </a:r>
            <a:r>
              <a:rPr lang="ru-RU" sz="1800" b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1800" b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организации.</a:t>
            </a:r>
            <a:r>
              <a:rPr lang="ru-RU" sz="1800" b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Использование</a:t>
            </a:r>
            <a:r>
              <a:rPr lang="ru-RU" sz="1800" b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профессиографии</a:t>
            </a:r>
            <a:r>
              <a:rPr lang="ru-RU" sz="1800" b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1800" b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психографии</a:t>
            </a:r>
            <a:r>
              <a:rPr lang="ru-RU" sz="1800" b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</a:t>
            </a:r>
            <a:r>
              <a:rPr lang="ru-RU" sz="1800" b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отбора.</a:t>
            </a:r>
            <a:r>
              <a:rPr lang="ru-RU" sz="1800" b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1800" b="1" dirty="0"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1800" b="1" dirty="0"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1800" b="1" dirty="0"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1800" b="1" dirty="0"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1800" b="1" dirty="0"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1800" b="1" dirty="0"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Выполнила: Скрипко Александра Вячеславовна</a:t>
            </a:r>
            <a:endParaRPr lang="ru-RU" sz="2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AF49E-DABE-F29E-803F-53EBFF26C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95" y="965915"/>
            <a:ext cx="11319029" cy="72477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профессиографии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психографии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отбора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19752A-82EC-5D2A-F8B6-E41AB2991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9517"/>
            <a:ext cx="10515600" cy="403744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Профессиография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процесс полного описания профессиональной деятельности, основанный на ее системном анализе.</a:t>
            </a:r>
          </a:p>
          <a:p>
            <a:pPr>
              <a:lnSpc>
                <a:spcPct val="160000"/>
              </a:lnSpc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Профессиография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призвана путём объективного исследования раскрыть всю сложность профессии, выявить её структурные и содержательные особенности, установить всё многообразие взаимоотношений личности специалиста с предметами, средствами и продуктами труда, с окружающими людьми, с целым рядом специфических явлений, сопровождающий трудовой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2242629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2A634F0-676A-BFA6-0EBF-135DC97B4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923278"/>
            <a:ext cx="11762913" cy="569946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Профессиограмма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научно обоснованные нормы и требования профессии к видам профессиональной деятельности и качествам личности специалиста, которые позволяют ему эффективно выполнять требования профессии, получать необходимый для общества продукт и вместе с тем создают условия для развития личности самого работника.</a:t>
            </a:r>
          </a:p>
          <a:p>
            <a:pPr>
              <a:lnSpc>
                <a:spcPct val="170000"/>
              </a:lnSpc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Профессиограмма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составляется на основе анализа содержания профессиональной деятельности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включает в себя общую характеристику профессии и требования, которые профессия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предъявляет к человеку</a:t>
            </a:r>
          </a:p>
        </p:txBody>
      </p:sp>
    </p:spTree>
    <p:extLst>
      <p:ext uri="{BB962C8B-B14F-4D97-AF65-F5344CB8AC3E}">
        <p14:creationId xmlns:p14="http://schemas.microsoft.com/office/powerpoint/2010/main" val="687531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65A976-B81A-0EF4-17E2-8608121D3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7363"/>
            <a:ext cx="10515600" cy="4969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Одним из основополагающих принципов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профессиографирования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стал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дифференцированного подхода к изучению профессиональной деятельности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Сущность этого принципа – подчинение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профессиографирования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решению конкретных 					практических задач.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профессиографирования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оформляются в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профессиограмме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которая включает описание условий труда, прав и обязанностей работника, необходимых знаний, умений и навыков, профессионально важных качеств, а также противопоказаний по состоянию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1183971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4037593-1153-C4CA-1781-36F7DE415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1189608"/>
            <a:ext cx="11487704" cy="556629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Важной составляющей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профессиограммы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является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психограмма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характеристика 				мотивационной, волевой и эмоциональной сферы специалиста, 				описание его профессионально важных качеств.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 важные качества (ПВК)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индивидуально-психологические особенности и свойства личности, определяющие возможность успешного выполнения профессиональных обязанностей.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149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928CAC-32E0-FF23-77A6-AEF2E4A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83" y="958788"/>
            <a:ext cx="11748117" cy="589921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профессиограмм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ведется на основе следующих принципов: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комплексного подхода в изучении профессиональной деятельности;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целенаправленного составления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профессиограммы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подчиненного достижению конкретной практической цели;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типизации и дифференциации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профессиографических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характеристик, отражающих типовые и специфические признаки профессии;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реального отражения состояния профессии в конкретных социально-экономических условиях;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учета перспектив профессионального роста и карьеры;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надежности, предполагающей описание профессий в экстремальных и нестандартных условиях;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научности (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профессиограмма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должна разрабатываться на основе системного, личностного и деятельностного подходов).</a:t>
            </a:r>
          </a:p>
        </p:txBody>
      </p:sp>
    </p:spTree>
    <p:extLst>
      <p:ext uri="{BB962C8B-B14F-4D97-AF65-F5344CB8AC3E}">
        <p14:creationId xmlns:p14="http://schemas.microsoft.com/office/powerpoint/2010/main" val="557820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D8AA2A-9EB2-7E3D-7206-1CC39C9DB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5118"/>
            <a:ext cx="10515600" cy="537099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профессиограммы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является первым исследовательским этапом разработки психологического профессионального отбора .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результатов этого этапа происходит определение критериев успешности профессиональной деятельности, подбор психологических методик, позволяющих оценить уровень ПВК, апробация этих методик и разработка непосредственной процедуры профессионального психологического отбора кандидатов.</a:t>
            </a:r>
          </a:p>
          <a:p>
            <a:pPr>
              <a:lnSpc>
                <a:spcPct val="170000"/>
              </a:lnSpc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применения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профессиограмм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профконсультация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профориентация, профотбор и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профподбор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аттестация и проектирование карьеры, образование и повышение квалификации. </a:t>
            </a:r>
          </a:p>
        </p:txBody>
      </p:sp>
    </p:spTree>
    <p:extLst>
      <p:ext uri="{BB962C8B-B14F-4D97-AF65-F5344CB8AC3E}">
        <p14:creationId xmlns:p14="http://schemas.microsoft.com/office/powerpoint/2010/main" val="4149547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315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3819EA-F2BB-50AD-94EB-F5F428E30B54}"/>
              </a:ext>
            </a:extLst>
          </p:cNvPr>
          <p:cNvSpPr txBox="1"/>
          <p:nvPr/>
        </p:nvSpPr>
        <p:spPr>
          <a:xfrm>
            <a:off x="179033" y="1310694"/>
            <a:ext cx="11833934" cy="2597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отбор </a:t>
            </a:r>
          </a:p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это определение степени профессиональной пригодности человека к конкретной профессии (рабочему месту) или должности в соответствии с нормативными требованиями.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5D8F6-D643-6D94-DCD5-2CA7DC8B9E22}"/>
              </a:ext>
            </a:extLst>
          </p:cNvPr>
          <p:cNvSpPr txBox="1"/>
          <p:nvPr/>
        </p:nvSpPr>
        <p:spPr>
          <a:xfrm>
            <a:off x="0" y="5288340"/>
            <a:ext cx="101456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Основу профессиональной пригодности составляют профессионально важные качества личности, которые формируются в ходе длительной трудовой деятельности работника.</a:t>
            </a:r>
          </a:p>
          <a:p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Задатки же, потенциальные возможности осуществлять ту или иную конкретную деятельность, обусловленные индивидуально-психологическими свойствами личности, заложены в человеке изначально. </a:t>
            </a:r>
          </a:p>
        </p:txBody>
      </p:sp>
    </p:spTree>
    <p:extLst>
      <p:ext uri="{BB962C8B-B14F-4D97-AF65-F5344CB8AC3E}">
        <p14:creationId xmlns:p14="http://schemas.microsoft.com/office/powerpoint/2010/main" val="228984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84653A7-40DB-A96F-4AD0-D8650FF23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39" y="1233996"/>
            <a:ext cx="11594237" cy="545976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1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уровня способности к обучению и предсказание эффективности действий человека в рабочей обстановке, включая экстремальные условия.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Профотбор включает в себя: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психофизиологический (психологический),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медицинский,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образовательный,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и другие виды отбора.</a:t>
            </a:r>
          </a:p>
        </p:txBody>
      </p:sp>
    </p:spTree>
    <p:extLst>
      <p:ext uri="{BB962C8B-B14F-4D97-AF65-F5344CB8AC3E}">
        <p14:creationId xmlns:p14="http://schemas.microsoft.com/office/powerpoint/2010/main" val="91619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D7B0D-061B-8878-4352-F47F3232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3" y="1106555"/>
            <a:ext cx="10515600" cy="72477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задачи :</a:t>
            </a:r>
            <a:b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D8D2E8-41B1-0239-95D3-2CE9BD39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13" y="1825625"/>
            <a:ext cx="6695612" cy="474955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предотвратить поступление человека на работу, к которой у него имеются противопоказания (не способен по возрасту, состоянию здоровья, образованию, психофизиологическим данным);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отобрать для работы в данной профессии наиболее работоспособных людей, могущих выполнять трудовые обязанности по специальности без ущерба для здоровья;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определить, к какому виду труда человек наиболее способен, чтобы рекомендовать ему тот или иной вид деятельности.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421D60-E4B9-B7CD-2536-D1F23FCE4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812" y="1100852"/>
            <a:ext cx="4043779" cy="404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2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43D86-1D18-DC26-967F-E90D29129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Специфика работы человека в организации.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21EDEB-8F32-1AE4-FD39-832E3CB01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412" y="1470519"/>
            <a:ext cx="11931588" cy="85543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Поведение  человека в организации может  быть представлено с двух позиций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7D02C5-6B4D-1A3A-2AAB-6133E1D8C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040" y="2195292"/>
            <a:ext cx="3255238" cy="3837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76A39B-D476-8C12-C387-F885BE212E1B}"/>
              </a:ext>
            </a:extLst>
          </p:cNvPr>
          <p:cNvSpPr txBox="1"/>
          <p:nvPr/>
        </p:nvSpPr>
        <p:spPr>
          <a:xfrm>
            <a:off x="174595" y="3014100"/>
            <a:ext cx="64370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позиции взаимодействия человека с организацией. 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этом случае человек находится в центре модели.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BED26F-BB15-640E-63CB-97FA17045747}"/>
              </a:ext>
            </a:extLst>
          </p:cNvPr>
          <p:cNvSpPr txBox="1"/>
          <p:nvPr/>
        </p:nvSpPr>
        <p:spPr>
          <a:xfrm>
            <a:off x="0" y="4944862"/>
            <a:ext cx="806758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работы состоят из двух частей.</a:t>
            </a: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– это то, чего человек добился для себя, реагируя на стимулы, какие собственные проблемы, вызванные стимулирующими воздействиями, он решил.</a:t>
            </a: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– что он сделал для организационного окружения, для организации в ответ на стимулирующие воздействия, которые организация применила по отношению к человеку.</a:t>
            </a:r>
          </a:p>
        </p:txBody>
      </p:sp>
    </p:spTree>
    <p:extLst>
      <p:ext uri="{BB962C8B-B14F-4D97-AF65-F5344CB8AC3E}">
        <p14:creationId xmlns:p14="http://schemas.microsoft.com/office/powerpoint/2010/main" val="277547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1A86B-743F-F1D6-D53A-6E3F4D4F9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45" y="2462604"/>
            <a:ext cx="4392967" cy="22669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2. С позиции организации, включающей в себя индивидов. </a:t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этом случае организация как целое является исходной точкой рассмотрения.</a:t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61941B-D2E2-FB35-9D65-0CA04BE5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690" y="1667405"/>
            <a:ext cx="7591042" cy="30621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3F0DF0-F065-A26E-7790-BC40AFB0D1D8}"/>
              </a:ext>
            </a:extLst>
          </p:cNvPr>
          <p:cNvSpPr txBox="1"/>
          <p:nvPr/>
        </p:nvSpPr>
        <p:spPr>
          <a:xfrm>
            <a:off x="1928674" y="5521911"/>
            <a:ext cx="60945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данной модели человек рассматривается как составная часть входа и выступает в роли ресурса организации, который она наряду с другими ресурсами, использует в своей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36919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FEE0240-A408-1800-03CC-476ED211D6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450975"/>
              </p:ext>
            </p:extLst>
          </p:nvPr>
        </p:nvGraphicFramePr>
        <p:xfrm>
          <a:off x="941033" y="1260629"/>
          <a:ext cx="9525740" cy="420774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497131">
                  <a:extLst>
                    <a:ext uri="{9D8B030D-6E8A-4147-A177-3AD203B41FA5}">
                      <a16:colId xmlns:a16="http://schemas.microsoft.com/office/drawing/2014/main" val="506675213"/>
                    </a:ext>
                  </a:extLst>
                </a:gridCol>
                <a:gridCol w="5028609">
                  <a:extLst>
                    <a:ext uri="{9D8B030D-6E8A-4147-A177-3AD203B41FA5}">
                      <a16:colId xmlns:a16="http://schemas.microsoft.com/office/drawing/2014/main" val="696480003"/>
                    </a:ext>
                  </a:extLst>
                </a:gridCol>
              </a:tblGrid>
              <a:tr h="11688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 подбирается для определенной работы или функции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или функция подбирается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человека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/>
                </a:tc>
                <a:extLst>
                  <a:ext uri="{0D108BD9-81ED-4DB2-BD59-A6C34878D82A}">
                    <a16:rowId xmlns:a16="http://schemas.microsoft.com/office/drawing/2014/main" val="106062921"/>
                  </a:ext>
                </a:extLst>
              </a:tr>
              <a:tr h="30389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Изучение человека</a:t>
                      </a:r>
                    </a:p>
                    <a:p>
                      <a:pPr algn="ctr" fontAlgn="t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 работы</a:t>
                      </a:r>
                    </a:p>
                    <a:p>
                      <a:pPr algn="ctr" fontAlgn="t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Определение квалификационных требований</a:t>
                      </a:r>
                    </a:p>
                    <a:p>
                      <a:pPr algn="ctr" fontAlgn="t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Отбор кандидатов по квалификационным требованиям</a:t>
                      </a:r>
                    </a:p>
                    <a:p>
                      <a:pPr algn="ctr" fontAlgn="t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Назначение человека на определенную работу</a:t>
                      </a:r>
                    </a:p>
                  </a:txBody>
                  <a:tcPr marL="60435" marR="6043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Изучение возможностей и стремлений человека</a:t>
                      </a:r>
                    </a:p>
                    <a:p>
                      <a:pPr algn="ctr" fontAlgn="t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Закрепление за человеком определенного места в организации</a:t>
                      </a:r>
                    </a:p>
                    <a:p>
                      <a:pPr algn="ctr" fontAlgn="t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Подбор работы, наиболее соответствующей возможностям и месту человека</a:t>
                      </a:r>
                    </a:p>
                    <a:p>
                      <a:pPr algn="ctr" fontAlgn="t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Закрепление работы за человеком</a:t>
                      </a:r>
                    </a:p>
                  </a:txBody>
                  <a:tcPr marL="60435" marR="60435" marT="0" marB="0" anchor="ctr"/>
                </a:tc>
                <a:extLst>
                  <a:ext uri="{0D108BD9-81ED-4DB2-BD59-A6C34878D82A}">
                    <a16:rowId xmlns:a16="http://schemas.microsoft.com/office/drawing/2014/main" val="2794026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197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7AC91A-F64F-AD81-3714-C175A6C71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89" y="850798"/>
            <a:ext cx="10675021" cy="85961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12E10B3-73AE-BE6E-4B6B-F3E3669AE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73" y="2555937"/>
            <a:ext cx="3387572" cy="31071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Необходимым условием успешного вхождения в организацию для каждого ее нового члена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изучение системы ценностей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норм, правил и поведенческих стереотипов, характерных для данной организации.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702FA8-4FFB-E6E0-D7BC-1128A665F9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80" b="7438"/>
          <a:stretch/>
        </p:blipFill>
        <p:spPr>
          <a:xfrm>
            <a:off x="6901649" y="1710409"/>
            <a:ext cx="4053396" cy="395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63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5CF7FF-B195-6BEB-35F9-21A0A023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410"/>
            <a:ext cx="10969101" cy="724773"/>
          </a:xfrm>
        </p:spPr>
        <p:txBody>
          <a:bodyPr>
            <a:normAutofit fontScale="90000"/>
          </a:bodyPr>
          <a:lstStyle/>
          <a:p>
            <a:r>
              <a:rPr lang="ru-RU" sz="27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Основными сторонами </a:t>
            </a:r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жизнедеятельности организации, ценностные, поведенческие и нормативные характеристики которые должен в первую очередь изучить человек, входящий в организацию являются следующие:</a:t>
            </a:r>
            <a:b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517681-A765-1542-8CB8-A6EE559FF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69" y="2322774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 миссия и основные цели организации;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 допустимые и предпочтительные средства, которые могут быть использованы для достижения целей организации;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 имидж и отличительный образ, который имеет и создает организация;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 принципы, правила и нормы, обеспечивающие отличительные особенности и существование организации как единого организма;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 обязанности, которые должен будет взять на себя человек, вступив в определенную роль в организации;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 поведенческие стандарты, которым должен будет следовать че­ловек, выполняя роль.</a:t>
            </a:r>
          </a:p>
        </p:txBody>
      </p:sp>
    </p:spTree>
    <p:extLst>
      <p:ext uri="{BB962C8B-B14F-4D97-AF65-F5344CB8AC3E}">
        <p14:creationId xmlns:p14="http://schemas.microsoft.com/office/powerpoint/2010/main" val="2021778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962</Words>
  <Application>Microsoft Office PowerPoint</Application>
  <PresentationFormat>Широкоэкранный</PresentationFormat>
  <Paragraphs>115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Blogger Sans</vt:lpstr>
      <vt:lpstr>Blogger Sans Light</vt:lpstr>
      <vt:lpstr>Book Antiqua</vt:lpstr>
      <vt:lpstr>Calibri</vt:lpstr>
      <vt:lpstr>Times New Roman</vt:lpstr>
      <vt:lpstr>Verdana</vt:lpstr>
      <vt:lpstr>Тема Office</vt:lpstr>
      <vt:lpstr>  ФГБОУ ВО Казанский ГМУ МЗ РФ Кафедра психиатрии и медицинской психологии     </vt:lpstr>
      <vt:lpstr>Презентация PowerPoint</vt:lpstr>
      <vt:lpstr>Презентация PowerPoint</vt:lpstr>
      <vt:lpstr>Основные задачи : </vt:lpstr>
      <vt:lpstr>Специфика работы человека в организации. </vt:lpstr>
      <vt:lpstr>    2. С позиции организации, включающей в себя индивидов.  В этом случае организация как целое является исходной точкой рассмотрения. </vt:lpstr>
      <vt:lpstr>Презентация PowerPoint</vt:lpstr>
      <vt:lpstr>Презентация PowerPoint</vt:lpstr>
      <vt:lpstr>Основными сторонами жизнедеятельности организации, ценностные, поведенческие и нормативные характеристики которые должен в первую очередь изучить человек, входящий в организацию являются следующие: </vt:lpstr>
      <vt:lpstr>Использование профессиографии и психографии для отбора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Андрей</cp:lastModifiedBy>
  <cp:revision>51</cp:revision>
  <dcterms:created xsi:type="dcterms:W3CDTF">2020-04-23T06:28:02Z</dcterms:created>
  <dcterms:modified xsi:type="dcterms:W3CDTF">2023-11-16T16:51:43Z</dcterms:modified>
</cp:coreProperties>
</file>