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22" r:id="rId13"/>
    <p:sldId id="323" r:id="rId14"/>
    <p:sldId id="324" r:id="rId15"/>
    <p:sldId id="325" r:id="rId16"/>
    <p:sldId id="326" r:id="rId17"/>
    <p:sldId id="318" r:id="rId18"/>
    <p:sldId id="319" r:id="rId19"/>
    <p:sldId id="320" r:id="rId20"/>
    <p:sldId id="321" r:id="rId21"/>
    <p:sldId id="32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429F7-E6E0-48E8-9BDF-0EC035FB44EE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8DD92-8DA4-4BBB-86BB-B7AA30455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2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92151-5E3D-450D-B94B-07A5795CD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E93279-3722-498F-8803-C42601B17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58762-E382-4036-8854-351DF794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373BF-162A-4EBB-88DF-6BE753C5C317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1FF26-2175-4142-9F3F-166142FE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8D564-876B-4AED-B1FF-526C2826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2AF95-1E81-43C6-9EDF-E521BC33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6A5FFF-80B8-4CB8-8E91-CE520A776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BCE9D-C66A-4679-9C22-2A2CD96B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3195-98A4-45F2-92E5-11325574C96E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75ED80-B05B-4AE4-841D-D65F46D9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8CBC5-91ED-4209-8BB3-038E402A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1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44A2FB-1C85-4EAD-8977-19F30EA7C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B8C185-50D7-41A1-8562-FD6D20D56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2F6F1-67A1-4571-BB22-1AFA25F1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173F-1ABF-46FC-A367-3A130360DFED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604C0-9445-4316-91B5-DE1B3D1D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99806F-240C-4B7E-85B8-32AA349E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2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BD6B7-77E0-40CF-9BE2-2F25A0EE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A0D8D-1AC1-4327-B394-F0BBFF823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A0DE93-3AD5-44BA-8239-11ED430C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80F1-816F-41FD-9D76-9165049A97F8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E0ACB-ADD9-4C49-A9CB-EF5A2E138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53D416-47DA-4EE8-8641-C27DA05C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8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37ABA-3A9C-4A96-A0DE-070B358D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1638F7-314B-4AD0-8F65-258C4BF5D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01E6E-9C39-4360-991D-F8636FFF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29E5-305A-45A7-8231-5115BDB09A13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04A8E-B5B6-4497-8F20-872BD081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EE12B-B62C-4A22-885E-58A439C0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6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1528-FAFE-43A7-AA41-33E589BA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221D8-86C6-430F-8622-52A10574C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0A8AB3-BD08-493E-A665-D72D5FF7D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8B473-BFC1-4B65-A312-E1425A38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469D-10E3-41B3-B840-A25CB5FF93B6}" type="datetime1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B0CE7D-A178-468A-B7E3-25F9D2F1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F6193B-E56E-4002-967A-F25900C7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3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22F43-50AE-4E64-B1DF-7FCB044B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1E91B9-76CD-4925-9CD0-D0E5A26C7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97E77D-601F-430C-97E3-30D4B65DD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3C70F6-3646-4FB6-8C9E-09B092682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B6A955-76FA-473B-AD39-D9F4DF788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CCECBB-2A8F-495D-9320-6257EA15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65CD-8289-4CCF-8470-2BE761020A2E}" type="datetime1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888F8F-3E55-4280-B380-2064D141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25DB31-36C7-46A5-86B4-4F2CCD29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5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824E-1B5C-4834-AFE6-E1B0DA1D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BEC4BD-6494-4269-A148-90DB58E5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F593-0FC4-4D2D-81D7-8EC3685E3335}" type="datetime1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A259A3-9F77-4F7C-B269-8A06ABB8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B9F2E5-029C-4163-9083-BC1FE969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2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815DC4-6368-4FE4-B770-1A4A679F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0D8-9A68-47CB-B6CB-2B3B8C5A5EF7}" type="datetime1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22B4D2-2412-4541-BE1E-110E70AC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2B9A84-89DF-448A-91FF-91DA103C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1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5FF0-D9BE-4E83-9FBB-6F32CC85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5DDAA-BE2A-4470-AF7C-B265D6FCA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10CD25-66BD-4E8F-922E-943E1D91F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210E86-DFDB-4493-9423-4656964B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23EF9-6694-4256-B38A-8313F5CA17CB}" type="datetime1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065395-74E7-40FD-BE4A-EA361C96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A4DAB-92D3-4790-9613-249978BF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7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33889-7F67-421D-BBBD-C5584A54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124E9C-E44E-446D-847B-63B543909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F1222E-6132-40D4-8288-0FF43D827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C749A-B76C-419C-94F4-5DDB3986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45056-A7DC-4514-B949-4D362F5814A7}" type="datetime1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7EDD96-FE29-4F79-A903-133348D9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8DE0A7-B010-4062-8FF2-15FB1752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0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D389C-48AD-4F1E-994E-C3BBACA5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F2D7AD-A638-4DE0-8070-D3BA83C24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9CAA8-2E62-4588-A21D-F2CFCB529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EA695-A269-46BA-9488-BCA5E86EFB44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8388A-324D-4D74-9845-1AD7F6B58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617E1-72E8-4A32-A81D-8ABAAB221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D7AF-D564-44B3-B373-9CB5269D0C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3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3EF91-AA68-4291-AFF4-1F4D0AAE1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622" y="445028"/>
            <a:ext cx="11830755" cy="1857906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Garamond" panose="02020404030301010803" pitchFamily="18" charset="0"/>
              </a:rPr>
              <a:t>2.2. Лекарственные препараты, влияющие на эфферентную нервную систему</a:t>
            </a:r>
            <a:br>
              <a:rPr lang="ru-RU" sz="4800" b="1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Garamond" panose="02020404030301010803" pitchFamily="18" charset="0"/>
              </a:rPr>
              <a:t>2.2.3. </a:t>
            </a:r>
            <a:r>
              <a:rPr lang="ru-RU" sz="48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Адреномиметики</a:t>
            </a:r>
            <a:r>
              <a:rPr lang="ru-RU" sz="4800" b="1" dirty="0">
                <a:solidFill>
                  <a:srgbClr val="FF0000"/>
                </a:solidFill>
                <a:latin typeface="Garamond" panose="02020404030301010803" pitchFamily="18" charset="0"/>
              </a:rPr>
              <a:t> и симпатомиметики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1D5A67-69B5-49D4-8D2E-9A73703AAB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7249" y="2395009"/>
            <a:ext cx="5317501" cy="40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0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4E0878-E40D-4A80-992A-AB70B81E6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58" y="548341"/>
            <a:ext cx="6138333" cy="634188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При местном применении в виде глазных капель уменьшает отек конъюнктивы, ощущение жжения, раздражения, зуда, болезненности слизистой оболочки глаз, слезотечение.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При использовании в виде назальных капель вызывает сужение мелких артериол носовых ходов, уменьшает отечность слизистой носа и снижает секрецию.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Практически не всасывается. Эффект развивается через несколько минут и продолжается 4–8 ч. </a:t>
            </a:r>
          </a:p>
          <a:p>
            <a:pPr marL="0" indent="0" algn="just">
              <a:buNone/>
            </a:pPr>
            <a:r>
              <a:rPr lang="ru-RU" sz="2000" dirty="0">
                <a:latin typeface="Garamond" panose="02020404030301010803" pitchFamily="18" charset="0"/>
              </a:rPr>
              <a:t>Применение: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Отек конъюнктивы, вторичная гиперемия (покраснение) при аллергических заболеваниях глаз, раздражение конъюнктивы (в результате воздействия химических и физических факторов, в т.ч. таких как дым, пыль, хлорированная вода, яркий свет, косметические средства, контактные линзы)</a:t>
            </a:r>
          </a:p>
          <a:p>
            <a:pPr marL="0" indent="0" algn="just">
              <a:buNone/>
            </a:pPr>
            <a:r>
              <a:rPr lang="ru-RU" sz="2000" dirty="0">
                <a:latin typeface="Garamond" panose="02020404030301010803" pitchFamily="18" charset="0"/>
              </a:rPr>
              <a:t>Противопоказания: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тяжелые заболевания глаз (глаукома, синдром «сухого глаза»), детский возраст до 2 лет.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5D476B-ED37-4AA4-8A91-A9A90960B0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934" y="681429"/>
            <a:ext cx="4092222" cy="40922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7DC6CB-B5CA-40A5-8F9A-48233C93A6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57" y="681429"/>
            <a:ext cx="3767667" cy="3767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F95A30-539B-4F24-A049-B6EB16166A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184" y="3598333"/>
            <a:ext cx="3651956" cy="3651956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385B51F1-98B3-4221-B5C3-BA1D4781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10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E308A-E565-45B5-82F0-75D0E7D27E07}"/>
              </a:ext>
            </a:extLst>
          </p:cNvPr>
          <p:cNvSpPr txBox="1"/>
          <p:nvPr/>
        </p:nvSpPr>
        <p:spPr>
          <a:xfrm>
            <a:off x="9209543" y="55899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α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FBD94-7368-4D8B-BA6B-CB66FC0C9800}"/>
              </a:ext>
            </a:extLst>
          </p:cNvPr>
          <p:cNvSpPr txBox="1"/>
          <p:nvPr/>
        </p:nvSpPr>
        <p:spPr>
          <a:xfrm>
            <a:off x="756355" y="25121"/>
            <a:ext cx="7035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Тетризолин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Визин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Монтевизин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ВизОптик</a:t>
            </a:r>
            <a:r>
              <a:rPr lang="ru-RU" sz="28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987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69A05F-3826-412C-86E4-85A46CAF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88" y="1097226"/>
            <a:ext cx="6217356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Garamond" panose="02020404030301010803" pitchFamily="18" charset="0"/>
              </a:rPr>
              <a:t>Уменьшает отечность слизистой оболочки полости носа, заложенность носа при «простуде» и сенной лихорадке (поллинозе). </a:t>
            </a:r>
          </a:p>
          <a:p>
            <a:pPr algn="just"/>
            <a:r>
              <a:rPr lang="ru-RU" sz="2400" dirty="0">
                <a:latin typeface="Garamond" panose="02020404030301010803" pitchFamily="18" charset="0"/>
              </a:rPr>
              <a:t>Начало действия — через 5 мин, продолжительность действия — 8–10 ч.</a:t>
            </a:r>
          </a:p>
          <a:p>
            <a:pPr marL="0" indent="0" algn="just">
              <a:buNone/>
            </a:pPr>
            <a:endParaRPr lang="ru-RU" sz="24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Garamond" panose="02020404030301010803" pitchFamily="18" charset="0"/>
              </a:rPr>
              <a:t>Показания:</a:t>
            </a:r>
          </a:p>
          <a:p>
            <a:pPr algn="just"/>
            <a:r>
              <a:rPr lang="ru-RU" sz="2400" dirty="0">
                <a:latin typeface="Garamond" panose="02020404030301010803" pitchFamily="18" charset="0"/>
              </a:rPr>
              <a:t>Ринит, сенная лихорадка, синусит, средний отит с </a:t>
            </a:r>
            <a:r>
              <a:rPr lang="ru-RU" sz="2400" dirty="0" err="1">
                <a:latin typeface="Garamond" panose="02020404030301010803" pitchFamily="18" charset="0"/>
              </a:rPr>
              <a:t>евстахиитом</a:t>
            </a:r>
            <a:r>
              <a:rPr lang="ru-RU" sz="2400" dirty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ru-RU" sz="2400" dirty="0">
                <a:latin typeface="Garamond" panose="02020404030301010803" pitchFamily="18" charset="0"/>
              </a:rPr>
              <a:t>От 6 лет</a:t>
            </a:r>
          </a:p>
          <a:p>
            <a:pPr algn="just"/>
            <a:endParaRPr lang="ru-RU" sz="2400" dirty="0">
              <a:latin typeface="Garamond" panose="020204040303010108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C96EAC-F327-4413-A609-5E36AD0197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949" y="1097226"/>
            <a:ext cx="4351337" cy="4351337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6FED0-C96A-4EA8-994F-BB503878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11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3ECFC1-1609-446C-BA5E-F714FF419E0B}"/>
              </a:ext>
            </a:extLst>
          </p:cNvPr>
          <p:cNvSpPr txBox="1"/>
          <p:nvPr/>
        </p:nvSpPr>
        <p:spPr>
          <a:xfrm>
            <a:off x="9209543" y="55899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α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EF469-7543-AAB9-4D8B-3296B0A0297B}"/>
              </a:ext>
            </a:extLst>
          </p:cNvPr>
          <p:cNvSpPr txBox="1"/>
          <p:nvPr/>
        </p:nvSpPr>
        <p:spPr>
          <a:xfrm>
            <a:off x="1106311" y="332898"/>
            <a:ext cx="4725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Трамазолин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Лазолван</a:t>
            </a:r>
            <a:r>
              <a:rPr lang="ru-RU" sz="2800" b="1" dirty="0">
                <a:solidFill>
                  <a:srgbClr val="FF0000"/>
                </a:solidFill>
              </a:rPr>
              <a:t> Рино)</a:t>
            </a:r>
          </a:p>
        </p:txBody>
      </p:sp>
    </p:spTree>
    <p:extLst>
      <p:ext uri="{BB962C8B-B14F-4D97-AF65-F5344CB8AC3E}">
        <p14:creationId xmlns:p14="http://schemas.microsoft.com/office/powerpoint/2010/main" val="409007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3CFBCC7-6FFD-4C30-914C-00D127E5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56" y="335491"/>
            <a:ext cx="10948812" cy="231810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l-GR" alt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β</a:t>
            </a:r>
            <a:r>
              <a:rPr lang="ru-RU" alt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altLang="ru-RU" sz="2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altLang="ru-RU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ru-RU" altLang="ru-RU" sz="2000" dirty="0">
                <a:latin typeface="Garamond" panose="02020404030301010803" pitchFamily="18" charset="0"/>
              </a:rPr>
              <a:t>Оказывают  прямое возбуждающее  действие на </a:t>
            </a:r>
            <a:r>
              <a:rPr lang="ru-RU" altLang="ru-RU" sz="2000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sz="2000" dirty="0">
                <a:latin typeface="Garamond" panose="02020404030301010803" pitchFamily="18" charset="0"/>
              </a:rPr>
              <a:t>1- и </a:t>
            </a:r>
            <a:r>
              <a:rPr lang="ru-RU" altLang="ru-RU" sz="2000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sz="2000" dirty="0">
                <a:latin typeface="Garamond" panose="02020404030301010803" pitchFamily="18" charset="0"/>
              </a:rPr>
              <a:t>2-адренорецепторы. </a:t>
            </a:r>
          </a:p>
          <a:p>
            <a:pPr marL="0" indent="0" algn="just">
              <a:buNone/>
            </a:pPr>
            <a:r>
              <a:rPr lang="ru-RU" altLang="ru-RU" sz="2000" dirty="0">
                <a:latin typeface="Garamond" panose="02020404030301010803" pitchFamily="18" charset="0"/>
              </a:rPr>
              <a:t>Стимуляция  </a:t>
            </a:r>
            <a:r>
              <a:rPr lang="ru-RU" altLang="ru-RU" sz="2000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sz="2000" dirty="0">
                <a:latin typeface="Garamond" panose="02020404030301010803" pitchFamily="18" charset="0"/>
              </a:rPr>
              <a:t>1-адренорецепторов, расположенных  в миокарде, усиливает  и  учащает сердечные сокращения, повышает возбудимость, облегчает проводимость, увеличивает потребление кислорода миокардом. </a:t>
            </a:r>
          </a:p>
          <a:p>
            <a:pPr marL="0" indent="0" algn="just">
              <a:buNone/>
            </a:pPr>
            <a:r>
              <a:rPr lang="ru-RU" altLang="ru-RU" sz="2000" dirty="0">
                <a:latin typeface="Garamond" panose="02020404030301010803" pitchFamily="18" charset="0"/>
              </a:rPr>
              <a:t>В связи с возбуждением </a:t>
            </a:r>
            <a:r>
              <a:rPr lang="ru-RU" altLang="ru-RU" sz="2000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sz="2000" dirty="0">
                <a:latin typeface="Garamond" panose="02020404030301010803" pitchFamily="18" charset="0"/>
              </a:rPr>
              <a:t>2-адренорецепторов появляется </a:t>
            </a:r>
            <a:r>
              <a:rPr lang="ru-RU" altLang="ru-RU" sz="2000" dirty="0" err="1">
                <a:latin typeface="Garamond" panose="02020404030301010803" pitchFamily="18" charset="0"/>
              </a:rPr>
              <a:t>бронхорасширяющее</a:t>
            </a:r>
            <a:r>
              <a:rPr lang="ru-RU" altLang="ru-RU" sz="2000" dirty="0">
                <a:latin typeface="Garamond" panose="02020404030301010803" pitchFamily="18" charset="0"/>
              </a:rPr>
              <a:t> действие, уменьшение  отека  в  слизистой бронхов, понижается тонус беременной матки (</a:t>
            </a:r>
            <a:r>
              <a:rPr lang="ru-RU" altLang="ru-RU" sz="2000" dirty="0" err="1">
                <a:latin typeface="Garamond" panose="02020404030301010803" pitchFamily="18" charset="0"/>
              </a:rPr>
              <a:t>токолитическое</a:t>
            </a:r>
            <a:r>
              <a:rPr lang="ru-RU" altLang="ru-RU" sz="2000" dirty="0">
                <a:latin typeface="Garamond" panose="02020404030301010803" pitchFamily="18" charset="0"/>
              </a:rPr>
              <a:t> действие), расширяются сосуды головного мозга, сердца, скелетных  мышц  и  печени, несколько  снижается  артериальное  давление.</a:t>
            </a:r>
            <a:endParaRPr lang="ru-RU" altLang="ru-RU" sz="2000" u="sng" dirty="0">
              <a:latin typeface="Garamond" panose="02020404030301010803" pitchFamily="18" charset="0"/>
            </a:endParaRPr>
          </a:p>
          <a:p>
            <a:pPr algn="just"/>
            <a:endParaRPr lang="ru-RU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E134C3-844F-436D-9C99-25DBBE3EA0DD}"/>
              </a:ext>
            </a:extLst>
          </p:cNvPr>
          <p:cNvSpPr/>
          <p:nvPr/>
        </p:nvSpPr>
        <p:spPr>
          <a:xfrm>
            <a:off x="838200" y="4204407"/>
            <a:ext cx="73688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Добутамин избирательно  стимулирует </a:t>
            </a:r>
            <a:r>
              <a:rPr lang="el-GR" sz="2000" dirty="0">
                <a:latin typeface="Garamond" panose="02020404030301010803" pitchFamily="18" charset="0"/>
              </a:rPr>
              <a:t>β</a:t>
            </a:r>
            <a:r>
              <a:rPr lang="ru-RU" sz="2000" dirty="0">
                <a:latin typeface="Garamond" panose="02020404030301010803" pitchFamily="18" charset="0"/>
              </a:rPr>
              <a:t>1-адренорецепторы  миокарда и  оказывает положительное  инотропное  действие (усиление сокращений сердца). 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Применяют  при  кардиогенном шоке, после операции на сердце, сердечной  недостаточности. 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Нежелательные  эффекты: тахикардия, экстрасистолия, повышение  артериального  давления, тошнота, головная  боль.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FB1235-A183-4D72-B068-D91EB217C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623" y="3018719"/>
            <a:ext cx="3702756" cy="3702756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4FCCC-5F22-4894-948B-6B03610F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12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E97E2C-F1E5-4ED2-9AB7-857CBDED19F8}"/>
              </a:ext>
            </a:extLst>
          </p:cNvPr>
          <p:cNvSpPr txBox="1"/>
          <p:nvPr/>
        </p:nvSpPr>
        <p:spPr>
          <a:xfrm>
            <a:off x="1128889" y="3510844"/>
            <a:ext cx="1943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Добутамин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1356D15-A454-4F05-BA9A-40D2B1873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03" y="702922"/>
            <a:ext cx="3321756" cy="332175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E97001-4DCD-4455-B69F-3E747092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13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EE5207-6CD0-4A40-9EE9-1C140C69C4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563" y="3285871"/>
            <a:ext cx="3177437" cy="31774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9D61C0-5702-4268-AA77-38D1646D7099}"/>
              </a:ext>
            </a:extLst>
          </p:cNvPr>
          <p:cNvSpPr/>
          <p:nvPr/>
        </p:nvSpPr>
        <p:spPr>
          <a:xfrm>
            <a:off x="513713" y="830997"/>
            <a:ext cx="900853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Garamond" panose="02020404030301010803" pitchFamily="18" charset="0"/>
              </a:rPr>
              <a:t>Бронхолитический</a:t>
            </a:r>
            <a:r>
              <a:rPr lang="ru-RU" sz="2000" dirty="0">
                <a:latin typeface="Garamond" panose="02020404030301010803" pitchFamily="18" charset="0"/>
              </a:rPr>
              <a:t> эффект обусловлен расслаблением гладкой мускулатуры бронхов.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Не разрушается легочной </a:t>
            </a:r>
            <a:r>
              <a:rPr lang="ru-RU" sz="2000" dirty="0" err="1">
                <a:latin typeface="Garamond" panose="02020404030301010803" pitchFamily="18" charset="0"/>
              </a:rPr>
              <a:t>катехол</a:t>
            </a:r>
            <a:r>
              <a:rPr lang="ru-RU" sz="2000" dirty="0">
                <a:latin typeface="Garamond" panose="02020404030301010803" pitchFamily="18" charset="0"/>
              </a:rPr>
              <a:t>-О-</a:t>
            </a:r>
            <a:r>
              <a:rPr lang="ru-RU" sz="2000" dirty="0" err="1">
                <a:latin typeface="Garamond" panose="02020404030301010803" pitchFamily="18" charset="0"/>
              </a:rPr>
              <a:t>метилтрансферазой</a:t>
            </a:r>
            <a:r>
              <a:rPr lang="ru-RU" sz="2000" dirty="0">
                <a:latin typeface="Garamond" panose="02020404030301010803" pitchFamily="18" charset="0"/>
              </a:rPr>
              <a:t> (КОМТ) и поэтому действует длительно.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Релаксирует матку, тормозит сократительную активность </a:t>
            </a:r>
            <a:r>
              <a:rPr lang="ru-RU" sz="2000" dirty="0" err="1">
                <a:latin typeface="Garamond" panose="02020404030301010803" pitchFamily="18" charset="0"/>
              </a:rPr>
              <a:t>миометрия</a:t>
            </a:r>
            <a:r>
              <a:rPr lang="ru-RU" sz="2000" dirty="0">
                <a:latin typeface="Garamond" panose="02020404030301010803" pitchFamily="18" charset="0"/>
              </a:rPr>
              <a:t>, предупреждает преждевременные роды.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Максимальная быстрота действия (снятие бронхоспазма) достигается при ингаляционном пути введения. </a:t>
            </a:r>
            <a:r>
              <a:rPr lang="ru-RU" sz="2000" dirty="0" err="1">
                <a:latin typeface="Garamond" panose="02020404030301010803" pitchFamily="18" charset="0"/>
              </a:rPr>
              <a:t>Бронходилатация</a:t>
            </a:r>
            <a:r>
              <a:rPr lang="ru-RU" sz="2000" dirty="0">
                <a:latin typeface="Garamond" panose="02020404030301010803" pitchFamily="18" charset="0"/>
              </a:rPr>
              <a:t> наступает уже на 4–5-й минуте, возрастает к 20-й минуте и достигает максимума через 40–60 мин; продолжительность эффекта составляет 4–5 ч.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Наиболее выраженный результат получают после ингаляции 2 доз, дальнейшее повышение дозы увеличивает вероятность развития побочных явлений.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Применение:</a:t>
            </a: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Профилактика и купирование бронхоспазма при бронхиальной астме, симптоматическое лечение </a:t>
            </a:r>
            <a:r>
              <a:rPr lang="ru-RU" sz="2000" dirty="0" err="1">
                <a:latin typeface="Garamond" panose="02020404030301010803" pitchFamily="18" charset="0"/>
              </a:rPr>
              <a:t>бронхообструктивного</a:t>
            </a:r>
            <a:r>
              <a:rPr lang="ru-RU" sz="2000" dirty="0">
                <a:latin typeface="Garamond" panose="02020404030301010803" pitchFamily="18" charset="0"/>
              </a:rPr>
              <a:t> синдрома (в т.ч. хронический бронхит, хроническая обструктивная болезнь легких, эмфизема), ночная астма (пролонгированные таблетированные формы).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D38F8F-B2A7-48B3-BE44-188E92D2B77C}"/>
              </a:ext>
            </a:extLst>
          </p:cNvPr>
          <p:cNvSpPr/>
          <p:nvPr/>
        </p:nvSpPr>
        <p:spPr>
          <a:xfrm>
            <a:off x="9522247" y="132318"/>
            <a:ext cx="2331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alt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β</a:t>
            </a:r>
            <a:r>
              <a:rPr lang="ru-RU" alt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altLang="ru-RU" sz="2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altLang="ru-RU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BD335-7149-4B60-BAAC-C13D76E0B3EE}"/>
              </a:ext>
            </a:extLst>
          </p:cNvPr>
          <p:cNvSpPr txBox="1"/>
          <p:nvPr/>
        </p:nvSpPr>
        <p:spPr>
          <a:xfrm>
            <a:off x="824090" y="307777"/>
            <a:ext cx="6368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Сальбутамол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Вентолин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Новатрон</a:t>
            </a:r>
            <a:r>
              <a:rPr lang="ru-RU" sz="2800" b="1" dirty="0">
                <a:solidFill>
                  <a:srgbClr val="FF0000"/>
                </a:solidFill>
              </a:rPr>
              <a:t> Нео)</a:t>
            </a:r>
          </a:p>
        </p:txBody>
      </p:sp>
    </p:spTree>
    <p:extLst>
      <p:ext uri="{BB962C8B-B14F-4D97-AF65-F5344CB8AC3E}">
        <p14:creationId xmlns:p14="http://schemas.microsoft.com/office/powerpoint/2010/main" val="95917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E97001-4DCD-4455-B69F-3E747092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14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9D61C0-5702-4268-AA77-38D1646D7099}"/>
              </a:ext>
            </a:extLst>
          </p:cNvPr>
          <p:cNvSpPr/>
          <p:nvPr/>
        </p:nvSpPr>
        <p:spPr>
          <a:xfrm>
            <a:off x="598310" y="696826"/>
            <a:ext cx="1104053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Garamond" panose="02020404030301010803" pitchFamily="18" charset="0"/>
              </a:rPr>
              <a:t>Побочные эффекты: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тремор,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повышенная возбудимость,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головная боль,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тахикардия,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изменения давления,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тошнота,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парадоксальный бронхоспазм,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затруднение мочеиспускания,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отек лица.</a:t>
            </a:r>
          </a:p>
          <a:p>
            <a:pPr algn="just"/>
            <a:endParaRPr lang="ru-RU" sz="2000" dirty="0">
              <a:latin typeface="Garamond" panose="02020404030301010803" pitchFamily="18" charset="0"/>
            </a:endParaRPr>
          </a:p>
          <a:p>
            <a:pPr algn="just"/>
            <a:r>
              <a:rPr lang="ru-RU" sz="2000" dirty="0">
                <a:latin typeface="Garamond" panose="02020404030301010803" pitchFamily="18" charset="0"/>
              </a:rPr>
              <a:t>Противопоказания: беременность (при использовании в качестве </a:t>
            </a:r>
            <a:r>
              <a:rPr lang="ru-RU" sz="2000" dirty="0" err="1">
                <a:latin typeface="Garamond" panose="02020404030301010803" pitchFamily="18" charset="0"/>
              </a:rPr>
              <a:t>бронхолитика</a:t>
            </a:r>
            <a:r>
              <a:rPr lang="ru-RU" sz="2000" dirty="0">
                <a:latin typeface="Garamond" panose="02020404030301010803" pitchFamily="18" charset="0"/>
              </a:rPr>
              <a:t>), грудное вскармливание, детский возраст (до 2 лет — для приема внутрь и для дозированного аэрозоля без </a:t>
            </a:r>
            <a:r>
              <a:rPr lang="ru-RU" sz="2000" dirty="0" err="1">
                <a:latin typeface="Garamond" panose="02020404030301010803" pitchFamily="18" charset="0"/>
              </a:rPr>
              <a:t>спейсера</a:t>
            </a:r>
            <a:r>
              <a:rPr lang="ru-RU" sz="2000" dirty="0">
                <a:latin typeface="Garamond" panose="02020404030301010803" pitchFamily="18" charset="0"/>
              </a:rPr>
              <a:t>, до 4 лет — для порошка для ингаляций, до 18 </a:t>
            </a:r>
            <a:r>
              <a:rPr lang="ru-RU" sz="2000" dirty="0" err="1">
                <a:latin typeface="Garamond" panose="02020404030301010803" pitchFamily="18" charset="0"/>
              </a:rPr>
              <a:t>мес</a:t>
            </a:r>
            <a:r>
              <a:rPr lang="ru-RU" sz="2000" dirty="0">
                <a:latin typeface="Garamond" panose="02020404030301010803" pitchFamily="18" charset="0"/>
              </a:rPr>
              <a:t> — для раствора для ингаляций), тахиаритмия. Для в/в введения в качестве </a:t>
            </a:r>
            <a:r>
              <a:rPr lang="ru-RU" sz="2000" dirty="0" err="1">
                <a:latin typeface="Garamond" panose="02020404030301010803" pitchFamily="18" charset="0"/>
              </a:rPr>
              <a:t>токолитика</a:t>
            </a:r>
            <a:r>
              <a:rPr lang="ru-RU" sz="2000" dirty="0">
                <a:latin typeface="Garamond" panose="02020404030301010803" pitchFamily="18" charset="0"/>
              </a:rPr>
              <a:t> (дополнительно): инфекции родовых путей, внутриутробная гибель плода, пороки развития плода, кровотечение при </a:t>
            </a:r>
            <a:r>
              <a:rPr lang="ru-RU" sz="2000" dirty="0" err="1">
                <a:latin typeface="Garamond" panose="02020404030301010803" pitchFamily="18" charset="0"/>
              </a:rPr>
              <a:t>предлежании</a:t>
            </a:r>
            <a:r>
              <a:rPr lang="ru-RU" sz="2000" dirty="0">
                <a:latin typeface="Garamond" panose="02020404030301010803" pitchFamily="18" charset="0"/>
              </a:rPr>
              <a:t> плаценты или преждевременной отслойке плаценты; угрожающий выкидыш (в I–II триместре беременности).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4C950E-1837-4121-A512-6EBCB6020840}"/>
              </a:ext>
            </a:extLst>
          </p:cNvPr>
          <p:cNvSpPr/>
          <p:nvPr/>
        </p:nvSpPr>
        <p:spPr>
          <a:xfrm>
            <a:off x="9522247" y="132318"/>
            <a:ext cx="2331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alt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β</a:t>
            </a:r>
            <a:r>
              <a:rPr lang="ru-RU" alt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altLang="ru-RU" sz="2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altLang="ru-RU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926F9-8EB8-4847-8C93-624D4DD822B0}"/>
              </a:ext>
            </a:extLst>
          </p:cNvPr>
          <p:cNvSpPr txBox="1"/>
          <p:nvPr/>
        </p:nvSpPr>
        <p:spPr>
          <a:xfrm>
            <a:off x="722490" y="221086"/>
            <a:ext cx="222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Сальбутамол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A0FBC40-F944-DC91-8927-4E121A44A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448" y="332373"/>
            <a:ext cx="3629378" cy="36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F54ED-E335-962E-1CAF-3A862D3CC6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7129" y="612265"/>
            <a:ext cx="2630142" cy="330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1B5D015-80E2-4230-99D6-A77967FF0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9" r="27688"/>
          <a:stretch/>
        </p:blipFill>
        <p:spPr>
          <a:xfrm>
            <a:off x="9979412" y="866434"/>
            <a:ext cx="1941688" cy="435133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2EA51-CCFE-4EF3-93DF-DE6FE4D3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15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264797-16F1-4401-A1DC-1BAD2B7910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81" t="1316" r="18396" b="1991"/>
          <a:stretch/>
        </p:blipFill>
        <p:spPr>
          <a:xfrm>
            <a:off x="7378579" y="65478"/>
            <a:ext cx="2125775" cy="345898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2C7A47-EBA8-4C42-A105-8D967BF19231}"/>
              </a:ext>
            </a:extLst>
          </p:cNvPr>
          <p:cNvSpPr/>
          <p:nvPr/>
        </p:nvSpPr>
        <p:spPr>
          <a:xfrm>
            <a:off x="498670" y="634564"/>
            <a:ext cx="677081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Расслабляет гладкую мускулатуру бронхов, стабилизирует мембраны тучных клеток (снижается высвобождение биологически активных веществ, в т.ч. гистамина).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Увеличивает частоту и силу сердечных сокращений.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Garamond" panose="02020404030301010803" pitchFamily="18" charset="0"/>
              </a:rPr>
              <a:t>Обладает </a:t>
            </a:r>
            <a:r>
              <a:rPr lang="ru-RU" sz="2000" dirty="0" err="1">
                <a:latin typeface="Garamond" panose="02020404030301010803" pitchFamily="18" charset="0"/>
              </a:rPr>
              <a:t>токолитическим</a:t>
            </a:r>
            <a:r>
              <a:rPr lang="ru-RU" sz="2000" dirty="0">
                <a:latin typeface="Garamond" panose="02020404030301010803" pitchFamily="18" charset="0"/>
              </a:rPr>
              <a:t> эффектом (расслабляет мускулатуру матки. </a:t>
            </a:r>
          </a:p>
          <a:p>
            <a:pPr algn="just"/>
            <a:endParaRPr lang="ru-RU" sz="2400" dirty="0">
              <a:latin typeface="Garamond" panose="02020404030301010803" pitchFamily="18" charset="0"/>
            </a:endParaRPr>
          </a:p>
          <a:p>
            <a:pPr algn="just"/>
            <a:r>
              <a:rPr lang="ru-RU" sz="2400" dirty="0">
                <a:latin typeface="Garamond" panose="02020404030301010803" pitchFamily="18" charset="0"/>
              </a:rPr>
              <a:t>Применение: </a:t>
            </a:r>
            <a:r>
              <a:rPr lang="ru-RU" sz="2000" dirty="0" err="1">
                <a:latin typeface="Garamond" panose="02020404030301010803" pitchFamily="18" charset="0"/>
              </a:rPr>
              <a:t>Бронхообструктивный</a:t>
            </a:r>
            <a:r>
              <a:rPr lang="ru-RU" sz="2000" dirty="0">
                <a:latin typeface="Garamond" panose="02020404030301010803" pitchFamily="18" charset="0"/>
              </a:rPr>
              <a:t> синдром: бронхоспазм при физической нагрузке, спастический бронхит у детей, бронхиальная астма, хронический обструктивный бронхит, эмфизема легких; бронхолегочные заболевания (силикоз, бронхоэктатическая болезнь, туберкулез). </a:t>
            </a:r>
          </a:p>
          <a:p>
            <a:pPr algn="just"/>
            <a:r>
              <a:rPr lang="ru-RU" sz="2000" i="1" dirty="0">
                <a:latin typeface="Garamond" panose="02020404030301010803" pitchFamily="18" charset="0"/>
              </a:rPr>
              <a:t>В акушерстве возможно применение:</a:t>
            </a:r>
            <a:r>
              <a:rPr lang="ru-RU" sz="2000" dirty="0">
                <a:latin typeface="Garamond" panose="02020404030301010803" pitchFamily="18" charset="0"/>
              </a:rPr>
              <a:t> угроза преждевременных родов, угроза самопроизвольного выкидыша после 16 </a:t>
            </a:r>
            <a:r>
              <a:rPr lang="ru-RU" sz="2000" dirty="0" err="1">
                <a:latin typeface="Garamond" panose="02020404030301010803" pitchFamily="18" charset="0"/>
              </a:rPr>
              <a:t>нед</a:t>
            </a:r>
            <a:r>
              <a:rPr lang="ru-RU" sz="2000" dirty="0">
                <a:latin typeface="Garamond" panose="02020404030301010803" pitchFamily="18" charset="0"/>
              </a:rPr>
              <a:t> беременности, осложненные роды, внутриутробная гипоксия плода, неотложные акушерские состояния; кесарево сечение (необходимость расслабления матки).</a:t>
            </a:r>
          </a:p>
          <a:p>
            <a:pPr algn="just"/>
            <a:endParaRPr lang="ru-RU" sz="2000" dirty="0">
              <a:latin typeface="Garamond" panose="020204040303010108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304FE6-5F5D-43A0-97BB-DAC1B52DE4D7}"/>
              </a:ext>
            </a:extLst>
          </p:cNvPr>
          <p:cNvSpPr/>
          <p:nvPr/>
        </p:nvSpPr>
        <p:spPr>
          <a:xfrm>
            <a:off x="9522247" y="132318"/>
            <a:ext cx="2331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alt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β</a:t>
            </a:r>
            <a:r>
              <a:rPr lang="ru-RU" alt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altLang="ru-RU" sz="2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altLang="ru-RU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66D296-4D7D-4B87-A27F-BFDD260F117C}"/>
              </a:ext>
            </a:extLst>
          </p:cNvPr>
          <p:cNvSpPr txBox="1"/>
          <p:nvPr/>
        </p:nvSpPr>
        <p:spPr>
          <a:xfrm flipH="1">
            <a:off x="801511" y="23445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Фенотерол (</a:t>
            </a:r>
            <a:r>
              <a:rPr lang="ru-RU" sz="2400" b="1" dirty="0" err="1">
                <a:solidFill>
                  <a:srgbClr val="FF0000"/>
                </a:solidFill>
              </a:rPr>
              <a:t>Беротек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Беротек</a:t>
            </a:r>
            <a:r>
              <a:rPr lang="ru-RU" sz="2400" b="1" dirty="0">
                <a:solidFill>
                  <a:srgbClr val="FF0000"/>
                </a:solidFill>
              </a:rPr>
              <a:t> Н)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D8A7BB-77DB-8366-1208-2A8F52F5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908" y="3524464"/>
            <a:ext cx="2588862" cy="311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3E9C58-E9B9-DFFF-0DDF-22979F5B9B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319" y="4829551"/>
            <a:ext cx="518205" cy="4999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0CC1C1-7329-B0A9-F86E-311ECA552DCE}"/>
              </a:ext>
            </a:extLst>
          </p:cNvPr>
          <p:cNvSpPr txBox="1"/>
          <p:nvPr/>
        </p:nvSpPr>
        <p:spPr>
          <a:xfrm>
            <a:off x="7269485" y="5473576"/>
            <a:ext cx="343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фенотерол+ипратропия</a:t>
            </a:r>
            <a:r>
              <a:rPr lang="ru-RU" b="1" dirty="0"/>
              <a:t> бромид</a:t>
            </a:r>
          </a:p>
        </p:txBody>
      </p:sp>
    </p:spTree>
    <p:extLst>
      <p:ext uri="{BB962C8B-B14F-4D97-AF65-F5344CB8AC3E}">
        <p14:creationId xmlns:p14="http://schemas.microsoft.com/office/powerpoint/2010/main" val="27010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2B91F7D-2CAF-4A35-8FC7-074DFEC19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00" y="996368"/>
            <a:ext cx="3510845" cy="215617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757464-8FE0-4618-9D40-334635CE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16</a:t>
            </a:fld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31BFD63-9DB6-4C4D-9653-9D9EE406EA44}"/>
              </a:ext>
            </a:extLst>
          </p:cNvPr>
          <p:cNvSpPr/>
          <p:nvPr/>
        </p:nvSpPr>
        <p:spPr>
          <a:xfrm>
            <a:off x="248353" y="1175730"/>
            <a:ext cx="57234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показан для длительной (дважды в сутки — утром и вечером) </a:t>
            </a:r>
            <a:r>
              <a:rPr lang="ru-RU" u="sng" dirty="0">
                <a:latin typeface="Garamond" panose="02020404030301010803" pitchFamily="18" charset="0"/>
              </a:rPr>
              <a:t>поддерживающей</a:t>
            </a:r>
            <a:r>
              <a:rPr lang="ru-RU" dirty="0">
                <a:latin typeface="Garamond" panose="02020404030301010803" pitchFamily="18" charset="0"/>
              </a:rPr>
              <a:t> терапии при бронхиальной астме и </a:t>
            </a:r>
            <a:r>
              <a:rPr lang="ru-RU" u="sng" dirty="0">
                <a:latin typeface="Garamond" panose="02020404030301010803" pitchFamily="18" charset="0"/>
              </a:rPr>
              <a:t>предупреждения</a:t>
            </a:r>
            <a:r>
              <a:rPr lang="ru-RU" dirty="0">
                <a:latin typeface="Garamond" panose="02020404030301010803" pitchFamily="18" charset="0"/>
              </a:rPr>
              <a:t> (у взрослых и детей 6 лет и старше) бронхоспазма при обратимых обструктивных болезнях дыхательных путей, в т.ч. у пациентов с симптомами ночной астмы.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применение </a:t>
            </a:r>
            <a:r>
              <a:rPr lang="ru-RU" dirty="0" err="1">
                <a:latin typeface="Garamond" panose="02020404030301010803" pitchFamily="18" charset="0"/>
              </a:rPr>
              <a:t>формотерола</a:t>
            </a:r>
            <a:r>
              <a:rPr lang="ru-RU" dirty="0">
                <a:latin typeface="Garamond" panose="02020404030301010803" pitchFamily="18" charset="0"/>
              </a:rPr>
              <a:t> </a:t>
            </a:r>
            <a:r>
              <a:rPr lang="ru-RU" dirty="0" err="1">
                <a:latin typeface="Garamond" panose="02020404030301010803" pitchFamily="18" charset="0"/>
              </a:rPr>
              <a:t>фумарата</a:t>
            </a:r>
            <a:r>
              <a:rPr lang="ru-RU" dirty="0">
                <a:latin typeface="Garamond" panose="02020404030301010803" pitchFamily="18" charset="0"/>
              </a:rPr>
              <a:t> «по требованию» (при необходимости) показано взрослым и детям 6 лет и старше для быстрого </a:t>
            </a:r>
            <a:r>
              <a:rPr lang="ru-RU" u="sng" dirty="0">
                <a:latin typeface="Garamond" panose="02020404030301010803" pitchFamily="18" charset="0"/>
              </a:rPr>
              <a:t>предупреждения</a:t>
            </a:r>
            <a:r>
              <a:rPr lang="ru-RU" dirty="0">
                <a:latin typeface="Garamond" panose="02020404030301010803" pitchFamily="18" charset="0"/>
              </a:rPr>
              <a:t> бронхоспазма, вызванного физической нагрузкой.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не рекомендован пациентам, у которых удается контролировать бронхиальную астму только </a:t>
            </a:r>
            <a:r>
              <a:rPr lang="ru-RU" u="sng" dirty="0">
                <a:latin typeface="Garamond" panose="02020404030301010803" pitchFamily="18" charset="0"/>
              </a:rPr>
              <a:t>не систематическими </a:t>
            </a:r>
            <a:r>
              <a:rPr lang="ru-RU" dirty="0">
                <a:latin typeface="Garamond" panose="02020404030301010803" pitchFamily="18" charset="0"/>
              </a:rPr>
              <a:t>ингаляциями короткодействующих агонистов бета2-адренорецепторов (</a:t>
            </a:r>
            <a:r>
              <a:rPr lang="ru-RU" dirty="0" err="1">
                <a:latin typeface="Garamond" panose="02020404030301010803" pitchFamily="18" charset="0"/>
              </a:rPr>
              <a:t>сальбутамол</a:t>
            </a:r>
            <a:r>
              <a:rPr lang="ru-RU" dirty="0">
                <a:latin typeface="Garamond" panose="02020404030301010803" pitchFamily="18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адекватных контролируемых исследований у беременных женщин, в т.ч. во время родов не проводилось.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1BDAD4-11AD-45EA-A847-E73296E4762F}"/>
              </a:ext>
            </a:extLst>
          </p:cNvPr>
          <p:cNvSpPr/>
          <p:nvPr/>
        </p:nvSpPr>
        <p:spPr>
          <a:xfrm>
            <a:off x="9522247" y="132318"/>
            <a:ext cx="2331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alt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β</a:t>
            </a:r>
            <a:r>
              <a:rPr lang="ru-RU" altLang="ru-RU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altLang="ru-RU" sz="2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altLang="ru-RU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C1615-46A5-490C-BF2E-78E6A47C7B55}"/>
              </a:ext>
            </a:extLst>
          </p:cNvPr>
          <p:cNvSpPr txBox="1"/>
          <p:nvPr/>
        </p:nvSpPr>
        <p:spPr>
          <a:xfrm>
            <a:off x="857955" y="500412"/>
            <a:ext cx="2162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Формотерол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B22B82-96DF-BC29-3040-A9BD6FBBBE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404" y="3616485"/>
            <a:ext cx="4505396" cy="300848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A751699-7536-9D11-D3FA-604532B09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0182" y="790222"/>
            <a:ext cx="2175743" cy="288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45D9C2-0DA5-1A84-FA98-0FF07AE9936B}"/>
              </a:ext>
            </a:extLst>
          </p:cNvPr>
          <p:cNvSpPr txBox="1"/>
          <p:nvPr/>
        </p:nvSpPr>
        <p:spPr>
          <a:xfrm>
            <a:off x="9101102" y="330359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DC4F07-ED76-75F8-375D-411CBA502897}"/>
              </a:ext>
            </a:extLst>
          </p:cNvPr>
          <p:cNvSpPr txBox="1"/>
          <p:nvPr/>
        </p:nvSpPr>
        <p:spPr>
          <a:xfrm>
            <a:off x="8610600" y="5120729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/>
              <a:t>формотерол+будесонид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672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AF4526-22C6-4939-B189-689F1113B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0267" y="669484"/>
            <a:ext cx="3691290" cy="369129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02BFAB-0ECA-4FFF-931B-B1506AE8C05B}"/>
              </a:ext>
            </a:extLst>
          </p:cNvPr>
          <p:cNvSpPr/>
          <p:nvPr/>
        </p:nvSpPr>
        <p:spPr>
          <a:xfrm>
            <a:off x="440201" y="395629"/>
            <a:ext cx="698764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На клеточном уровне действие обусловлено активацией фермента </a:t>
            </a:r>
            <a:r>
              <a:rPr lang="ru-RU" dirty="0" err="1">
                <a:latin typeface="Garamond" panose="02020404030301010803" pitchFamily="18" charset="0"/>
              </a:rPr>
              <a:t>аденилатциклазы</a:t>
            </a:r>
            <a:r>
              <a:rPr lang="ru-RU" dirty="0">
                <a:latin typeface="Garamond" panose="02020404030301010803" pitchFamily="18" charset="0"/>
              </a:rPr>
              <a:t> на внутренней поверхности клеточной мембраны, повышением внутриклеточной концентрации циклического аденозин </a:t>
            </a:r>
            <a:r>
              <a:rPr lang="ru-RU" dirty="0" err="1">
                <a:latin typeface="Garamond" panose="02020404030301010803" pitchFamily="18" charset="0"/>
              </a:rPr>
              <a:t>монофосфата</a:t>
            </a:r>
            <a:r>
              <a:rPr lang="ru-RU" dirty="0">
                <a:latin typeface="Garamond" panose="02020404030301010803" pitchFamily="18" charset="0"/>
              </a:rPr>
              <a:t> (</a:t>
            </a:r>
            <a:r>
              <a:rPr lang="ru-RU" dirty="0" err="1">
                <a:latin typeface="Garamond" panose="02020404030301010803" pitchFamily="18" charset="0"/>
              </a:rPr>
              <a:t>цАМФ</a:t>
            </a:r>
            <a:r>
              <a:rPr lang="ru-RU" dirty="0">
                <a:latin typeface="Garamond" panose="02020404030301010803" pitchFamily="18" charset="0"/>
              </a:rPr>
              <a:t>) и Ca2+. Преимущественно влияет на </a:t>
            </a:r>
            <a:r>
              <a:rPr lang="el-GR" dirty="0">
                <a:latin typeface="Garamond" panose="02020404030301010803" pitchFamily="18" charset="0"/>
              </a:rPr>
              <a:t>α</a:t>
            </a:r>
            <a:r>
              <a:rPr lang="ru-RU" dirty="0">
                <a:latin typeface="Garamond" panose="02020404030301010803" pitchFamily="18" charset="0"/>
              </a:rPr>
              <a:t>1-адренорецепторы.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В очень низких дозах, при скорости введения меньше 0,01 мкг/кг/мин может </a:t>
            </a:r>
            <a:r>
              <a:rPr lang="ru-RU" u="sng" dirty="0">
                <a:latin typeface="Garamond" panose="02020404030301010803" pitchFamily="18" charset="0"/>
              </a:rPr>
              <a:t>снижать АД </a:t>
            </a:r>
            <a:r>
              <a:rPr lang="ru-RU" dirty="0">
                <a:latin typeface="Garamond" panose="02020404030301010803" pitchFamily="18" charset="0"/>
              </a:rPr>
              <a:t>вследствие расширения сосудов скелетной мускулатуры; выше 0,02 мкг/кг/мин суживает сосуды, </a:t>
            </a:r>
            <a:r>
              <a:rPr lang="ru-RU" u="sng" dirty="0">
                <a:latin typeface="Garamond" panose="02020404030301010803" pitchFamily="18" charset="0"/>
              </a:rPr>
              <a:t>повышает АД </a:t>
            </a:r>
            <a:r>
              <a:rPr lang="ru-RU" dirty="0">
                <a:latin typeface="Garamond" panose="02020404030301010803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При скорости введения 0,04–0,1 мкг/кг/мин увеличивает ЧСС и силу сердечных сокращений.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Расслабляет гладкие мышцы бронхов.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Расширяет зрачки, способствует снижению продукции внутриглазной жидкости и внутриглазного давления.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Вызывает гипергликемию (повышение сахара в крови) и повышает содержание в плазме свободных жирных кислот.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Повышает проводимость, возбудимость и автоматизм миокарда.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Увеличивает потребность миокарда в кислороде.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Действуя на альфа-</a:t>
            </a:r>
            <a:r>
              <a:rPr lang="ru-RU" dirty="0" err="1">
                <a:latin typeface="Garamond" panose="02020404030301010803" pitchFamily="18" charset="0"/>
              </a:rPr>
              <a:t>адренорецепторы</a:t>
            </a:r>
            <a:r>
              <a:rPr lang="ru-RU" dirty="0">
                <a:latin typeface="Garamond" panose="02020404030301010803" pitchFamily="18" charset="0"/>
              </a:rPr>
              <a:t>, расположенные в коже, слизистых оболочках и внутренних органах, вызывает сужение сосудов, снижение скорости всасывания </a:t>
            </a:r>
            <a:r>
              <a:rPr lang="ru-RU" dirty="0" err="1">
                <a:latin typeface="Garamond" panose="02020404030301010803" pitchFamily="18" charset="0"/>
              </a:rPr>
              <a:t>местноанестезирующих</a:t>
            </a:r>
            <a:r>
              <a:rPr lang="ru-RU" dirty="0">
                <a:latin typeface="Garamond" panose="02020404030301010803" pitchFamily="18" charset="0"/>
              </a:rPr>
              <a:t> средств, увеличивает продолжительность и снижает токсическое влияние местной анестезии.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FB278B-A2C1-43A6-B9EF-B3C8B3B5FA41}"/>
              </a:ext>
            </a:extLst>
          </p:cNvPr>
          <p:cNvSpPr/>
          <p:nvPr/>
        </p:nvSpPr>
        <p:spPr>
          <a:xfrm>
            <a:off x="7693025" y="4360774"/>
            <a:ext cx="424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Терапевтический эффект развивается практически мгновенно при в/в введении (продолжительность действия — 1–2 мин), через 5–10 мин после п/к введения (максимальный эффект — через 20 мин), при в/м введении — время начала эффекта вариабельное.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56EBE08-2351-4789-85A5-33EA5E38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17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51FA1-1BE5-4B63-BC42-20A91EB18C05}"/>
              </a:ext>
            </a:extLst>
          </p:cNvPr>
          <p:cNvSpPr txBox="1"/>
          <p:nvPr/>
        </p:nvSpPr>
        <p:spPr>
          <a:xfrm>
            <a:off x="8944904" y="69850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α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el-G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β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10705-AAED-48DF-8D7E-7B86D5C44A4C}"/>
              </a:ext>
            </a:extLst>
          </p:cNvPr>
          <p:cNvSpPr txBox="1"/>
          <p:nvPr/>
        </p:nvSpPr>
        <p:spPr>
          <a:xfrm>
            <a:off x="767644" y="69849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Эпинефрин (Адреналин)</a:t>
            </a:r>
          </a:p>
        </p:txBody>
      </p:sp>
    </p:spTree>
    <p:extLst>
      <p:ext uri="{BB962C8B-B14F-4D97-AF65-F5344CB8AC3E}">
        <p14:creationId xmlns:p14="http://schemas.microsoft.com/office/powerpoint/2010/main" val="3283927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AF4526-22C6-4939-B189-689F1113B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956" y="1307926"/>
            <a:ext cx="4241800" cy="424180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02BFAB-0ECA-4FFF-931B-B1506AE8C05B}"/>
              </a:ext>
            </a:extLst>
          </p:cNvPr>
          <p:cNvSpPr/>
          <p:nvPr/>
        </p:nvSpPr>
        <p:spPr>
          <a:xfrm>
            <a:off x="361421" y="535166"/>
            <a:ext cx="69876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Показания: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аллергические реакции немедленного типа (в т.ч. крапивница, ангионевротический шок, анафилактический шок);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бронхиальная астма (купирование приступа),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асистолия (остановка сердца);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кровотечение из поверхностных сосудов кожи и слизистых оболочек (в т.ч. из десен),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артериальная гипотензия, не поддающаяся воздействию адекватных объемов замещающих жидкостей (в т.ч. шок, травма, бактериемия, операции на открытом сердце, почечная недостаточность, хроническая сердечная недостаточность (ХСН), передозировка ЛП),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необходимость удлинения действия местных анестетиков;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гипогликемия (вследствие передозировки инсулина);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внутриглазная гипертензия,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остановка кровотечения; 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Противопоказания: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феохромоцитома, артериальная гипертензия, тахиаритмия, ИБС, фибрилляция желудочков, атеросклероз, сахарный диабет, беременность, период лактации.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Побочные эффекты: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</a:rPr>
              <a:t>Нарушения ритма сердца, изменение АД, головная боль, тремор, тошнота, головокружение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30F8029-F7E2-4F9A-92D8-6E865A14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18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AFF12-D96D-4251-ABE2-D12EAABC78AD}"/>
              </a:ext>
            </a:extLst>
          </p:cNvPr>
          <p:cNvSpPr txBox="1"/>
          <p:nvPr/>
        </p:nvSpPr>
        <p:spPr>
          <a:xfrm>
            <a:off x="8944904" y="69850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α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el-G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β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D52EB-D259-4A34-B69C-E96DF63CD04D}"/>
              </a:ext>
            </a:extLst>
          </p:cNvPr>
          <p:cNvSpPr txBox="1"/>
          <p:nvPr/>
        </p:nvSpPr>
        <p:spPr>
          <a:xfrm>
            <a:off x="508000" y="169354"/>
            <a:ext cx="2937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Эпинефрин (Адреналин)</a:t>
            </a:r>
          </a:p>
        </p:txBody>
      </p:sp>
    </p:spTree>
    <p:extLst>
      <p:ext uri="{BB962C8B-B14F-4D97-AF65-F5344CB8AC3E}">
        <p14:creationId xmlns:p14="http://schemas.microsoft.com/office/powerpoint/2010/main" val="71791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D9205A-F6BB-4638-8177-9263D272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3" y="576175"/>
            <a:ext cx="7459133" cy="3472922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Garamond" panose="02020404030301010803" pitchFamily="18" charset="0"/>
              </a:rPr>
              <a:t>Проявляет выраженное </a:t>
            </a:r>
            <a:r>
              <a:rPr lang="el-GR" sz="1800" dirty="0">
                <a:latin typeface="Garamond" panose="02020404030301010803" pitchFamily="18" charset="0"/>
              </a:rPr>
              <a:t>α</a:t>
            </a:r>
            <a:r>
              <a:rPr lang="ru-RU" sz="1800" baseline="-25000" dirty="0">
                <a:latin typeface="Garamond" panose="02020404030301010803" pitchFamily="18" charset="0"/>
              </a:rPr>
              <a:t>1</a:t>
            </a:r>
            <a:r>
              <a:rPr lang="ru-RU" sz="1800" dirty="0">
                <a:latin typeface="Garamond" panose="02020404030301010803" pitchFamily="18" charset="0"/>
              </a:rPr>
              <a:t>-, </a:t>
            </a:r>
            <a:r>
              <a:rPr lang="el-GR" sz="1800" dirty="0">
                <a:latin typeface="Garamond" panose="02020404030301010803" pitchFamily="18" charset="0"/>
              </a:rPr>
              <a:t>α</a:t>
            </a:r>
            <a:r>
              <a:rPr lang="ru-RU" sz="1800" baseline="-25000" dirty="0">
                <a:latin typeface="Garamond" panose="02020404030301010803" pitchFamily="18" charset="0"/>
              </a:rPr>
              <a:t>2</a:t>
            </a:r>
            <a:r>
              <a:rPr lang="ru-RU" sz="1800" dirty="0">
                <a:latin typeface="Garamond" panose="02020404030301010803" pitchFamily="18" charset="0"/>
              </a:rPr>
              <a:t>-адреностимулирующее действие, слабо возбуждает </a:t>
            </a:r>
            <a:r>
              <a:rPr lang="el-GR" sz="1800" dirty="0">
                <a:latin typeface="Garamond" panose="02020404030301010803" pitchFamily="18" charset="0"/>
              </a:rPr>
              <a:t>β</a:t>
            </a:r>
            <a:r>
              <a:rPr lang="ru-RU" sz="1800" baseline="-25000" dirty="0">
                <a:latin typeface="Garamond" panose="02020404030301010803" pitchFamily="18" charset="0"/>
              </a:rPr>
              <a:t>1</a:t>
            </a:r>
            <a:r>
              <a:rPr lang="ru-RU" sz="1800" dirty="0">
                <a:latin typeface="Garamond" panose="02020404030301010803" pitchFamily="18" charset="0"/>
              </a:rPr>
              <a:t>-адренорецепторы, а на </a:t>
            </a:r>
            <a:r>
              <a:rPr lang="el-GR" sz="1800" dirty="0">
                <a:latin typeface="Garamond" panose="02020404030301010803" pitchFamily="18" charset="0"/>
              </a:rPr>
              <a:t>β</a:t>
            </a:r>
            <a:r>
              <a:rPr lang="ru-RU" sz="1800" baseline="-25000" dirty="0">
                <a:latin typeface="Garamond" panose="02020404030301010803" pitchFamily="18" charset="0"/>
              </a:rPr>
              <a:t>2</a:t>
            </a:r>
            <a:r>
              <a:rPr lang="ru-RU" sz="1800" dirty="0">
                <a:latin typeface="Garamond" panose="02020404030301010803" pitchFamily="18" charset="0"/>
              </a:rPr>
              <a:t>-адренорецепторы практически не влияет. 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Преобладание </a:t>
            </a:r>
            <a:r>
              <a:rPr lang="el-GR" sz="1800" dirty="0">
                <a:latin typeface="Garamond" panose="02020404030301010803" pitchFamily="18" charset="0"/>
              </a:rPr>
              <a:t>α</a:t>
            </a:r>
            <a:r>
              <a:rPr lang="ru-RU" sz="1800" dirty="0">
                <a:latin typeface="Garamond" panose="02020404030301010803" pitchFamily="18" charset="0"/>
              </a:rPr>
              <a:t>-адреномиметического действия приводит к сужению сосудов и увеличению системного АД. 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Несмотря на снижение ЧСС, увеличение силы сокращений сердца сохраняется.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Способен вызывать сужение сосудов брыжейки </a:t>
            </a:r>
            <a:r>
              <a:rPr lang="ru-RU" sz="1900" dirty="0">
                <a:latin typeface="Bookman Old Style" panose="02050604050505020204" pitchFamily="18" charset="0"/>
              </a:rPr>
              <a:t>(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состоящая из двух листков брюшины складка, посредством которой тонкая кишка прикреплена к задней стенке живота</a:t>
            </a:r>
            <a:r>
              <a:rPr lang="ru-RU" sz="1900" dirty="0">
                <a:latin typeface="Bookman Old Style" panose="02050604050505020204" pitchFamily="18" charset="0"/>
              </a:rPr>
              <a:t>),</a:t>
            </a:r>
            <a:r>
              <a:rPr lang="ru-RU" sz="2200" dirty="0">
                <a:latin typeface="Bookman Old Style" panose="02050604050505020204" pitchFamily="18" charset="0"/>
              </a:rPr>
              <a:t> </a:t>
            </a:r>
            <a:r>
              <a:rPr lang="ru-RU" sz="1800" dirty="0">
                <a:latin typeface="Garamond" panose="02020404030301010803" pitchFamily="18" charset="0"/>
              </a:rPr>
              <a:t>что может приводить к ишемии внутренних органов и способствовать проникновению бактерий из просвета кишечника.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386E4F-07A4-4861-9A5C-EC1E5DA9B806}"/>
              </a:ext>
            </a:extLst>
          </p:cNvPr>
          <p:cNvSpPr/>
          <p:nvPr/>
        </p:nvSpPr>
        <p:spPr>
          <a:xfrm>
            <a:off x="643467" y="3953589"/>
            <a:ext cx="109050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aramond" panose="02020404030301010803" pitchFamily="18" charset="0"/>
              </a:rPr>
              <a:t>Показания: 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Острое снижение АД при травмах, хирургических вмешательствах, отравлениях, кардиогенном шоке средней тяжести.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Противопоказания: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Артериальная гипотензия, тромбоз сосудов, выраженная гипоксия (кислородное голодание).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Побочные эффекты:</a:t>
            </a:r>
          </a:p>
          <a:p>
            <a:pPr algn="just"/>
            <a:r>
              <a:rPr lang="ru-RU" dirty="0">
                <a:latin typeface="Garamond" panose="02020404030301010803" pitchFamily="18" charset="0"/>
              </a:rPr>
              <a:t>Ишемические нарушения (вызванные сужением сосудов и гипоксией тканей), брадикардия, аритмия, тревожность, головная боль, затруднение дыхания, некрозы при попадании под кожу, выраженное повышение АД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CBE7C8-1D27-42BB-B9BF-20EDF130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19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E3F30-3E9D-424F-92F0-A78823AD1193}"/>
              </a:ext>
            </a:extLst>
          </p:cNvPr>
          <p:cNvSpPr txBox="1"/>
          <p:nvPr/>
        </p:nvSpPr>
        <p:spPr>
          <a:xfrm>
            <a:off x="8944904" y="69850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α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,</a:t>
            </a:r>
            <a:r>
              <a:rPr lang="el-G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β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371CC-B02D-41A2-9B46-EE7BF73F821F}"/>
              </a:ext>
            </a:extLst>
          </p:cNvPr>
          <p:cNvSpPr txBox="1"/>
          <p:nvPr/>
        </p:nvSpPr>
        <p:spPr>
          <a:xfrm>
            <a:off x="835378" y="206843"/>
            <a:ext cx="3895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Норэпинефрин (Норадреналин)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B28FB0-9E54-27E5-5DB1-736C10ACCB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8774" y="606953"/>
            <a:ext cx="3591423" cy="35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0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3781A6-135D-448A-AADB-BC1B1B715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7" y="347475"/>
            <a:ext cx="5381977" cy="61887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2000" dirty="0">
                <a:latin typeface="Garamond" panose="02020404030301010803" pitchFamily="18" charset="0"/>
              </a:rPr>
              <a:t>Адренергические синапсы находятся в окончаниях симпатических нервов. </a:t>
            </a:r>
          </a:p>
          <a:p>
            <a:pPr algn="just"/>
            <a:r>
              <a:rPr lang="ru-RU" altLang="ru-RU" sz="2000" dirty="0">
                <a:latin typeface="Garamond" panose="02020404030301010803" pitchFamily="18" charset="0"/>
              </a:rPr>
              <a:t>Передача нервных импульсов в них осуществляется с помощью медиаторов</a:t>
            </a:r>
            <a:r>
              <a:rPr lang="ru-RU" altLang="ru-RU" sz="2000" i="1" dirty="0">
                <a:latin typeface="Garamond" panose="02020404030301010803" pitchFamily="18" charset="0"/>
              </a:rPr>
              <a:t> </a:t>
            </a:r>
            <a:r>
              <a:rPr lang="ru-RU" altLang="ru-RU" sz="2000" b="1" i="1" dirty="0">
                <a:latin typeface="Garamond" panose="02020404030301010803" pitchFamily="18" charset="0"/>
              </a:rPr>
              <a:t>катехоламинов</a:t>
            </a:r>
            <a:r>
              <a:rPr lang="ru-RU" altLang="ru-RU" sz="2000" dirty="0">
                <a:latin typeface="Garamond" panose="02020404030301010803" pitchFamily="18" charset="0"/>
              </a:rPr>
              <a:t>: норадреналина, адреналина. </a:t>
            </a:r>
          </a:p>
          <a:p>
            <a:pPr algn="just"/>
            <a:r>
              <a:rPr lang="ru-RU" altLang="ru-RU" sz="2000" dirty="0">
                <a:latin typeface="Garamond" panose="02020404030301010803" pitchFamily="18" charset="0"/>
              </a:rPr>
              <a:t>Основным медиатором является норадреналин, который синтезируется в  теле нейрона и  депонируется в везикулах (гранулах) </a:t>
            </a:r>
            <a:r>
              <a:rPr lang="ru-RU" altLang="ru-RU" sz="2000" dirty="0" err="1">
                <a:latin typeface="Garamond" panose="02020404030301010803" pitchFamily="18" charset="0"/>
              </a:rPr>
              <a:t>пресинаптической</a:t>
            </a:r>
            <a:r>
              <a:rPr lang="ru-RU" altLang="ru-RU" sz="2000" dirty="0">
                <a:latin typeface="Garamond" panose="02020404030301010803" pitchFamily="18" charset="0"/>
              </a:rPr>
              <a:t> мембраны. </a:t>
            </a:r>
          </a:p>
          <a:p>
            <a:pPr algn="just"/>
            <a:r>
              <a:rPr lang="ru-RU" altLang="ru-RU" sz="2000" dirty="0">
                <a:latin typeface="Garamond" panose="02020404030301010803" pitchFamily="18" charset="0"/>
              </a:rPr>
              <a:t>Затем под влиянием пришедшего нервного импульса норадреналин высвобождается из нервного окончания и взаимодействует с </a:t>
            </a:r>
            <a:r>
              <a:rPr lang="ru-RU" altLang="ru-RU" sz="2000" dirty="0" err="1">
                <a:latin typeface="Garamond" panose="02020404030301010803" pitchFamily="18" charset="0"/>
              </a:rPr>
              <a:t>адренорецепторами</a:t>
            </a:r>
            <a:r>
              <a:rPr lang="ru-RU" altLang="ru-RU" sz="2000" dirty="0">
                <a:latin typeface="Garamond" panose="02020404030301010803" pitchFamily="18" charset="0"/>
              </a:rPr>
              <a:t> постсинаптической мембраны, что сопровождается развитием специфических фармакологических эффектов. Это действие кратковременно: несколько секунд. </a:t>
            </a:r>
          </a:p>
          <a:p>
            <a:pPr algn="just"/>
            <a:r>
              <a:rPr lang="ru-RU" altLang="ru-RU" sz="2000" dirty="0">
                <a:latin typeface="Garamond" panose="02020404030301010803" pitchFamily="18" charset="0"/>
              </a:rPr>
              <a:t>Инактивация медиатора осуществляется путем обратного захвата из синаптической щели нервным окончанием и с помощью ферментов </a:t>
            </a:r>
            <a:r>
              <a:rPr lang="ru-RU" altLang="ru-RU" sz="2000" dirty="0" err="1">
                <a:latin typeface="Garamond" panose="02020404030301010803" pitchFamily="18" charset="0"/>
              </a:rPr>
              <a:t>моноаминооксидазы</a:t>
            </a:r>
            <a:r>
              <a:rPr lang="ru-RU" altLang="ru-RU" sz="2000" dirty="0">
                <a:latin typeface="Garamond" panose="02020404030301010803" pitchFamily="18" charset="0"/>
              </a:rPr>
              <a:t> (МАО)  и </a:t>
            </a:r>
            <a:r>
              <a:rPr lang="ru-RU" altLang="ru-RU" sz="2000" dirty="0" err="1">
                <a:latin typeface="Garamond" panose="02020404030301010803" pitchFamily="18" charset="0"/>
              </a:rPr>
              <a:t>катехол-орто-метилтрансферазы</a:t>
            </a:r>
            <a:r>
              <a:rPr lang="ru-RU" altLang="ru-RU" sz="2000" dirty="0">
                <a:latin typeface="Garamond" panose="02020404030301010803" pitchFamily="18" charset="0"/>
              </a:rPr>
              <a:t> (КОМТ). </a:t>
            </a:r>
          </a:p>
          <a:p>
            <a:pPr algn="just"/>
            <a:endParaRPr lang="ru-RU" sz="2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AEE3F7-3674-4E82-AB09-2D9B09B0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F3647C-EBA5-892D-E24A-F5560E0C87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896" y="406400"/>
            <a:ext cx="6478104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60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71A125-F05C-485F-890A-C797C2317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4219" y="635777"/>
            <a:ext cx="4470401" cy="257386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C9A0A4-73D4-4A18-9434-8D02233EB5A6}"/>
              </a:ext>
            </a:extLst>
          </p:cNvPr>
          <p:cNvSpPr/>
          <p:nvPr/>
        </p:nvSpPr>
        <p:spPr>
          <a:xfrm>
            <a:off x="270414" y="475337"/>
            <a:ext cx="6897510" cy="652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dirty="0">
                <a:latin typeface="Garamond" panose="02020404030301010803" pitchFamily="18" charset="0"/>
              </a:rPr>
              <a:t>-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dirty="0">
                <a:latin typeface="Garamond" panose="02020404030301010803" pitchFamily="18" charset="0"/>
              </a:rPr>
              <a:t>-</a:t>
            </a:r>
            <a:r>
              <a:rPr lang="ru-RU" altLang="ru-RU" dirty="0" err="1">
                <a:latin typeface="Garamond" panose="02020404030301010803" pitchFamily="18" charset="0"/>
              </a:rPr>
              <a:t>адреномиметик</a:t>
            </a:r>
            <a:r>
              <a:rPr lang="ru-RU" altLang="ru-RU" dirty="0">
                <a:latin typeface="Garamond" panose="02020404030301010803" pitchFamily="18" charset="0"/>
              </a:rPr>
              <a:t> непрямого действия (</a:t>
            </a:r>
            <a:r>
              <a:rPr lang="ru-RU" altLang="ru-RU" u="sng" dirty="0">
                <a:latin typeface="Garamond" panose="02020404030301010803" pitchFamily="18" charset="0"/>
              </a:rPr>
              <a:t>симпатомиметик</a:t>
            </a:r>
            <a:r>
              <a:rPr lang="ru-RU" altLang="ru-RU" dirty="0">
                <a:latin typeface="Garamond" panose="02020404030301010803" pitchFamily="18" charset="0"/>
              </a:rPr>
              <a:t>)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Garamond" panose="02020404030301010803" pitchFamily="18" charset="0"/>
              </a:rPr>
              <a:t>алкалоид, содержащийся  в  различных видах эфедры. 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Garamond" panose="02020404030301010803" pitchFamily="18" charset="0"/>
              </a:rPr>
              <a:t>по химическому строению и фармакологическим  эффектам сходен  с  адреналином, но отличается по </a:t>
            </a:r>
            <a:r>
              <a:rPr lang="ru-RU" altLang="ru-RU" u="sng" dirty="0">
                <a:latin typeface="Garamond" panose="02020404030301010803" pitchFamily="18" charset="0"/>
              </a:rPr>
              <a:t>механизму действия</a:t>
            </a:r>
            <a:r>
              <a:rPr lang="ru-RU" altLang="ru-RU" dirty="0">
                <a:latin typeface="Garamond" panose="02020404030301010803" pitchFamily="18" charset="0"/>
              </a:rPr>
              <a:t>: </a:t>
            </a:r>
            <a:r>
              <a:rPr lang="ru-RU" altLang="ru-RU" u="sng" dirty="0">
                <a:latin typeface="Garamond" panose="02020404030301010803" pitchFamily="18" charset="0"/>
              </a:rPr>
              <a:t>стимулирует выброс медиатора (норадреналина)</a:t>
            </a:r>
            <a:r>
              <a:rPr lang="ru-RU" altLang="ru-RU" dirty="0">
                <a:latin typeface="Garamond" panose="02020404030301010803" pitchFamily="18" charset="0"/>
              </a:rPr>
              <a:t> и угнетает его обратный захват на уровне </a:t>
            </a:r>
            <a:r>
              <a:rPr lang="ru-RU" altLang="ru-RU" dirty="0" err="1">
                <a:latin typeface="Garamond" panose="02020404030301010803" pitchFamily="18" charset="0"/>
              </a:rPr>
              <a:t>пресинаптической</a:t>
            </a:r>
            <a:r>
              <a:rPr lang="ru-RU" altLang="ru-RU" dirty="0">
                <a:latin typeface="Garamond" panose="02020404030301010803" pitchFamily="18" charset="0"/>
              </a:rPr>
              <a:t> мембраны, поэтому  активность  эфедрина  зависит от запасов медиатора. 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Garamond" panose="02020404030301010803" pitchFamily="18" charset="0"/>
              </a:rPr>
              <a:t>от  адреналина  эфедрин  также  отличается  большей  стойкостью  и  продолжительностью  действия.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Garamond" panose="02020404030301010803" pitchFamily="18" charset="0"/>
              </a:rPr>
              <a:t>вызывает сужение сосудов, повышение АД, расширение бронхов, повышение сахара в крови, расширение зрачка (не влияя на внутриглазное давление). 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Garamond" panose="02020404030301010803" pitchFamily="18" charset="0"/>
              </a:rPr>
              <a:t>оказывает возбуждающее действие на ЦНС, обладает одурманивающим действием, при  отравлении  наркотическими  и  снотворными  средствами  оказывает  пробуждающее  действие.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Garamond" panose="02020404030301010803" pitchFamily="18" charset="0"/>
              </a:rPr>
              <a:t>применяют чаще всего в качестве </a:t>
            </a:r>
            <a:r>
              <a:rPr lang="ru-RU" altLang="ru-RU" dirty="0" err="1">
                <a:latin typeface="Garamond" panose="02020404030301010803" pitchFamily="18" charset="0"/>
              </a:rPr>
              <a:t>бронхолитика</a:t>
            </a:r>
            <a:r>
              <a:rPr lang="ru-RU" altLang="ru-RU" dirty="0">
                <a:latin typeface="Garamond" panose="02020404030301010803" pitchFamily="18" charset="0"/>
              </a:rPr>
              <a:t>, при отравлениях наркотиками и снотворными, иногда  при  гипотензии. Назначают инъекционно, а  также </a:t>
            </a:r>
            <a:r>
              <a:rPr lang="ru-RU" altLang="ru-RU" dirty="0" err="1">
                <a:latin typeface="Garamond" panose="02020404030301010803" pitchFamily="18" charset="0"/>
              </a:rPr>
              <a:t>местно</a:t>
            </a:r>
            <a:r>
              <a:rPr lang="ru-RU" altLang="ru-RU" dirty="0">
                <a:latin typeface="Garamond" panose="02020404030301010803" pitchFamily="18" charset="0"/>
              </a:rPr>
              <a:t> при  ринитах и  для  расширения  зрачка (в составе капель).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Garamond" panose="02020404030301010803" pitchFamily="18" charset="0"/>
              </a:rPr>
              <a:t>обычно хорошо переносится, иногда  отмечается  легкая  дрожь, сердцебиение, нервное  возбуждение. При частом  введении  возникает </a:t>
            </a:r>
            <a:r>
              <a:rPr lang="ru-RU" altLang="ru-RU" i="1" dirty="0">
                <a:latin typeface="Garamond" panose="02020404030301010803" pitchFamily="18" charset="0"/>
              </a:rPr>
              <a:t> </a:t>
            </a:r>
            <a:r>
              <a:rPr lang="ru-RU" altLang="ru-RU" i="1" dirty="0" err="1">
                <a:latin typeface="Garamond" panose="02020404030301010803" pitchFamily="18" charset="0"/>
              </a:rPr>
              <a:t>тахифилаксия</a:t>
            </a:r>
            <a:r>
              <a:rPr lang="ru-RU" altLang="ru-RU" dirty="0">
                <a:latin typeface="Garamond" panose="02020404030301010803" pitchFamily="18" charset="0"/>
              </a:rPr>
              <a:t>,  которая  обусловлена  истощением  запасов  медиатора. 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Garamond" panose="02020404030301010803" pitchFamily="18" charset="0"/>
              </a:rPr>
              <a:t>Противопоказан при гипертензии, атеросклерозе, органических заболеваниях  сердца, сахарном  диабете, тиреотоксикозе, беременности.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dirty="0">
                <a:latin typeface="Garamond" panose="02020404030301010803" pitchFamily="18" charset="0"/>
              </a:rPr>
              <a:t>входит  в  состав  некоторых препаратов, например, </a:t>
            </a:r>
            <a:r>
              <a:rPr lang="ru-RU" altLang="ru-RU" u="sng" dirty="0">
                <a:latin typeface="Garamond" panose="02020404030301010803" pitchFamily="18" charset="0"/>
              </a:rPr>
              <a:t>«Бронхолитин».</a:t>
            </a:r>
          </a:p>
          <a:p>
            <a:pPr marL="285750" indent="-28575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dirty="0">
              <a:latin typeface="Garamond" panose="020204040303010108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F3AC84-A527-4F5D-BD57-85F403844D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442" y="3429000"/>
            <a:ext cx="3881956" cy="2181578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144EC5-EC77-4EF1-A36F-B4674FE1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20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CA4782-5EA7-482F-A1C3-94958FE86322}"/>
              </a:ext>
            </a:extLst>
          </p:cNvPr>
          <p:cNvSpPr txBox="1"/>
          <p:nvPr/>
        </p:nvSpPr>
        <p:spPr>
          <a:xfrm>
            <a:off x="9629420" y="75227"/>
            <a:ext cx="2292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Симпатомиметики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DA42F-E036-45F3-808A-5737A2AC32FD}"/>
              </a:ext>
            </a:extLst>
          </p:cNvPr>
          <p:cNvSpPr txBox="1"/>
          <p:nvPr/>
        </p:nvSpPr>
        <p:spPr>
          <a:xfrm>
            <a:off x="756356" y="90616"/>
            <a:ext cx="1190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Эфедрин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EDDF1-647B-46D4-8B94-9CEA5BBC947C}"/>
              </a:ext>
            </a:extLst>
          </p:cNvPr>
          <p:cNvSpPr txBox="1"/>
          <p:nvPr/>
        </p:nvSpPr>
        <p:spPr>
          <a:xfrm>
            <a:off x="7562161" y="5943953"/>
            <a:ext cx="438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Эфедра хвощевидная - </a:t>
            </a:r>
            <a:r>
              <a:rPr lang="en-US" b="1" dirty="0">
                <a:solidFill>
                  <a:srgbClr val="FF0000"/>
                </a:solidFill>
              </a:rPr>
              <a:t>Ephedra </a:t>
            </a:r>
            <a:r>
              <a:rPr lang="en-US" b="1" dirty="0" err="1">
                <a:solidFill>
                  <a:srgbClr val="FF0000"/>
                </a:solidFill>
              </a:rPr>
              <a:t>equisetina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89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ABAE9-B189-A850-DBD5-DA512CA0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03F8B-4EB5-A936-7608-31325014C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47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Механизм действия </a:t>
            </a:r>
            <a:r>
              <a:rPr lang="ru-RU" sz="2000" dirty="0" err="1">
                <a:latin typeface="Bookman Old Style" panose="02050604050505020204" pitchFamily="18" charset="0"/>
              </a:rPr>
              <a:t>адреномиметиков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Какие эффекты на организм оказывает стимуляция различных типов </a:t>
            </a:r>
            <a:r>
              <a:rPr lang="ru-RU" sz="2000" dirty="0" err="1">
                <a:latin typeface="Bookman Old Style" panose="02050604050505020204" pitchFamily="18" charset="0"/>
              </a:rPr>
              <a:t>адренорецепторов</a:t>
            </a:r>
            <a:r>
              <a:rPr lang="ru-RU" sz="2000" dirty="0">
                <a:latin typeface="Bookman Old Style" panose="02050604050505020204" pitchFamily="18" charset="0"/>
              </a:rPr>
              <a:t>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Классификация </a:t>
            </a:r>
            <a:r>
              <a:rPr lang="ru-RU" sz="2000" dirty="0" err="1">
                <a:latin typeface="Bookman Old Style" panose="02050604050505020204" pitchFamily="18" charset="0"/>
              </a:rPr>
              <a:t>адреномиметиков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Препараты, применяемые при рините. Отличия, применение в детском возрасте.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Характеристика стимулятора </a:t>
            </a:r>
            <a:r>
              <a:rPr lang="ru-RU" altLang="ru-RU" sz="2400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sz="2400" dirty="0">
                <a:latin typeface="Garamond" panose="02020404030301010803" pitchFamily="18" charset="0"/>
              </a:rPr>
              <a:t>1- и </a:t>
            </a:r>
            <a:r>
              <a:rPr lang="ru-RU" altLang="ru-RU" sz="2400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sz="2400" dirty="0">
                <a:latin typeface="Garamond" panose="02020404030301010803" pitchFamily="18" charset="0"/>
              </a:rPr>
              <a:t>2-адренорецепторов </a:t>
            </a:r>
            <a:r>
              <a:rPr lang="ru-RU" altLang="ru-RU" sz="2400" dirty="0" err="1">
                <a:latin typeface="Garamond" panose="02020404030301010803" pitchFamily="18" charset="0"/>
              </a:rPr>
              <a:t>добутамина</a:t>
            </a:r>
            <a:r>
              <a:rPr lang="ru-RU" altLang="ru-RU" sz="2400" dirty="0">
                <a:latin typeface="Garamond" panose="02020404030301010803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Garamond" panose="02020404030301010803" pitchFamily="18" charset="0"/>
              </a:rPr>
              <a:t>Какие препараты данной группы могут применяться только для предупреждения приступа? Почему?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Garamond" panose="02020404030301010803" pitchFamily="18" charset="0"/>
              </a:rPr>
              <a:t>Основные фармакологические эффекты адреналина.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Garamond" panose="02020404030301010803" pitchFamily="18" charset="0"/>
              </a:rPr>
              <a:t>Основные фармакологические эффекты норадреналина.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Garamond" panose="02020404030301010803" pitchFamily="18" charset="0"/>
              </a:rPr>
              <a:t>Что такое симпатомиметик? Каков механизм его действия?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Garamond" panose="02020404030301010803" pitchFamily="18" charset="0"/>
              </a:rPr>
              <a:t>Основные эффекты эфедрина гидрохлорида. Почему препарат имеет ограниченное применение?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B9B4AC-E898-7AFD-58CD-5E84E1B3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6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2AB06-F721-4555-B478-AA712B80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45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Подтипы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адренорецепторов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4B2B1-DA24-45EA-B858-76CE83416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53331"/>
            <a:ext cx="10515600" cy="491040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altLang="ru-RU" dirty="0">
                <a:latin typeface="Garamond" panose="02020404030301010803" pitchFamily="18" charset="0"/>
              </a:rPr>
              <a:t>Различают 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dirty="0">
                <a:latin typeface="Garamond" panose="02020404030301010803" pitchFamily="18" charset="0"/>
              </a:rPr>
              <a:t>- и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dirty="0">
                <a:latin typeface="Garamond" panose="02020404030301010803" pitchFamily="18" charset="0"/>
              </a:rPr>
              <a:t>-</a:t>
            </a:r>
            <a:r>
              <a:rPr lang="ru-RU" altLang="ru-RU" dirty="0" err="1">
                <a:latin typeface="Garamond" panose="02020404030301010803" pitchFamily="18" charset="0"/>
              </a:rPr>
              <a:t>адренорецепторы</a:t>
            </a:r>
            <a:r>
              <a:rPr lang="ru-RU" altLang="ru-RU" dirty="0">
                <a:latin typeface="Garamond" panose="02020404030301010803" pitchFamily="18" charset="0"/>
              </a:rPr>
              <a:t>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altLang="ru-RU" dirty="0">
                <a:latin typeface="Garamond" panose="02020404030301010803" pitchFamily="18" charset="0"/>
              </a:rPr>
              <a:t>В свою очередь они подразделяются на </a:t>
            </a:r>
          </a:p>
          <a:p>
            <a:pPr algn="just">
              <a:lnSpc>
                <a:spcPct val="80000"/>
              </a:lnSpc>
            </a:pP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dirty="0">
                <a:latin typeface="Garamond" panose="02020404030301010803" pitchFamily="18" charset="0"/>
              </a:rPr>
              <a:t>1 – (сосуды, глаза) </a:t>
            </a:r>
          </a:p>
          <a:p>
            <a:pPr algn="just">
              <a:lnSpc>
                <a:spcPct val="80000"/>
              </a:lnSpc>
            </a:pP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dirty="0">
                <a:latin typeface="Garamond" panose="02020404030301010803" pitchFamily="18" charset="0"/>
              </a:rPr>
              <a:t>2-адренорецепторы (ЦНС), </a:t>
            </a:r>
          </a:p>
          <a:p>
            <a:pPr algn="just">
              <a:lnSpc>
                <a:spcPct val="80000"/>
              </a:lnSpc>
            </a:pP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dirty="0">
                <a:latin typeface="Garamond" panose="02020404030301010803" pitchFamily="18" charset="0"/>
              </a:rPr>
              <a:t>1- (сердце)  </a:t>
            </a:r>
          </a:p>
          <a:p>
            <a:pPr algn="just">
              <a:lnSpc>
                <a:spcPct val="80000"/>
              </a:lnSpc>
            </a:pP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dirty="0">
                <a:latin typeface="Garamond" panose="02020404030301010803" pitchFamily="18" charset="0"/>
              </a:rPr>
              <a:t>2-адренорецепторы (бронхи, сосуды, матка, печень). </a:t>
            </a:r>
            <a:endParaRPr lang="en-US" altLang="ru-RU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dirty="0">
                <a:latin typeface="Garamond" panose="02020404030301010803" pitchFamily="18" charset="0"/>
              </a:rPr>
              <a:t>Возбуждение 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dirty="0">
                <a:latin typeface="Garamond" panose="02020404030301010803" pitchFamily="18" charset="0"/>
              </a:rPr>
              <a:t>1-адренорецепторов     сужение  сосудов  кожи,  слизистых оболочек        уменьшение воспалительных явлений, снижение набухания и секреции слизистой  и  внутренних  органов,  повышение давления, расширение зрачков</a:t>
            </a:r>
          </a:p>
          <a:p>
            <a:pPr algn="just">
              <a:lnSpc>
                <a:spcPct val="80000"/>
              </a:lnSpc>
            </a:pPr>
            <a:r>
              <a:rPr lang="ru-RU" altLang="ru-RU" dirty="0">
                <a:latin typeface="Garamond" panose="02020404030301010803" pitchFamily="18" charset="0"/>
              </a:rPr>
              <a:t>Возбуждение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dirty="0">
                <a:latin typeface="Garamond" panose="02020404030301010803" pitchFamily="18" charset="0"/>
              </a:rPr>
              <a:t>2-адренорецепторов ЦНС   возбудимость сосудодвигательного  центра,  тонус  сосудов  и    артериальное  давление.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0180F0-6FA3-4C7C-B500-1E564DAA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3</a:t>
            </a:fld>
            <a:endParaRPr lang="ru-RU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8C011210-D3CC-454C-876B-29FB04896167}"/>
              </a:ext>
            </a:extLst>
          </p:cNvPr>
          <p:cNvCxnSpPr/>
          <p:nvPr/>
        </p:nvCxnSpPr>
        <p:spPr>
          <a:xfrm>
            <a:off x="6581423" y="3996266"/>
            <a:ext cx="7902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4A54B3F-3019-489F-9576-55155A1B7FAB}"/>
              </a:ext>
            </a:extLst>
          </p:cNvPr>
          <p:cNvCxnSpPr>
            <a:cxnSpLocks/>
          </p:cNvCxnSpPr>
          <p:nvPr/>
        </p:nvCxnSpPr>
        <p:spPr>
          <a:xfrm>
            <a:off x="4188177" y="4312355"/>
            <a:ext cx="11514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8BAA055-1751-4EA2-A9EE-05D119E88286}"/>
              </a:ext>
            </a:extLst>
          </p:cNvPr>
          <p:cNvCxnSpPr>
            <a:cxnSpLocks/>
          </p:cNvCxnSpPr>
          <p:nvPr/>
        </p:nvCxnSpPr>
        <p:spPr>
          <a:xfrm>
            <a:off x="7978422" y="5271911"/>
            <a:ext cx="5221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D45A423-649C-4630-BF15-96BFB4853092}"/>
              </a:ext>
            </a:extLst>
          </p:cNvPr>
          <p:cNvCxnSpPr/>
          <p:nvPr/>
        </p:nvCxnSpPr>
        <p:spPr>
          <a:xfrm>
            <a:off x="8850489" y="4978400"/>
            <a:ext cx="0" cy="440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8F6CF6D-C32B-405E-95DA-73317369DA7F}"/>
              </a:ext>
            </a:extLst>
          </p:cNvPr>
          <p:cNvCxnSpPr/>
          <p:nvPr/>
        </p:nvCxnSpPr>
        <p:spPr>
          <a:xfrm>
            <a:off x="5667022" y="5418667"/>
            <a:ext cx="0" cy="338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CF95CE9-86B7-4D4B-9341-1400C7026016}"/>
              </a:ext>
            </a:extLst>
          </p:cNvPr>
          <p:cNvCxnSpPr>
            <a:cxnSpLocks/>
          </p:cNvCxnSpPr>
          <p:nvPr/>
        </p:nvCxnSpPr>
        <p:spPr>
          <a:xfrm>
            <a:off x="8974667" y="5520267"/>
            <a:ext cx="0" cy="3612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9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2AB06-F721-4555-B478-AA712B80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789"/>
            <a:ext cx="10515600" cy="67345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Подтипы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адренорецепторов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14B2B1-DA24-45EA-B858-76CE83416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867"/>
            <a:ext cx="10515600" cy="5080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dirty="0">
                <a:latin typeface="Garamond" panose="02020404030301010803" pitchFamily="18" charset="0"/>
              </a:rPr>
              <a:t>При возбуждении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dirty="0">
                <a:latin typeface="Garamond" panose="02020404030301010803" pitchFamily="18" charset="0"/>
              </a:rPr>
              <a:t>1-адренорецепторов: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 повышается скорость проведения импульсов в миокарде, 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увеличивается  сила и частота сердечных сокращений. </a:t>
            </a:r>
            <a:endParaRPr lang="en-US" altLang="ru-RU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ru-RU" altLang="ru-RU" dirty="0">
                <a:latin typeface="Garamond" panose="02020404030301010803" pitchFamily="18" charset="0"/>
              </a:rPr>
              <a:t>При возбуждении </a:t>
            </a:r>
            <a:r>
              <a:rPr lang="ru-RU" altLang="ru-RU" dirty="0">
                <a:latin typeface="Garamond" panose="02020404030301010803" pitchFamily="18" charset="0"/>
                <a:sym typeface="Symbol" panose="05050102010706020507" pitchFamily="18" charset="2"/>
              </a:rPr>
              <a:t></a:t>
            </a:r>
            <a:r>
              <a:rPr lang="ru-RU" altLang="ru-RU" dirty="0">
                <a:latin typeface="Garamond" panose="02020404030301010803" pitchFamily="18" charset="0"/>
              </a:rPr>
              <a:t>2-адренорецепторов: 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расслабляются гладкие мышцы бронхов, кишечника, желчных ходов и матки, 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расширяются сосуды  скелетных  мышц, легких, сердца и мозга, </a:t>
            </a:r>
          </a:p>
          <a:p>
            <a:pPr algn="just"/>
            <a:r>
              <a:rPr lang="ru-RU" altLang="ru-RU" dirty="0">
                <a:latin typeface="Garamond" panose="02020404030301010803" pitchFamily="18" charset="0"/>
              </a:rPr>
              <a:t>усиливается  </a:t>
            </a:r>
            <a:r>
              <a:rPr lang="ru-RU" altLang="ru-RU" dirty="0" err="1">
                <a:latin typeface="Garamond" panose="02020404030301010803" pitchFamily="18" charset="0"/>
              </a:rPr>
              <a:t>гликогенолиз</a:t>
            </a:r>
            <a:r>
              <a:rPr lang="ru-RU" altLang="ru-RU" dirty="0">
                <a:latin typeface="Garamond" panose="02020404030301010803" pitchFamily="18" charset="0"/>
              </a:rPr>
              <a:t> (образование  глюкозы  из  гликогена)  в  печени  и мышцах.</a:t>
            </a:r>
          </a:p>
          <a:p>
            <a:pPr marL="0" indent="0" algn="just">
              <a:buNone/>
            </a:pPr>
            <a:endParaRPr lang="ru-RU" sz="32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C9249C-5FE6-4446-BA48-CD00E4E0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1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20">
            <a:extLst>
              <a:ext uri="{FF2B5EF4-FFF2-40B4-BE49-F238E27FC236}">
                <a16:creationId xmlns:a16="http://schemas.microsoft.com/office/drawing/2014/main" id="{3DB8E248-061F-4108-9BDC-FC572AC3E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44" y="195263"/>
            <a:ext cx="3443111" cy="1676400"/>
          </a:xfrm>
          <a:prstGeom prst="star32">
            <a:avLst>
              <a:gd name="adj" fmla="val 43116"/>
            </a:avLst>
          </a:prstGeom>
          <a:solidFill>
            <a:srgbClr val="00FFFF">
              <a:alpha val="12941"/>
            </a:srgbClr>
          </a:solidFill>
          <a:ln w="2857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446D449-A7D1-4B0D-9482-943F0BEC5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2793" y="556064"/>
            <a:ext cx="2982824" cy="99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</a:pPr>
            <a:r>
              <a:rPr lang="ru-RU" altLang="ru-RU" sz="2800" dirty="0">
                <a:latin typeface="Monotype Corsiva" panose="03010101010201010101" pitchFamily="66" charset="0"/>
              </a:rPr>
              <a:t>Классификация </a:t>
            </a:r>
            <a:r>
              <a:rPr lang="ru-RU" altLang="ru-RU" sz="2800" dirty="0" err="1">
                <a:latin typeface="Monotype Corsiva" panose="03010101010201010101" pitchFamily="66" charset="0"/>
              </a:rPr>
              <a:t>адреномиметиков</a:t>
            </a:r>
            <a:endParaRPr lang="ru-RU" alt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21509" name="AutoShape 24">
            <a:extLst>
              <a:ext uri="{FF2B5EF4-FFF2-40B4-BE49-F238E27FC236}">
                <a16:creationId xmlns:a16="http://schemas.microsoft.com/office/drawing/2014/main" id="{5BAFBE72-F89A-48D4-9807-26D45D33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8600"/>
            <a:ext cx="2743200" cy="1524000"/>
          </a:xfrm>
          <a:prstGeom prst="plus">
            <a:avLst>
              <a:gd name="adj" fmla="val 25000"/>
            </a:avLst>
          </a:prstGeom>
          <a:solidFill>
            <a:schemeClr val="bg1"/>
          </a:solidFill>
          <a:ln w="5715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/>
            <a:r>
              <a:rPr lang="ru-RU" altLang="ru-RU" sz="2400"/>
              <a:t>Адреномиметики</a:t>
            </a:r>
          </a:p>
          <a:p>
            <a:pPr eaLnBrk="1" hangingPunct="1">
              <a:spcBef>
                <a:spcPct val="0"/>
              </a:spcBef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94234" name="AutoShape 26">
            <a:extLst>
              <a:ext uri="{FF2B5EF4-FFF2-40B4-BE49-F238E27FC236}">
                <a16:creationId xmlns:a16="http://schemas.microsoft.com/office/drawing/2014/main" id="{7BAC7283-3128-4FAF-B7C5-F8EB0080E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81200"/>
            <a:ext cx="35814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240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tx1"/>
                </a:solidFill>
              </a:rPr>
              <a:t>Прямого действия</a:t>
            </a:r>
          </a:p>
          <a:p>
            <a:pPr eaLnBrk="1" hangingPunct="1">
              <a:spcBef>
                <a:spcPct val="0"/>
              </a:spcBef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94236" name="AutoShape 28">
            <a:extLst>
              <a:ext uri="{FF2B5EF4-FFF2-40B4-BE49-F238E27FC236}">
                <a16:creationId xmlns:a16="http://schemas.microsoft.com/office/drawing/2014/main" id="{74B94375-5078-4A9C-8040-503AB9583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81200"/>
            <a:ext cx="35052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240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tx1"/>
                </a:solidFill>
              </a:rPr>
              <a:t>Непрямого действия</a:t>
            </a:r>
          </a:p>
          <a:p>
            <a:pPr eaLnBrk="1" hangingPunct="1">
              <a:spcBef>
                <a:spcPct val="0"/>
              </a:spcBef>
            </a:pPr>
            <a:endParaRPr lang="ru-RU" altLang="ru-RU" sz="2400">
              <a:solidFill>
                <a:schemeClr val="tx1"/>
              </a:solidFill>
            </a:endParaRPr>
          </a:p>
        </p:txBody>
      </p:sp>
      <p:sp>
        <p:nvSpPr>
          <p:cNvPr id="94238" name="Oval 30">
            <a:extLst>
              <a:ext uri="{FF2B5EF4-FFF2-40B4-BE49-F238E27FC236}">
                <a16:creationId xmlns:a16="http://schemas.microsoft.com/office/drawing/2014/main" id="{70D92AA7-1188-428D-8050-1C6D7CF90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167" y="3600218"/>
            <a:ext cx="1905000" cy="1600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F0B4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Эфедрин</a:t>
            </a:r>
          </a:p>
          <a:p>
            <a:pPr eaLnBrk="1" hangingPunct="1">
              <a:spcBef>
                <a:spcPct val="0"/>
              </a:spcBef>
            </a:pP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94240" name="Oval 32">
            <a:extLst>
              <a:ext uri="{FF2B5EF4-FFF2-40B4-BE49-F238E27FC236}">
                <a16:creationId xmlns:a16="http://schemas.microsoft.com/office/drawing/2014/main" id="{C64E2557-33B1-4409-B3AC-B793B8B4F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58674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9D1F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2800" b="1" i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ru-RU" sz="2800" b="1" i="1">
                <a:solidFill>
                  <a:schemeClr val="tx1"/>
                </a:solidFill>
              </a:rPr>
              <a:t>α</a:t>
            </a:r>
            <a:r>
              <a:rPr lang="ru-RU" altLang="ru-RU" sz="2800" b="1" i="1">
                <a:solidFill>
                  <a:schemeClr val="tx1"/>
                </a:solidFill>
              </a:rPr>
              <a:t>, </a:t>
            </a:r>
            <a:r>
              <a:rPr lang="el-GR" altLang="ru-RU" sz="2800" b="1" i="1">
                <a:solidFill>
                  <a:schemeClr val="tx1"/>
                </a:solidFill>
              </a:rPr>
              <a:t>β</a:t>
            </a:r>
            <a:r>
              <a:rPr lang="ru-RU" altLang="ru-RU" sz="2800" b="1" i="1">
                <a:solidFill>
                  <a:schemeClr val="tx1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</a:pPr>
            <a:endParaRPr lang="ru-RU" altLang="ru-RU" sz="28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4241" name="Oval 33">
            <a:extLst>
              <a:ext uri="{FF2B5EF4-FFF2-40B4-BE49-F238E27FC236}">
                <a16:creationId xmlns:a16="http://schemas.microsoft.com/office/drawing/2014/main" id="{AF63B8F5-6D3A-4465-A43C-BBC271DF2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37" y="3016255"/>
            <a:ext cx="3733800" cy="25105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F0B4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 err="1">
                <a:solidFill>
                  <a:schemeClr val="tx1"/>
                </a:solidFill>
              </a:rPr>
              <a:t>Фенилэфрин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 err="1">
                <a:solidFill>
                  <a:schemeClr val="tx1"/>
                </a:solidFill>
              </a:rPr>
              <a:t>Нафазолин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 err="1">
                <a:solidFill>
                  <a:schemeClr val="tx1"/>
                </a:solidFill>
              </a:rPr>
              <a:t>Ксилометазолин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 err="1">
                <a:solidFill>
                  <a:schemeClr val="tx1"/>
                </a:solidFill>
              </a:rPr>
              <a:t>Оксиметазолин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 err="1">
                <a:solidFill>
                  <a:schemeClr val="tx1"/>
                </a:solidFill>
              </a:rPr>
              <a:t>Тетризолин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 err="1">
                <a:solidFill>
                  <a:schemeClr val="tx1"/>
                </a:solidFill>
              </a:rPr>
              <a:t>Трамазолин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94243" name="Oval 35">
            <a:extLst>
              <a:ext uri="{FF2B5EF4-FFF2-40B4-BE49-F238E27FC236}">
                <a16:creationId xmlns:a16="http://schemas.microsoft.com/office/drawing/2014/main" id="{688D931B-AB21-4253-B22C-8C1A87DC6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173" y="3673068"/>
            <a:ext cx="1676400" cy="15383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F0B4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АДР-</a:t>
            </a:r>
            <a:r>
              <a:rPr lang="ru-RU" altLang="ru-RU" sz="2400" dirty="0" err="1">
                <a:solidFill>
                  <a:schemeClr val="tx1"/>
                </a:solidFill>
              </a:rPr>
              <a:t>гх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НА-</a:t>
            </a:r>
            <a:r>
              <a:rPr lang="ru-RU" altLang="ru-RU" sz="2400" dirty="0" err="1">
                <a:solidFill>
                  <a:schemeClr val="tx1"/>
                </a:solidFill>
              </a:rPr>
              <a:t>гт</a:t>
            </a: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4244" name="Oval 36">
            <a:extLst>
              <a:ext uri="{FF2B5EF4-FFF2-40B4-BE49-F238E27FC236}">
                <a16:creationId xmlns:a16="http://schemas.microsoft.com/office/drawing/2014/main" id="{0FAFDF3C-48FF-4C15-A3AD-F20B73175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729" y="3429000"/>
            <a:ext cx="3441700" cy="2209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F0B4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2400" dirty="0" err="1">
                <a:solidFill>
                  <a:schemeClr val="tx1"/>
                </a:solidFill>
              </a:rPr>
              <a:t>Сальбутамол</a:t>
            </a:r>
            <a:r>
              <a:rPr lang="ru-RU" altLang="ru-RU" sz="2400" dirty="0">
                <a:solidFill>
                  <a:schemeClr val="tx1"/>
                </a:solidFill>
              </a:rPr>
              <a:t> </a:t>
            </a:r>
            <a:r>
              <a:rPr lang="ru-RU" altLang="ru-RU" dirty="0">
                <a:solidFill>
                  <a:schemeClr val="tx1"/>
                </a:solidFill>
              </a:rPr>
              <a:t>(</a:t>
            </a:r>
            <a:r>
              <a:rPr lang="el-GR" altLang="ru-RU" dirty="0">
                <a:solidFill>
                  <a:schemeClr val="tx1"/>
                </a:solidFill>
              </a:rPr>
              <a:t>β</a:t>
            </a:r>
            <a:r>
              <a:rPr lang="ru-RU" altLang="ru-RU" dirty="0">
                <a:solidFill>
                  <a:schemeClr val="tx1"/>
                </a:solidFill>
              </a:rPr>
              <a:t>2)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>
                <a:solidFill>
                  <a:schemeClr val="tx1"/>
                </a:solidFill>
              </a:rPr>
              <a:t>Фенотерол (</a:t>
            </a:r>
            <a:r>
              <a:rPr lang="el-GR" altLang="ru-RU" sz="2400" dirty="0">
                <a:solidFill>
                  <a:schemeClr val="tx1"/>
                </a:solidFill>
              </a:rPr>
              <a:t>β</a:t>
            </a:r>
            <a:r>
              <a:rPr lang="ru-RU" altLang="ru-RU" sz="2400" dirty="0">
                <a:solidFill>
                  <a:schemeClr val="tx1"/>
                </a:solidFill>
              </a:rPr>
              <a:t>2)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 err="1">
                <a:solidFill>
                  <a:schemeClr val="tx1"/>
                </a:solidFill>
              </a:rPr>
              <a:t>Формотерол</a:t>
            </a:r>
            <a:r>
              <a:rPr lang="ru-RU" altLang="ru-RU" sz="2400" dirty="0">
                <a:solidFill>
                  <a:schemeClr val="tx1"/>
                </a:solidFill>
              </a:rPr>
              <a:t> (</a:t>
            </a:r>
            <a:r>
              <a:rPr lang="el-GR" altLang="ru-RU" sz="2400" dirty="0">
                <a:solidFill>
                  <a:schemeClr val="tx1"/>
                </a:solidFill>
              </a:rPr>
              <a:t>β</a:t>
            </a:r>
            <a:r>
              <a:rPr lang="ru-RU" altLang="ru-RU" sz="2400" dirty="0">
                <a:solidFill>
                  <a:schemeClr val="tx1"/>
                </a:solidFill>
              </a:rPr>
              <a:t>2)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dirty="0" err="1">
                <a:solidFill>
                  <a:schemeClr val="tx1"/>
                </a:solidFill>
              </a:rPr>
              <a:t>Добутамин</a:t>
            </a:r>
            <a:r>
              <a:rPr lang="ru-RU" altLang="ru-RU" sz="2400" dirty="0">
                <a:solidFill>
                  <a:schemeClr val="tx1"/>
                </a:solidFill>
              </a:rPr>
              <a:t> </a:t>
            </a:r>
            <a:r>
              <a:rPr lang="ru-RU" altLang="ru-RU" dirty="0">
                <a:solidFill>
                  <a:schemeClr val="tx1"/>
                </a:solidFill>
              </a:rPr>
              <a:t>(</a:t>
            </a:r>
            <a:r>
              <a:rPr lang="el-GR" altLang="ru-RU" dirty="0">
                <a:solidFill>
                  <a:schemeClr val="tx1"/>
                </a:solidFill>
              </a:rPr>
              <a:t>β</a:t>
            </a:r>
            <a:r>
              <a:rPr lang="ru-RU" altLang="ru-RU" dirty="0">
                <a:solidFill>
                  <a:schemeClr val="tx1"/>
                </a:solidFill>
              </a:rPr>
              <a:t>1)</a:t>
            </a:r>
          </a:p>
        </p:txBody>
      </p:sp>
      <p:sp>
        <p:nvSpPr>
          <p:cNvPr id="94245" name="Oval 37">
            <a:extLst>
              <a:ext uri="{FF2B5EF4-FFF2-40B4-BE49-F238E27FC236}">
                <a16:creationId xmlns:a16="http://schemas.microsoft.com/office/drawing/2014/main" id="{A5DF0B83-8F8C-4A4A-B08A-9F402706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8674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9D1F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2800" b="1" i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ru-RU" sz="2800" b="1" i="1">
                <a:solidFill>
                  <a:schemeClr val="tx1"/>
                </a:solidFill>
              </a:rPr>
              <a:t>α</a:t>
            </a:r>
            <a:endParaRPr lang="ru-RU" altLang="ru-RU" sz="2800" b="1" i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8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4246" name="Oval 38">
            <a:extLst>
              <a:ext uri="{FF2B5EF4-FFF2-40B4-BE49-F238E27FC236}">
                <a16:creationId xmlns:a16="http://schemas.microsoft.com/office/drawing/2014/main" id="{4101328D-C0C8-4194-9518-023979DC6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7912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9D1F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2800" b="1" i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ru-RU" sz="2800" b="1" i="1">
                <a:solidFill>
                  <a:schemeClr val="tx1"/>
                </a:solidFill>
              </a:rPr>
              <a:t>β</a:t>
            </a:r>
            <a:r>
              <a:rPr lang="ru-RU" altLang="ru-RU" sz="2800" b="1" i="1">
                <a:solidFill>
                  <a:schemeClr val="tx1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</a:pPr>
            <a:endParaRPr lang="ru-RU" altLang="ru-RU" sz="28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4247" name="Oval 39">
            <a:extLst>
              <a:ext uri="{FF2B5EF4-FFF2-40B4-BE49-F238E27FC236}">
                <a16:creationId xmlns:a16="http://schemas.microsoft.com/office/drawing/2014/main" id="{BAF1CD24-6FAB-47B0-AB40-5B500A5EE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867400"/>
            <a:ext cx="1143000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9D1F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Bookman Old Style" panose="020506040505050202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ru-RU" altLang="ru-RU" sz="2800" b="1" i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ru-RU" sz="2800" b="1" i="1">
                <a:solidFill>
                  <a:schemeClr val="tx1"/>
                </a:solidFill>
              </a:rPr>
              <a:t>α</a:t>
            </a:r>
            <a:r>
              <a:rPr lang="ru-RU" altLang="ru-RU" sz="2800" b="1" i="1">
                <a:solidFill>
                  <a:schemeClr val="tx1"/>
                </a:solidFill>
              </a:rPr>
              <a:t>, </a:t>
            </a:r>
            <a:r>
              <a:rPr lang="el-GR" altLang="ru-RU" sz="2800" b="1" i="1">
                <a:solidFill>
                  <a:schemeClr val="tx1"/>
                </a:solidFill>
              </a:rPr>
              <a:t>β</a:t>
            </a:r>
            <a:r>
              <a:rPr lang="ru-RU" altLang="ru-RU" sz="2800" b="1" i="1">
                <a:solidFill>
                  <a:schemeClr val="tx1"/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</a:pPr>
            <a:endParaRPr lang="ru-RU" altLang="ru-RU" sz="2800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94249" name="AutoShape 41">
            <a:extLst>
              <a:ext uri="{FF2B5EF4-FFF2-40B4-BE49-F238E27FC236}">
                <a16:creationId xmlns:a16="http://schemas.microsoft.com/office/drawing/2014/main" id="{4F5D22FE-EC47-4472-9140-C01B1934C162}"/>
              </a:ext>
            </a:extLst>
          </p:cNvPr>
          <p:cNvCxnSpPr>
            <a:cxnSpLocks noChangeShapeType="1"/>
            <a:stCxn id="21509" idx="2"/>
            <a:endCxn id="94234" idx="0"/>
          </p:cNvCxnSpPr>
          <p:nvPr/>
        </p:nvCxnSpPr>
        <p:spPr bwMode="auto">
          <a:xfrm flipH="1">
            <a:off x="4305300" y="1781176"/>
            <a:ext cx="2247900" cy="180975"/>
          </a:xfrm>
          <a:prstGeom prst="straightConnector1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0" name="AutoShape 42">
            <a:extLst>
              <a:ext uri="{FF2B5EF4-FFF2-40B4-BE49-F238E27FC236}">
                <a16:creationId xmlns:a16="http://schemas.microsoft.com/office/drawing/2014/main" id="{5B66B51D-C03A-4C76-A2A7-06CA95CE981C}"/>
              </a:ext>
            </a:extLst>
          </p:cNvPr>
          <p:cNvCxnSpPr>
            <a:cxnSpLocks noChangeShapeType="1"/>
            <a:stCxn id="21509" idx="2"/>
            <a:endCxn id="94236" idx="0"/>
          </p:cNvCxnSpPr>
          <p:nvPr/>
        </p:nvCxnSpPr>
        <p:spPr bwMode="auto">
          <a:xfrm>
            <a:off x="6553200" y="1781176"/>
            <a:ext cx="2209800" cy="180975"/>
          </a:xfrm>
          <a:prstGeom prst="straightConnector1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1" name="AutoShape 43">
            <a:extLst>
              <a:ext uri="{FF2B5EF4-FFF2-40B4-BE49-F238E27FC236}">
                <a16:creationId xmlns:a16="http://schemas.microsoft.com/office/drawing/2014/main" id="{76BDE905-2D6D-43C7-BA38-26A078D0C9E2}"/>
              </a:ext>
            </a:extLst>
          </p:cNvPr>
          <p:cNvCxnSpPr>
            <a:cxnSpLocks noChangeShapeType="1"/>
            <a:stCxn id="94234" idx="2"/>
            <a:endCxn id="94241" idx="7"/>
          </p:cNvCxnSpPr>
          <p:nvPr/>
        </p:nvCxnSpPr>
        <p:spPr bwMode="auto">
          <a:xfrm flipH="1">
            <a:off x="3445935" y="2971800"/>
            <a:ext cx="859365" cy="412116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2" name="AutoShape 44">
            <a:extLst>
              <a:ext uri="{FF2B5EF4-FFF2-40B4-BE49-F238E27FC236}">
                <a16:creationId xmlns:a16="http://schemas.microsoft.com/office/drawing/2014/main" id="{7E54A1C1-9B5D-4139-B20B-9078EC470614}"/>
              </a:ext>
            </a:extLst>
          </p:cNvPr>
          <p:cNvCxnSpPr>
            <a:cxnSpLocks noChangeShapeType="1"/>
            <a:stCxn id="94234" idx="2"/>
            <a:endCxn id="94243" idx="0"/>
          </p:cNvCxnSpPr>
          <p:nvPr/>
        </p:nvCxnSpPr>
        <p:spPr bwMode="auto">
          <a:xfrm>
            <a:off x="4305300" y="2971800"/>
            <a:ext cx="594073" cy="70126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3" name="AutoShape 45">
            <a:extLst>
              <a:ext uri="{FF2B5EF4-FFF2-40B4-BE49-F238E27FC236}">
                <a16:creationId xmlns:a16="http://schemas.microsoft.com/office/drawing/2014/main" id="{7671E388-ABCB-4E05-9A6E-0ACEA67619DE}"/>
              </a:ext>
            </a:extLst>
          </p:cNvPr>
          <p:cNvCxnSpPr>
            <a:cxnSpLocks noChangeShapeType="1"/>
            <a:stCxn id="94234" idx="2"/>
            <a:endCxn id="94244" idx="1"/>
          </p:cNvCxnSpPr>
          <p:nvPr/>
        </p:nvCxnSpPr>
        <p:spPr bwMode="auto">
          <a:xfrm>
            <a:off x="4305300" y="2971800"/>
            <a:ext cx="1993454" cy="78081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4" name="AutoShape 46">
            <a:extLst>
              <a:ext uri="{FF2B5EF4-FFF2-40B4-BE49-F238E27FC236}">
                <a16:creationId xmlns:a16="http://schemas.microsoft.com/office/drawing/2014/main" id="{C143B051-C3E5-498B-8223-836399CB10B0}"/>
              </a:ext>
            </a:extLst>
          </p:cNvPr>
          <p:cNvCxnSpPr>
            <a:cxnSpLocks noChangeShapeType="1"/>
            <a:stCxn id="94236" idx="2"/>
            <a:endCxn id="94238" idx="0"/>
          </p:cNvCxnSpPr>
          <p:nvPr/>
        </p:nvCxnSpPr>
        <p:spPr bwMode="auto">
          <a:xfrm>
            <a:off x="8763000" y="2971800"/>
            <a:ext cx="1608667" cy="62841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5" name="AutoShape 47">
            <a:extLst>
              <a:ext uri="{FF2B5EF4-FFF2-40B4-BE49-F238E27FC236}">
                <a16:creationId xmlns:a16="http://schemas.microsoft.com/office/drawing/2014/main" id="{93AC2B11-327F-4CCA-B642-A09DFF6E89C0}"/>
              </a:ext>
            </a:extLst>
          </p:cNvPr>
          <p:cNvCxnSpPr>
            <a:cxnSpLocks noChangeShapeType="1"/>
            <a:stCxn id="94241" idx="4"/>
            <a:endCxn id="94245" idx="0"/>
          </p:cNvCxnSpPr>
          <p:nvPr/>
        </p:nvCxnSpPr>
        <p:spPr bwMode="auto">
          <a:xfrm>
            <a:off x="2125837" y="5526799"/>
            <a:ext cx="579263" cy="340601"/>
          </a:xfrm>
          <a:prstGeom prst="straightConnector1">
            <a:avLst/>
          </a:prstGeom>
          <a:noFill/>
          <a:ln w="57150">
            <a:solidFill>
              <a:srgbClr val="CF0B4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6" name="AutoShape 48">
            <a:extLst>
              <a:ext uri="{FF2B5EF4-FFF2-40B4-BE49-F238E27FC236}">
                <a16:creationId xmlns:a16="http://schemas.microsoft.com/office/drawing/2014/main" id="{EC3D60A0-8C6F-449F-8B34-83A54522DF08}"/>
              </a:ext>
            </a:extLst>
          </p:cNvPr>
          <p:cNvCxnSpPr>
            <a:cxnSpLocks noChangeShapeType="1"/>
            <a:stCxn id="94243" idx="4"/>
            <a:endCxn id="94247" idx="0"/>
          </p:cNvCxnSpPr>
          <p:nvPr/>
        </p:nvCxnSpPr>
        <p:spPr bwMode="auto">
          <a:xfrm flipH="1">
            <a:off x="4686300" y="5211411"/>
            <a:ext cx="213073" cy="655989"/>
          </a:xfrm>
          <a:prstGeom prst="straightConnector1">
            <a:avLst/>
          </a:prstGeom>
          <a:noFill/>
          <a:ln w="57150">
            <a:solidFill>
              <a:srgbClr val="CF0B4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7" name="AutoShape 49">
            <a:extLst>
              <a:ext uri="{FF2B5EF4-FFF2-40B4-BE49-F238E27FC236}">
                <a16:creationId xmlns:a16="http://schemas.microsoft.com/office/drawing/2014/main" id="{636FCC7E-CB0D-46FB-9C16-54A5EE5BFDDA}"/>
              </a:ext>
            </a:extLst>
          </p:cNvPr>
          <p:cNvCxnSpPr>
            <a:cxnSpLocks noChangeShapeType="1"/>
            <a:stCxn id="94244" idx="4"/>
            <a:endCxn id="94246" idx="0"/>
          </p:cNvCxnSpPr>
          <p:nvPr/>
        </p:nvCxnSpPr>
        <p:spPr bwMode="auto">
          <a:xfrm flipH="1">
            <a:off x="6972300" y="5638800"/>
            <a:ext cx="543279" cy="152400"/>
          </a:xfrm>
          <a:prstGeom prst="straightConnector1">
            <a:avLst/>
          </a:prstGeom>
          <a:noFill/>
          <a:ln w="57150">
            <a:solidFill>
              <a:srgbClr val="CF0B4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58" name="AutoShape 50">
            <a:extLst>
              <a:ext uri="{FF2B5EF4-FFF2-40B4-BE49-F238E27FC236}">
                <a16:creationId xmlns:a16="http://schemas.microsoft.com/office/drawing/2014/main" id="{59F5A0C6-C5BD-48F2-944A-523CD1883387}"/>
              </a:ext>
            </a:extLst>
          </p:cNvPr>
          <p:cNvCxnSpPr>
            <a:cxnSpLocks noChangeShapeType="1"/>
            <a:stCxn id="94238" idx="4"/>
            <a:endCxn id="94240" idx="0"/>
          </p:cNvCxnSpPr>
          <p:nvPr/>
        </p:nvCxnSpPr>
        <p:spPr bwMode="auto">
          <a:xfrm flipH="1">
            <a:off x="9410700" y="5200418"/>
            <a:ext cx="960967" cy="666982"/>
          </a:xfrm>
          <a:prstGeom prst="straightConnector1">
            <a:avLst/>
          </a:prstGeom>
          <a:noFill/>
          <a:ln w="57150">
            <a:solidFill>
              <a:srgbClr val="CF0B4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Номер слайда 21509">
            <a:extLst>
              <a:ext uri="{FF2B5EF4-FFF2-40B4-BE49-F238E27FC236}">
                <a16:creationId xmlns:a16="http://schemas.microsoft.com/office/drawing/2014/main" id="{CB1A4CEC-E4F3-483A-AC0E-5A61F260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4" grpId="0" animBg="1"/>
      <p:bldP spid="94236" grpId="0" animBg="1"/>
      <p:bldP spid="94238" grpId="0" animBg="1"/>
      <p:bldP spid="94240" grpId="0" animBg="1"/>
      <p:bldP spid="94241" grpId="0" animBg="1"/>
      <p:bldP spid="94243" grpId="0" animBg="1"/>
      <p:bldP spid="94244" grpId="0" animBg="1"/>
      <p:bldP spid="94245" grpId="0" animBg="1"/>
      <p:bldP spid="94246" grpId="0" animBg="1"/>
      <p:bldP spid="942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BD8A4B-08E8-48F7-8207-839693AD35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370" y="756274"/>
            <a:ext cx="2848502" cy="284850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6923239-F2C6-4BB4-9D0C-347BDCAF14C0}"/>
              </a:ext>
            </a:extLst>
          </p:cNvPr>
          <p:cNvSpPr/>
          <p:nvPr/>
        </p:nvSpPr>
        <p:spPr>
          <a:xfrm>
            <a:off x="317292" y="1465570"/>
            <a:ext cx="6644007" cy="502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Garamond" panose="02020404030301010803" pitchFamily="18" charset="0"/>
              </a:rPr>
              <a:t>Обладает преимущественным действием на </a:t>
            </a:r>
            <a:r>
              <a:rPr lang="ru-RU" altLang="ru-RU" sz="2000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sz="2000" dirty="0">
                <a:latin typeface="Garamond" panose="02020404030301010803" pitchFamily="18" charset="0"/>
              </a:rPr>
              <a:t>1- </a:t>
            </a:r>
            <a:r>
              <a:rPr lang="ru-RU" altLang="ru-RU" sz="2000" dirty="0" err="1">
                <a:latin typeface="Garamond" panose="02020404030301010803" pitchFamily="18" charset="0"/>
              </a:rPr>
              <a:t>адренорецепторы</a:t>
            </a:r>
            <a:r>
              <a:rPr lang="ru-RU" altLang="ru-RU" sz="2000" dirty="0">
                <a:latin typeface="Garamond" panose="02020404030301010803" pitchFamily="18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Garamond" panose="02020404030301010803" pitchFamily="18" charset="0"/>
              </a:rPr>
              <a:t>Вызывает сужение артериол и повышение артериального давления. 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Garamond" panose="02020404030301010803" pitchFamily="18" charset="0"/>
              </a:rPr>
              <a:t>мало подвержен действию фермента КОМТ, поэтому он более стоек, оказывает более длительный  эффект. 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Garamond" panose="02020404030301010803" pitchFamily="18" charset="0"/>
              </a:rPr>
              <a:t>ЛП  вызывает  расширение  зрачка  и может понизить внутриглазное давление  при  </a:t>
            </a:r>
            <a:r>
              <a:rPr lang="ru-RU" altLang="ru-RU" sz="2000" dirty="0" err="1">
                <a:latin typeface="Garamond" panose="02020404030301010803" pitchFamily="18" charset="0"/>
              </a:rPr>
              <a:t>открытоугольных</a:t>
            </a:r>
            <a:r>
              <a:rPr lang="ru-RU" altLang="ru-RU" sz="2000" dirty="0">
                <a:latin typeface="Garamond" panose="02020404030301010803" pitchFamily="18" charset="0"/>
              </a:rPr>
              <a:t>  формах глаукомы. 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Garamond" panose="02020404030301010803" pitchFamily="18" charset="0"/>
              </a:rPr>
              <a:t>Применяют  для  повышения артериального  давления при коллапсе и гипотензии (р-р д/ин.), при ринитах (спреи и кали назальные), диагностические процедуры (капли глазные). 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Garamond" panose="02020404030301010803" pitchFamily="18" charset="0"/>
              </a:rPr>
              <a:t>ПЭ: </a:t>
            </a:r>
            <a:r>
              <a:rPr lang="ru-RU" sz="2000" dirty="0">
                <a:latin typeface="Garamond" panose="02020404030301010803" pitchFamily="18" charset="0"/>
              </a:rPr>
              <a:t>чувство жжения, пощипывания или покалывания в носу, головная боль, головокружение, сердцебиение, аритмия, повышение АД, </a:t>
            </a:r>
            <a:r>
              <a:rPr lang="ru-RU" sz="2000" dirty="0" err="1">
                <a:latin typeface="Garamond" panose="02020404030301010803" pitchFamily="18" charset="0"/>
              </a:rPr>
              <a:t>мидриаз</a:t>
            </a:r>
            <a:r>
              <a:rPr lang="ru-RU" sz="2000" dirty="0">
                <a:latin typeface="Garamond" panose="02020404030301010803" pitchFamily="18" charset="0"/>
              </a:rPr>
              <a:t> </a:t>
            </a:r>
            <a:r>
              <a:rPr lang="ru-RU" altLang="ru-RU" sz="2000" dirty="0">
                <a:latin typeface="Garamond" panose="02020404030301010803" pitchFamily="18" charset="0"/>
              </a:rPr>
              <a:t>(эти ПЭ для всех альфа-</a:t>
            </a:r>
            <a:r>
              <a:rPr lang="ru-RU" altLang="ru-RU" sz="2000" dirty="0" err="1">
                <a:latin typeface="Garamond" panose="02020404030301010803" pitchFamily="18" charset="0"/>
              </a:rPr>
              <a:t>адреномиметиков</a:t>
            </a:r>
            <a:r>
              <a:rPr lang="ru-RU" altLang="ru-RU" sz="2000" dirty="0">
                <a:latin typeface="Garamond" panose="02020404030301010803" pitchFamily="18" charset="0"/>
              </a:rPr>
              <a:t>)</a:t>
            </a:r>
            <a:r>
              <a:rPr lang="ru-RU" sz="2000" dirty="0">
                <a:latin typeface="Garamond" panose="02020404030301010803" pitchFamily="18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Garamond" panose="02020404030301010803" pitchFamily="18" charset="0"/>
              </a:rPr>
              <a:t>Противопоказан </a:t>
            </a:r>
            <a:r>
              <a:rPr lang="ru-RU" altLang="ru-RU" sz="2000" dirty="0">
                <a:latin typeface="Garamond" panose="02020404030301010803" pitchFamily="18" charset="0"/>
              </a:rPr>
              <a:t> при  АГ, атеросклерозе, тахикардии и спазмах  сосудов, глаукома (эти ПП для всех альфа-</a:t>
            </a:r>
            <a:r>
              <a:rPr lang="ru-RU" altLang="ru-RU" sz="2000" dirty="0" err="1">
                <a:latin typeface="Garamond" panose="02020404030301010803" pitchFamily="18" charset="0"/>
              </a:rPr>
              <a:t>адреномиметиков</a:t>
            </a:r>
            <a:r>
              <a:rPr lang="ru-RU" altLang="ru-RU" sz="2000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8539E569-C011-4E05-BAD8-6B04410B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6</a:t>
            </a:fld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59540-7DB0-4F33-AA66-C5A3AE1EAAD0}"/>
              </a:ext>
            </a:extLst>
          </p:cNvPr>
          <p:cNvSpPr txBox="1"/>
          <p:nvPr/>
        </p:nvSpPr>
        <p:spPr>
          <a:xfrm>
            <a:off x="8714419" y="215761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α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64177-F6E3-452F-8E0B-87091D345B25}"/>
              </a:ext>
            </a:extLst>
          </p:cNvPr>
          <p:cNvSpPr txBox="1"/>
          <p:nvPr/>
        </p:nvSpPr>
        <p:spPr>
          <a:xfrm>
            <a:off x="480417" y="217665"/>
            <a:ext cx="63177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Фенилэфрин</a:t>
            </a:r>
            <a:r>
              <a:rPr lang="ru-RU" sz="3200" b="1" dirty="0">
                <a:solidFill>
                  <a:srgbClr val="FF0000"/>
                </a:solidFill>
              </a:rPr>
              <a:t> (</a:t>
            </a:r>
            <a:r>
              <a:rPr lang="ru-RU" sz="3200" b="1" dirty="0" err="1">
                <a:solidFill>
                  <a:srgbClr val="FF0000"/>
                </a:solidFill>
              </a:rPr>
              <a:t>Ирифрин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Мезатон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</a:p>
          <a:p>
            <a:r>
              <a:rPr lang="ru-RU" sz="3200" b="1" dirty="0" err="1">
                <a:solidFill>
                  <a:srgbClr val="FF0000"/>
                </a:solidFill>
              </a:rPr>
              <a:t>Назол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кидс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>
                <a:solidFill>
                  <a:srgbClr val="FF0000"/>
                </a:solidFill>
              </a:rPr>
              <a:t>Назол</a:t>
            </a:r>
            <a:r>
              <a:rPr lang="ru-RU" sz="3200" b="1" dirty="0">
                <a:solidFill>
                  <a:srgbClr val="FF0000"/>
                </a:solidFill>
              </a:rPr>
              <a:t> бэби)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D15CCE-A4A1-5DB4-E1D7-21EAAD9A4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773" y="3429000"/>
            <a:ext cx="1616031" cy="32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A96865-0F06-449D-9511-55E793AEF9DE}"/>
              </a:ext>
            </a:extLst>
          </p:cNvPr>
          <p:cNvSpPr txBox="1"/>
          <p:nvPr/>
        </p:nvSpPr>
        <p:spPr>
          <a:xfrm>
            <a:off x="8528547" y="605563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4+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C357994-A5BF-8C3B-9241-565D461F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2990" y="3239911"/>
            <a:ext cx="3510208" cy="35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DD6617-EF1B-4068-877E-0A8B6B4B361B}"/>
              </a:ext>
            </a:extLst>
          </p:cNvPr>
          <p:cNvSpPr txBox="1"/>
          <p:nvPr/>
        </p:nvSpPr>
        <p:spPr>
          <a:xfrm>
            <a:off x="10159907" y="5957944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2 </a:t>
            </a:r>
            <a:r>
              <a:rPr lang="ru-RU" sz="2000" b="1" dirty="0" err="1">
                <a:solidFill>
                  <a:srgbClr val="C00000"/>
                </a:solidFill>
              </a:rPr>
              <a:t>мес</a:t>
            </a:r>
            <a:r>
              <a:rPr lang="ru-RU" sz="2000" b="1" dirty="0">
                <a:solidFill>
                  <a:srgbClr val="C00000"/>
                </a:solidFill>
              </a:rPr>
              <a:t>+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DA81A65-6995-48FC-CC7E-C4C63A171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8239" y="611295"/>
            <a:ext cx="1972587" cy="270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4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4246C5-3D71-45F2-8D9F-09AE9C21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24" y="488972"/>
            <a:ext cx="11614009" cy="25882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altLang="ru-RU" sz="2000" dirty="0">
                <a:latin typeface="Garamond" panose="02020404030301010803" pitchFamily="18" charset="0"/>
              </a:rPr>
              <a:t>Является </a:t>
            </a:r>
            <a:r>
              <a:rPr lang="ru-RU" altLang="ru-RU" sz="2000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sz="2000" dirty="0">
                <a:latin typeface="Garamond" panose="02020404030301010803" pitchFamily="18" charset="0"/>
              </a:rPr>
              <a:t>1, </a:t>
            </a:r>
            <a:r>
              <a:rPr lang="ru-RU" altLang="ru-RU" sz="2000" dirty="0">
                <a:latin typeface="Garamond" panose="02020404030301010803" pitchFamily="18" charset="0"/>
                <a:sym typeface="Symbol" panose="05050102010706020507" pitchFamily="18" charset="2"/>
              </a:rPr>
              <a:t></a:t>
            </a:r>
            <a:r>
              <a:rPr lang="ru-RU" altLang="ru-RU" sz="2000" dirty="0">
                <a:latin typeface="Garamond" panose="02020404030301010803" pitchFamily="18" charset="0"/>
              </a:rPr>
              <a:t>2-адреномиметиком, оказывает  длительный  сосудосуживающий   эффект. </a:t>
            </a:r>
          </a:p>
          <a:p>
            <a:pPr algn="just"/>
            <a:r>
              <a:rPr lang="ru-RU" altLang="ru-RU" sz="2000" dirty="0">
                <a:latin typeface="Garamond" panose="02020404030301010803" pitchFamily="18" charset="0"/>
              </a:rPr>
              <a:t>При  нанесении  на слизистые оболочки  оказывает противовоспалительное (противоотечное) действие, облегчает носовое дыхание. </a:t>
            </a:r>
          </a:p>
          <a:p>
            <a:pPr algn="just"/>
            <a:r>
              <a:rPr lang="ru-RU" altLang="ru-RU" sz="2000" dirty="0">
                <a:latin typeface="Garamond" panose="02020404030301010803" pitchFamily="18" charset="0"/>
              </a:rPr>
              <a:t>Ринит, аллергический конъюнктивит (</a:t>
            </a:r>
            <a:r>
              <a:rPr lang="ru-RU" altLang="ru-RU" sz="2000" dirty="0" err="1">
                <a:latin typeface="Garamond" panose="02020404030301010803" pitchFamily="18" charset="0"/>
              </a:rPr>
              <a:t>Сигида</a:t>
            </a:r>
            <a:r>
              <a:rPr lang="ru-RU" altLang="ru-RU" sz="2000" dirty="0">
                <a:latin typeface="Garamond" panose="02020404030301010803" pitchFamily="18" charset="0"/>
              </a:rPr>
              <a:t>).</a:t>
            </a:r>
          </a:p>
          <a:p>
            <a:pPr algn="just"/>
            <a:r>
              <a:rPr lang="ru-RU" altLang="ru-RU" sz="2000" dirty="0">
                <a:latin typeface="Garamond" panose="02020404030301010803" pitchFamily="18" charset="0"/>
              </a:rPr>
              <a:t>Для  общего действия на организм не используется в связи с его высокой токсичностью (угнетает ЦНС). </a:t>
            </a:r>
          </a:p>
          <a:p>
            <a:pPr algn="just"/>
            <a:r>
              <a:rPr lang="ru-RU" altLang="ru-RU" sz="2000" dirty="0">
                <a:latin typeface="Garamond" panose="02020404030301010803" pitchFamily="18" charset="0"/>
              </a:rPr>
              <a:t>При применении  возможно  явление  </a:t>
            </a:r>
            <a:r>
              <a:rPr lang="ru-RU" altLang="ru-RU" sz="2000" b="1" dirty="0" err="1">
                <a:latin typeface="Garamond" panose="02020404030301010803" pitchFamily="18" charset="0"/>
              </a:rPr>
              <a:t>тахифилаксии</a:t>
            </a:r>
            <a:r>
              <a:rPr lang="ru-RU" altLang="ru-RU" sz="2000" dirty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ru-RU" altLang="ru-RU" sz="2000" dirty="0">
                <a:latin typeface="Garamond" panose="02020404030301010803" pitchFamily="18" charset="0"/>
              </a:rPr>
              <a:t>У детей старше 1 года применяют 0,05% раствор. Продолжительность лечения – не более 5-7 дней (без перерыва) – для всех альфа-</a:t>
            </a:r>
            <a:r>
              <a:rPr lang="ru-RU" altLang="ru-RU" sz="2000" dirty="0" err="1">
                <a:latin typeface="Garamond" panose="02020404030301010803" pitchFamily="18" charset="0"/>
              </a:rPr>
              <a:t>адреномиметиков</a:t>
            </a:r>
            <a:r>
              <a:rPr lang="ru-RU" altLang="ru-RU" sz="20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0C7202-CCB0-4B90-B153-BA73AF70B8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115" y="3249769"/>
            <a:ext cx="3513666" cy="3513666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B92FB5-B585-4BDD-994D-F132E4F3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7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F3262-3A22-4AF4-9C78-6AAD5069582D}"/>
              </a:ext>
            </a:extLst>
          </p:cNvPr>
          <p:cNvSpPr txBox="1"/>
          <p:nvPr/>
        </p:nvSpPr>
        <p:spPr>
          <a:xfrm>
            <a:off x="8928225" y="27307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α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D9D03-5009-43C8-A65C-FD9A020D537B}"/>
              </a:ext>
            </a:extLst>
          </p:cNvPr>
          <p:cNvSpPr txBox="1"/>
          <p:nvPr/>
        </p:nvSpPr>
        <p:spPr>
          <a:xfrm>
            <a:off x="282222" y="87930"/>
            <a:ext cx="8069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Нафазолин (Нафтизин, </a:t>
            </a:r>
            <a:r>
              <a:rPr lang="ru-RU" sz="2800" b="1" dirty="0" err="1">
                <a:solidFill>
                  <a:srgbClr val="FF0000"/>
                </a:solidFill>
              </a:rPr>
              <a:t>Санорин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Сигида</a:t>
            </a:r>
            <a:r>
              <a:rPr lang="ru-RU" sz="2800" b="1" dirty="0">
                <a:solidFill>
                  <a:srgbClr val="FF0000"/>
                </a:solidFill>
              </a:rPr>
              <a:t> кристалл)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C7A60-5778-6074-E053-6C426D102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4225" y="3127531"/>
            <a:ext cx="1733520" cy="3730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BF695A-8EAE-8895-2C86-F5B10D602B56}"/>
              </a:ext>
            </a:extLst>
          </p:cNvPr>
          <p:cNvSpPr txBox="1"/>
          <p:nvPr/>
        </p:nvSpPr>
        <p:spPr>
          <a:xfrm>
            <a:off x="7863154" y="4560864"/>
            <a:ext cx="44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2+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ABBCB8-FE0E-81CA-0149-180E11CC0A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533" y="2958007"/>
            <a:ext cx="1576123" cy="37304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051412-209C-E945-4CE0-0FFD487BC668}"/>
              </a:ext>
            </a:extLst>
          </p:cNvPr>
          <p:cNvSpPr txBox="1"/>
          <p:nvPr/>
        </p:nvSpPr>
        <p:spPr>
          <a:xfrm>
            <a:off x="9982200" y="3320742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16+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FA5278-D347-A383-7531-2A5F7F029D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2" b="-1"/>
          <a:stretch/>
        </p:blipFill>
        <p:spPr>
          <a:xfrm>
            <a:off x="3771197" y="3204140"/>
            <a:ext cx="1883450" cy="35659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1F9D6E-F09A-4841-A7EF-8243CB0A0C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24" y="3063950"/>
            <a:ext cx="1752851" cy="3794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C65BF5-240C-0C31-66FB-19BA799906B3}"/>
              </a:ext>
            </a:extLst>
          </p:cNvPr>
          <p:cNvSpPr txBox="1"/>
          <p:nvPr/>
        </p:nvSpPr>
        <p:spPr>
          <a:xfrm>
            <a:off x="722202" y="4730141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15+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433532-938A-40E9-2452-E12326FAF7FE}"/>
              </a:ext>
            </a:extLst>
          </p:cNvPr>
          <p:cNvSpPr txBox="1"/>
          <p:nvPr/>
        </p:nvSpPr>
        <p:spPr>
          <a:xfrm>
            <a:off x="4220204" y="4253118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1+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C9C672A-12F8-2C90-3FA9-429DF6EFD3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4837" y="3207808"/>
            <a:ext cx="1524117" cy="35136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C67F20-7D44-9549-B426-F658A2B85ADB}"/>
              </a:ext>
            </a:extLst>
          </p:cNvPr>
          <p:cNvSpPr txBox="1"/>
          <p:nvPr/>
        </p:nvSpPr>
        <p:spPr>
          <a:xfrm>
            <a:off x="2424516" y="4714783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15+</a:t>
            </a:r>
          </a:p>
        </p:txBody>
      </p:sp>
    </p:spTree>
    <p:extLst>
      <p:ext uri="{BB962C8B-B14F-4D97-AF65-F5344CB8AC3E}">
        <p14:creationId xmlns:p14="http://schemas.microsoft.com/office/powerpoint/2010/main" val="223317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332C73-AD6B-4E0F-AD76-2B6DB0FD9A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377" y="2277340"/>
            <a:ext cx="2352321" cy="235232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A01A125-AB8D-4FEA-9581-40F20DFA4306}"/>
              </a:ext>
            </a:extLst>
          </p:cNvPr>
          <p:cNvSpPr/>
          <p:nvPr/>
        </p:nvSpPr>
        <p:spPr>
          <a:xfrm>
            <a:off x="430409" y="553599"/>
            <a:ext cx="113943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При нанесении на слизистые оболочки вызывает сужение сосудов, уменьшая местную гиперемию и отек.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При ринитах облегчает носовое дыхание.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Действие наступает через несколько минут и продолжается в течение нескольких часов.</a:t>
            </a:r>
          </a:p>
          <a:p>
            <a:pPr algn="just"/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Применение: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Острый инфекционный и аллергический ринит, синусит, средний отит (в составе комбинированной терапии для уменьшения отека слизистой носоглотки), поллиноз; подготовка пациента к диагностическим процедурам в полости носа.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Детям </a:t>
            </a:r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от 2 лет </a:t>
            </a:r>
            <a:r>
              <a:rPr lang="ru-RU" dirty="0">
                <a:latin typeface="Garamond" panose="02020404030301010803" pitchFamily="18" charset="0"/>
                <a:cs typeface="Times New Roman" panose="02020603050405020304" pitchFamily="18" charset="0"/>
              </a:rPr>
              <a:t>(0,05% капли и спрей)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Номер слайда 29">
            <a:extLst>
              <a:ext uri="{FF2B5EF4-FFF2-40B4-BE49-F238E27FC236}">
                <a16:creationId xmlns:a16="http://schemas.microsoft.com/office/drawing/2014/main" id="{8DCCD994-27E1-4E52-8CB3-1FBD15A2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8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B31EC-AA40-43FA-9530-AC8EB1E07F20}"/>
              </a:ext>
            </a:extLst>
          </p:cNvPr>
          <p:cNvSpPr txBox="1"/>
          <p:nvPr/>
        </p:nvSpPr>
        <p:spPr>
          <a:xfrm>
            <a:off x="9209543" y="55899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α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A0FE6-6642-4BE6-8A44-7DF4AA834583}"/>
              </a:ext>
            </a:extLst>
          </p:cNvPr>
          <p:cNvSpPr txBox="1"/>
          <p:nvPr/>
        </p:nvSpPr>
        <p:spPr>
          <a:xfrm>
            <a:off x="838200" y="171010"/>
            <a:ext cx="837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Ксилометазолин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Галазолин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Тизин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РиноСтоп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Снуп</a:t>
            </a:r>
            <a:r>
              <a:rPr lang="ru-RU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0CFF4-BD6C-8D50-E6F7-D95920BA8188}"/>
              </a:ext>
            </a:extLst>
          </p:cNvPr>
          <p:cNvSpPr txBox="1"/>
          <p:nvPr/>
        </p:nvSpPr>
        <p:spPr>
          <a:xfrm>
            <a:off x="3350456" y="313892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A34D07-343C-D76F-2F67-EBDA7060F0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35" y="2772823"/>
            <a:ext cx="2841978" cy="1308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DE163F-06A4-0E66-3DE6-AAC6AA9D612C}"/>
              </a:ext>
            </a:extLst>
          </p:cNvPr>
          <p:cNvSpPr txBox="1"/>
          <p:nvPr/>
        </p:nvSpPr>
        <p:spPr>
          <a:xfrm>
            <a:off x="629649" y="312582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3+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346911-423E-FFA8-B5DB-9CD043E060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54" y="3995217"/>
            <a:ext cx="1290916" cy="2647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6C2C9E-6D2A-2318-F195-8562289394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273" y="3995217"/>
            <a:ext cx="1268840" cy="2585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699518-8BF5-93D8-3E12-0F1C86F688B3}"/>
              </a:ext>
            </a:extLst>
          </p:cNvPr>
          <p:cNvSpPr txBox="1"/>
          <p:nvPr/>
        </p:nvSpPr>
        <p:spPr>
          <a:xfrm>
            <a:off x="982940" y="5257653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D9C115-2AA2-9114-7F59-B1FA62E21D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7886" y="4102531"/>
            <a:ext cx="1177050" cy="24333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E9A725-3448-1651-7AF3-6D731F30A35C}"/>
              </a:ext>
            </a:extLst>
          </p:cNvPr>
          <p:cNvSpPr txBox="1"/>
          <p:nvPr/>
        </p:nvSpPr>
        <p:spPr>
          <a:xfrm>
            <a:off x="3251028" y="532657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12+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9A67C15-9BA2-7072-5A63-06FFD55175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4653" y="4077292"/>
            <a:ext cx="880532" cy="25658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3314FF-2A22-F08A-A188-1FE88F71F7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5727" y="4086814"/>
            <a:ext cx="933649" cy="25468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5972B6-6AFA-B85F-ABFB-30BDE8350C44}"/>
              </a:ext>
            </a:extLst>
          </p:cNvPr>
          <p:cNvSpPr txBox="1"/>
          <p:nvPr/>
        </p:nvSpPr>
        <p:spPr>
          <a:xfrm>
            <a:off x="3833727" y="486266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1A37BA-BA1D-AFE1-F6E9-8EDBF6BA6A34}"/>
              </a:ext>
            </a:extLst>
          </p:cNvPr>
          <p:cNvSpPr txBox="1"/>
          <p:nvPr/>
        </p:nvSpPr>
        <p:spPr>
          <a:xfrm>
            <a:off x="5043284" y="559951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ABAC8D-E5B2-1621-E62E-DE20D4377C83}"/>
              </a:ext>
            </a:extLst>
          </p:cNvPr>
          <p:cNvSpPr txBox="1"/>
          <p:nvPr/>
        </p:nvSpPr>
        <p:spPr>
          <a:xfrm>
            <a:off x="2170321" y="531919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7EA8D60-5F07-C582-D7E4-2DD201FE407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127" y="3952712"/>
            <a:ext cx="1105886" cy="27794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8150E8C-2B16-EB5E-C80C-FE1C419FC5DB}"/>
              </a:ext>
            </a:extLst>
          </p:cNvPr>
          <p:cNvSpPr txBox="1"/>
          <p:nvPr/>
        </p:nvSpPr>
        <p:spPr>
          <a:xfrm>
            <a:off x="6580484" y="543390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2+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F4D2FA3-EA14-E487-B6AD-C12EEB8BBEB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3473" y="2603485"/>
            <a:ext cx="1192333" cy="405235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441A705-D1E2-83F4-0B7A-4166095E8E34}"/>
              </a:ext>
            </a:extLst>
          </p:cNvPr>
          <p:cNvSpPr txBox="1"/>
          <p:nvPr/>
        </p:nvSpPr>
        <p:spPr>
          <a:xfrm>
            <a:off x="7409099" y="336337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0E1AF54-72FB-8041-EA3A-016AA01AED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3280" y="2598542"/>
            <a:ext cx="1205543" cy="405235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F0B8423-C305-4A40-658B-ECDEB3B03A7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113" y="3435798"/>
            <a:ext cx="518205" cy="499915"/>
          </a:xfrm>
          <a:prstGeom prst="rect">
            <a:avLst/>
          </a:prstGeom>
        </p:spPr>
      </p:pic>
      <p:pic>
        <p:nvPicPr>
          <p:cNvPr id="1025" name="Рисунок 1024">
            <a:extLst>
              <a:ext uri="{FF2B5EF4-FFF2-40B4-BE49-F238E27FC236}">
                <a16:creationId xmlns:a16="http://schemas.microsoft.com/office/drawing/2014/main" id="{0951E3F7-E9F6-8D44-0AF2-64E88B7256F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553" y="2229472"/>
            <a:ext cx="817214" cy="1764124"/>
          </a:xfrm>
          <a:prstGeom prst="rect">
            <a:avLst/>
          </a:prstGeom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047A623A-9F4F-FDA2-D2DB-CB06AE7409FE}"/>
              </a:ext>
            </a:extLst>
          </p:cNvPr>
          <p:cNvSpPr txBox="1"/>
          <p:nvPr/>
        </p:nvSpPr>
        <p:spPr>
          <a:xfrm>
            <a:off x="6181916" y="3305078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  <p:pic>
        <p:nvPicPr>
          <p:cNvPr id="1032" name="Рисунок 1031">
            <a:extLst>
              <a:ext uri="{FF2B5EF4-FFF2-40B4-BE49-F238E27FC236}">
                <a16:creationId xmlns:a16="http://schemas.microsoft.com/office/drawing/2014/main" id="{463EAB52-F1E0-30FE-4A48-69AEFC8A2C6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8823" y="2391030"/>
            <a:ext cx="1169435" cy="3372523"/>
          </a:xfrm>
          <a:prstGeom prst="rect">
            <a:avLst/>
          </a:prstGeom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id="{3007D214-6B6B-E8E2-1076-524E0136FE08}"/>
              </a:ext>
            </a:extLst>
          </p:cNvPr>
          <p:cNvSpPr txBox="1"/>
          <p:nvPr/>
        </p:nvSpPr>
        <p:spPr>
          <a:xfrm>
            <a:off x="10125161" y="306646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  <p:pic>
        <p:nvPicPr>
          <p:cNvPr id="1036" name="Picture 4">
            <a:extLst>
              <a:ext uri="{FF2B5EF4-FFF2-40B4-BE49-F238E27FC236}">
                <a16:creationId xmlns:a16="http://schemas.microsoft.com/office/drawing/2014/main" id="{04E1783F-99A2-B65E-836A-545BC3ECF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82266" y="3091337"/>
            <a:ext cx="1206181" cy="334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8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132FF5-3D2E-4AFE-A449-748E0F413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53" y="895531"/>
            <a:ext cx="11311762" cy="5805663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Garamond" panose="02020404030301010803" pitchFamily="18" charset="0"/>
              </a:rPr>
              <a:t>При </a:t>
            </a:r>
            <a:r>
              <a:rPr lang="ru-RU" sz="1800" dirty="0" err="1">
                <a:latin typeface="Garamond" panose="02020404030301010803" pitchFamily="18" charset="0"/>
              </a:rPr>
              <a:t>интраназальном</a:t>
            </a:r>
            <a:r>
              <a:rPr lang="ru-RU" sz="1800" dirty="0">
                <a:latin typeface="Garamond" panose="02020404030301010803" pitchFamily="18" charset="0"/>
              </a:rPr>
              <a:t> применении уменьшает отечность слизистой оболочки верхних отделов дыхательных путей, облегчает носовое дыхание, снижает приток крови к венозным синусам. 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При закапывании в конъюнктивальный мешок уменьшает отечность конъюнктивы. Действие начинается через 15 мин после аппликации, продолжительность — 6–8 ч.</a:t>
            </a:r>
          </a:p>
          <a:p>
            <a:pPr marL="0" indent="0" algn="just">
              <a:buNone/>
            </a:pPr>
            <a:r>
              <a:rPr lang="ru-RU" sz="1800" dirty="0">
                <a:latin typeface="Garamond" panose="02020404030301010803" pitchFamily="18" charset="0"/>
              </a:rPr>
              <a:t>Применение: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Острый ринит (в т.ч. аллергический), вазомоторный ринит, евстахиит, средний отит; для сужения сосудов слизистой оболочки с диагностической целью (под наблюдением врача).</a:t>
            </a:r>
          </a:p>
          <a:p>
            <a:pPr algn="just"/>
            <a:r>
              <a:rPr lang="ru-RU" sz="1800" dirty="0">
                <a:latin typeface="Garamond" panose="02020404030301010803" pitchFamily="18" charset="0"/>
              </a:rPr>
              <a:t>Капли 0,01% могут применяться у детей до 1 года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7D524C-4141-4B80-A11E-21576FFD64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197" y="3150615"/>
            <a:ext cx="3614551" cy="36145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5EE790-215B-4615-8229-11E12A78A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178" y="3408714"/>
            <a:ext cx="3420424" cy="34204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CC3946-963B-483B-BF77-2FD1B6E6EF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278" y="3666646"/>
            <a:ext cx="2848798" cy="284879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3CDF84-4D83-4C8F-8592-0EE20026ED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105" y="3738111"/>
            <a:ext cx="2983364" cy="29833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A224A2-C1D2-4C92-BA2D-A4B9A4D9B7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603" y="3314978"/>
            <a:ext cx="3123308" cy="3123308"/>
          </a:xfrm>
          <a:prstGeom prst="rect">
            <a:avLst/>
          </a:prstGeom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4DAFE375-74E2-45B3-BABA-0AD1737E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D7AF-D564-44B3-B373-9CB5269D0C70}" type="slidenum">
              <a:rPr lang="ru-RU" smtClean="0"/>
              <a:t>9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A8DD9-A086-4AE4-A662-901F38A1FBB7}"/>
              </a:ext>
            </a:extLst>
          </p:cNvPr>
          <p:cNvSpPr txBox="1"/>
          <p:nvPr/>
        </p:nvSpPr>
        <p:spPr>
          <a:xfrm>
            <a:off x="9209543" y="55899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α</a:t>
            </a:r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ru-RU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адреномиметики</a:t>
            </a:r>
            <a:endParaRPr lang="ru-RU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C28A11-EF5A-4E96-9C66-0543D9C4CD47}"/>
              </a:ext>
            </a:extLst>
          </p:cNvPr>
          <p:cNvSpPr txBox="1"/>
          <p:nvPr/>
        </p:nvSpPr>
        <p:spPr>
          <a:xfrm>
            <a:off x="547885" y="320813"/>
            <a:ext cx="8726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Оксиметазолин</a:t>
            </a:r>
            <a:r>
              <a:rPr lang="ru-RU" sz="2800" b="1" dirty="0">
                <a:solidFill>
                  <a:srgbClr val="FF0000"/>
                </a:solidFill>
              </a:rPr>
              <a:t> (</a:t>
            </a:r>
            <a:r>
              <a:rPr lang="ru-RU" sz="2800" b="1" dirty="0" err="1">
                <a:solidFill>
                  <a:srgbClr val="FF0000"/>
                </a:solidFill>
              </a:rPr>
              <a:t>Сиалор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рино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Називин</a:t>
            </a:r>
            <a:r>
              <a:rPr lang="ru-RU" sz="2800" b="1" dirty="0">
                <a:solidFill>
                  <a:srgbClr val="FF0000"/>
                </a:solidFill>
              </a:rPr>
              <a:t>, </a:t>
            </a:r>
            <a:r>
              <a:rPr lang="ru-RU" sz="2800" b="1" dirty="0" err="1">
                <a:solidFill>
                  <a:srgbClr val="FF0000"/>
                </a:solidFill>
              </a:rPr>
              <a:t>Назол</a:t>
            </a:r>
            <a:r>
              <a:rPr lang="ru-RU" sz="2800" b="1" dirty="0">
                <a:solidFill>
                  <a:srgbClr val="FF0000"/>
                </a:solidFill>
              </a:rPr>
              <a:t> адванс)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DA1108-8018-BE89-7EB7-92B3F6F99E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73" y="3429000"/>
            <a:ext cx="1004718" cy="34594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EB741E-1C25-4227-A5C5-239172D67F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7534" y="3110895"/>
            <a:ext cx="1240557" cy="3531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9FA221-7D3A-8242-5B4E-29AB3E6DD37D}"/>
              </a:ext>
            </a:extLst>
          </p:cNvPr>
          <p:cNvSpPr txBox="1"/>
          <p:nvPr/>
        </p:nvSpPr>
        <p:spPr>
          <a:xfrm>
            <a:off x="547885" y="408976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35F8B7-75E6-180D-3568-B15AF3A8E528}"/>
              </a:ext>
            </a:extLst>
          </p:cNvPr>
          <p:cNvSpPr txBox="1"/>
          <p:nvPr/>
        </p:nvSpPr>
        <p:spPr>
          <a:xfrm>
            <a:off x="2571319" y="504512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3675C3-9F33-DA0F-FD73-26FC84D0D4C4}"/>
              </a:ext>
            </a:extLst>
          </p:cNvPr>
          <p:cNvSpPr txBox="1"/>
          <p:nvPr/>
        </p:nvSpPr>
        <p:spPr>
          <a:xfrm>
            <a:off x="6794472" y="615733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800AA-8760-3B8A-359B-E804787877B9}"/>
              </a:ext>
            </a:extLst>
          </p:cNvPr>
          <p:cNvSpPr txBox="1"/>
          <p:nvPr/>
        </p:nvSpPr>
        <p:spPr>
          <a:xfrm>
            <a:off x="8189568" y="408976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0+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7B42C3-D42D-F8EC-761E-992E8B6087E1}"/>
              </a:ext>
            </a:extLst>
          </p:cNvPr>
          <p:cNvSpPr txBox="1"/>
          <p:nvPr/>
        </p:nvSpPr>
        <p:spPr>
          <a:xfrm>
            <a:off x="5088320" y="427443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0+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8B6562-DAF9-2928-678F-73F17663F5DA}"/>
              </a:ext>
            </a:extLst>
          </p:cNvPr>
          <p:cNvSpPr txBox="1"/>
          <p:nvPr/>
        </p:nvSpPr>
        <p:spPr>
          <a:xfrm>
            <a:off x="10171184" y="543741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6+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EB2898-6025-2214-4351-81CF3E9A724F}"/>
              </a:ext>
            </a:extLst>
          </p:cNvPr>
          <p:cNvSpPr txBox="1"/>
          <p:nvPr/>
        </p:nvSpPr>
        <p:spPr>
          <a:xfrm>
            <a:off x="10823117" y="541445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6+</a:t>
            </a:r>
          </a:p>
        </p:txBody>
      </p:sp>
    </p:spTree>
    <p:extLst>
      <p:ext uri="{BB962C8B-B14F-4D97-AF65-F5344CB8AC3E}">
        <p14:creationId xmlns:p14="http://schemas.microsoft.com/office/powerpoint/2010/main" val="1259815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2447</Words>
  <Application>Microsoft Office PowerPoint</Application>
  <PresentationFormat>Широкоэкранный</PresentationFormat>
  <Paragraphs>260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Garamond</vt:lpstr>
      <vt:lpstr>Monotype Corsiva</vt:lpstr>
      <vt:lpstr>Тема Office</vt:lpstr>
      <vt:lpstr>2.2. Лекарственные препараты, влияющие на эфферентную нервную систему 2.2.3. Адреномиметики и симпатомиметики</vt:lpstr>
      <vt:lpstr>Презентация PowerPoint</vt:lpstr>
      <vt:lpstr>Подтипы адренорецепторов</vt:lpstr>
      <vt:lpstr>Подтипы адренорецепторов</vt:lpstr>
      <vt:lpstr>Классификация адреномиметиков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препараты, влияющие на эфферентную нервную систему: адреномиметики и симпатомиметики</dc:title>
  <dc:creator>Olga</dc:creator>
  <cp:lastModifiedBy>Калинина Ольга Сергеевна</cp:lastModifiedBy>
  <cp:revision>46</cp:revision>
  <dcterms:created xsi:type="dcterms:W3CDTF">2018-11-04T17:19:25Z</dcterms:created>
  <dcterms:modified xsi:type="dcterms:W3CDTF">2024-03-15T13:12:56Z</dcterms:modified>
</cp:coreProperties>
</file>