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4152C2-6A30-49EF-A7E9-19D206CF2594}">
          <p14:sldIdLst>
            <p14:sldId id="256"/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6"/>
            <p14:sldId id="272"/>
            <p14:sldId id="273"/>
            <p14:sldId id="27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B14E-FC97-44E9-8ED0-D10C170CE23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F392-B931-4909-A3E2-0FD35E372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1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E577-04D8-49BF-BD51-82DD5F947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776B82-18AF-4515-9C63-9783D8EF0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312F8E-9E88-47E7-8273-A7F1FD06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910-ED3A-486B-B165-97698D3F1BD8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E099C-3AAB-4AF4-9245-1551C75B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336FC-5EA8-4DAC-B5C3-737899C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DA6B-857D-49CC-AE58-7127AFB1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08F666-3C64-4FE6-9C65-17B15FF64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59F4A-A1CF-43CE-AADD-2056D9B3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BD12-9E76-447D-B2A5-8C0085313FC9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AF0C28-DC21-490D-B98C-E8465E3C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42CB5-7BCD-4944-8591-4181B0A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0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372F0-D4BF-4E95-B733-9A12CAF94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D2C7C0-8920-40F7-8D89-7E23F6194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E7777-FF84-4908-B46A-4AAF06A3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6E5C-B9CE-4EB9-BD33-C977B22DBA4F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F136F-D9EB-49F0-99BC-1F1FD67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A6D1C-C7AB-45BE-BB9C-BB4CE699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154A9-B82A-4E6F-8822-A8F6564D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78F3F-4822-493D-B670-C47161055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6116A-E2CB-4741-8E7C-DCFD64A9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5B29-5BB0-4C7D-86E4-F889E408DAEE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3D4E5-25AF-400C-BBA9-4CDAEE26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0C5CA-CC38-4A75-82B0-E70DA4F5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7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490E-0729-445F-9F75-6D17A863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42CE9-190C-493D-B204-95E694E2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D70E3-0496-4607-BBD5-B2F633D9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C93-F1CF-41A5-BD41-E96442A12C65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CA374-9435-477A-8341-BCEB31CE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5E519-E0EF-4CF2-AF79-F58465B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F92F2-911B-4C78-9D07-588C35C1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24F9D-9905-4597-9143-0E96CD345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F7DEC8-3A0E-4259-A1B9-E25E7FD8C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F7DB2B-0580-44AA-B245-24895815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876B-1888-4335-9215-086C7F92E4B9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16DE1D-43B9-495C-885C-9163C410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68E0B-256C-40C9-AFF3-3D0ECB4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1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1A6BA-6795-497F-B289-A1B83E25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05F-D20A-4F57-A59C-14D4F6B5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167CD1-2800-4784-A77A-8F1876A6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0924A-08CE-4310-AA5D-6522AA826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7B54F-8072-4B62-B9F0-CCB23A5A9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4D8A8D-3895-437B-B75A-CE68E523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F194-201C-4B5D-945E-05443AEA495F}" type="datetime1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DE9DFE-685E-4DF2-97F1-FD09F940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2F294D-9171-47F9-B37E-6BE17BF4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6B185-05C3-4F03-93DB-D752AED0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F33FD4-F3A9-4B70-83DC-B5464EAC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0D0-9805-4F16-9831-EC110E718429}" type="datetime1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0D947-B7BC-4B95-A1F4-DFBF44CA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EB97A7-BA1E-4EE1-A0FA-D002C7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6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359F13-C706-4B7B-AD00-DD75A1C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87B4-BDD2-427B-80FD-A3A8C56FA49D}" type="datetime1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3564AA-923D-41E3-B311-EF35F84A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3B7F7-F7F1-4D66-9082-E8C1E5B7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7E890-2788-4EF3-95D9-06817B2F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4E55F-8374-4CF6-B4A2-8E6821B3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B634F-D760-48D0-958A-48DAED608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27133D-5646-4B6C-B9AE-888704EA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3ADF-5593-47CA-8BBD-4565D02D776B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234BF0-B82F-4AE7-A355-254896D8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833CC-7638-4CA2-A236-3207D980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2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150B6-49C2-406E-9027-0791572B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76EEF2-9B08-48B8-BBBA-60D7E2DBC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899FAD-886E-401A-94E0-653AF79C8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ACB95-EB21-49F8-A445-E90A6F7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100-9F9A-425A-98AE-9469042272D2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C9131-A539-4A68-AE85-F88C5DC8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0E2EA4-06B4-4124-ADDA-AFFF3BE1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B7FD1-7AD8-4397-9F53-981F5484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DBD2EE-46E7-498C-A6FF-7CB59D333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5780C-8804-4F98-8410-B3E740756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C779-DA1B-4AA8-81FD-2F6ECECBE1BE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7B4FA-9348-4DE2-BB0D-F73E962EE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AC05D-1727-4A4F-A2DA-BA818710A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27C8-3571-439B-A8EB-F0402319E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1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657FA-BD47-466E-BEC3-4912F9BBF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00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aramond" panose="02020404030301010803" pitchFamily="18" charset="0"/>
              </a:rPr>
              <a:t>2.2. Лекарственные препараты, влияющие на эфферентную нервную систему</a:t>
            </a:r>
            <a:br>
              <a:rPr lang="ru-RU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aramond" panose="02020404030301010803" pitchFamily="18" charset="0"/>
              </a:rPr>
              <a:t>2.2.4. </a:t>
            </a:r>
            <a:r>
              <a:rPr lang="ru-RU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Адренолитики</a:t>
            </a:r>
            <a:r>
              <a:rPr lang="ru-RU" b="1" dirty="0">
                <a:solidFill>
                  <a:srgbClr val="FF0000"/>
                </a:solidFill>
                <a:latin typeface="Garamond" panose="02020404030301010803" pitchFamily="18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симпатолитики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002B97-1267-4BEC-84F0-DC325945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956" y="1554847"/>
            <a:ext cx="10620022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Garamond" panose="02020404030301010803" pitchFamily="18" charset="0"/>
              </a:rPr>
              <a:t>Неселективно</a:t>
            </a:r>
            <a:r>
              <a:rPr lang="ru-RU" sz="2000" dirty="0">
                <a:latin typeface="Garamond" panose="02020404030301010803" pitchFamily="18" charset="0"/>
              </a:rPr>
              <a:t> блокирует бета-</a:t>
            </a:r>
            <a:r>
              <a:rPr lang="ru-RU" sz="2000" dirty="0" err="1">
                <a:latin typeface="Garamond" panose="02020404030301010803" pitchFamily="18" charset="0"/>
              </a:rPr>
              <a:t>адренорецепторы</a:t>
            </a:r>
            <a:r>
              <a:rPr lang="ru-RU" sz="2000" dirty="0">
                <a:latin typeface="Garamond" panose="02020404030301010803" pitchFamily="18" charset="0"/>
              </a:rPr>
              <a:t> и калиевые каналы мембран </a:t>
            </a:r>
            <a:r>
              <a:rPr lang="ru-RU" sz="2000" dirty="0" err="1">
                <a:latin typeface="Garamond" panose="02020404030301010803" pitchFamily="18" charset="0"/>
              </a:rPr>
              <a:t>кардиомиоцитов</a:t>
            </a:r>
            <a:r>
              <a:rPr lang="ru-RU" sz="2000" dirty="0">
                <a:latin typeface="Garamond" panose="02020404030301010803" pitchFamily="18" charset="0"/>
              </a:rPr>
              <a:t> (в высоких дозах)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Антиаритмическое действие начинается через 1 ч после приема внутрь, достигает максимума спустя 2,5–4 ч и продолжается 24 ч.</a:t>
            </a:r>
          </a:p>
          <a:p>
            <a:pPr marL="0" indent="0" algn="just">
              <a:buNone/>
            </a:pPr>
            <a:r>
              <a:rPr lang="ru-RU" sz="2000" dirty="0">
                <a:latin typeface="Garamond" panose="02020404030301010803" pitchFamily="18" charset="0"/>
              </a:rPr>
              <a:t>Применение: Желудочковые аритмии; </a:t>
            </a:r>
            <a:r>
              <a:rPr lang="ru-RU" sz="2000" dirty="0" err="1">
                <a:latin typeface="Garamond" panose="02020404030301010803" pitchFamily="18" charset="0"/>
              </a:rPr>
              <a:t>наджелудочковые</a:t>
            </a:r>
            <a:r>
              <a:rPr lang="ru-RU" sz="2000" dirty="0">
                <a:latin typeface="Garamond" panose="02020404030301010803" pitchFamily="18" charset="0"/>
              </a:rPr>
              <a:t> аритмии; тахикардия при тиреотоксикозе; стенокардия напряжения; артериальная гипертензия; профилактика и лечение инфаркта миокарда (при стабильном состоянии больного).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14B5CD-C954-49F2-810A-232048FD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F31E7-28FC-4B60-B547-47EC9BB4B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333" y="3801591"/>
            <a:ext cx="4456291" cy="273732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B222158-C3E5-4CEF-BDAD-51F9997F3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763764"/>
          </a:xfrm>
        </p:spPr>
        <p:txBody>
          <a:bodyPr>
            <a:normAutofit/>
          </a:bodyPr>
          <a:lstStyle/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1, 2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 -  </a:t>
            </a:r>
            <a:r>
              <a:rPr lang="ru-RU" altLang="ru-RU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адреноблокаторы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(неселективные)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7588D-188F-4222-9010-9A1076DDEDCE}"/>
              </a:ext>
            </a:extLst>
          </p:cNvPr>
          <p:cNvSpPr txBox="1"/>
          <p:nvPr/>
        </p:nvSpPr>
        <p:spPr>
          <a:xfrm>
            <a:off x="1354666" y="962389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Соталол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7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E7B2F6-3B5F-4B91-A86C-5B748B1DB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88" y="1099349"/>
            <a:ext cx="3936999" cy="204539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599BA6-A50C-41BA-A70C-200046FC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0923D-0246-4F86-A78C-BFE948A3E8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855" y="3002844"/>
            <a:ext cx="3353506" cy="33535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CD6F1B-9F82-4F30-986D-F7F1988CC1E3}"/>
              </a:ext>
            </a:extLst>
          </p:cNvPr>
          <p:cNvSpPr/>
          <p:nvPr/>
        </p:nvSpPr>
        <p:spPr>
          <a:xfrm>
            <a:off x="604593" y="900289"/>
            <a:ext cx="74330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При местном применении понижает секрецию водянистой влаги и способствует ее оттоку, уменьшая внутриглазное давление (как повышенное, так и нормальное).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Позволяет контролировать внутриглазное давление во время сна.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При инстилляции действие начинается через 10–30 мин и продолжается до 12–24 ч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Хорошо всасывается через сетчатку глаза и слизистую оболочку носа (возможно развитие системных эффектов).</a:t>
            </a:r>
          </a:p>
          <a:p>
            <a:pPr algn="just"/>
            <a:endParaRPr lang="ru-RU" sz="2000" dirty="0">
              <a:latin typeface="Garamond" panose="02020404030301010803" pitchFamily="18" charset="0"/>
            </a:endParaRP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Применение: повышенное внутриглазное давление, глаукома (в т.ч. </a:t>
            </a:r>
            <a:r>
              <a:rPr lang="ru-RU" sz="2000" dirty="0" err="1">
                <a:latin typeface="Garamond" panose="02020404030301010803" pitchFamily="18" charset="0"/>
              </a:rPr>
              <a:t>открытоугольная</a:t>
            </a:r>
            <a:r>
              <a:rPr lang="ru-RU" sz="2000" dirty="0">
                <a:latin typeface="Garamond" panose="02020404030301010803" pitchFamily="18" charset="0"/>
              </a:rPr>
              <a:t>).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ПЭ: раздражение глаз, нарушение зрения, сухость слизистой оболочки глаз; преходящее затуманивание зрения, ощущение инородного тела в глазу, слезотечение, светобоязнь, воспаление краев век, конъюнктивит, заложенность носа.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ПП: дистрофические заболевания роговицы, тяжелые аллергические воспаления слизистой оболочки носа.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0F7A70-7981-4EE7-ADEF-9D9CCE610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763764"/>
          </a:xfrm>
        </p:spPr>
        <p:txBody>
          <a:bodyPr>
            <a:normAutofit/>
          </a:bodyPr>
          <a:lstStyle/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1, 2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 -  </a:t>
            </a:r>
            <a:r>
              <a:rPr lang="ru-RU" altLang="ru-RU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адреноблокаторы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(неселективные)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837FC-DDBF-4E5A-A421-0A79DEF7D6BD}"/>
              </a:ext>
            </a:extLst>
          </p:cNvPr>
          <p:cNvSpPr txBox="1"/>
          <p:nvPr/>
        </p:nvSpPr>
        <p:spPr>
          <a:xfrm>
            <a:off x="8430941" y="916761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Тимолол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D4C43-3006-622F-BFD6-48E511490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3130632"/>
            <a:ext cx="1693699" cy="2919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608B9-B65C-17EF-076F-A0AE7CC05168}"/>
              </a:ext>
            </a:extLst>
          </p:cNvPr>
          <p:cNvSpPr txBox="1"/>
          <p:nvPr/>
        </p:nvSpPr>
        <p:spPr>
          <a:xfrm>
            <a:off x="9982200" y="4725072"/>
            <a:ext cx="154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Пилокарпин+</a:t>
            </a:r>
          </a:p>
          <a:p>
            <a:pPr algn="ctr"/>
            <a:r>
              <a:rPr lang="ru-RU" b="1" dirty="0"/>
              <a:t>тимолол</a:t>
            </a:r>
          </a:p>
        </p:txBody>
      </p:sp>
    </p:spTree>
    <p:extLst>
      <p:ext uri="{BB962C8B-B14F-4D97-AF65-F5344CB8AC3E}">
        <p14:creationId xmlns:p14="http://schemas.microsoft.com/office/powerpoint/2010/main" val="122887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EBCBF0-63D2-4B09-AFA2-8E358415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756"/>
            <a:ext cx="10515600" cy="50142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Фармакологическое действие – антиангинальное  (</a:t>
            </a:r>
            <a:r>
              <a:rPr lang="ru-RU" dirty="0" err="1">
                <a:latin typeface="Garamond" panose="02020404030301010803" pitchFamily="18" charset="0"/>
              </a:rPr>
              <a:t>противоишемическое</a:t>
            </a:r>
            <a:r>
              <a:rPr lang="ru-RU" dirty="0">
                <a:latin typeface="Garamond" panose="02020404030301010803" pitchFamily="18" charset="0"/>
              </a:rPr>
              <a:t>), гипотензивное, антиаритмическое.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Обладают отрицательным инотропным, </a:t>
            </a:r>
            <a:r>
              <a:rPr lang="ru-RU" dirty="0" err="1">
                <a:latin typeface="Garamond" panose="02020404030301010803" pitchFamily="18" charset="0"/>
              </a:rPr>
              <a:t>хронотропным</a:t>
            </a:r>
            <a:r>
              <a:rPr lang="ru-RU" dirty="0">
                <a:latin typeface="Garamond" panose="02020404030301010803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</a:rPr>
              <a:t>батмотропным</a:t>
            </a:r>
            <a:r>
              <a:rPr lang="ru-RU" dirty="0">
                <a:latin typeface="Garamond" panose="02020404030301010803" pitchFamily="18" charset="0"/>
              </a:rPr>
              <a:t> и </a:t>
            </a:r>
            <a:r>
              <a:rPr lang="ru-RU" dirty="0" err="1">
                <a:latin typeface="Garamond" panose="02020404030301010803" pitchFamily="18" charset="0"/>
              </a:rPr>
              <a:t>дромотропным</a:t>
            </a:r>
            <a:r>
              <a:rPr lang="ru-RU" dirty="0">
                <a:latin typeface="Garamond" panose="02020404030301010803" pitchFamily="18" charset="0"/>
              </a:rPr>
              <a:t> эффектами.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Особенно хорошо действуют при физической и эмоциональной нагрузке.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Устраняют влияние циркулирующего в крови адреналина на сердце, вследствие чего уменьшают автоматизм.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Предпочтительны при наличии </a:t>
            </a:r>
            <a:r>
              <a:rPr lang="ru-RU" dirty="0" err="1">
                <a:latin typeface="Garamond" panose="02020404030301010803" pitchFamily="18" charset="0"/>
              </a:rPr>
              <a:t>бронхообструктивных</a:t>
            </a:r>
            <a:r>
              <a:rPr lang="ru-RU" dirty="0">
                <a:latin typeface="Garamond" panose="02020404030301010803" pitchFamily="18" charset="0"/>
              </a:rPr>
              <a:t> заболеваний, заболеваний периферических сосудов, сахарного диабета.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При назначении больших доз могут влиять и на β2-адренорецепторы.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Прекращать применение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-</a:t>
            </a:r>
            <a:r>
              <a:rPr lang="ru-RU" altLang="ru-RU" dirty="0" err="1">
                <a:latin typeface="Garamond" panose="02020404030301010803" pitchFamily="18" charset="0"/>
              </a:rPr>
              <a:t>адреноблокаторов</a:t>
            </a:r>
            <a:r>
              <a:rPr lang="ru-RU" altLang="ru-RU" dirty="0">
                <a:latin typeface="Garamond" panose="02020404030301010803" pitchFamily="18" charset="0"/>
              </a:rPr>
              <a:t>  следует  постепенно  во  избежание «синдрома отмены».</a:t>
            </a:r>
          </a:p>
          <a:p>
            <a:pPr algn="just"/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BA600A-508A-4975-8FD4-F4B3092D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12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4D9D8C-B56C-42FD-B6D0-0791837DF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7631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1 - </a:t>
            </a:r>
            <a:r>
              <a:rPr lang="ru-RU" altLang="ru-RU" sz="4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адреноблокаторы</a:t>
            </a:r>
            <a:r>
              <a:rPr lang="ru-RU" altLang="ru-RU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 (</a:t>
            </a:r>
            <a:r>
              <a:rPr lang="ru-RU" altLang="ru-RU" sz="4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кардиоселективные</a:t>
            </a:r>
            <a:r>
              <a:rPr lang="ru-RU" altLang="ru-RU" sz="4000" dirty="0">
                <a:solidFill>
                  <a:srgbClr val="FF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901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0CEB97-201F-4F7F-8714-5980E49A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59B885-A482-991C-6ACE-8E054A0E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889" y="136525"/>
            <a:ext cx="9606845" cy="62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A1D09-1A3E-18FC-4E5F-04328A398EF7}"/>
              </a:ext>
            </a:extLst>
          </p:cNvPr>
          <p:cNvSpPr txBox="1"/>
          <p:nvPr/>
        </p:nvSpPr>
        <p:spPr>
          <a:xfrm>
            <a:off x="2325512" y="37253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6E52E-433A-4CB6-6C3E-62ACA614537F}"/>
              </a:ext>
            </a:extLst>
          </p:cNvPr>
          <p:cNvSpPr txBox="1"/>
          <p:nvPr/>
        </p:nvSpPr>
        <p:spPr>
          <a:xfrm>
            <a:off x="824089" y="6356350"/>
            <a:ext cx="918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*ренин – фермент, вырабатываемый почками, регулирует давление крови</a:t>
            </a:r>
          </a:p>
        </p:txBody>
      </p:sp>
    </p:spTree>
    <p:extLst>
      <p:ext uri="{BB962C8B-B14F-4D97-AF65-F5344CB8AC3E}">
        <p14:creationId xmlns:p14="http://schemas.microsoft.com/office/powerpoint/2010/main" val="136639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6E6CA-1CCC-B666-29DE-31B53E58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Сравнение </a:t>
            </a:r>
            <a:r>
              <a:rPr lang="el-GR" sz="3600" dirty="0">
                <a:solidFill>
                  <a:srgbClr val="C00000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β</a:t>
            </a:r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  <a:ea typeface="Cambria" panose="02040503050406030204" pitchFamily="18" charset="0"/>
              </a:rPr>
              <a:t>-адреноблокаторов по фармакокинетическим параметрам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4335D-A337-4B15-B85A-C6F52AE5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14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A68FB9-476F-49E2-9C2C-68637338DE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792" y="1504773"/>
            <a:ext cx="9654415" cy="462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479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B40178-8C30-4BA2-B984-2006EC3C3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6" y="-165389"/>
            <a:ext cx="2237706" cy="206724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76428D-03AD-41B6-B52C-AB2037FA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15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122DEB-7B1F-43D7-97B2-05106EAF1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90" b="22555"/>
          <a:stretch/>
        </p:blipFill>
        <p:spPr>
          <a:xfrm>
            <a:off x="6610130" y="4525803"/>
            <a:ext cx="3865509" cy="21242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625067-4EA7-4601-A7C0-27DC9BA482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376" y="574440"/>
            <a:ext cx="2822840" cy="2822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B42B7-3A40-43D8-4EE7-C48613261EC4}"/>
              </a:ext>
            </a:extLst>
          </p:cNvPr>
          <p:cNvSpPr txBox="1"/>
          <p:nvPr/>
        </p:nvSpPr>
        <p:spPr>
          <a:xfrm>
            <a:off x="88072" y="5511309"/>
            <a:ext cx="58511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Bookman Old Style" panose="02050604050505020204" pitchFamily="18" charset="0"/>
              </a:rPr>
              <a:t>Артериальная гипертензия, </a:t>
            </a:r>
            <a:r>
              <a:rPr lang="ru-RU" sz="1700" dirty="0" err="1">
                <a:latin typeface="Bookman Old Style" panose="02050604050505020204" pitchFamily="18" charset="0"/>
              </a:rPr>
              <a:t>наджелудочковая</a:t>
            </a:r>
            <a:r>
              <a:rPr lang="ru-RU" sz="1700" dirty="0">
                <a:latin typeface="Bookman Old Style" panose="02050604050505020204" pitchFamily="18" charset="0"/>
              </a:rPr>
              <a:t> тахикардия; профилактика и лечение ишемии миокарда, тахикардии и боли при инфаркте миокарда или подозрении на него.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D9E32-174E-AAE6-A140-C20C5F09BDC6}"/>
              </a:ext>
            </a:extLst>
          </p:cNvPr>
          <p:cNvSpPr txBox="1"/>
          <p:nvPr/>
        </p:nvSpPr>
        <p:spPr>
          <a:xfrm>
            <a:off x="32145" y="1810485"/>
            <a:ext cx="6105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Артериальная гипертензия, профилактика приступов стенокардии, синусовая тахикардия, желудочковая экстрасистолия. Острый инфаркт миокарда со стабильными гемодинамическими показателями.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B2800C-FED8-2705-E66A-87783C6C79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6" y="3585037"/>
            <a:ext cx="2693006" cy="203489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2B7ED4-7A8F-9E03-58E0-04B9702682F9}"/>
              </a:ext>
            </a:extLst>
          </p:cNvPr>
          <p:cNvSpPr/>
          <p:nvPr/>
        </p:nvSpPr>
        <p:spPr>
          <a:xfrm>
            <a:off x="77088" y="136526"/>
            <a:ext cx="6018912" cy="3433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4C4FF5-0A90-4DD4-7F97-C2CAF2248EE6}"/>
              </a:ext>
            </a:extLst>
          </p:cNvPr>
          <p:cNvSpPr/>
          <p:nvPr/>
        </p:nvSpPr>
        <p:spPr>
          <a:xfrm>
            <a:off x="77088" y="3570187"/>
            <a:ext cx="6015189" cy="3251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688657-EA03-FD27-0DC8-A71D974AEB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212" y="3716072"/>
            <a:ext cx="1135175" cy="28228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A38402-F94C-0A4A-1028-8E3E262124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02" y="989926"/>
            <a:ext cx="4348571" cy="1882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1A3FD0-68B0-2675-ECC3-0CA9517CC33E}"/>
              </a:ext>
            </a:extLst>
          </p:cNvPr>
          <p:cNvSpPr txBox="1"/>
          <p:nvPr/>
        </p:nvSpPr>
        <p:spPr>
          <a:xfrm>
            <a:off x="6249802" y="3325473"/>
            <a:ext cx="4225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Артериальная гипертензия,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стенокардия напряжения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(профилактика), </a:t>
            </a:r>
          </a:p>
          <a:p>
            <a:pPr algn="ctr"/>
            <a:r>
              <a:rPr lang="ru-RU" dirty="0" err="1">
                <a:latin typeface="Bookman Old Style" panose="02050604050505020204" pitchFamily="18" charset="0"/>
              </a:rPr>
              <a:t>открытоугольная</a:t>
            </a:r>
            <a:r>
              <a:rPr lang="ru-RU" dirty="0">
                <a:latin typeface="Bookman Old Style" panose="02050604050505020204" pitchFamily="18" charset="0"/>
              </a:rPr>
              <a:t> глаукома (капли)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412AEC-A12F-AC79-A2BD-ABF703AD39F6}"/>
              </a:ext>
            </a:extLst>
          </p:cNvPr>
          <p:cNvSpPr/>
          <p:nvPr/>
        </p:nvSpPr>
        <p:spPr>
          <a:xfrm>
            <a:off x="6249802" y="136526"/>
            <a:ext cx="5742176" cy="6684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7A692C-7209-3152-5FCF-64976417E6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0488" y="3605607"/>
            <a:ext cx="1323525" cy="1880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267DB-1B96-30B7-6A7C-FAC62FD157CE}"/>
              </a:ext>
            </a:extLst>
          </p:cNvPr>
          <p:cNvSpPr txBox="1"/>
          <p:nvPr/>
        </p:nvSpPr>
        <p:spPr>
          <a:xfrm>
            <a:off x="6362874" y="237954"/>
            <a:ext cx="438934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Наиболее длительное действие. </a:t>
            </a:r>
          </a:p>
          <a:p>
            <a:r>
              <a:rPr lang="ru-RU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Нет первого прохождения через печень.</a:t>
            </a:r>
          </a:p>
        </p:txBody>
      </p:sp>
    </p:spTree>
    <p:extLst>
      <p:ext uri="{BB962C8B-B14F-4D97-AF65-F5344CB8AC3E}">
        <p14:creationId xmlns:p14="http://schemas.microsoft.com/office/powerpoint/2010/main" val="389502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3BFF0D-8A99-CCC3-7BA6-4BC9C1D8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4" y="662869"/>
            <a:ext cx="10179756" cy="13691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Артериальная гипертензия, стабильная хроническая сердечная недостаточность легкой и средней степени тяжести (в составе комбинированной терапии) у пациентов старше 70 лет.</a:t>
            </a:r>
          </a:p>
          <a:p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DA7D2-9CBC-8C44-0EEC-7A1AEEC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ED1DE-F3EE-8D31-10D8-1CA04EDA6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53" y="1668092"/>
            <a:ext cx="3543773" cy="2261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EA357B-B62E-B01C-7165-4C891923C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926" y="1732470"/>
            <a:ext cx="3683874" cy="209207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81886D-1729-D3A0-1263-5CA1927B3D21}"/>
              </a:ext>
            </a:extLst>
          </p:cNvPr>
          <p:cNvSpPr/>
          <p:nvPr/>
        </p:nvSpPr>
        <p:spPr>
          <a:xfrm>
            <a:off x="417689" y="293513"/>
            <a:ext cx="11153422" cy="3815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76D66-1FD6-23C2-4AE1-1E6BBE5FE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653" y="1668092"/>
            <a:ext cx="4097629" cy="2156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C14A5-C1BB-5CC1-F32A-A57D156C2B21}"/>
              </a:ext>
            </a:extLst>
          </p:cNvPr>
          <p:cNvSpPr txBox="1"/>
          <p:nvPr/>
        </p:nvSpPr>
        <p:spPr>
          <a:xfrm>
            <a:off x="417453" y="4487466"/>
            <a:ext cx="11317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Артериальная гипертензия; стабильная стенокардия; хроническая сердечная недостаточность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009A36-59BA-4283-F231-54C8222F96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53" y="4775833"/>
            <a:ext cx="4207933" cy="1788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7BA4F-DDFF-D663-895B-493D7C8471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070" y="4975615"/>
            <a:ext cx="2743200" cy="1563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04EF4D-A14F-9B7E-3D61-AC9BB88FEB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7801" y="4932821"/>
            <a:ext cx="2982123" cy="165918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7E2E4D-44A5-8569-EC50-E252764E6545}"/>
              </a:ext>
            </a:extLst>
          </p:cNvPr>
          <p:cNvSpPr/>
          <p:nvPr/>
        </p:nvSpPr>
        <p:spPr>
          <a:xfrm>
            <a:off x="417453" y="4218926"/>
            <a:ext cx="11153658" cy="2420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6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2B4077-B381-4E90-DE38-A1B7C9BC55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844" y="259645"/>
            <a:ext cx="6475725" cy="6200552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05B36D-63F3-42D8-A163-F077732C7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063" y="1298439"/>
            <a:ext cx="5557937" cy="386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6E9AD7-8D65-4FF7-ACC5-C86F5CF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9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458525-D73B-42BF-8339-D29BE207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202" y="1083170"/>
            <a:ext cx="3069997" cy="283754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F0200E-05DB-40F3-9210-1876499B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18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DA0F5B-096F-4774-A543-788AF1432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736" y="-124697"/>
            <a:ext cx="10515600" cy="1325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altLang="ru-RU" sz="4000" b="1" dirty="0">
                <a:solidFill>
                  <a:srgbClr val="C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4000" b="1" dirty="0">
                <a:solidFill>
                  <a:srgbClr val="C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адреноблокаторы</a:t>
            </a:r>
            <a:endParaRPr lang="ru-RU" altLang="ru-RU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1DA5A-E868-448B-95AD-94FC9165F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537" y="1015221"/>
            <a:ext cx="1500666" cy="30444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31B44B-5E9F-40B7-9A7E-AE352AF0D95A}"/>
              </a:ext>
            </a:extLst>
          </p:cNvPr>
          <p:cNvSpPr/>
          <p:nvPr/>
        </p:nvSpPr>
        <p:spPr>
          <a:xfrm>
            <a:off x="388538" y="137855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i="1" dirty="0">
                <a:latin typeface="Garamond" panose="02020404030301010803" pitchFamily="18" charset="0"/>
              </a:rPr>
              <a:t>Внутрь: </a:t>
            </a:r>
            <a:r>
              <a:rPr lang="ru-RU" sz="2000" dirty="0">
                <a:latin typeface="Garamond" panose="02020404030301010803" pitchFamily="18" charset="0"/>
              </a:rPr>
              <a:t>артериальная гипертензия, стенокардия (профилактика), аритмия, компенсированная хроническая сердечная недостаточность (в составе комбинированной терапии).</a:t>
            </a:r>
          </a:p>
          <a:p>
            <a:pPr algn="just"/>
            <a:r>
              <a:rPr lang="ru-RU" sz="2000" i="1" dirty="0">
                <a:latin typeface="Garamond" panose="02020404030301010803" pitchFamily="18" charset="0"/>
              </a:rPr>
              <a:t>Парентерально: </a:t>
            </a:r>
            <a:r>
              <a:rPr lang="ru-RU" sz="2000" dirty="0">
                <a:latin typeface="Garamond" panose="02020404030301010803" pitchFamily="18" charset="0"/>
              </a:rPr>
              <a:t>гипертонический криз.</a:t>
            </a:r>
          </a:p>
          <a:p>
            <a:pPr algn="just"/>
            <a:r>
              <a:rPr lang="ru-RU" sz="2000" i="1" dirty="0" err="1">
                <a:latin typeface="Garamond" panose="02020404030301010803" pitchFamily="18" charset="0"/>
              </a:rPr>
              <a:t>Конъюнктивально</a:t>
            </a:r>
            <a:r>
              <a:rPr lang="ru-RU" sz="2000" i="1" dirty="0">
                <a:latin typeface="Garamond" panose="02020404030301010803" pitchFamily="18" charset="0"/>
              </a:rPr>
              <a:t>:</a:t>
            </a:r>
            <a:r>
              <a:rPr lang="ru-RU" sz="2000" dirty="0">
                <a:latin typeface="Garamond" panose="02020404030301010803" pitchFamily="18" charset="0"/>
              </a:rPr>
              <a:t> глаукома (открыто- и </a:t>
            </a:r>
            <a:r>
              <a:rPr lang="ru-RU" sz="2000" dirty="0" err="1">
                <a:latin typeface="Garamond" panose="02020404030301010803" pitchFamily="18" charset="0"/>
              </a:rPr>
              <a:t>закрытоугольная</a:t>
            </a:r>
            <a:r>
              <a:rPr lang="ru-RU" sz="2000" dirty="0">
                <a:latin typeface="Garamond" panose="02020404030301010803" pitchFamily="18" charset="0"/>
              </a:rPr>
              <a:t>, вторичная).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B64085-1325-449C-BE31-EB60D352D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36" y="3081466"/>
            <a:ext cx="4641925" cy="46419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786AF8-AD0D-4E3A-96DE-EB311BEF78F3}"/>
              </a:ext>
            </a:extLst>
          </p:cNvPr>
          <p:cNvSpPr/>
          <p:nvPr/>
        </p:nvSpPr>
        <p:spPr>
          <a:xfrm>
            <a:off x="388538" y="465144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Артериальная гипертензия (</a:t>
            </a:r>
            <a:r>
              <a:rPr lang="ru-RU" sz="2000" dirty="0" err="1">
                <a:latin typeface="Garamond" panose="02020404030301010803" pitchFamily="18" charset="0"/>
              </a:rPr>
              <a:t>монотерапия</a:t>
            </a:r>
            <a:r>
              <a:rPr lang="ru-RU" sz="2000" dirty="0">
                <a:latin typeface="Garamond" panose="02020404030301010803" pitchFamily="18" charset="0"/>
              </a:rPr>
              <a:t> или в комбинации с другими антигипертензивными препаратами), стабильная стенокардия.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Обладает выраженным антиоксидантным действием.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FD790-8257-4208-AAE9-27A1D57659AF}"/>
              </a:ext>
            </a:extLst>
          </p:cNvPr>
          <p:cNvSpPr txBox="1"/>
          <p:nvPr/>
        </p:nvSpPr>
        <p:spPr>
          <a:xfrm>
            <a:off x="438707" y="4189780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Карведилол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20E00-C868-4236-BBDC-D3306C0ED7FD}"/>
              </a:ext>
            </a:extLst>
          </p:cNvPr>
          <p:cNvSpPr txBox="1"/>
          <p:nvPr/>
        </p:nvSpPr>
        <p:spPr>
          <a:xfrm>
            <a:off x="438707" y="853403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Проксодолол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Альбетор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17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8E3593-147A-4425-9154-80797DA7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19</a:t>
            </a:fld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A47614-7FC8-4C2F-9C3B-4B50A2A117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511" y="134020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Нарушают  передачу возбуждения на уровне  </a:t>
            </a:r>
            <a:r>
              <a:rPr lang="ru-RU" altLang="ru-RU" dirty="0" err="1">
                <a:latin typeface="Garamond" panose="02020404030301010803" pitchFamily="18" charset="0"/>
              </a:rPr>
              <a:t>пресинаптической</a:t>
            </a:r>
            <a:r>
              <a:rPr lang="ru-RU" altLang="ru-RU" dirty="0">
                <a:latin typeface="Garamond" panose="02020404030301010803" pitchFamily="18" charset="0"/>
              </a:rPr>
              <a:t> мембраны либо истощая запасы норадреналина в нервных окончаниях, либо предотвращая его высвобождение.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Это приводит к уменьшению влияния симпатической нервной системы на кровеносные сосуды и сердце – сосуды расширяются, снижается сила сердечных сокращений и возникает брадикардия.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Результатом  этого  является  снижение  артериального  давления.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Угнетение  симпатической (адренергической) иннервации приводит  к  косвенному повышению активности  парасимпатической и преобладанию холинергических эффектов.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Это проявляется в усилении  перистальтики  желудочно-кишечного тракта, увеличении секреции желез желудка. Указанные  эффекты  расцениваются  как   нежелательные.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C6B5AC-03A9-4D46-B040-4EA9542C2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511" y="136525"/>
            <a:ext cx="10515600" cy="1325563"/>
          </a:xfrm>
        </p:spPr>
        <p:txBody>
          <a:bodyPr/>
          <a:lstStyle/>
          <a:p>
            <a:pPr algn="r" eaLnBrk="1" hangingPunct="1"/>
            <a:r>
              <a:rPr lang="ru-RU" altLang="ru-RU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Симпатолитики</a:t>
            </a:r>
            <a:endParaRPr lang="ru-RU" alt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3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17ACD3-C981-41FE-9B0B-6CAE7C2D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11" y="136525"/>
            <a:ext cx="10258778" cy="643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A6195-E31D-4D8C-B7D8-DA92874C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46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69EA82-C0E9-47D4-9FE2-BBE8A20C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20</a:t>
            </a:fld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8F3F32-D1E3-4963-83A3-A358D3C4D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5621" y="459404"/>
            <a:ext cx="7768551" cy="606557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u="sng" dirty="0">
                <a:latin typeface="Garamond" panose="02020404030301010803" pitchFamily="18" charset="0"/>
              </a:rPr>
              <a:t>Резерпин</a:t>
            </a:r>
            <a:r>
              <a:rPr lang="ru-RU" altLang="ru-RU" sz="2000" dirty="0">
                <a:latin typeface="Garamond" panose="02020404030301010803" pitchFamily="18" charset="0"/>
              </a:rPr>
              <a:t> – алкалоид растений рода раувольфия, обладает выраженными  симпатолитическими свойствами.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Под влиянием резерпина  происходит  ускорение высвобождения  норадреналина  и  других катехоламинов из везикул нервных окончаний (</a:t>
            </a:r>
            <a:r>
              <a:rPr lang="ru-RU" altLang="ru-RU" sz="2000" dirty="0" err="1">
                <a:latin typeface="Garamond" panose="02020404030301010803" pitchFamily="18" charset="0"/>
              </a:rPr>
              <a:t>истощаюся</a:t>
            </a:r>
            <a:r>
              <a:rPr lang="ru-RU" altLang="ru-RU" sz="2000" dirty="0">
                <a:latin typeface="Garamond" panose="02020404030301010803" pitchFamily="18" charset="0"/>
              </a:rPr>
              <a:t> запасы). Затем катехоламины разрушаются </a:t>
            </a:r>
            <a:r>
              <a:rPr lang="ru-RU" altLang="ru-RU" sz="2000" dirty="0" err="1">
                <a:latin typeface="Garamond" panose="02020404030301010803" pitchFamily="18" charset="0"/>
              </a:rPr>
              <a:t>моноаминооксидазой</a:t>
            </a:r>
            <a:r>
              <a:rPr lang="ru-RU" altLang="ru-RU" sz="2000" dirty="0">
                <a:latin typeface="Garamond" panose="02020404030301010803" pitchFamily="18" charset="0"/>
              </a:rPr>
              <a:t> (МАО).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При применении резерпина постепенно снижается  систолическое и  диастолическое  АД при  разных  формах  и  стадиях артериальной гипертензии.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Гипотензивный эффект развивается постепенно (на 6-8 сутки) и относительно долго сохраняется  после  прекращения  приема  резерпина.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Резерпин снижает содержание катехоламинов и серотонина в ЦНС, тем самым оказывает седативное  и  слабое антипсихотическое  действие, способствует  наступлению  сна.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При применении резерпина отмечаются нежелательные эффекты: сонливость, депрессия, заложенность носа, спазмы желудка и кишечника, диарея, усиление секреции пищеварительных  желез, боли  в   желудке.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>
                <a:latin typeface="Garamond" panose="02020404030301010803" pitchFamily="18" charset="0"/>
              </a:rPr>
              <a:t>Выпускается  ЛП </a:t>
            </a:r>
            <a:r>
              <a:rPr lang="ru-RU" altLang="ru-RU" sz="2000" u="sng" dirty="0" err="1">
                <a:latin typeface="Garamond" panose="02020404030301010803" pitchFamily="18" charset="0"/>
              </a:rPr>
              <a:t>Раунатин</a:t>
            </a:r>
            <a:r>
              <a:rPr lang="ru-RU" altLang="ru-RU" sz="2000" u="sng" dirty="0">
                <a:latin typeface="Garamond" panose="02020404030301010803" pitchFamily="18" charset="0"/>
              </a:rPr>
              <a:t>,</a:t>
            </a:r>
            <a:r>
              <a:rPr lang="ru-RU" altLang="ru-RU" sz="2000" dirty="0">
                <a:latin typeface="Garamond" panose="02020404030301010803" pitchFamily="18" charset="0"/>
              </a:rPr>
              <a:t> содержащее  сумму  алкалоидов  раувольфии.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40C76-AAEC-4C15-836C-A937C14168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268" y="913619"/>
            <a:ext cx="2693668" cy="3525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2DE6C-A713-4207-AC9D-36972444CB77}"/>
              </a:ext>
            </a:extLst>
          </p:cNvPr>
          <p:cNvSpPr txBox="1"/>
          <p:nvPr/>
        </p:nvSpPr>
        <p:spPr>
          <a:xfrm>
            <a:off x="7484749" y="4345159"/>
            <a:ext cx="470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Раувольфия змеиная –</a:t>
            </a:r>
            <a:r>
              <a:rPr lang="en-US" b="1" dirty="0">
                <a:solidFill>
                  <a:srgbClr val="C00000"/>
                </a:solidFill>
                <a:latin typeface="Garamond" panose="02020404030301010803" pitchFamily="18" charset="0"/>
              </a:rPr>
              <a:t> Rauwolfia serpentina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0D5018-AF98-4453-ABC0-7C681F51D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547" y="4740467"/>
            <a:ext cx="3413306" cy="1574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9038E-6DFC-461A-8442-D1B9644DDB54}"/>
              </a:ext>
            </a:extLst>
          </p:cNvPr>
          <p:cNvSpPr txBox="1"/>
          <p:nvPr/>
        </p:nvSpPr>
        <p:spPr>
          <a:xfrm>
            <a:off x="9850825" y="31502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Резерпин</a:t>
            </a:r>
          </a:p>
        </p:txBody>
      </p:sp>
    </p:spTree>
    <p:extLst>
      <p:ext uri="{BB962C8B-B14F-4D97-AF65-F5344CB8AC3E}">
        <p14:creationId xmlns:p14="http://schemas.microsoft.com/office/powerpoint/2010/main" val="189497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E1A4B-36FD-661B-F937-3AB12D5E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CCB2D-16A9-9C09-F9E5-AA37DB891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55" y="1731962"/>
            <a:ext cx="10857089" cy="4351338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Механизм действия адреноблокаторов.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Классификация адреноблокаторов.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Применение альфа-адреноблокаторов при заболеваниях предстательной железы.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Применение альфа-адреноблокаторов для лечения артериальной гипертензии.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Фармакологические эффекты и применение тимолола.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Влияние бета-адреноблокаторов на организм. В чем различие между селективными и неселективными бета-адреноблокаторами?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Фармакологические эффекты </a:t>
            </a:r>
            <a:r>
              <a:rPr lang="ru-RU" sz="2000" dirty="0" err="1">
                <a:latin typeface="Bookman Old Style" panose="02050604050505020204" pitchFamily="18" charset="0"/>
              </a:rPr>
              <a:t>кардиоселективных</a:t>
            </a:r>
            <a:r>
              <a:rPr lang="ru-RU" sz="2000" dirty="0">
                <a:latin typeface="Bookman Old Style" panose="02050604050505020204" pitchFamily="18" charset="0"/>
              </a:rPr>
              <a:t> бета-адреноблокаторов.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Механизм действия бета-адреноблокаторов.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Применение бета-адреноблокаторов при заболеваниях сердца.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err="1">
                <a:latin typeface="Bookman Old Style" panose="02050604050505020204" pitchFamily="18" charset="0"/>
              </a:rPr>
              <a:t>Симпатолитики</a:t>
            </a:r>
            <a:r>
              <a:rPr lang="ru-RU" sz="2000" dirty="0">
                <a:latin typeface="Bookman Old Style" panose="02050604050505020204" pitchFamily="18" charset="0"/>
              </a:rPr>
              <a:t>. Характеристика на примере резерпина.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7F4967-AE2A-D3AC-5633-131A2A28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3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981D2-2AB4-4970-A06D-24F489FA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9"/>
            <a:ext cx="10515600" cy="78634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Классификация</a:t>
            </a:r>
          </a:p>
        </p:txBody>
      </p:sp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id="{C5ED7491-2914-434D-9CE8-526989EB3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48750"/>
              </p:ext>
            </p:extLst>
          </p:nvPr>
        </p:nvGraphicFramePr>
        <p:xfrm>
          <a:off x="1106311" y="994056"/>
          <a:ext cx="9979377" cy="4968240"/>
        </p:xfrm>
        <a:graphic>
          <a:graphicData uri="http://schemas.openxmlformats.org/drawingml/2006/table">
            <a:tbl>
              <a:tblPr/>
              <a:tblGrid>
                <a:gridCol w="288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2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адреноблокаторы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 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-адреноблокаторы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адреноблокаторы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Алфузозин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Теразозин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Тамсулозин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Доксазозин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Силодозин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Ницерголин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28588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8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адреноблокаторы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- 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- 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адреноблокаторы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Пропранолол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Соталол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Тимолол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ru-RU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- </a:t>
                      </a:r>
                      <a:r>
                        <a:rPr kumimoji="0" lang="ru-RU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адреноблокаторы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Атенолол</a:t>
                      </a: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Бетаксолол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Метопролол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Бисопролол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Небиволол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128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Эсмолол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 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адреноблокаторы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Проксодолол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Карведилол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Симпатолитики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Резерпин (в составе комбинированных препаратов)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Раунатин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28F01-2E3D-4B20-A9F7-D257590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2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59CEB-5C4D-4A53-A131-CFDAB088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b="1" dirty="0">
                <a:solidFill>
                  <a:srgbClr val="FF0000"/>
                </a:solidFill>
                <a:latin typeface="Garamond" panose="02020404030301010803" pitchFamily="18" charset="0"/>
              </a:rPr>
              <a:t> - </a:t>
            </a:r>
            <a:r>
              <a:rPr lang="ru-RU" altLang="ru-RU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адреноблокаторы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98F65-6A0E-4F14-9233-E859A1A8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5"/>
            <a:ext cx="10515600" cy="4351338"/>
          </a:xfrm>
        </p:spPr>
        <p:txBody>
          <a:bodyPr/>
          <a:lstStyle/>
          <a:p>
            <a:pPr algn="just"/>
            <a:r>
              <a:rPr lang="ru-RU" altLang="ru-RU" dirty="0">
                <a:latin typeface="Garamond" panose="02020404030301010803" pitchFamily="18" charset="0"/>
              </a:rPr>
              <a:t>блокируют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1- и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2-адренорецепторы и тормозят передачу возбуждения  в адренергических  синапсах.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блокада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1-адренорецепторов  приводит  к  </a:t>
            </a:r>
            <a:r>
              <a:rPr lang="ru-RU" altLang="ru-RU" u="sng" dirty="0">
                <a:latin typeface="Garamond" panose="02020404030301010803" pitchFamily="18" charset="0"/>
              </a:rPr>
              <a:t>снижению тонуса  артериальных и венозных сосудов, вызывая  снижение периферического сопротивления сосудов* и  АД, улучшение кровоснабжения периферических тканей</a:t>
            </a:r>
            <a:r>
              <a:rPr lang="ru-RU" altLang="ru-RU" dirty="0"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уменьшают </a:t>
            </a:r>
            <a:r>
              <a:rPr lang="ru-RU" altLang="ru-RU" dirty="0" err="1">
                <a:latin typeface="Garamond" panose="02020404030301010803" pitchFamily="18" charset="0"/>
              </a:rPr>
              <a:t>прессорный</a:t>
            </a:r>
            <a:r>
              <a:rPr lang="ru-RU" altLang="ru-RU" dirty="0">
                <a:latin typeface="Garamond" panose="02020404030301010803" pitchFamily="18" charset="0"/>
              </a:rPr>
              <a:t> эффект (повышение АД) адреналина, поскольку на фоне блокады 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 - </a:t>
            </a:r>
            <a:r>
              <a:rPr lang="ru-RU" altLang="ru-RU" dirty="0" err="1">
                <a:latin typeface="Garamond" panose="02020404030301010803" pitchFamily="18" charset="0"/>
              </a:rPr>
              <a:t>адренорецепторов</a:t>
            </a:r>
            <a:r>
              <a:rPr lang="ru-RU" altLang="ru-RU" dirty="0">
                <a:latin typeface="Garamond" panose="02020404030301010803" pitchFamily="18" charset="0"/>
              </a:rPr>
              <a:t> проявляется  сосудорасширяющее  действие  адреналина  за  счет  активации 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2-адренорецепторов.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5EA7C3-66A3-45ED-9A41-B4F327B4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782C5-4834-F945-2A27-60198DFC9AB7}"/>
              </a:ext>
            </a:extLst>
          </p:cNvPr>
          <p:cNvSpPr txBox="1"/>
          <p:nvPr/>
        </p:nvSpPr>
        <p:spPr>
          <a:xfrm>
            <a:off x="1140178" y="5710019"/>
            <a:ext cx="9640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*ПСС - общее сопротивление всей сосудистой системы потоку крови, который выбрасывается сердцем в артерии.</a:t>
            </a:r>
          </a:p>
        </p:txBody>
      </p:sp>
    </p:spTree>
    <p:extLst>
      <p:ext uri="{BB962C8B-B14F-4D97-AF65-F5344CB8AC3E}">
        <p14:creationId xmlns:p14="http://schemas.microsoft.com/office/powerpoint/2010/main" val="121280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8E6B4B-5C0F-4519-B9F1-AE71520BE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149" y="-307285"/>
            <a:ext cx="2968533" cy="2968533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FCF95B-4D93-4E6A-BA4E-00CCDBB68F23}"/>
              </a:ext>
            </a:extLst>
          </p:cNvPr>
          <p:cNvSpPr/>
          <p:nvPr/>
        </p:nvSpPr>
        <p:spPr>
          <a:xfrm>
            <a:off x="276956" y="566678"/>
            <a:ext cx="59280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Нормализуют нарушенное мочеиспускание, в т.ч. при гиперплазии (увеличение количества клеток ткани) предстательной железы.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Селективно блокируют постсинаптические альфа1-адренорецепторы в зоне предстательной железы, уретры и «треугольника» мочевого пузыря.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Понижают давление в уретре и уменьшают сопротивление току мочи; облегчают мочеиспускание и устраняют дизурию (нарушение процесса мочеиспускания).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B0EA3C-DAED-40FB-9130-11EABEAE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550" y="3311027"/>
            <a:ext cx="2575320" cy="240495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54469C-CB0E-441F-BB23-B5F415B255A1}"/>
              </a:ext>
            </a:extLst>
          </p:cNvPr>
          <p:cNvSpPr/>
          <p:nvPr/>
        </p:nvSpPr>
        <p:spPr>
          <a:xfrm>
            <a:off x="570068" y="3387548"/>
            <a:ext cx="5675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Применение: Функциональные нарушения мочеиспускания при доброкачественной гиперплазии предстательной железы (ДГПЖ)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B389FD6-4F85-4433-9E43-7164C98A0641}"/>
              </a:ext>
            </a:extLst>
          </p:cNvPr>
          <p:cNvSpPr/>
          <p:nvPr/>
        </p:nvSpPr>
        <p:spPr>
          <a:xfrm>
            <a:off x="529070" y="4337498"/>
            <a:ext cx="567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ПЭ: головная боль, сонливость; ортостатическая гипотензия (снижение АД при перемене положения тела), тахикардия, обострение симптомов стенокардии (у пациентов с ИБС); диспепсия, аллергия, отеки.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A98128-E460-47D0-9964-22251A486D05}"/>
              </a:ext>
            </a:extLst>
          </p:cNvPr>
          <p:cNvSpPr/>
          <p:nvPr/>
        </p:nvSpPr>
        <p:spPr>
          <a:xfrm>
            <a:off x="529070" y="5605768"/>
            <a:ext cx="5675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ПП: тяжелые нарушения функции печени и почек, одновременный прием других альфа-адреноблокаторов.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3AE15E-C2A5-45DF-AA1A-2578210819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795" y="1932541"/>
            <a:ext cx="2404957" cy="24049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7A436A-85D4-4A22-8347-7A585B9CCD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478" y="649464"/>
            <a:ext cx="2467524" cy="2467524"/>
          </a:xfrm>
          <a:prstGeom prst="rect">
            <a:avLst/>
          </a:prstGeom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01B4A9F3-8C5A-4D2D-A9CD-959199C1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CA161-49FD-428F-9B04-EC9662585511}"/>
              </a:ext>
            </a:extLst>
          </p:cNvPr>
          <p:cNvSpPr txBox="1"/>
          <p:nvPr/>
        </p:nvSpPr>
        <p:spPr>
          <a:xfrm>
            <a:off x="9241682" y="174095"/>
            <a:ext cx="257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α</a:t>
            </a:r>
            <a:r>
              <a:rPr lang="ru-RU" sz="2000" b="1" dirty="0">
                <a:solidFill>
                  <a:srgbClr val="C00000"/>
                </a:solidFill>
              </a:rPr>
              <a:t>1-адреноблокаторы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33897-38B8-4B69-9302-F1E43125893C}"/>
              </a:ext>
            </a:extLst>
          </p:cNvPr>
          <p:cNvSpPr txBox="1"/>
          <p:nvPr/>
        </p:nvSpPr>
        <p:spPr>
          <a:xfrm>
            <a:off x="629637" y="50872"/>
            <a:ext cx="520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Алфузозин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Тамсулозин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Силодозин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371C1-B425-17AA-2752-99BE67D90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559" y="4364119"/>
            <a:ext cx="3383991" cy="22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79A83C-0C6A-485F-93B4-9BCBBD3E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6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98AF696-3E14-4188-9C47-AA1F2107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95" y="706525"/>
            <a:ext cx="6530492" cy="435133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избирательно блокируют альфа</a:t>
            </a:r>
            <a:r>
              <a:rPr lang="ru-RU" sz="1800" baseline="-25000" dirty="0">
                <a:latin typeface="Garamond" panose="02020404030301010803" pitchFamily="18" charset="0"/>
              </a:rPr>
              <a:t>1</a:t>
            </a:r>
            <a:r>
              <a:rPr lang="ru-RU" sz="1800" dirty="0">
                <a:latin typeface="Garamond" panose="02020404030301010803" pitchFamily="18" charset="0"/>
              </a:rPr>
              <a:t>-адренорецепторы гладкой мускулатуры сосудов, предстательной железы и шейки мочевого пузыря.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расширяют крупные сосуды (гипотензия).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расслабляют гладкую мускулатуру шейки мочевого пузыря и сократительные элементы простаты, способствует уменьшению </a:t>
            </a:r>
            <a:r>
              <a:rPr lang="ru-RU" sz="1800" dirty="0" err="1">
                <a:latin typeface="Garamond" panose="02020404030301010803" pitchFamily="18" charset="0"/>
              </a:rPr>
              <a:t>дизурических</a:t>
            </a:r>
            <a:r>
              <a:rPr lang="ru-RU" sz="1800" dirty="0">
                <a:latin typeface="Garamond" panose="02020404030301010803" pitchFamily="18" charset="0"/>
              </a:rPr>
              <a:t> явлений при ее аденоме.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нормализуют липидный профиль плазмы (снижают содержание общего холестерина).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при длительном использовании вызывают регрессию гипертрофии левого желудочка.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гипотензивный эффект проявляется через 15 мин после приема однократной дозы (через 1–2 ч – </a:t>
            </a:r>
            <a:r>
              <a:rPr lang="ru-RU" sz="1800" dirty="0" err="1">
                <a:latin typeface="Garamond" panose="02020404030301010803" pitchFamily="18" charset="0"/>
              </a:rPr>
              <a:t>доксазозин</a:t>
            </a:r>
            <a:r>
              <a:rPr lang="ru-RU" sz="18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13A514-89D0-4EB8-ADE4-2AAF4D3EEA28}"/>
              </a:ext>
            </a:extLst>
          </p:cNvPr>
          <p:cNvSpPr/>
          <p:nvPr/>
        </p:nvSpPr>
        <p:spPr>
          <a:xfrm>
            <a:off x="382895" y="4602024"/>
            <a:ext cx="10684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Применение: симптоматическая терапия ДГПЖ, артериальная гипертензия (в виде </a:t>
            </a:r>
            <a:r>
              <a:rPr lang="ru-RU" dirty="0" err="1">
                <a:latin typeface="Garamond" panose="02020404030301010803" pitchFamily="18" charset="0"/>
              </a:rPr>
              <a:t>монотерапии</a:t>
            </a:r>
            <a:r>
              <a:rPr lang="ru-RU" dirty="0">
                <a:latin typeface="Garamond" panose="02020404030301010803" pitchFamily="18" charset="0"/>
              </a:rPr>
              <a:t> или в составе комбинированной терапии).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ПЭ: Слабость, головная боль, снижение либидо, нарушение зрения, </a:t>
            </a:r>
            <a:r>
              <a:rPr lang="ru-RU" u="sng" dirty="0">
                <a:latin typeface="Garamond" panose="02020404030301010803" pitchFamily="18" charset="0"/>
              </a:rPr>
              <a:t>«феномен первой дозы» </a:t>
            </a:r>
            <a:r>
              <a:rPr lang="ru-RU" dirty="0">
                <a:latin typeface="Garamond" panose="02020404030301010803" pitchFamily="18" charset="0"/>
              </a:rPr>
              <a:t>(резкое понижение АД, вплоть до ортостатического коллапса, после первого приема, чаще при комбинированной терапии с диуретиками или бета-адреноблокаторами), гипотензия, аритмии, периферические отеки.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ПП: артериальная гипотензия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EF62B9-1343-41D9-9994-0789B0505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85" y="1817511"/>
            <a:ext cx="3240352" cy="3240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1DB75-D80F-4CE1-8DD1-28E74C865497}"/>
              </a:ext>
            </a:extLst>
          </p:cNvPr>
          <p:cNvSpPr txBox="1"/>
          <p:nvPr/>
        </p:nvSpPr>
        <p:spPr>
          <a:xfrm>
            <a:off x="9241682" y="174095"/>
            <a:ext cx="257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α</a:t>
            </a:r>
            <a:r>
              <a:rPr lang="ru-RU" sz="2000" b="1" dirty="0">
                <a:solidFill>
                  <a:srgbClr val="C00000"/>
                </a:solidFill>
              </a:rPr>
              <a:t>1-адреноблокаторы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5347A-8647-4242-80E9-241C499DF0D2}"/>
              </a:ext>
            </a:extLst>
          </p:cNvPr>
          <p:cNvSpPr txBox="1"/>
          <p:nvPr/>
        </p:nvSpPr>
        <p:spPr>
          <a:xfrm>
            <a:off x="1027288" y="244860"/>
            <a:ext cx="736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Теразозин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Сетегис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), 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доксазозин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Кардура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3099D-C66A-96FF-5BC1-B3ADCC99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09" y="680332"/>
            <a:ext cx="5233288" cy="17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1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0D2A1F-6A71-4AC5-BF93-5B42C76A7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778" y="446038"/>
            <a:ext cx="3592778" cy="359277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C8BCAB-58C5-455B-91F6-6AFCE861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24F663-6D70-4856-BDE6-62B6937FD46B}"/>
              </a:ext>
            </a:extLst>
          </p:cNvPr>
          <p:cNvSpPr/>
          <p:nvPr/>
        </p:nvSpPr>
        <p:spPr>
          <a:xfrm>
            <a:off x="541866" y="847441"/>
            <a:ext cx="65136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улучшает метаболические (обмен веществ) и гемодинамические (кровоток) процессы в головном мозге,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снижает агрегацию (склеивание) тромбоцитов,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 улучшает </a:t>
            </a:r>
            <a:r>
              <a:rPr lang="ru-RU" sz="2000" dirty="0" err="1">
                <a:latin typeface="Garamond" panose="02020404030301010803" pitchFamily="18" charset="0"/>
              </a:rPr>
              <a:t>гемореологические</a:t>
            </a:r>
            <a:r>
              <a:rPr lang="ru-RU" sz="2000" dirty="0">
                <a:latin typeface="Garamond" panose="02020404030301010803" pitchFamily="18" charset="0"/>
              </a:rPr>
              <a:t> показатели крови (вязкость),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повышает скорость кровотока в верхних и нижних конечностях,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у больных с артериальной гипертензией может вызывать постепенное умеренное снижение давления.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D785BD-A035-4987-A874-EF404D44B10A}"/>
              </a:ext>
            </a:extLst>
          </p:cNvPr>
          <p:cNvSpPr/>
          <p:nvPr/>
        </p:nvSpPr>
        <p:spPr>
          <a:xfrm>
            <a:off x="722488" y="4165193"/>
            <a:ext cx="10747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Применение: острые и хронические </a:t>
            </a:r>
            <a:r>
              <a:rPr lang="ru-RU" sz="2000" u="sng" dirty="0">
                <a:latin typeface="Garamond" panose="02020404030301010803" pitchFamily="18" charset="0"/>
              </a:rPr>
              <a:t>церебральные</a:t>
            </a:r>
            <a:r>
              <a:rPr lang="ru-RU" sz="2000" dirty="0">
                <a:latin typeface="Garamond" panose="02020404030301010803" pitchFamily="18" charset="0"/>
              </a:rPr>
              <a:t> метаболические и сосудистые нарушения (вследствие атеросклероза, артериальной гипертензии, тромбоза или эмболии сосудов головного мозга и т.д.); острые и хронические </a:t>
            </a:r>
            <a:r>
              <a:rPr lang="ru-RU" sz="2000" u="sng" dirty="0">
                <a:latin typeface="Garamond" panose="02020404030301010803" pitchFamily="18" charset="0"/>
              </a:rPr>
              <a:t>периферические</a:t>
            </a:r>
            <a:r>
              <a:rPr lang="ru-RU" sz="2000" dirty="0">
                <a:latin typeface="Garamond" panose="02020404030301010803" pitchFamily="18" charset="0"/>
              </a:rPr>
              <a:t> метаболические и сосудистые нарушения.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ПЭ: Выраженное снижение АД, головокружение, ощущение жара, аллергические реакции, нарушения сна.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ПП: недавно перенесенный инфаркт миокарда, кровотечения, брадикардия, ортостатическая гипотензия.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6CDEE-C808-47B1-858D-2670412724C6}"/>
              </a:ext>
            </a:extLst>
          </p:cNvPr>
          <p:cNvSpPr txBox="1"/>
          <p:nvPr/>
        </p:nvSpPr>
        <p:spPr>
          <a:xfrm>
            <a:off x="9241682" y="174095"/>
            <a:ext cx="257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α</a:t>
            </a:r>
            <a:r>
              <a:rPr lang="ru-RU" sz="2000" b="1" dirty="0">
                <a:solidFill>
                  <a:srgbClr val="C00000"/>
                </a:solidFill>
              </a:rPr>
              <a:t>1-адреноблокаторы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B3E27-A9BC-4F7B-9F7D-97BBB53369A1}"/>
              </a:ext>
            </a:extLst>
          </p:cNvPr>
          <p:cNvSpPr txBox="1"/>
          <p:nvPr/>
        </p:nvSpPr>
        <p:spPr>
          <a:xfrm>
            <a:off x="878366" y="312595"/>
            <a:ext cx="464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Ницерголин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Сермион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83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67176D-DBCB-4E82-A97E-278A441E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89"/>
            <a:ext cx="10515600" cy="506236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altLang="ru-RU" dirty="0">
                <a:latin typeface="Garamond" panose="02020404030301010803" pitchFamily="18" charset="0"/>
              </a:rPr>
              <a:t>нарушают проведение нервных импульсов в адренергических  синапсах  за счет угнетения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-</a:t>
            </a:r>
            <a:r>
              <a:rPr lang="ru-RU" altLang="ru-RU" dirty="0" err="1">
                <a:latin typeface="Garamond" panose="02020404030301010803" pitchFamily="18" charset="0"/>
              </a:rPr>
              <a:t>адренорецепторов</a:t>
            </a:r>
            <a:r>
              <a:rPr lang="ru-RU" altLang="ru-RU" dirty="0">
                <a:latin typeface="Garamond" panose="02020404030301010803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ru-RU" dirty="0">
                <a:latin typeface="Garamond" panose="02020404030301010803" pitchFamily="18" charset="0"/>
              </a:rPr>
              <a:t>Блокада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1-адренорецепторов, расположенных в миокарде, вызывает: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ослабление силы (</a:t>
            </a:r>
            <a:r>
              <a:rPr lang="ru-RU" altLang="ru-RU" u="sng" dirty="0">
                <a:latin typeface="Garamond" panose="02020404030301010803" pitchFamily="18" charset="0"/>
              </a:rPr>
              <a:t>отрицательный инотропный </a:t>
            </a:r>
            <a:r>
              <a:rPr lang="ru-RU" altLang="ru-RU" u="sng" dirty="0" err="1">
                <a:latin typeface="Garamond" panose="02020404030301010803" pitchFamily="18" charset="0"/>
              </a:rPr>
              <a:t>эфффект</a:t>
            </a:r>
            <a:r>
              <a:rPr lang="ru-RU" altLang="ru-RU" dirty="0">
                <a:latin typeface="Garamond" panose="02020404030301010803" pitchFamily="18" charset="0"/>
              </a:rPr>
              <a:t>) и частоты сердечных сокращений (</a:t>
            </a:r>
            <a:r>
              <a:rPr lang="ru-RU" altLang="ru-RU" u="sng" dirty="0">
                <a:latin typeface="Garamond" panose="02020404030301010803" pitchFamily="18" charset="0"/>
              </a:rPr>
              <a:t>отрицательный </a:t>
            </a:r>
            <a:r>
              <a:rPr lang="ru-RU" altLang="ru-RU" u="sng" dirty="0" err="1">
                <a:latin typeface="Garamond" panose="02020404030301010803" pitchFamily="18" charset="0"/>
              </a:rPr>
              <a:t>хронотропный</a:t>
            </a:r>
            <a:r>
              <a:rPr lang="ru-RU" altLang="ru-RU" u="sng" dirty="0">
                <a:latin typeface="Garamond" panose="02020404030301010803" pitchFamily="18" charset="0"/>
              </a:rPr>
              <a:t> эффект</a:t>
            </a:r>
            <a:r>
              <a:rPr lang="ru-RU" altLang="ru-RU" dirty="0">
                <a:latin typeface="Garamond" panose="02020404030301010803" pitchFamily="18" charset="0"/>
              </a:rPr>
              <a:t>),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уменьшение проводимости (</a:t>
            </a:r>
            <a:r>
              <a:rPr lang="ru-RU" altLang="ru-RU" u="sng" dirty="0">
                <a:latin typeface="Garamond" panose="02020404030301010803" pitchFamily="18" charset="0"/>
              </a:rPr>
              <a:t>отрицательный </a:t>
            </a:r>
            <a:r>
              <a:rPr lang="ru-RU" altLang="ru-RU" u="sng" dirty="0" err="1">
                <a:latin typeface="Garamond" panose="02020404030301010803" pitchFamily="18" charset="0"/>
              </a:rPr>
              <a:t>дромотропный</a:t>
            </a:r>
            <a:r>
              <a:rPr lang="ru-RU" altLang="ru-RU" u="sng" dirty="0">
                <a:latin typeface="Garamond" panose="02020404030301010803" pitchFamily="18" charset="0"/>
              </a:rPr>
              <a:t> эффект</a:t>
            </a:r>
            <a:r>
              <a:rPr lang="ru-RU" altLang="ru-RU" dirty="0">
                <a:latin typeface="Garamond" panose="02020404030301010803" pitchFamily="18" charset="0"/>
              </a:rPr>
              <a:t>),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снижение автоматизма (</a:t>
            </a:r>
            <a:r>
              <a:rPr lang="ru-RU" altLang="ru-RU" u="sng" dirty="0">
                <a:latin typeface="Garamond" panose="02020404030301010803" pitchFamily="18" charset="0"/>
              </a:rPr>
              <a:t>отрицательный </a:t>
            </a:r>
            <a:r>
              <a:rPr lang="ru-RU" altLang="ru-RU" u="sng" dirty="0" err="1">
                <a:latin typeface="Garamond" panose="02020404030301010803" pitchFamily="18" charset="0"/>
              </a:rPr>
              <a:t>батмотропный</a:t>
            </a:r>
            <a:r>
              <a:rPr lang="ru-RU" altLang="ru-RU" u="sng" dirty="0">
                <a:latin typeface="Garamond" panose="02020404030301010803" pitchFamily="18" charset="0"/>
              </a:rPr>
              <a:t> эффект</a:t>
            </a:r>
            <a:r>
              <a:rPr lang="ru-RU" altLang="ru-RU" dirty="0">
                <a:latin typeface="Garamond" panose="02020404030301010803" pitchFamily="18" charset="0"/>
              </a:rPr>
              <a:t>),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снижение сократительной способности миокарда и потребности сердца в кислороде,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уменьшение сердечного выброса (ударного объема),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снижение артериального давления,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угнетение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2-адренорецепторов может  привести  к  спазму  бронхов, повышению  тонуса  мускулатуры  матки, уменьшению  процессов  </a:t>
            </a:r>
            <a:r>
              <a:rPr lang="ru-RU" altLang="ru-RU" dirty="0" err="1">
                <a:latin typeface="Garamond" panose="02020404030301010803" pitchFamily="18" charset="0"/>
              </a:rPr>
              <a:t>гликогенолиза</a:t>
            </a:r>
            <a:r>
              <a:rPr lang="ru-RU" altLang="ru-RU" dirty="0">
                <a:latin typeface="Garamond" panose="02020404030301010803" pitchFamily="18" charset="0"/>
              </a:rPr>
              <a:t> (это биохимический процесс расщепления гликогена до глюкозы, при замедлении этого процесса снижается  уровень  сахара  в  крови).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D1D48-6770-4E51-85F7-F551EBD8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8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6AA6CB-DE14-4EFE-A1F5-B4BDFA4B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3764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b="1" dirty="0">
                <a:solidFill>
                  <a:srgbClr val="FF0000"/>
                </a:solidFill>
                <a:latin typeface="Garamond" panose="02020404030301010803" pitchFamily="18" charset="0"/>
              </a:rPr>
              <a:t>  -  </a:t>
            </a:r>
            <a:r>
              <a:rPr lang="ru-RU" altLang="ru-RU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адреноблокаторы</a:t>
            </a:r>
            <a:endParaRPr lang="ru-RU" altLang="ru-RU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4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FD9DA8F-9E60-42C4-BC98-DD0B79240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884" y="1019609"/>
            <a:ext cx="2827746" cy="282774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D198A4-9134-4E8F-A3EF-AC627249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27C8-3571-439B-A8EB-F0402319EEC5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5C1CF0-C5EC-42EC-91B5-B67B50911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956" y="3646685"/>
            <a:ext cx="2950874" cy="200855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08E43D-0E49-4C16-9D6E-A57FEE57514F}"/>
              </a:ext>
            </a:extLst>
          </p:cNvPr>
          <p:cNvSpPr/>
          <p:nvPr/>
        </p:nvSpPr>
        <p:spPr>
          <a:xfrm>
            <a:off x="603956" y="133836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Оказывает гипотензивный эффект, который стабилизируется к концу 2-й недели курсового назначения.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Усиливает сокращения матки, что способствует уменьшению кровотечения при родах и в послеоперационный период.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Повышает тонус бронхов.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В больших дозах вызывает седативный эффект.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Снижает внутриглазное давление за счет угнетения продукции водянистой влаги в камере глаза, не влияет на размеры зрачка и аккомодацию.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F2CD67-B129-43B1-BE67-749BC4AF2CA8}"/>
              </a:ext>
            </a:extLst>
          </p:cNvPr>
          <p:cNvSpPr/>
          <p:nvPr/>
        </p:nvSpPr>
        <p:spPr>
          <a:xfrm>
            <a:off x="603956" y="3847355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Применение: артериальная гипертензия; стенокардия; тахикардия (в т.ч. при гипертиреозе); экстрасистолия (внеочередные преждевременные сокращения сердца); сердечно-сосудистые нарушения при токсическим зобе (гиперфункция щитовидной железы); профилактика приступов мигрени.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ПЭ: брадикардия, бронхоспазм, сердечная недостаточность, повышенная утомляемость, боли в эпигастральной области, спазм периферических артерий, изменения уровня сахара в крови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ПП: гипотензия, острая сердечная недостаточность, инфаркт миокарда, заболевания периферических артерий, </a:t>
            </a:r>
            <a:r>
              <a:rPr lang="ru-RU" u="sng" dirty="0">
                <a:latin typeface="Garamond" panose="02020404030301010803" pitchFamily="18" charset="0"/>
              </a:rPr>
              <a:t>бронхиальная астма, сахарный диабет</a:t>
            </a:r>
            <a:r>
              <a:rPr lang="ru-RU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FF43A1E-683C-4C03-8EAE-C83F72D1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763764"/>
          </a:xfrm>
        </p:spPr>
        <p:txBody>
          <a:bodyPr>
            <a:normAutofit/>
          </a:bodyPr>
          <a:lstStyle/>
          <a:p>
            <a:pPr algn="r"/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1, 2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 -  </a:t>
            </a:r>
            <a:r>
              <a:rPr lang="ru-RU" altLang="ru-RU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адреноблокаторы</a:t>
            </a:r>
            <a:r>
              <a:rPr lang="ru-RU" altLang="ru-RU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(неселективные)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1AF90-9297-40C6-A790-93879282990A}"/>
              </a:ext>
            </a:extLst>
          </p:cNvPr>
          <p:cNvSpPr txBox="1"/>
          <p:nvPr/>
        </p:nvSpPr>
        <p:spPr>
          <a:xfrm>
            <a:off x="1174045" y="900289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Пропранолол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(Анаприлин) </a:t>
            </a:r>
          </a:p>
        </p:txBody>
      </p:sp>
    </p:spTree>
    <p:extLst>
      <p:ext uri="{BB962C8B-B14F-4D97-AF65-F5344CB8AC3E}">
        <p14:creationId xmlns:p14="http://schemas.microsoft.com/office/powerpoint/2010/main" val="1474739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1632</Words>
  <Application>Microsoft Office PowerPoint</Application>
  <PresentationFormat>Широкоэкранный</PresentationFormat>
  <Paragraphs>184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Bookman Old Style</vt:lpstr>
      <vt:lpstr>Calibri</vt:lpstr>
      <vt:lpstr>Calibri Light</vt:lpstr>
      <vt:lpstr>Garamond</vt:lpstr>
      <vt:lpstr>Тема Office</vt:lpstr>
      <vt:lpstr>2.2. Лекарственные препараты, влияющие на эфферентную нервную систему  2.2.4. Адренолитики и симпатолитики</vt:lpstr>
      <vt:lpstr>Презентация PowerPoint</vt:lpstr>
      <vt:lpstr>Классификация</vt:lpstr>
      <vt:lpstr> - адреноблокаторы</vt:lpstr>
      <vt:lpstr>Презентация PowerPoint</vt:lpstr>
      <vt:lpstr>Презентация PowerPoint</vt:lpstr>
      <vt:lpstr>Презентация PowerPoint</vt:lpstr>
      <vt:lpstr>  -  адреноблокаторы</vt:lpstr>
      <vt:lpstr>1, 2  -  адреноблокаторы (неселективные)</vt:lpstr>
      <vt:lpstr>1, 2  -  адреноблокаторы (неселективные)</vt:lpstr>
      <vt:lpstr>1, 2  -  адреноблокаторы (неселективные)</vt:lpstr>
      <vt:lpstr>1 - адреноблокаторы (кардиоселективные)</vt:lpstr>
      <vt:lpstr>Презентация PowerPoint</vt:lpstr>
      <vt:lpstr>Сравнение β-адреноблокаторов по фармакокинетическим параметрам</vt:lpstr>
      <vt:lpstr>Презентация PowerPoint</vt:lpstr>
      <vt:lpstr>Презентация PowerPoint</vt:lpstr>
      <vt:lpstr>Презентация PowerPoint</vt:lpstr>
      <vt:lpstr>--адреноблокаторы</vt:lpstr>
      <vt:lpstr>Симпатолитики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препараты, влияющие на эфферентную нервную систему: адренолитики и симпатолитики</dc:title>
  <dc:creator>Olga</dc:creator>
  <cp:lastModifiedBy>Калинина Ольга Сергеевна</cp:lastModifiedBy>
  <cp:revision>41</cp:revision>
  <dcterms:created xsi:type="dcterms:W3CDTF">2018-11-05T15:41:35Z</dcterms:created>
  <dcterms:modified xsi:type="dcterms:W3CDTF">2024-03-15T13:14:54Z</dcterms:modified>
</cp:coreProperties>
</file>