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5" r:id="rId9"/>
    <p:sldId id="266" r:id="rId10"/>
    <p:sldId id="264" r:id="rId11"/>
    <p:sldId id="269" r:id="rId12"/>
    <p:sldId id="268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12" autoAdjust="0"/>
    <p:restoredTop sz="94660"/>
  </p:normalViewPr>
  <p:slideViewPr>
    <p:cSldViewPr>
      <p:cViewPr varScale="1">
        <p:scale>
          <a:sx n="65" d="100"/>
          <a:sy n="65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F1DE9E-BCA5-4F4F-8B70-6EE9F776EB53}" type="doc">
      <dgm:prSet loTypeId="urn:microsoft.com/office/officeart/2005/8/layout/hierarchy4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89D49BBA-8830-480A-A06F-C6A54056F198}">
      <dgm:prSet/>
      <dgm:spPr/>
      <dgm:t>
        <a:bodyPr/>
        <a:lstStyle/>
        <a:p>
          <a:pPr rtl="0"/>
          <a:r>
            <a:rPr lang="ru-RU" dirty="0"/>
            <a:t>Снотворные препараты </a:t>
          </a:r>
        </a:p>
      </dgm:t>
    </dgm:pt>
    <dgm:pt modelId="{E2FF9A61-8A09-4F55-ABAB-2823D58F9AE4}" type="parTrans" cxnId="{54F3A878-47AD-43DD-A309-9A10F24C0474}">
      <dgm:prSet/>
      <dgm:spPr/>
      <dgm:t>
        <a:bodyPr/>
        <a:lstStyle/>
        <a:p>
          <a:endParaRPr lang="ru-RU"/>
        </a:p>
      </dgm:t>
    </dgm:pt>
    <dgm:pt modelId="{86541710-2291-4A0F-931A-EB47FEF0DAD5}" type="sibTrans" cxnId="{54F3A878-47AD-43DD-A309-9A10F24C0474}">
      <dgm:prSet/>
      <dgm:spPr/>
      <dgm:t>
        <a:bodyPr/>
        <a:lstStyle/>
        <a:p>
          <a:endParaRPr lang="ru-RU"/>
        </a:p>
      </dgm:t>
    </dgm:pt>
    <dgm:pt modelId="{1289A938-4F09-408A-AB49-3E6AA15A65DD}">
      <dgm:prSet custT="1"/>
      <dgm:spPr/>
      <dgm:t>
        <a:bodyPr/>
        <a:lstStyle/>
        <a:p>
          <a:pPr algn="ctr" rtl="0"/>
          <a:r>
            <a:rPr lang="ru-RU" sz="2400" dirty="0"/>
            <a:t>способствуют наступлению сна</a:t>
          </a:r>
        </a:p>
      </dgm:t>
    </dgm:pt>
    <dgm:pt modelId="{70EBB173-C1EE-4EBD-B1E9-A27C6EBEB93B}" type="parTrans" cxnId="{6DD83C1C-00F1-48A5-90CA-E56D453F23A3}">
      <dgm:prSet/>
      <dgm:spPr/>
      <dgm:t>
        <a:bodyPr/>
        <a:lstStyle/>
        <a:p>
          <a:endParaRPr lang="ru-RU"/>
        </a:p>
      </dgm:t>
    </dgm:pt>
    <dgm:pt modelId="{183E4010-D961-4341-9739-730DD57CFFC6}" type="sibTrans" cxnId="{6DD83C1C-00F1-48A5-90CA-E56D453F23A3}">
      <dgm:prSet/>
      <dgm:spPr/>
      <dgm:t>
        <a:bodyPr/>
        <a:lstStyle/>
        <a:p>
          <a:endParaRPr lang="ru-RU"/>
        </a:p>
      </dgm:t>
    </dgm:pt>
    <dgm:pt modelId="{FA621109-0B3E-4DD5-8A07-E69482B71F99}">
      <dgm:prSet custT="1"/>
      <dgm:spPr/>
      <dgm:t>
        <a:bodyPr/>
        <a:lstStyle/>
        <a:p>
          <a:pPr algn="ctr" rtl="0"/>
          <a:r>
            <a:rPr lang="ru-RU" sz="2000" dirty="0"/>
            <a:t>обеспечивают нормальную продолжительность</a:t>
          </a:r>
        </a:p>
        <a:p>
          <a:pPr algn="ctr" rtl="0"/>
          <a:r>
            <a:rPr lang="ru-RU" sz="2000" dirty="0"/>
            <a:t>сна</a:t>
          </a:r>
        </a:p>
      </dgm:t>
    </dgm:pt>
    <dgm:pt modelId="{F5B5D4F0-DD35-4993-A999-33A5C5B91ADF}" type="parTrans" cxnId="{B6D62219-3F5D-489F-9EE5-24BA08B94FB0}">
      <dgm:prSet/>
      <dgm:spPr/>
      <dgm:t>
        <a:bodyPr/>
        <a:lstStyle/>
        <a:p>
          <a:endParaRPr lang="ru-RU"/>
        </a:p>
      </dgm:t>
    </dgm:pt>
    <dgm:pt modelId="{036057A2-2D95-42BD-A673-AD028BEFC46F}" type="sibTrans" cxnId="{B6D62219-3F5D-489F-9EE5-24BA08B94FB0}">
      <dgm:prSet/>
      <dgm:spPr/>
      <dgm:t>
        <a:bodyPr/>
        <a:lstStyle/>
        <a:p>
          <a:endParaRPr lang="ru-RU"/>
        </a:p>
      </dgm:t>
    </dgm:pt>
    <dgm:pt modelId="{CA3FEFBA-6CEA-4C68-A461-4CBB9CE307A7}">
      <dgm:prSet/>
      <dgm:spPr/>
      <dgm:t>
        <a:bodyPr/>
        <a:lstStyle/>
        <a:p>
          <a:pPr algn="ctr" rtl="0"/>
          <a:r>
            <a:rPr lang="ru-RU" dirty="0"/>
            <a:t>не обеспечивают нормальное течение сна, так как медикаментозный сон отличается от естественного</a:t>
          </a:r>
        </a:p>
      </dgm:t>
    </dgm:pt>
    <dgm:pt modelId="{ACDAFEB5-A02A-494F-983B-E2B3BDA25E69}" type="parTrans" cxnId="{4EFE0FA6-CB1B-4C92-8294-E7B0BFFD2950}">
      <dgm:prSet/>
      <dgm:spPr/>
      <dgm:t>
        <a:bodyPr/>
        <a:lstStyle/>
        <a:p>
          <a:endParaRPr lang="ru-RU"/>
        </a:p>
      </dgm:t>
    </dgm:pt>
    <dgm:pt modelId="{8C2F2C89-1DDF-45B4-AF26-CC0D0D6928A4}" type="sibTrans" cxnId="{4EFE0FA6-CB1B-4C92-8294-E7B0BFFD2950}">
      <dgm:prSet/>
      <dgm:spPr/>
      <dgm:t>
        <a:bodyPr/>
        <a:lstStyle/>
        <a:p>
          <a:endParaRPr lang="ru-RU"/>
        </a:p>
      </dgm:t>
    </dgm:pt>
    <dgm:pt modelId="{99B1987B-55AC-4804-A53B-AE1AB63C3C79}" type="pres">
      <dgm:prSet presAssocID="{2DF1DE9E-BCA5-4F4F-8B70-6EE9F776EB5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122B660-BFA5-4986-8ADB-20F224D4C67E}" type="pres">
      <dgm:prSet presAssocID="{89D49BBA-8830-480A-A06F-C6A54056F198}" presName="vertOne" presStyleCnt="0"/>
      <dgm:spPr/>
    </dgm:pt>
    <dgm:pt modelId="{926DA804-DFB1-4C81-8096-7FD157CB76DA}" type="pres">
      <dgm:prSet presAssocID="{89D49BBA-8830-480A-A06F-C6A54056F198}" presName="txOne" presStyleLbl="node0" presStyleIdx="0" presStyleCnt="1" custLinFactNeighborX="-36" custLinFactNeighborY="324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2B2968-749B-4E61-8BBD-442A7851DB92}" type="pres">
      <dgm:prSet presAssocID="{89D49BBA-8830-480A-A06F-C6A54056F198}" presName="parTransOne" presStyleCnt="0"/>
      <dgm:spPr/>
    </dgm:pt>
    <dgm:pt modelId="{43AA5593-CA72-45EF-9DCA-2BCE7184F476}" type="pres">
      <dgm:prSet presAssocID="{89D49BBA-8830-480A-A06F-C6A54056F198}" presName="horzOne" presStyleCnt="0"/>
      <dgm:spPr/>
    </dgm:pt>
    <dgm:pt modelId="{B907C789-FEF2-4CBA-B85C-7E0643ED535F}" type="pres">
      <dgm:prSet presAssocID="{1289A938-4F09-408A-AB49-3E6AA15A65DD}" presName="vertTwo" presStyleCnt="0"/>
      <dgm:spPr/>
    </dgm:pt>
    <dgm:pt modelId="{16925B2E-0805-4486-AC50-6837CDFB3903}" type="pres">
      <dgm:prSet presAssocID="{1289A938-4F09-408A-AB49-3E6AA15A65DD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ABA62F-6328-43B7-82CB-58E1DF7C81F9}" type="pres">
      <dgm:prSet presAssocID="{1289A938-4F09-408A-AB49-3E6AA15A65DD}" presName="horzTwo" presStyleCnt="0"/>
      <dgm:spPr/>
    </dgm:pt>
    <dgm:pt modelId="{E83A9BE9-5B73-4C69-BE68-3F05EB935F58}" type="pres">
      <dgm:prSet presAssocID="{183E4010-D961-4341-9739-730DD57CFFC6}" presName="sibSpaceTwo" presStyleCnt="0"/>
      <dgm:spPr/>
    </dgm:pt>
    <dgm:pt modelId="{237A84CD-65E0-482A-9031-A8658C9E01C7}" type="pres">
      <dgm:prSet presAssocID="{FA621109-0B3E-4DD5-8A07-E69482B71F99}" presName="vertTwo" presStyleCnt="0"/>
      <dgm:spPr/>
    </dgm:pt>
    <dgm:pt modelId="{B97126E8-9C5A-4817-B4AE-208ED60B3B18}" type="pres">
      <dgm:prSet presAssocID="{FA621109-0B3E-4DD5-8A07-E69482B71F99}" presName="txTwo" presStyleLbl="node2" presStyleIdx="1" presStyleCnt="3" custLinFactNeighborX="1372" custLinFactNeighborY="-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349EFB-12AA-4F20-B488-E3AB58C98D6B}" type="pres">
      <dgm:prSet presAssocID="{FA621109-0B3E-4DD5-8A07-E69482B71F99}" presName="horzTwo" presStyleCnt="0"/>
      <dgm:spPr/>
    </dgm:pt>
    <dgm:pt modelId="{96F41528-80DB-40F9-945D-CB8738E08830}" type="pres">
      <dgm:prSet presAssocID="{036057A2-2D95-42BD-A673-AD028BEFC46F}" presName="sibSpaceTwo" presStyleCnt="0"/>
      <dgm:spPr/>
    </dgm:pt>
    <dgm:pt modelId="{392F61B7-5F11-4C77-ACB5-5E356A736E0B}" type="pres">
      <dgm:prSet presAssocID="{CA3FEFBA-6CEA-4C68-A461-4CBB9CE307A7}" presName="vertTwo" presStyleCnt="0"/>
      <dgm:spPr/>
    </dgm:pt>
    <dgm:pt modelId="{3ACBB836-1A24-4049-BD9B-9DF0F1854AFC}" type="pres">
      <dgm:prSet presAssocID="{CA3FEFBA-6CEA-4C68-A461-4CBB9CE307A7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5AF5EE-F436-40D5-B8A9-E3CBBEAF3922}" type="pres">
      <dgm:prSet presAssocID="{CA3FEFBA-6CEA-4C68-A461-4CBB9CE307A7}" presName="horzTwo" presStyleCnt="0"/>
      <dgm:spPr/>
    </dgm:pt>
  </dgm:ptLst>
  <dgm:cxnLst>
    <dgm:cxn modelId="{A3F05C32-4344-4E41-AFEB-53772FEC5BEF}" type="presOf" srcId="{2DF1DE9E-BCA5-4F4F-8B70-6EE9F776EB53}" destId="{99B1987B-55AC-4804-A53B-AE1AB63C3C79}" srcOrd="0" destOrd="0" presId="urn:microsoft.com/office/officeart/2005/8/layout/hierarchy4"/>
    <dgm:cxn modelId="{C6F4BB7F-5FDD-4747-A0DA-993A74CCEAEF}" type="presOf" srcId="{CA3FEFBA-6CEA-4C68-A461-4CBB9CE307A7}" destId="{3ACBB836-1A24-4049-BD9B-9DF0F1854AFC}" srcOrd="0" destOrd="0" presId="urn:microsoft.com/office/officeart/2005/8/layout/hierarchy4"/>
    <dgm:cxn modelId="{6DD83C1C-00F1-48A5-90CA-E56D453F23A3}" srcId="{89D49BBA-8830-480A-A06F-C6A54056F198}" destId="{1289A938-4F09-408A-AB49-3E6AA15A65DD}" srcOrd="0" destOrd="0" parTransId="{70EBB173-C1EE-4EBD-B1E9-A27C6EBEB93B}" sibTransId="{183E4010-D961-4341-9739-730DD57CFFC6}"/>
    <dgm:cxn modelId="{31672B3A-3FDE-41CE-8795-C4C43802514E}" type="presOf" srcId="{FA621109-0B3E-4DD5-8A07-E69482B71F99}" destId="{B97126E8-9C5A-4817-B4AE-208ED60B3B18}" srcOrd="0" destOrd="0" presId="urn:microsoft.com/office/officeart/2005/8/layout/hierarchy4"/>
    <dgm:cxn modelId="{0ADC7129-618C-4DAA-B0B4-4FB4C59141A9}" type="presOf" srcId="{89D49BBA-8830-480A-A06F-C6A54056F198}" destId="{926DA804-DFB1-4C81-8096-7FD157CB76DA}" srcOrd="0" destOrd="0" presId="urn:microsoft.com/office/officeart/2005/8/layout/hierarchy4"/>
    <dgm:cxn modelId="{B6D62219-3F5D-489F-9EE5-24BA08B94FB0}" srcId="{89D49BBA-8830-480A-A06F-C6A54056F198}" destId="{FA621109-0B3E-4DD5-8A07-E69482B71F99}" srcOrd="1" destOrd="0" parTransId="{F5B5D4F0-DD35-4993-A999-33A5C5B91ADF}" sibTransId="{036057A2-2D95-42BD-A673-AD028BEFC46F}"/>
    <dgm:cxn modelId="{54F3A878-47AD-43DD-A309-9A10F24C0474}" srcId="{2DF1DE9E-BCA5-4F4F-8B70-6EE9F776EB53}" destId="{89D49BBA-8830-480A-A06F-C6A54056F198}" srcOrd="0" destOrd="0" parTransId="{E2FF9A61-8A09-4F55-ABAB-2823D58F9AE4}" sibTransId="{86541710-2291-4A0F-931A-EB47FEF0DAD5}"/>
    <dgm:cxn modelId="{6A5D4D5F-4047-4D81-9702-75F518892C05}" type="presOf" srcId="{1289A938-4F09-408A-AB49-3E6AA15A65DD}" destId="{16925B2E-0805-4486-AC50-6837CDFB3903}" srcOrd="0" destOrd="0" presId="urn:microsoft.com/office/officeart/2005/8/layout/hierarchy4"/>
    <dgm:cxn modelId="{4EFE0FA6-CB1B-4C92-8294-E7B0BFFD2950}" srcId="{89D49BBA-8830-480A-A06F-C6A54056F198}" destId="{CA3FEFBA-6CEA-4C68-A461-4CBB9CE307A7}" srcOrd="2" destOrd="0" parTransId="{ACDAFEB5-A02A-494F-983B-E2B3BDA25E69}" sibTransId="{8C2F2C89-1DDF-45B4-AF26-CC0D0D6928A4}"/>
    <dgm:cxn modelId="{E6966A62-82AD-48E7-A4F8-78C805BA9C47}" type="presParOf" srcId="{99B1987B-55AC-4804-A53B-AE1AB63C3C79}" destId="{2122B660-BFA5-4986-8ADB-20F224D4C67E}" srcOrd="0" destOrd="0" presId="urn:microsoft.com/office/officeart/2005/8/layout/hierarchy4"/>
    <dgm:cxn modelId="{863D9401-85F1-4C8F-8D3A-F9F0151241D9}" type="presParOf" srcId="{2122B660-BFA5-4986-8ADB-20F224D4C67E}" destId="{926DA804-DFB1-4C81-8096-7FD157CB76DA}" srcOrd="0" destOrd="0" presId="urn:microsoft.com/office/officeart/2005/8/layout/hierarchy4"/>
    <dgm:cxn modelId="{0B236D86-FA34-4C72-B407-AACDA8B9F2CB}" type="presParOf" srcId="{2122B660-BFA5-4986-8ADB-20F224D4C67E}" destId="{862B2968-749B-4E61-8BBD-442A7851DB92}" srcOrd="1" destOrd="0" presId="urn:microsoft.com/office/officeart/2005/8/layout/hierarchy4"/>
    <dgm:cxn modelId="{120F2A40-7A29-41BF-B0EE-6CA39BD8CA93}" type="presParOf" srcId="{2122B660-BFA5-4986-8ADB-20F224D4C67E}" destId="{43AA5593-CA72-45EF-9DCA-2BCE7184F476}" srcOrd="2" destOrd="0" presId="urn:microsoft.com/office/officeart/2005/8/layout/hierarchy4"/>
    <dgm:cxn modelId="{0E4836E1-737F-4656-BD30-1E4466B38A98}" type="presParOf" srcId="{43AA5593-CA72-45EF-9DCA-2BCE7184F476}" destId="{B907C789-FEF2-4CBA-B85C-7E0643ED535F}" srcOrd="0" destOrd="0" presId="urn:microsoft.com/office/officeart/2005/8/layout/hierarchy4"/>
    <dgm:cxn modelId="{E8EF265C-D4F8-4072-B573-951B90CEA87F}" type="presParOf" srcId="{B907C789-FEF2-4CBA-B85C-7E0643ED535F}" destId="{16925B2E-0805-4486-AC50-6837CDFB3903}" srcOrd="0" destOrd="0" presId="urn:microsoft.com/office/officeart/2005/8/layout/hierarchy4"/>
    <dgm:cxn modelId="{B4F25B8D-85F1-4CEB-880E-0FF1315309B7}" type="presParOf" srcId="{B907C789-FEF2-4CBA-B85C-7E0643ED535F}" destId="{65ABA62F-6328-43B7-82CB-58E1DF7C81F9}" srcOrd="1" destOrd="0" presId="urn:microsoft.com/office/officeart/2005/8/layout/hierarchy4"/>
    <dgm:cxn modelId="{75EE3FB1-D676-4CCC-972F-1FAF17B4016B}" type="presParOf" srcId="{43AA5593-CA72-45EF-9DCA-2BCE7184F476}" destId="{E83A9BE9-5B73-4C69-BE68-3F05EB935F58}" srcOrd="1" destOrd="0" presId="urn:microsoft.com/office/officeart/2005/8/layout/hierarchy4"/>
    <dgm:cxn modelId="{71F7EBE2-E55C-4E9A-8FE5-4D76D925597E}" type="presParOf" srcId="{43AA5593-CA72-45EF-9DCA-2BCE7184F476}" destId="{237A84CD-65E0-482A-9031-A8658C9E01C7}" srcOrd="2" destOrd="0" presId="urn:microsoft.com/office/officeart/2005/8/layout/hierarchy4"/>
    <dgm:cxn modelId="{8A300729-F2F7-4D84-8C0E-BB8A62289903}" type="presParOf" srcId="{237A84CD-65E0-482A-9031-A8658C9E01C7}" destId="{B97126E8-9C5A-4817-B4AE-208ED60B3B18}" srcOrd="0" destOrd="0" presId="urn:microsoft.com/office/officeart/2005/8/layout/hierarchy4"/>
    <dgm:cxn modelId="{E2CBD38D-E63F-42C3-89C5-E9E0490B9AEF}" type="presParOf" srcId="{237A84CD-65E0-482A-9031-A8658C9E01C7}" destId="{28349EFB-12AA-4F20-B488-E3AB58C98D6B}" srcOrd="1" destOrd="0" presId="urn:microsoft.com/office/officeart/2005/8/layout/hierarchy4"/>
    <dgm:cxn modelId="{008A9A76-E513-4ACB-8902-7871242F15DA}" type="presParOf" srcId="{43AA5593-CA72-45EF-9DCA-2BCE7184F476}" destId="{96F41528-80DB-40F9-945D-CB8738E08830}" srcOrd="3" destOrd="0" presId="urn:microsoft.com/office/officeart/2005/8/layout/hierarchy4"/>
    <dgm:cxn modelId="{218A7B42-7F75-4EB3-8868-8BBB94A1AD1B}" type="presParOf" srcId="{43AA5593-CA72-45EF-9DCA-2BCE7184F476}" destId="{392F61B7-5F11-4C77-ACB5-5E356A736E0B}" srcOrd="4" destOrd="0" presId="urn:microsoft.com/office/officeart/2005/8/layout/hierarchy4"/>
    <dgm:cxn modelId="{96087FA6-F0BD-4287-A39A-1EE7A4EDC4AA}" type="presParOf" srcId="{392F61B7-5F11-4C77-ACB5-5E356A736E0B}" destId="{3ACBB836-1A24-4049-BD9B-9DF0F1854AFC}" srcOrd="0" destOrd="0" presId="urn:microsoft.com/office/officeart/2005/8/layout/hierarchy4"/>
    <dgm:cxn modelId="{8AF12288-4460-41F7-BF9F-715F81C0A2F3}" type="presParOf" srcId="{392F61B7-5F11-4C77-ACB5-5E356A736E0B}" destId="{E85AF5EE-F436-40D5-B8A9-E3CBBEAF392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6DA804-DFB1-4C81-8096-7FD157CB76DA}">
      <dsp:nvSpPr>
        <dsp:cNvPr id="0" name=""/>
        <dsp:cNvSpPr/>
      </dsp:nvSpPr>
      <dsp:spPr>
        <a:xfrm>
          <a:off x="0" y="73822"/>
          <a:ext cx="8511509" cy="236522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200" kern="1200" dirty="0"/>
            <a:t>Снотворные препараты </a:t>
          </a:r>
        </a:p>
      </dsp:txBody>
      <dsp:txXfrm>
        <a:off x="69275" y="143097"/>
        <a:ext cx="8372959" cy="2226673"/>
      </dsp:txXfrm>
    </dsp:sp>
    <dsp:sp modelId="{16925B2E-0805-4486-AC50-6837CDFB3903}">
      <dsp:nvSpPr>
        <dsp:cNvPr id="0" name=""/>
        <dsp:cNvSpPr/>
      </dsp:nvSpPr>
      <dsp:spPr>
        <a:xfrm>
          <a:off x="3061" y="2592779"/>
          <a:ext cx="2686714" cy="236522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способствуют наступлению сна</a:t>
          </a:r>
        </a:p>
      </dsp:txBody>
      <dsp:txXfrm>
        <a:off x="72336" y="2662054"/>
        <a:ext cx="2548164" cy="2226673"/>
      </dsp:txXfrm>
    </dsp:sp>
    <dsp:sp modelId="{B97126E8-9C5A-4817-B4AE-208ED60B3B18}">
      <dsp:nvSpPr>
        <dsp:cNvPr id="0" name=""/>
        <dsp:cNvSpPr/>
      </dsp:nvSpPr>
      <dsp:spPr>
        <a:xfrm>
          <a:off x="2952320" y="2592282"/>
          <a:ext cx="2686714" cy="236522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обеспечивают нормальную продолжительность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сна</a:t>
          </a:r>
        </a:p>
      </dsp:txBody>
      <dsp:txXfrm>
        <a:off x="3021595" y="2661557"/>
        <a:ext cx="2548164" cy="2226673"/>
      </dsp:txXfrm>
    </dsp:sp>
    <dsp:sp modelId="{3ACBB836-1A24-4049-BD9B-9DF0F1854AFC}">
      <dsp:nvSpPr>
        <dsp:cNvPr id="0" name=""/>
        <dsp:cNvSpPr/>
      </dsp:nvSpPr>
      <dsp:spPr>
        <a:xfrm>
          <a:off x="5827856" y="2592779"/>
          <a:ext cx="2686714" cy="236522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не обеспечивают нормальное течение сна, так как медикаментозный сон отличается от естественного</a:t>
          </a:r>
        </a:p>
      </dsp:txBody>
      <dsp:txXfrm>
        <a:off x="5897131" y="2662054"/>
        <a:ext cx="2548164" cy="22266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9A6061-5C4D-4973-A047-8CCE07FF48BC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B18320-FFE4-43CD-9E6C-380BF6EF4B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88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18320-FFE4-43CD-9E6C-380BF6EF4B4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633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E8F8-DEFD-4D58-AA0E-AF9872F1669D}" type="datetime1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F276F-F4CF-40EA-B030-930159ECB55B}" type="datetime1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A356-8B80-44A8-AEEE-69AB140A702C}" type="datetime1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26E0-6902-40B9-A30E-89611DFD4E92}" type="datetime1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80A8E-6506-4CC3-BD65-8511E31ECAB5}" type="datetime1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DB459-67F3-4A68-9939-9510AA2582C9}" type="datetime1">
              <a:rPr lang="ru-RU" smtClean="0"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B96F-18C8-4B6C-B396-5020CF743169}" type="datetime1">
              <a:rPr lang="ru-RU" smtClean="0"/>
              <a:t>22.03.2023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A9E78-7D4E-44F3-8B6E-CBAFBCAB991B}" type="datetime1">
              <a:rPr lang="ru-RU" smtClean="0"/>
              <a:t>22.03.2023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26E8E-CA60-48E9-957F-8A92D5B0B669}" type="datetime1">
              <a:rPr lang="ru-RU" smtClean="0"/>
              <a:t>22.03.2023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408B-D4E9-43ED-A5D6-588C6E017582}" type="datetime1">
              <a:rPr lang="ru-RU" smtClean="0"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0E26-B923-4998-9D16-1588EFD660CF}" type="datetime1">
              <a:rPr lang="ru-RU" smtClean="0"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3684C-1AAA-4FB6-B1F8-18DF52118927}" type="datetime1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lsnet.ru/search_synonym.htm?synid=13213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332656" y="1772816"/>
            <a:ext cx="7772400" cy="1470025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3.1.1. Снотворные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 препараты</a:t>
            </a:r>
          </a:p>
        </p:txBody>
      </p:sp>
      <p:pic>
        <p:nvPicPr>
          <p:cNvPr id="1026" name="Picture 2" descr="http://help206.com/new/wp-content/uploads/2016/03/tired-768x8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6792"/>
            <a:ext cx="3966696" cy="423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881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  <p:pic>
        <p:nvPicPr>
          <p:cNvPr id="9218" name="Picture 2" descr="Эффекты производных бензодиазепина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57" y="0"/>
            <a:ext cx="9358064" cy="700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806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/>
          <a:lstStyle/>
          <a:p>
            <a:r>
              <a:rPr lang="ru-RU" b="1" dirty="0" err="1">
                <a:solidFill>
                  <a:srgbClr val="002060"/>
                </a:solidFill>
              </a:rPr>
              <a:t>Нитразепам</a:t>
            </a:r>
            <a:r>
              <a:rPr lang="ru-RU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7328" y="1166018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sz="2400" b="0" i="0" dirty="0">
                <a:solidFill>
                  <a:srgbClr val="333333"/>
                </a:solidFill>
                <a:effectLst/>
              </a:rPr>
              <a:t>Уменьшает количество пробуждений во время сна, увеличивает глубину и продолжительность сна. Снотворный эффект развивается через 20–45 мин после приема и длится 6–8 ч.</a:t>
            </a:r>
          </a:p>
          <a:p>
            <a:pPr algn="just"/>
            <a:r>
              <a:rPr lang="ru-RU" sz="2400" b="0" i="0" dirty="0">
                <a:solidFill>
                  <a:srgbClr val="333333"/>
                </a:solidFill>
                <a:effectLst/>
              </a:rPr>
              <a:t>Нарушения сна различного генеза, сомнамбулизм, невротические (</a:t>
            </a:r>
            <a:r>
              <a:rPr lang="ru-RU" sz="2400" b="0" i="0" dirty="0" err="1">
                <a:solidFill>
                  <a:srgbClr val="333333"/>
                </a:solidFill>
                <a:effectLst/>
              </a:rPr>
              <a:t>неврозоподобные</a:t>
            </a:r>
            <a:r>
              <a:rPr lang="ru-RU" sz="2400" b="0" i="0" dirty="0">
                <a:solidFill>
                  <a:srgbClr val="333333"/>
                </a:solidFill>
                <a:effectLst/>
              </a:rPr>
              <a:t>) расстройства, психопатия с преобладанием тревоги и беспокойства; </a:t>
            </a:r>
            <a:r>
              <a:rPr lang="ru-RU" sz="2400" b="0" i="0" dirty="0" err="1">
                <a:solidFill>
                  <a:srgbClr val="333333"/>
                </a:solidFill>
                <a:effectLst/>
              </a:rPr>
              <a:t>премедикация</a:t>
            </a:r>
            <a:r>
              <a:rPr lang="ru-RU" sz="2400" b="0" i="0" dirty="0">
                <a:solidFill>
                  <a:srgbClr val="333333"/>
                </a:solidFill>
                <a:effectLst/>
              </a:rPr>
              <a:t> перед хирургическими вмешательствами и послеоперационный период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C814C3-1E4D-B3A3-2F2E-23A804DC1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547" y="4478327"/>
            <a:ext cx="3743306" cy="237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621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err="1">
                <a:solidFill>
                  <a:srgbClr val="002060"/>
                </a:solidFill>
              </a:rPr>
              <a:t>Мидазолам</a:t>
            </a:r>
            <a:r>
              <a:rPr lang="ru-RU" dirty="0"/>
              <a:t> – оказывает выраженное снотворно-наркотизирующее действие. Применяется в анестезиологии для облегчения засыпания и для </a:t>
            </a:r>
            <a:r>
              <a:rPr lang="ru-RU" dirty="0" err="1"/>
              <a:t>премедикации</a:t>
            </a:r>
            <a:r>
              <a:rPr lang="ru-RU" dirty="0"/>
              <a:t>, введения в наркоз и его поддержания.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8A8EA11-71B3-F763-6DB6-2677235B7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2852936"/>
            <a:ext cx="5222598" cy="373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0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  <p:pic>
        <p:nvPicPr>
          <p:cNvPr id="16386" name="Picture 2" descr="Побочное действие бензодиазепинов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27" y="1"/>
            <a:ext cx="9167727" cy="686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198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88640" y="9697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tx2"/>
                </a:solidFill>
              </a:rPr>
              <a:t>Препараты других групп</a:t>
            </a:r>
            <a:br>
              <a:rPr lang="ru-RU" sz="3600" b="1" dirty="0">
                <a:solidFill>
                  <a:schemeClr val="tx2"/>
                </a:solidFill>
              </a:rPr>
            </a:br>
            <a:r>
              <a:rPr lang="ru-RU" sz="3600" b="1" dirty="0">
                <a:solidFill>
                  <a:schemeClr val="tx2"/>
                </a:solidFill>
              </a:rPr>
              <a:t>(</a:t>
            </a:r>
            <a:r>
              <a:rPr lang="ru-RU" sz="3600" b="1" dirty="0" err="1">
                <a:solidFill>
                  <a:schemeClr val="tx2"/>
                </a:solidFill>
              </a:rPr>
              <a:t>залеплон</a:t>
            </a:r>
            <a:r>
              <a:rPr lang="ru-RU" sz="3600" b="1" dirty="0">
                <a:solidFill>
                  <a:schemeClr val="tx2"/>
                </a:solidFill>
              </a:rPr>
              <a:t>, зопиклон, </a:t>
            </a:r>
            <a:r>
              <a:rPr lang="ru-RU" sz="3600" b="1" dirty="0" err="1">
                <a:solidFill>
                  <a:schemeClr val="tx2"/>
                </a:solidFill>
              </a:rPr>
              <a:t>золпидем</a:t>
            </a:r>
            <a:r>
              <a:rPr lang="ru-RU" sz="3600" b="1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" y="1484784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sz="2000" dirty="0"/>
              <a:t>агонисты </a:t>
            </a:r>
            <a:r>
              <a:rPr lang="ru-RU" sz="2000" dirty="0" err="1"/>
              <a:t>бензодиазепиновых</a:t>
            </a:r>
            <a:r>
              <a:rPr lang="ru-RU" sz="2000" dirty="0"/>
              <a:t> рецепторов</a:t>
            </a:r>
          </a:p>
          <a:p>
            <a:pPr algn="just"/>
            <a:r>
              <a:rPr lang="ru-RU" sz="2000" dirty="0"/>
              <a:t>укорачивают период засыпания, </a:t>
            </a:r>
          </a:p>
          <a:p>
            <a:pPr algn="just"/>
            <a:r>
              <a:rPr lang="ru-RU" sz="2000" dirty="0"/>
              <a:t>уменьшают количество ночных пробуждений, улучшают качество сна, мало изменяют фазовую структуру сна. </a:t>
            </a:r>
          </a:p>
          <a:p>
            <a:pPr algn="just"/>
            <a:r>
              <a:rPr lang="ru-RU" sz="2000" dirty="0"/>
              <a:t>эффективны при ситуационной бессоннице, связанной с психоэмоциональным напряжением, изменением привычного ритма жизни.</a:t>
            </a:r>
          </a:p>
          <a:p>
            <a:pPr algn="just"/>
            <a:r>
              <a:rPr lang="ru-RU" sz="2000" dirty="0"/>
              <a:t>сон наступает в течение 20–30 мин после приема и продолжается 6–8 ч.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  <p:pic>
        <p:nvPicPr>
          <p:cNvPr id="17413" name="Picture 5" descr="https://lekopttorg.ru/upload/resizer2/24/555/555a1dee6656252800b180bd6848992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052" y="-94786"/>
            <a:ext cx="2664462" cy="266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B4B14E2-3FF0-206B-A097-3FA59173BE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51" t="23400" r="34841" b="26200"/>
          <a:stretch/>
        </p:blipFill>
        <p:spPr>
          <a:xfrm>
            <a:off x="411549" y="4603357"/>
            <a:ext cx="3460162" cy="225464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1ACDF35-D0FA-D740-A51C-EC00C52909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438" t="23570" r="26375" b="29431"/>
          <a:stretch/>
        </p:blipFill>
        <p:spPr>
          <a:xfrm>
            <a:off x="4498493" y="4602070"/>
            <a:ext cx="3600400" cy="160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30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36525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2"/>
                </a:solidFill>
              </a:rPr>
              <a:t>Препараты других групп - </a:t>
            </a:r>
            <a:r>
              <a:rPr lang="ru-RU" sz="3600" b="1" dirty="0" err="1">
                <a:solidFill>
                  <a:schemeClr val="tx2"/>
                </a:solidFill>
              </a:rPr>
              <a:t>доксиламин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38027"/>
            <a:ext cx="5688632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/>
              <a:t>блокатор Н</a:t>
            </a:r>
            <a:r>
              <a:rPr lang="ru-RU" sz="2400" baseline="-25000" dirty="0"/>
              <a:t>1</a:t>
            </a:r>
            <a:r>
              <a:rPr lang="ru-RU" sz="2400" dirty="0"/>
              <a:t>-гистаминовых рецепторов</a:t>
            </a:r>
          </a:p>
          <a:p>
            <a:pPr algn="just"/>
            <a:r>
              <a:rPr lang="ru-RU" sz="2400" dirty="0"/>
              <a:t>оказывает снотворное, седативное и м-</a:t>
            </a:r>
            <a:r>
              <a:rPr lang="ru-RU" sz="2400" dirty="0" err="1"/>
              <a:t>холиноблокирующее</a:t>
            </a:r>
            <a:r>
              <a:rPr lang="ru-RU" sz="2400" dirty="0"/>
              <a:t> действие</a:t>
            </a:r>
          </a:p>
          <a:p>
            <a:pPr algn="just"/>
            <a:r>
              <a:rPr lang="ru-RU" sz="2400" dirty="0"/>
              <a:t>сокращает время засыпания, повышает длительность и качество сна, при этом не изменяет фазы сна</a:t>
            </a:r>
          </a:p>
          <a:p>
            <a:pPr algn="just"/>
            <a:r>
              <a:rPr lang="ru-RU" sz="2400" dirty="0"/>
              <a:t>длительность действия — 6–8 ч</a:t>
            </a:r>
          </a:p>
          <a:p>
            <a:pPr algn="just"/>
            <a:r>
              <a:rPr lang="ru-RU" sz="2400" dirty="0"/>
              <a:t>показан при преходящих нарушениях сна</a:t>
            </a:r>
          </a:p>
          <a:p>
            <a:pPr algn="just"/>
            <a:r>
              <a:rPr lang="ru-RU" sz="2400" dirty="0"/>
              <a:t>противопоказан при глаукоме и нарушениях оттока мочи</a:t>
            </a:r>
          </a:p>
          <a:p>
            <a:pPr algn="just"/>
            <a:r>
              <a:rPr lang="ru-RU" sz="2400" dirty="0"/>
              <a:t>С 15 лет</a:t>
            </a:r>
          </a:p>
          <a:p>
            <a:pPr algn="just"/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610E660A-D101-66C7-E398-FD712ADD44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6" t="9177" r="15224" b="10688"/>
          <a:stretch/>
        </p:blipFill>
        <p:spPr bwMode="auto">
          <a:xfrm>
            <a:off x="6056229" y="1628800"/>
            <a:ext cx="2859939" cy="303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44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10" y="-16227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2"/>
                </a:solidFill>
              </a:rPr>
              <a:t>Препараты других групп - мелатонин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6005130" cy="4525963"/>
          </a:xfrm>
        </p:spPr>
        <p:txBody>
          <a:bodyPr>
            <a:noAutofit/>
          </a:bodyPr>
          <a:lstStyle/>
          <a:p>
            <a:pPr algn="just"/>
            <a:r>
              <a:rPr lang="ru-RU" sz="2400" dirty="0"/>
              <a:t>химический аналог мелатонина – гормона шишковидной </a:t>
            </a:r>
            <a:r>
              <a:rPr lang="ru-RU" sz="2400" dirty="0" smtClean="0"/>
              <a:t>железы (эпифиза)</a:t>
            </a:r>
            <a:endParaRPr lang="ru-RU" sz="2400" dirty="0"/>
          </a:p>
          <a:p>
            <a:pPr algn="just"/>
            <a:r>
              <a:rPr lang="ru-RU" sz="2400" dirty="0"/>
              <a:t>синтезирован из аминокислот растительного происхождения</a:t>
            </a:r>
          </a:p>
          <a:p>
            <a:pPr algn="just"/>
            <a:r>
              <a:rPr lang="ru-RU" sz="2400" dirty="0"/>
              <a:t>нормализует  биологические ритмы</a:t>
            </a:r>
          </a:p>
          <a:p>
            <a:pPr algn="just"/>
            <a:r>
              <a:rPr lang="ru-RU" sz="2400" dirty="0"/>
              <a:t>ускоряет засыпание, улучшает качество сна, снижает число ночных пробуждений, улучшает самочувствие после утреннего пробуждения, не вызывает ощущение вялости, разбитости и усталости при пробуждении, сновидения становятся более яркими и эмоционально насыщенными</a:t>
            </a:r>
          </a:p>
          <a:p>
            <a:pPr algn="just"/>
            <a:r>
              <a:rPr lang="ru-RU" sz="2400" dirty="0"/>
              <a:t>не вызывает зависимости, можно применять длительно</a:t>
            </a:r>
          </a:p>
          <a:p>
            <a:pPr algn="just"/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0" r="21495"/>
          <a:stretch/>
        </p:blipFill>
        <p:spPr bwMode="auto">
          <a:xfrm>
            <a:off x="6593362" y="665372"/>
            <a:ext cx="2203312" cy="386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148" y="4437112"/>
            <a:ext cx="2455739" cy="2144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50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16632" y="-25183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2"/>
                </a:solidFill>
              </a:rPr>
              <a:t>Препараты других групп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38027"/>
            <a:ext cx="6005130" cy="499928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400" dirty="0"/>
              <a:t>ПЭ: аллергия, отеки, головная боль, диспепсия, утренняя сонливость.</a:t>
            </a:r>
          </a:p>
          <a:p>
            <a:pPr algn="just"/>
            <a:r>
              <a:rPr lang="ru-RU" sz="2400" dirty="0"/>
              <a:t>ПП: эпилепсия, сахарный диабет, заболевания крови</a:t>
            </a:r>
          </a:p>
          <a:p>
            <a:pPr algn="just"/>
            <a:r>
              <a:rPr lang="ru-RU" sz="2400" dirty="0"/>
              <a:t>обладает слабым контрацептивным эффектом</a:t>
            </a:r>
          </a:p>
          <a:p>
            <a:pPr algn="just"/>
            <a:r>
              <a:rPr lang="ru-RU" sz="2400" dirty="0"/>
              <a:t>не рекомендуется применять вместе с гормональными препаратами</a:t>
            </a:r>
          </a:p>
          <a:p>
            <a:pPr algn="just"/>
            <a:r>
              <a:rPr lang="ru-RU" sz="2400" dirty="0"/>
              <a:t>следует избегать яркого освещения</a:t>
            </a:r>
          </a:p>
          <a:p>
            <a:pPr algn="just"/>
            <a:r>
              <a:rPr lang="ru-RU" sz="2400" dirty="0"/>
              <a:t>Отпускается без рецепта</a:t>
            </a:r>
          </a:p>
          <a:p>
            <a:pPr algn="just"/>
            <a:r>
              <a:rPr lang="ru-RU" sz="2400" i="1" dirty="0"/>
              <a:t>Внутрь</a:t>
            </a:r>
            <a:r>
              <a:rPr lang="ru-RU" sz="2400" dirty="0"/>
              <a:t>, за 30–40 мин до сна. Взрослым по 1/2–1 табл. 1 раз в день.</a:t>
            </a:r>
          </a:p>
          <a:p>
            <a:pPr algn="just"/>
            <a:r>
              <a:rPr lang="ru-RU" sz="2400" dirty="0"/>
              <a:t>Как адаптоген при смене часовых поясов — за 1 день до перелета и в последующие 2–5 дней — по 1 табл. в день. Максимальная суточная доза — до 2 табл. в день.</a:t>
            </a:r>
          </a:p>
          <a:p>
            <a:pPr algn="just"/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0" r="21495"/>
          <a:stretch/>
        </p:blipFill>
        <p:spPr bwMode="auto">
          <a:xfrm>
            <a:off x="6553200" y="1094495"/>
            <a:ext cx="2203312" cy="386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45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s://vashamatka.ru/wp-content/uploads/2017/12/protivopokazanij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50"/>
          <a:stretch/>
        </p:blipFill>
        <p:spPr bwMode="auto">
          <a:xfrm>
            <a:off x="20929" y="116632"/>
            <a:ext cx="2300630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Общие противопоказания для снотворных препаратов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dirty="0"/>
              <a:t>Тяжелые нарушения функции печени и почек</a:t>
            </a:r>
          </a:p>
          <a:p>
            <a:pPr algn="ctr"/>
            <a:r>
              <a:rPr lang="ru-RU" dirty="0"/>
              <a:t>Миастения</a:t>
            </a:r>
          </a:p>
          <a:p>
            <a:pPr algn="ctr"/>
            <a:r>
              <a:rPr lang="ru-RU" dirty="0"/>
              <a:t>Работа, требующая повышенного внимания</a:t>
            </a:r>
          </a:p>
          <a:p>
            <a:pPr algn="ctr"/>
            <a:r>
              <a:rPr lang="ru-RU" dirty="0"/>
              <a:t>Беременность, лактация, детский возраст</a:t>
            </a:r>
          </a:p>
          <a:p>
            <a:pPr algn="ctr"/>
            <a:r>
              <a:rPr lang="ru-RU" dirty="0"/>
              <a:t>Синдром апноэ</a:t>
            </a:r>
          </a:p>
          <a:p>
            <a:pPr algn="ctr"/>
            <a:r>
              <a:rPr lang="ru-RU" dirty="0"/>
              <a:t>Установленная лекарственная или наркотическая зависимость</a:t>
            </a:r>
          </a:p>
          <a:p>
            <a:pPr algn="ctr"/>
            <a:endParaRPr lang="ru-RU" dirty="0"/>
          </a:p>
          <a:p>
            <a:pPr marL="0" indent="0" algn="ctr">
              <a:buNone/>
            </a:pPr>
            <a:r>
              <a:rPr lang="ru-RU" i="1" dirty="0"/>
              <a:t>Лицам пожилого возраста требуется коррекция дозы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16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3FCBB9-D747-EE37-E469-55BB3AD09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chemeClr val="tx2"/>
                </a:solidFill>
              </a:rPr>
              <a:t>Контрольные вопросы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B50FED2-7F5E-74BC-FD05-F86C9C0D6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9525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2800" dirty="0"/>
              <a:t>Что такое сон? Каков механизм его развития?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/>
              <a:t>Какие фазы сна вам известны? Чем они характеризуются?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/>
              <a:t>Классификация снотворных препаратов.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/>
              <a:t>Механизм действия снотворных препаратов.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/>
              <a:t>Эффекты бензодиазепинов: основные и побочные.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/>
              <a:t>Характеристика препаратов </a:t>
            </a:r>
            <a:r>
              <a:rPr lang="ru-RU" sz="2800" dirty="0" err="1"/>
              <a:t>бензодиазепинового</a:t>
            </a:r>
            <a:r>
              <a:rPr lang="ru-RU" sz="2800" dirty="0"/>
              <a:t> ряда.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/>
              <a:t>Характеристика препаратов других групп.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/>
              <a:t>В чем особенности применения мелатонина?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/>
              <a:t>Противопоказания к применению снотворных препаратов.</a:t>
            </a:r>
          </a:p>
          <a:p>
            <a:pPr marL="514350" indent="-514350" algn="just">
              <a:buFont typeface="+mj-lt"/>
              <a:buAutoNum type="arabicPeriod"/>
            </a:pPr>
            <a:endParaRPr lang="ru-RU" sz="2800" dirty="0"/>
          </a:p>
          <a:p>
            <a:pPr marL="514350" indent="-514350" algn="just">
              <a:buFont typeface="+mj-lt"/>
              <a:buAutoNum type="arabicPeriod"/>
            </a:pPr>
            <a:endParaRPr lang="ru-RU" sz="2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E84125F-80E0-00B0-9DF8-A7E0C9677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985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40568" y="980728"/>
            <a:ext cx="5616624" cy="1143000"/>
          </a:xfrm>
        </p:spPr>
        <p:txBody>
          <a:bodyPr/>
          <a:lstStyle/>
          <a:p>
            <a:r>
              <a:rPr lang="ru-RU" b="1" dirty="0">
                <a:solidFill>
                  <a:schemeClr val="tx2"/>
                </a:solidFill>
              </a:rPr>
              <a:t>СОН</a:t>
            </a:r>
          </a:p>
        </p:txBody>
      </p:sp>
      <p:pic>
        <p:nvPicPr>
          <p:cNvPr id="3074" name="Picture 2" descr="https://ic.pics.livejournal.com/davydov_index/60378694/2867357/2867357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230" y="476672"/>
            <a:ext cx="446177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430" y="3140968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/>
              <a:t>процесс физиологического угнетения сознания, при котором повышается активность </a:t>
            </a:r>
            <a:r>
              <a:rPr lang="ru-RU" sz="2800" dirty="0">
                <a:hlinkClick r:id="rId3"/>
              </a:rPr>
              <a:t>гипногенных</a:t>
            </a:r>
            <a:r>
              <a:rPr lang="ru-RU" sz="2800" dirty="0"/>
              <a:t> (ответственных за сон) структур (передний гипоталамус, таламус, ретикулярная формация) и снижается пробуждающее действие активирующей структуры.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953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Фазы сна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>
                <a:solidFill>
                  <a:srgbClr val="002060"/>
                </a:solidFill>
              </a:rPr>
              <a:t>Медленный</a:t>
            </a:r>
            <a:r>
              <a:rPr lang="ru-RU" dirty="0"/>
              <a:t> – 75% общего времени сна (снижение секреции эндокринных желез, температуры тела, АД, снижение ЧСС).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</a:rPr>
              <a:t>Быстрый</a:t>
            </a:r>
            <a:r>
              <a:rPr lang="ru-RU" dirty="0"/>
              <a:t> – 25% общего времени сна (наличие сновидений, быстрое движение глаз, повышение АД)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240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Нарушения сна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 err="1">
                <a:solidFill>
                  <a:srgbClr val="002060"/>
                </a:solidFill>
              </a:rPr>
              <a:t>Инсомния</a:t>
            </a:r>
            <a:r>
              <a:rPr lang="ru-RU" dirty="0"/>
              <a:t> – трудность с засыпанием, частое пробуждение, невозможность заснуть.</a:t>
            </a:r>
          </a:p>
          <a:p>
            <a:pPr algn="just"/>
            <a:r>
              <a:rPr lang="ru-RU" b="1" dirty="0" err="1">
                <a:solidFill>
                  <a:srgbClr val="002060"/>
                </a:solidFill>
              </a:rPr>
              <a:t>Гиперсомния</a:t>
            </a:r>
            <a:r>
              <a:rPr lang="ru-RU" dirty="0"/>
              <a:t> – патологическая сонливость.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</a:rPr>
              <a:t>Нарушение режима сна и бодрствования</a:t>
            </a:r>
            <a:r>
              <a:rPr lang="ru-RU" dirty="0"/>
              <a:t>.</a:t>
            </a:r>
          </a:p>
          <a:p>
            <a:pPr algn="just"/>
            <a:r>
              <a:rPr lang="ru-RU" b="1" dirty="0" err="1">
                <a:solidFill>
                  <a:srgbClr val="002060"/>
                </a:solidFill>
              </a:rPr>
              <a:t>Парасомния</a:t>
            </a:r>
            <a:r>
              <a:rPr lang="ru-RU" dirty="0"/>
              <a:t> – лунатизм, нарушения дыхания во сне и др.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602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3783953"/>
              </p:ext>
            </p:extLst>
          </p:nvPr>
        </p:nvGraphicFramePr>
        <p:xfrm>
          <a:off x="395536" y="692696"/>
          <a:ext cx="8517632" cy="4958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964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Общая характеристика снотворных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3784" cy="702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649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256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chemeClr val="tx2"/>
                </a:solidFill>
              </a:rPr>
              <a:t>Классификация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218" y="1196752"/>
            <a:ext cx="8201891" cy="5001419"/>
          </a:xfrm>
        </p:spPr>
        <p:txBody>
          <a:bodyPr>
            <a:normAutofit fontScale="92500"/>
          </a:bodyPr>
          <a:lstStyle/>
          <a:p>
            <a:pPr algn="just"/>
            <a:r>
              <a:rPr lang="ru-RU" b="1" dirty="0">
                <a:solidFill>
                  <a:schemeClr val="tx2"/>
                </a:solidFill>
              </a:rPr>
              <a:t>Барбитураты: </a:t>
            </a:r>
            <a:r>
              <a:rPr lang="ru-RU" dirty="0" err="1"/>
              <a:t>фенобарбитал</a:t>
            </a:r>
            <a:endParaRPr lang="ru-RU"/>
          </a:p>
          <a:p>
            <a:pPr algn="just"/>
            <a:r>
              <a:rPr lang="ru-RU" b="1">
                <a:solidFill>
                  <a:schemeClr val="tx2"/>
                </a:solidFill>
              </a:rPr>
              <a:t>Бензодиазепины</a:t>
            </a:r>
            <a:r>
              <a:rPr lang="ru-RU" b="1" dirty="0">
                <a:solidFill>
                  <a:schemeClr val="tx2"/>
                </a:solidFill>
              </a:rPr>
              <a:t>: </a:t>
            </a:r>
          </a:p>
          <a:p>
            <a:pPr algn="just"/>
            <a:r>
              <a:rPr lang="ru-RU" dirty="0"/>
              <a:t>средней продолжительности действия: </a:t>
            </a:r>
            <a:r>
              <a:rPr lang="ru-RU" dirty="0" err="1"/>
              <a:t>нитразепам</a:t>
            </a:r>
            <a:endParaRPr lang="ru-RU" dirty="0"/>
          </a:p>
          <a:p>
            <a:pPr algn="just"/>
            <a:r>
              <a:rPr lang="ru-RU" dirty="0"/>
              <a:t>короткого действия: </a:t>
            </a:r>
            <a:r>
              <a:rPr lang="ru-RU" dirty="0" err="1"/>
              <a:t>мидазолам</a:t>
            </a:r>
            <a:r>
              <a:rPr lang="ru-RU" dirty="0"/>
              <a:t> (</a:t>
            </a:r>
            <a:r>
              <a:rPr lang="ru-RU" dirty="0" err="1"/>
              <a:t>Дормикум</a:t>
            </a:r>
            <a:r>
              <a:rPr lang="ru-RU" dirty="0"/>
              <a:t>).</a:t>
            </a:r>
          </a:p>
          <a:p>
            <a:pPr algn="just"/>
            <a:r>
              <a:rPr lang="ru-RU" b="1" dirty="0">
                <a:solidFill>
                  <a:schemeClr val="tx2"/>
                </a:solidFill>
              </a:rPr>
              <a:t>Препараты других групп: </a:t>
            </a:r>
            <a:r>
              <a:rPr lang="ru-RU" dirty="0" err="1"/>
              <a:t>золпидем</a:t>
            </a:r>
            <a:r>
              <a:rPr lang="ru-RU" dirty="0"/>
              <a:t> (</a:t>
            </a:r>
            <a:r>
              <a:rPr lang="ru-RU" dirty="0" err="1"/>
              <a:t>Ивадал</a:t>
            </a:r>
            <a:r>
              <a:rPr lang="ru-RU" dirty="0"/>
              <a:t>), </a:t>
            </a:r>
            <a:r>
              <a:rPr lang="ru-RU" dirty="0" err="1"/>
              <a:t>зопиклон</a:t>
            </a:r>
            <a:r>
              <a:rPr lang="ru-RU" dirty="0"/>
              <a:t> (</a:t>
            </a:r>
            <a:r>
              <a:rPr lang="ru-RU" dirty="0" err="1"/>
              <a:t>Имован</a:t>
            </a:r>
            <a:r>
              <a:rPr lang="ru-RU" dirty="0"/>
              <a:t>, </a:t>
            </a:r>
            <a:r>
              <a:rPr lang="ru-RU" dirty="0" err="1"/>
              <a:t>Сомнол</a:t>
            </a:r>
            <a:r>
              <a:rPr lang="ru-RU" dirty="0"/>
              <a:t>), </a:t>
            </a:r>
            <a:r>
              <a:rPr lang="ru-RU" dirty="0" err="1"/>
              <a:t>залеплон</a:t>
            </a:r>
            <a:r>
              <a:rPr lang="ru-RU" dirty="0"/>
              <a:t> (Анданте), </a:t>
            </a:r>
            <a:r>
              <a:rPr lang="ru-RU" dirty="0" err="1"/>
              <a:t>доксиламин</a:t>
            </a:r>
            <a:r>
              <a:rPr lang="ru-RU" dirty="0"/>
              <a:t> (</a:t>
            </a:r>
            <a:r>
              <a:rPr lang="ru-RU" dirty="0" err="1"/>
              <a:t>Донормил</a:t>
            </a:r>
            <a:r>
              <a:rPr lang="ru-RU" dirty="0"/>
              <a:t>).</a:t>
            </a:r>
          </a:p>
          <a:p>
            <a:pPr algn="just"/>
            <a:r>
              <a:rPr lang="ru-RU" b="1" dirty="0" err="1">
                <a:solidFill>
                  <a:schemeClr val="tx2"/>
                </a:solidFill>
              </a:rPr>
              <a:t>Нейрогормоны</a:t>
            </a:r>
            <a:r>
              <a:rPr lang="ru-RU" b="1" dirty="0">
                <a:solidFill>
                  <a:schemeClr val="tx2"/>
                </a:solidFill>
              </a:rPr>
              <a:t>: </a:t>
            </a:r>
            <a:r>
              <a:rPr lang="ru-RU" dirty="0"/>
              <a:t>мелатонин (</a:t>
            </a:r>
            <a:r>
              <a:rPr lang="ru-RU" dirty="0" err="1"/>
              <a:t>Мелаксен</a:t>
            </a:r>
            <a:r>
              <a:rPr lang="ru-RU" dirty="0"/>
              <a:t>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729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36712" y="0"/>
            <a:ext cx="6192688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Механизм </a:t>
            </a:r>
            <a:br>
              <a:rPr lang="ru-RU" sz="2400" b="1" dirty="0">
                <a:solidFill>
                  <a:schemeClr val="tx2"/>
                </a:solidFill>
              </a:rPr>
            </a:br>
            <a:r>
              <a:rPr lang="ru-RU" sz="2400" b="1" dirty="0">
                <a:solidFill>
                  <a:schemeClr val="tx2"/>
                </a:solidFill>
              </a:rPr>
              <a:t>действия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460" y="1052736"/>
            <a:ext cx="4104456" cy="4525963"/>
          </a:xfrm>
        </p:spPr>
        <p:txBody>
          <a:bodyPr>
            <a:noAutofit/>
          </a:bodyPr>
          <a:lstStyle/>
          <a:p>
            <a:pPr algn="just"/>
            <a:r>
              <a:rPr lang="ru-RU" sz="2000" dirty="0"/>
              <a:t>возбуждают </a:t>
            </a:r>
            <a:r>
              <a:rPr lang="ru-RU" sz="2000" dirty="0" err="1"/>
              <a:t>бензодиазепиновые</a:t>
            </a:r>
            <a:r>
              <a:rPr lang="ru-RU" sz="2000" dirty="0"/>
              <a:t> рецепторы</a:t>
            </a:r>
          </a:p>
          <a:p>
            <a:pPr algn="just"/>
            <a:r>
              <a:rPr lang="ru-RU" sz="2000" dirty="0"/>
              <a:t>возрастает чувствительность ГАМК-рецепторов к ГАМК*, вследствие чего повышается проницаемость мембраны нейронов к отрицательно заряженному хлору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  <p:pic>
        <p:nvPicPr>
          <p:cNvPr id="10242" name="Picture 2" descr="https://m.studme.org/htm/img/14/2704/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0"/>
            <a:ext cx="4876800" cy="368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5580" y="4205655"/>
            <a:ext cx="84512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2000" dirty="0"/>
              <a:t>хлор более активно поступает в клетку, увеличивая электроотрицательность внутренней поверхности мембраны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000" dirty="0"/>
              <a:t>увеличивается тормозное влияние ГАМК в ЦНС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000" dirty="0"/>
              <a:t>активность пробуждающей системы снижается, повышается активность гипногенной системы, и наступает сон.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BEF313-1D70-2C77-8823-8742C95EDE61}"/>
              </a:ext>
            </a:extLst>
          </p:cNvPr>
          <p:cNvSpPr txBox="1"/>
          <p:nvPr/>
        </p:nvSpPr>
        <p:spPr>
          <a:xfrm>
            <a:off x="611560" y="6032879"/>
            <a:ext cx="6800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*ГАМК – гамма-аминомасляная кислота, тормозной медиатор ЦНС</a:t>
            </a:r>
          </a:p>
        </p:txBody>
      </p:sp>
    </p:spTree>
    <p:extLst>
      <p:ext uri="{BB962C8B-B14F-4D97-AF65-F5344CB8AC3E}">
        <p14:creationId xmlns:p14="http://schemas.microsoft.com/office/powerpoint/2010/main" val="3969701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8560" y="-171400"/>
            <a:ext cx="4608512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2"/>
                </a:solidFill>
              </a:rPr>
              <a:t>Барбитураты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препарат вызывает сон продолжительностью 8 часов. </a:t>
            </a:r>
          </a:p>
          <a:p>
            <a:pPr algn="just"/>
            <a:r>
              <a:rPr lang="ru-RU" sz="2400" u="sng" dirty="0"/>
              <a:t>в настоящее время в качестве снотворного применяют редко</a:t>
            </a:r>
            <a:r>
              <a:rPr lang="ru-RU" sz="2400" dirty="0"/>
              <a:t> – медленное выведение наутро вызывает </a:t>
            </a:r>
            <a:r>
              <a:rPr lang="ru-RU" sz="2400" u="sng" dirty="0"/>
              <a:t>последействие</a:t>
            </a:r>
          </a:p>
          <a:p>
            <a:pPr algn="just"/>
            <a:r>
              <a:rPr lang="ru-RU" sz="2400" dirty="0"/>
              <a:t>можно применять перед операцией для потенцирования средств для наркоза. </a:t>
            </a:r>
          </a:p>
          <a:p>
            <a:pPr algn="just"/>
            <a:r>
              <a:rPr lang="ru-RU" sz="2400" dirty="0"/>
              <a:t>препарат вызывает сон продолжительностью 8 часов. </a:t>
            </a:r>
          </a:p>
          <a:p>
            <a:pPr algn="just"/>
            <a:r>
              <a:rPr lang="ru-RU" sz="2400" dirty="0"/>
              <a:t>вызывает феномен «индукции», то есть повышение активности ферментов </a:t>
            </a:r>
            <a:r>
              <a:rPr lang="ru-RU" sz="2400" dirty="0" err="1"/>
              <a:t>микросомального</a:t>
            </a:r>
            <a:r>
              <a:rPr lang="ru-RU" sz="2400" dirty="0"/>
              <a:t> аппарата печени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  <p:pic>
        <p:nvPicPr>
          <p:cNvPr id="11266" name="Picture 2" descr="http://otravlenie103.ru/wp-content/uploads/2017/09/phenobarbital_otravlenie103_b530-mi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1" t="11720" r="14395" b="13637"/>
          <a:stretch/>
        </p:blipFill>
        <p:spPr bwMode="auto">
          <a:xfrm>
            <a:off x="3970248" y="4509120"/>
            <a:ext cx="4455515" cy="197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9674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675</Words>
  <Application>Microsoft Office PowerPoint</Application>
  <PresentationFormat>Экран (4:3)</PresentationFormat>
  <Paragraphs>107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3.1.1. Снотворные  препараты</vt:lpstr>
      <vt:lpstr>СОН</vt:lpstr>
      <vt:lpstr>Фазы сна</vt:lpstr>
      <vt:lpstr>Нарушения сна</vt:lpstr>
      <vt:lpstr>Презентация PowerPoint</vt:lpstr>
      <vt:lpstr>Презентация PowerPoint</vt:lpstr>
      <vt:lpstr>Классификация</vt:lpstr>
      <vt:lpstr>Механизм  действия</vt:lpstr>
      <vt:lpstr>Барбитураты</vt:lpstr>
      <vt:lpstr>Презентация PowerPoint</vt:lpstr>
      <vt:lpstr>Нитразепам </vt:lpstr>
      <vt:lpstr>Презентация PowerPoint</vt:lpstr>
      <vt:lpstr>Презентация PowerPoint</vt:lpstr>
      <vt:lpstr>Препараты других групп (залеплон, зопиклон, золпидем)</vt:lpstr>
      <vt:lpstr>Препараты других групп - доксиламин</vt:lpstr>
      <vt:lpstr>Препараты других групп - мелатонин</vt:lpstr>
      <vt:lpstr>Препараты других групп</vt:lpstr>
      <vt:lpstr>Общие противопоказания для снотворных препаратов</vt:lpstr>
      <vt:lpstr>Контрольные вопросы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Снотворные  препараты</dc:title>
  <dc:creator>Pharmacy</dc:creator>
  <cp:lastModifiedBy>Pharmacy</cp:lastModifiedBy>
  <cp:revision>21</cp:revision>
  <dcterms:created xsi:type="dcterms:W3CDTF">2018-11-17T05:17:45Z</dcterms:created>
  <dcterms:modified xsi:type="dcterms:W3CDTF">2023-03-22T04:31:13Z</dcterms:modified>
</cp:coreProperties>
</file>