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58" r:id="rId4"/>
    <p:sldId id="260" r:id="rId5"/>
    <p:sldId id="261" r:id="rId6"/>
    <p:sldId id="265" r:id="rId7"/>
    <p:sldId id="267" r:id="rId8"/>
    <p:sldId id="268" r:id="rId9"/>
    <p:sldId id="270" r:id="rId10"/>
    <p:sldId id="282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8" r:id="rId21"/>
    <p:sldId id="279" r:id="rId22"/>
    <p:sldId id="28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10E5C-6881-4ADA-8BA5-BC965C96C3D1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CB0EF5A-AD24-4047-B215-0522E8431A41}">
      <dgm:prSet/>
      <dgm:spPr/>
      <dgm:t>
        <a:bodyPr/>
        <a:lstStyle/>
        <a:p>
          <a:pPr algn="just"/>
          <a:r>
            <a:rPr lang="ru-RU" dirty="0">
              <a:solidFill>
                <a:schemeClr val="tx1"/>
              </a:solidFill>
            </a:rPr>
            <a:t>Старение – возрастное снижение активности нейронов мозга</a:t>
          </a:r>
        </a:p>
      </dgm:t>
    </dgm:pt>
    <dgm:pt modelId="{7D034245-6703-4BD2-92F8-B89F632D5722}" type="parTrans" cxnId="{6EC5AAB0-3FFA-4FD1-B949-85EEB648FCBE}">
      <dgm:prSet/>
      <dgm:spPr/>
      <dgm:t>
        <a:bodyPr/>
        <a:lstStyle/>
        <a:p>
          <a:endParaRPr lang="ru-RU"/>
        </a:p>
      </dgm:t>
    </dgm:pt>
    <dgm:pt modelId="{81DB607F-8800-473D-ACB3-0C206303BF6B}" type="sibTrans" cxnId="{6EC5AAB0-3FFA-4FD1-B949-85EEB648FCBE}">
      <dgm:prSet/>
      <dgm:spPr/>
      <dgm:t>
        <a:bodyPr/>
        <a:lstStyle/>
        <a:p>
          <a:endParaRPr lang="ru-RU"/>
        </a:p>
      </dgm:t>
    </dgm:pt>
    <dgm:pt modelId="{CBA4651D-1D2A-47E5-8B13-65D764587D32}">
      <dgm:prSet/>
      <dgm:spPr/>
      <dgm:t>
        <a:bodyPr/>
        <a:lstStyle/>
        <a:p>
          <a:pPr algn="just"/>
          <a:r>
            <a:rPr lang="ru-RU" dirty="0">
              <a:solidFill>
                <a:schemeClr val="tx1"/>
              </a:solidFill>
            </a:rPr>
            <a:t>Наследственность – наличие мутантных генов, вовлеченных в развитие болезни</a:t>
          </a:r>
        </a:p>
      </dgm:t>
    </dgm:pt>
    <dgm:pt modelId="{591DF7E3-4B72-457E-B4C8-08E144878091}" type="parTrans" cxnId="{0A03DCEF-2891-4494-B125-E20071BA698D}">
      <dgm:prSet/>
      <dgm:spPr/>
      <dgm:t>
        <a:bodyPr/>
        <a:lstStyle/>
        <a:p>
          <a:endParaRPr lang="ru-RU"/>
        </a:p>
      </dgm:t>
    </dgm:pt>
    <dgm:pt modelId="{FA676794-0309-4BC3-93B6-CD8E308D62B8}" type="sibTrans" cxnId="{0A03DCEF-2891-4494-B125-E20071BA698D}">
      <dgm:prSet/>
      <dgm:spPr/>
      <dgm:t>
        <a:bodyPr/>
        <a:lstStyle/>
        <a:p>
          <a:endParaRPr lang="ru-RU"/>
        </a:p>
      </dgm:t>
    </dgm:pt>
    <dgm:pt modelId="{E386E9DE-90FE-4FF1-9B27-2EECEFC7FA51}">
      <dgm:prSet/>
      <dgm:spPr/>
      <dgm:t>
        <a:bodyPr/>
        <a:lstStyle/>
        <a:p>
          <a:pPr algn="just"/>
          <a:r>
            <a:rPr lang="ru-RU" dirty="0">
              <a:solidFill>
                <a:schemeClr val="tx1"/>
              </a:solidFill>
            </a:rPr>
            <a:t>Токсины и другие вещества, способные запускать патологический процесс в нейронах (случаи марганцевого паркинсонизма)</a:t>
          </a:r>
        </a:p>
      </dgm:t>
    </dgm:pt>
    <dgm:pt modelId="{E5DBF9D6-1A96-4ECF-BA1F-2E11643F1FCD}" type="parTrans" cxnId="{45564923-9FFE-4FA2-9248-F11FA0710739}">
      <dgm:prSet/>
      <dgm:spPr/>
      <dgm:t>
        <a:bodyPr/>
        <a:lstStyle/>
        <a:p>
          <a:endParaRPr lang="ru-RU"/>
        </a:p>
      </dgm:t>
    </dgm:pt>
    <dgm:pt modelId="{6D382534-5EAA-4A9A-B35A-7A348733372E}" type="sibTrans" cxnId="{45564923-9FFE-4FA2-9248-F11FA0710739}">
      <dgm:prSet/>
      <dgm:spPr/>
      <dgm:t>
        <a:bodyPr/>
        <a:lstStyle/>
        <a:p>
          <a:endParaRPr lang="ru-RU"/>
        </a:p>
      </dgm:t>
    </dgm:pt>
    <dgm:pt modelId="{6CBABC69-ECFC-4F53-808E-8A5B265704CF}" type="pres">
      <dgm:prSet presAssocID="{BAE10E5C-6881-4ADA-8BA5-BC965C96C3D1}" presName="linear" presStyleCnt="0">
        <dgm:presLayoutVars>
          <dgm:animLvl val="lvl"/>
          <dgm:resizeHandles val="exact"/>
        </dgm:presLayoutVars>
      </dgm:prSet>
      <dgm:spPr/>
    </dgm:pt>
    <dgm:pt modelId="{9997FDCE-BA8F-400F-A2B9-EAA5EC87C33C}" type="pres">
      <dgm:prSet presAssocID="{2CB0EF5A-AD24-4047-B215-0522E8431A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A35F14-2216-4893-88A0-10C3F46B5765}" type="pres">
      <dgm:prSet presAssocID="{81DB607F-8800-473D-ACB3-0C206303BF6B}" presName="spacer" presStyleCnt="0"/>
      <dgm:spPr/>
    </dgm:pt>
    <dgm:pt modelId="{740885DD-A022-4428-BBED-1707A3D607C7}" type="pres">
      <dgm:prSet presAssocID="{CBA4651D-1D2A-47E5-8B13-65D764587D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9D8F0D-0737-48C2-9789-7E2CDDC765FD}" type="pres">
      <dgm:prSet presAssocID="{FA676794-0309-4BC3-93B6-CD8E308D62B8}" presName="spacer" presStyleCnt="0"/>
      <dgm:spPr/>
    </dgm:pt>
    <dgm:pt modelId="{755A253F-0E63-4369-83CE-1B40CCA6AF89}" type="pres">
      <dgm:prSet presAssocID="{E386E9DE-90FE-4FF1-9B27-2EECEFC7FA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564923-9FFE-4FA2-9248-F11FA0710739}" srcId="{BAE10E5C-6881-4ADA-8BA5-BC965C96C3D1}" destId="{E386E9DE-90FE-4FF1-9B27-2EECEFC7FA51}" srcOrd="2" destOrd="0" parTransId="{E5DBF9D6-1A96-4ECF-BA1F-2E11643F1FCD}" sibTransId="{6D382534-5EAA-4A9A-B35A-7A348733372E}"/>
    <dgm:cxn modelId="{2CE6F733-E665-4106-BC09-4D394A610585}" type="presOf" srcId="{CBA4651D-1D2A-47E5-8B13-65D764587D32}" destId="{740885DD-A022-4428-BBED-1707A3D607C7}" srcOrd="0" destOrd="0" presId="urn:microsoft.com/office/officeart/2005/8/layout/vList2"/>
    <dgm:cxn modelId="{4775CC73-32A3-4EB4-82EB-F9EFCC6C36B7}" type="presOf" srcId="{E386E9DE-90FE-4FF1-9B27-2EECEFC7FA51}" destId="{755A253F-0E63-4369-83CE-1B40CCA6AF89}" srcOrd="0" destOrd="0" presId="urn:microsoft.com/office/officeart/2005/8/layout/vList2"/>
    <dgm:cxn modelId="{3B28E158-4B56-4BAA-8864-703AA96DA435}" type="presOf" srcId="{2CB0EF5A-AD24-4047-B215-0522E8431A41}" destId="{9997FDCE-BA8F-400F-A2B9-EAA5EC87C33C}" srcOrd="0" destOrd="0" presId="urn:microsoft.com/office/officeart/2005/8/layout/vList2"/>
    <dgm:cxn modelId="{3887509A-FA52-4117-9E58-C148D29C43AB}" type="presOf" srcId="{BAE10E5C-6881-4ADA-8BA5-BC965C96C3D1}" destId="{6CBABC69-ECFC-4F53-808E-8A5B265704CF}" srcOrd="0" destOrd="0" presId="urn:microsoft.com/office/officeart/2005/8/layout/vList2"/>
    <dgm:cxn modelId="{6EC5AAB0-3FFA-4FD1-B949-85EEB648FCBE}" srcId="{BAE10E5C-6881-4ADA-8BA5-BC965C96C3D1}" destId="{2CB0EF5A-AD24-4047-B215-0522E8431A41}" srcOrd="0" destOrd="0" parTransId="{7D034245-6703-4BD2-92F8-B89F632D5722}" sibTransId="{81DB607F-8800-473D-ACB3-0C206303BF6B}"/>
    <dgm:cxn modelId="{0A03DCEF-2891-4494-B125-E20071BA698D}" srcId="{BAE10E5C-6881-4ADA-8BA5-BC965C96C3D1}" destId="{CBA4651D-1D2A-47E5-8B13-65D764587D32}" srcOrd="1" destOrd="0" parTransId="{591DF7E3-4B72-457E-B4C8-08E144878091}" sibTransId="{FA676794-0309-4BC3-93B6-CD8E308D62B8}"/>
    <dgm:cxn modelId="{C56988EE-C33A-4CE9-B012-C5883597CF2A}" type="presParOf" srcId="{6CBABC69-ECFC-4F53-808E-8A5B265704CF}" destId="{9997FDCE-BA8F-400F-A2B9-EAA5EC87C33C}" srcOrd="0" destOrd="0" presId="urn:microsoft.com/office/officeart/2005/8/layout/vList2"/>
    <dgm:cxn modelId="{FDBB6A15-A621-40D3-AFC8-0CE60B9B5AE9}" type="presParOf" srcId="{6CBABC69-ECFC-4F53-808E-8A5B265704CF}" destId="{9DA35F14-2216-4893-88A0-10C3F46B5765}" srcOrd="1" destOrd="0" presId="urn:microsoft.com/office/officeart/2005/8/layout/vList2"/>
    <dgm:cxn modelId="{20F717A3-BE62-4674-A85E-BC8B68AC3D90}" type="presParOf" srcId="{6CBABC69-ECFC-4F53-808E-8A5B265704CF}" destId="{740885DD-A022-4428-BBED-1707A3D607C7}" srcOrd="2" destOrd="0" presId="urn:microsoft.com/office/officeart/2005/8/layout/vList2"/>
    <dgm:cxn modelId="{238AC16B-7E64-4BA7-9A8C-D16D8FB2F7D2}" type="presParOf" srcId="{6CBABC69-ECFC-4F53-808E-8A5B265704CF}" destId="{8D9D8F0D-0737-48C2-9789-7E2CDDC765FD}" srcOrd="3" destOrd="0" presId="urn:microsoft.com/office/officeart/2005/8/layout/vList2"/>
    <dgm:cxn modelId="{CDE3A559-7547-4C93-974B-E5A5FD4BB53B}" type="presParOf" srcId="{6CBABC69-ECFC-4F53-808E-8A5B265704CF}" destId="{755A253F-0E63-4369-83CE-1B40CCA6AF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B4741-69E9-4D69-8A26-14ADB09E33B6}" type="doc">
      <dgm:prSet loTypeId="urn:microsoft.com/office/officeart/2005/8/layout/pyramid2" loCatId="pyramid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2FCFA45-9AC9-4CD3-8013-B0357D70C7C6}">
      <dgm:prSet custT="1"/>
      <dgm:spPr/>
      <dgm:t>
        <a:bodyPr/>
        <a:lstStyle/>
        <a:p>
          <a:r>
            <a:rPr lang="ru-RU" sz="2000" dirty="0"/>
            <a:t>ПЭ: повышение АД, тахикардия, нарушения кроветворения, ортостатическая гипотензия, тревога, двигательное беспокойство – часто обусловлены периферическим действием </a:t>
          </a:r>
          <a:r>
            <a:rPr lang="ru-RU" sz="2000" dirty="0" err="1"/>
            <a:t>леводопы</a:t>
          </a:r>
          <a:r>
            <a:rPr lang="ru-RU" sz="2000" dirty="0"/>
            <a:t>.</a:t>
          </a:r>
        </a:p>
      </dgm:t>
    </dgm:pt>
    <dgm:pt modelId="{D6B7ED8A-B17E-474C-850A-EE388B1419DA}" type="parTrans" cxnId="{49D21C90-182D-438E-9D2E-8FF91EC2EA45}">
      <dgm:prSet/>
      <dgm:spPr/>
      <dgm:t>
        <a:bodyPr/>
        <a:lstStyle/>
        <a:p>
          <a:endParaRPr lang="ru-RU"/>
        </a:p>
      </dgm:t>
    </dgm:pt>
    <dgm:pt modelId="{BE8AFB42-0224-4395-92C7-471BFAAADD4C}" type="sibTrans" cxnId="{49D21C90-182D-438E-9D2E-8FF91EC2EA45}">
      <dgm:prSet/>
      <dgm:spPr/>
      <dgm:t>
        <a:bodyPr/>
        <a:lstStyle/>
        <a:p>
          <a:endParaRPr lang="ru-RU"/>
        </a:p>
      </dgm:t>
    </dgm:pt>
    <dgm:pt modelId="{D9A06660-BD1B-4DA6-97CB-4EB258C3657E}">
      <dgm:prSet custT="1"/>
      <dgm:spPr/>
      <dgm:t>
        <a:bodyPr/>
        <a:lstStyle/>
        <a:p>
          <a:r>
            <a:rPr lang="ru-RU" sz="2000"/>
            <a:t>Образовавшийся в периферических тканях дофамин не проникает в мозг и вызывает эти эффекты</a:t>
          </a:r>
        </a:p>
      </dgm:t>
    </dgm:pt>
    <dgm:pt modelId="{D51F4F53-5759-4377-BA80-2C5BDEBFB69B}" type="parTrans" cxnId="{86C1703E-817B-4541-81B5-1F097328EF90}">
      <dgm:prSet/>
      <dgm:spPr/>
      <dgm:t>
        <a:bodyPr/>
        <a:lstStyle/>
        <a:p>
          <a:endParaRPr lang="ru-RU"/>
        </a:p>
      </dgm:t>
    </dgm:pt>
    <dgm:pt modelId="{8FFD16B4-9967-41B7-905B-2656FD29E90A}" type="sibTrans" cxnId="{86C1703E-817B-4541-81B5-1F097328EF90}">
      <dgm:prSet/>
      <dgm:spPr/>
      <dgm:t>
        <a:bodyPr/>
        <a:lstStyle/>
        <a:p>
          <a:endParaRPr lang="ru-RU"/>
        </a:p>
      </dgm:t>
    </dgm:pt>
    <dgm:pt modelId="{F3A2781F-8ABF-4C15-893F-3781CBF51056}">
      <dgm:prSet custT="1"/>
      <dgm:spPr/>
      <dgm:t>
        <a:bodyPr/>
        <a:lstStyle/>
        <a:p>
          <a:r>
            <a:rPr lang="ru-RU" sz="2000" dirty="0"/>
            <a:t>У некоторых больных при длительном применении наблюдаются непроизвольные движения лица, шеи, конечностей и синдром </a:t>
          </a:r>
          <a:r>
            <a:rPr lang="ru-RU" sz="2400" b="1" dirty="0">
              <a:solidFill>
                <a:srgbClr val="00B050"/>
              </a:solidFill>
            </a:rPr>
            <a:t>«включения/выключения»</a:t>
          </a:r>
          <a:r>
            <a:rPr lang="ru-RU" sz="2000" dirty="0"/>
            <a:t> – внезапное резкое ухудшение симптомов болезни</a:t>
          </a:r>
        </a:p>
      </dgm:t>
    </dgm:pt>
    <dgm:pt modelId="{9EB34379-A082-4C17-98AB-D1A32751DC2D}" type="parTrans" cxnId="{56503D79-1310-4249-A53E-5C5EBD22E3CA}">
      <dgm:prSet/>
      <dgm:spPr/>
      <dgm:t>
        <a:bodyPr/>
        <a:lstStyle/>
        <a:p>
          <a:endParaRPr lang="ru-RU"/>
        </a:p>
      </dgm:t>
    </dgm:pt>
    <dgm:pt modelId="{1B9EDA2E-10F6-476C-851C-B2ACC0DF82C3}" type="sibTrans" cxnId="{56503D79-1310-4249-A53E-5C5EBD22E3CA}">
      <dgm:prSet/>
      <dgm:spPr/>
      <dgm:t>
        <a:bodyPr/>
        <a:lstStyle/>
        <a:p>
          <a:endParaRPr lang="ru-RU"/>
        </a:p>
      </dgm:t>
    </dgm:pt>
    <dgm:pt modelId="{E6A86666-8006-4F0A-9F7C-BF01CE2F9B83}" type="pres">
      <dgm:prSet presAssocID="{FDEB4741-69E9-4D69-8A26-14ADB09E33B6}" presName="compositeShape" presStyleCnt="0">
        <dgm:presLayoutVars>
          <dgm:dir/>
          <dgm:resizeHandles/>
        </dgm:presLayoutVars>
      </dgm:prSet>
      <dgm:spPr/>
    </dgm:pt>
    <dgm:pt modelId="{94C5B528-1D2C-4B5D-8DC1-59AC66117B1C}" type="pres">
      <dgm:prSet presAssocID="{FDEB4741-69E9-4D69-8A26-14ADB09E33B6}" presName="pyramid" presStyleLbl="node1" presStyleIdx="0" presStyleCnt="1"/>
      <dgm:spPr/>
    </dgm:pt>
    <dgm:pt modelId="{B5827510-0365-4BB7-9388-1E4B9A0196E2}" type="pres">
      <dgm:prSet presAssocID="{FDEB4741-69E9-4D69-8A26-14ADB09E33B6}" presName="theList" presStyleCnt="0"/>
      <dgm:spPr/>
    </dgm:pt>
    <dgm:pt modelId="{16B47430-4B80-4A3D-9180-EFE3152A9305}" type="pres">
      <dgm:prSet presAssocID="{C2FCFA45-9AC9-4CD3-8013-B0357D70C7C6}" presName="aNode" presStyleLbl="fgAcc1" presStyleIdx="0" presStyleCnt="3" custScaleX="182528">
        <dgm:presLayoutVars>
          <dgm:bulletEnabled val="1"/>
        </dgm:presLayoutVars>
      </dgm:prSet>
      <dgm:spPr/>
    </dgm:pt>
    <dgm:pt modelId="{A6373547-8879-414A-9D4A-33C111204745}" type="pres">
      <dgm:prSet presAssocID="{C2FCFA45-9AC9-4CD3-8013-B0357D70C7C6}" presName="aSpace" presStyleCnt="0"/>
      <dgm:spPr/>
    </dgm:pt>
    <dgm:pt modelId="{FA7AEB94-A4F6-4C53-BFD9-B9EE2685C048}" type="pres">
      <dgm:prSet presAssocID="{D9A06660-BD1B-4DA6-97CB-4EB258C3657E}" presName="aNode" presStyleLbl="fgAcc1" presStyleIdx="1" presStyleCnt="3" custScaleX="179557">
        <dgm:presLayoutVars>
          <dgm:bulletEnabled val="1"/>
        </dgm:presLayoutVars>
      </dgm:prSet>
      <dgm:spPr/>
    </dgm:pt>
    <dgm:pt modelId="{DE3A5BD7-799E-426A-B9EE-5528D7B0E008}" type="pres">
      <dgm:prSet presAssocID="{D9A06660-BD1B-4DA6-97CB-4EB258C3657E}" presName="aSpace" presStyleCnt="0"/>
      <dgm:spPr/>
    </dgm:pt>
    <dgm:pt modelId="{073AD1F5-8CB3-47EB-8513-3E3B5481738D}" type="pres">
      <dgm:prSet presAssocID="{F3A2781F-8ABF-4C15-893F-3781CBF51056}" presName="aNode" presStyleLbl="fgAcc1" presStyleIdx="2" presStyleCnt="3" custScaleX="189505">
        <dgm:presLayoutVars>
          <dgm:bulletEnabled val="1"/>
        </dgm:presLayoutVars>
      </dgm:prSet>
      <dgm:spPr/>
    </dgm:pt>
    <dgm:pt modelId="{AA5F1409-B5C3-4610-AB97-E49255AF52F8}" type="pres">
      <dgm:prSet presAssocID="{F3A2781F-8ABF-4C15-893F-3781CBF51056}" presName="aSpace" presStyleCnt="0"/>
      <dgm:spPr/>
    </dgm:pt>
  </dgm:ptLst>
  <dgm:cxnLst>
    <dgm:cxn modelId="{86C1703E-817B-4541-81B5-1F097328EF90}" srcId="{FDEB4741-69E9-4D69-8A26-14ADB09E33B6}" destId="{D9A06660-BD1B-4DA6-97CB-4EB258C3657E}" srcOrd="1" destOrd="0" parTransId="{D51F4F53-5759-4377-BA80-2C5BDEBFB69B}" sibTransId="{8FFD16B4-9967-41B7-905B-2656FD29E90A}"/>
    <dgm:cxn modelId="{56503D79-1310-4249-A53E-5C5EBD22E3CA}" srcId="{FDEB4741-69E9-4D69-8A26-14ADB09E33B6}" destId="{F3A2781F-8ABF-4C15-893F-3781CBF51056}" srcOrd="2" destOrd="0" parTransId="{9EB34379-A082-4C17-98AB-D1A32751DC2D}" sibTransId="{1B9EDA2E-10F6-476C-851C-B2ACC0DF82C3}"/>
    <dgm:cxn modelId="{49D21C90-182D-438E-9D2E-8FF91EC2EA45}" srcId="{FDEB4741-69E9-4D69-8A26-14ADB09E33B6}" destId="{C2FCFA45-9AC9-4CD3-8013-B0357D70C7C6}" srcOrd="0" destOrd="0" parTransId="{D6B7ED8A-B17E-474C-850A-EE388B1419DA}" sibTransId="{BE8AFB42-0224-4395-92C7-471BFAAADD4C}"/>
    <dgm:cxn modelId="{9EF3039F-54BD-4EF4-AE50-29F16631847F}" type="presOf" srcId="{D9A06660-BD1B-4DA6-97CB-4EB258C3657E}" destId="{FA7AEB94-A4F6-4C53-BFD9-B9EE2685C048}" srcOrd="0" destOrd="0" presId="urn:microsoft.com/office/officeart/2005/8/layout/pyramid2"/>
    <dgm:cxn modelId="{3B547AA4-C93D-4C81-B0BA-B02A33654EF6}" type="presOf" srcId="{FDEB4741-69E9-4D69-8A26-14ADB09E33B6}" destId="{E6A86666-8006-4F0A-9F7C-BF01CE2F9B83}" srcOrd="0" destOrd="0" presId="urn:microsoft.com/office/officeart/2005/8/layout/pyramid2"/>
    <dgm:cxn modelId="{529F8BAE-D1AF-4F9F-BDF8-3C2AA023E2ED}" type="presOf" srcId="{C2FCFA45-9AC9-4CD3-8013-B0357D70C7C6}" destId="{16B47430-4B80-4A3D-9180-EFE3152A9305}" srcOrd="0" destOrd="0" presId="urn:microsoft.com/office/officeart/2005/8/layout/pyramid2"/>
    <dgm:cxn modelId="{BC7CBEF9-F109-4886-B7E8-7C831FA23E68}" type="presOf" srcId="{F3A2781F-8ABF-4C15-893F-3781CBF51056}" destId="{073AD1F5-8CB3-47EB-8513-3E3B5481738D}" srcOrd="0" destOrd="0" presId="urn:microsoft.com/office/officeart/2005/8/layout/pyramid2"/>
    <dgm:cxn modelId="{7EAF4240-0396-48C3-BD30-1F95ACC28CE6}" type="presParOf" srcId="{E6A86666-8006-4F0A-9F7C-BF01CE2F9B83}" destId="{94C5B528-1D2C-4B5D-8DC1-59AC66117B1C}" srcOrd="0" destOrd="0" presId="urn:microsoft.com/office/officeart/2005/8/layout/pyramid2"/>
    <dgm:cxn modelId="{DAC65888-502A-430B-A067-3B0A53468691}" type="presParOf" srcId="{E6A86666-8006-4F0A-9F7C-BF01CE2F9B83}" destId="{B5827510-0365-4BB7-9388-1E4B9A0196E2}" srcOrd="1" destOrd="0" presId="urn:microsoft.com/office/officeart/2005/8/layout/pyramid2"/>
    <dgm:cxn modelId="{3DD63185-3AE4-483D-B026-26BBB3635C39}" type="presParOf" srcId="{B5827510-0365-4BB7-9388-1E4B9A0196E2}" destId="{16B47430-4B80-4A3D-9180-EFE3152A9305}" srcOrd="0" destOrd="0" presId="urn:microsoft.com/office/officeart/2005/8/layout/pyramid2"/>
    <dgm:cxn modelId="{045AA819-4E04-4E6B-B41C-CCA26FDADB6F}" type="presParOf" srcId="{B5827510-0365-4BB7-9388-1E4B9A0196E2}" destId="{A6373547-8879-414A-9D4A-33C111204745}" srcOrd="1" destOrd="0" presId="urn:microsoft.com/office/officeart/2005/8/layout/pyramid2"/>
    <dgm:cxn modelId="{B8F1C212-1BA5-454B-AF64-32E4739F245E}" type="presParOf" srcId="{B5827510-0365-4BB7-9388-1E4B9A0196E2}" destId="{FA7AEB94-A4F6-4C53-BFD9-B9EE2685C048}" srcOrd="2" destOrd="0" presId="urn:microsoft.com/office/officeart/2005/8/layout/pyramid2"/>
    <dgm:cxn modelId="{C3BABC32-7051-4FE0-A607-0EB3276C22E5}" type="presParOf" srcId="{B5827510-0365-4BB7-9388-1E4B9A0196E2}" destId="{DE3A5BD7-799E-426A-B9EE-5528D7B0E008}" srcOrd="3" destOrd="0" presId="urn:microsoft.com/office/officeart/2005/8/layout/pyramid2"/>
    <dgm:cxn modelId="{726E78E0-3B01-4EFF-857C-31A22C942E9D}" type="presParOf" srcId="{B5827510-0365-4BB7-9388-1E4B9A0196E2}" destId="{073AD1F5-8CB3-47EB-8513-3E3B5481738D}" srcOrd="4" destOrd="0" presId="urn:microsoft.com/office/officeart/2005/8/layout/pyramid2"/>
    <dgm:cxn modelId="{0F8BA8CC-DC1F-44BC-BC76-51FBA07F83CF}" type="presParOf" srcId="{B5827510-0365-4BB7-9388-1E4B9A0196E2}" destId="{AA5F1409-B5C3-4610-AB97-E49255AF52F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7FDCE-BA8F-400F-A2B9-EAA5EC87C33C}">
      <dsp:nvSpPr>
        <dsp:cNvPr id="0" name=""/>
        <dsp:cNvSpPr/>
      </dsp:nvSpPr>
      <dsp:spPr>
        <a:xfrm>
          <a:off x="0" y="64128"/>
          <a:ext cx="8178085" cy="15663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Старение – возрастное снижение активности нейронов мозга</a:t>
          </a:r>
        </a:p>
      </dsp:txBody>
      <dsp:txXfrm>
        <a:off x="76462" y="140590"/>
        <a:ext cx="8025161" cy="1413413"/>
      </dsp:txXfrm>
    </dsp:sp>
    <dsp:sp modelId="{740885DD-A022-4428-BBED-1707A3D607C7}">
      <dsp:nvSpPr>
        <dsp:cNvPr id="0" name=""/>
        <dsp:cNvSpPr/>
      </dsp:nvSpPr>
      <dsp:spPr>
        <a:xfrm>
          <a:off x="0" y="1711106"/>
          <a:ext cx="8178085" cy="1566337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Наследственность – наличие мутантных генов, вовлеченных в развитие болезни</a:t>
          </a:r>
        </a:p>
      </dsp:txBody>
      <dsp:txXfrm>
        <a:off x="76462" y="1787568"/>
        <a:ext cx="8025161" cy="1413413"/>
      </dsp:txXfrm>
    </dsp:sp>
    <dsp:sp modelId="{755A253F-0E63-4369-83CE-1B40CCA6AF89}">
      <dsp:nvSpPr>
        <dsp:cNvPr id="0" name=""/>
        <dsp:cNvSpPr/>
      </dsp:nvSpPr>
      <dsp:spPr>
        <a:xfrm>
          <a:off x="0" y="3358083"/>
          <a:ext cx="8178085" cy="1566337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Токсины и другие вещества, способные запускать патологический процесс в нейронах (случаи марганцевого паркинсонизма)</a:t>
          </a:r>
        </a:p>
      </dsp:txBody>
      <dsp:txXfrm>
        <a:off x="76462" y="3434545"/>
        <a:ext cx="8025161" cy="1413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5B528-1D2C-4B5D-8DC1-59AC66117B1C}">
      <dsp:nvSpPr>
        <dsp:cNvPr id="0" name=""/>
        <dsp:cNvSpPr/>
      </dsp:nvSpPr>
      <dsp:spPr>
        <a:xfrm>
          <a:off x="-91006" y="0"/>
          <a:ext cx="5962918" cy="5962918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47430-4B80-4A3D-9180-EFE3152A9305}">
      <dsp:nvSpPr>
        <dsp:cNvPr id="0" name=""/>
        <dsp:cNvSpPr/>
      </dsp:nvSpPr>
      <dsp:spPr>
        <a:xfrm>
          <a:off x="1291102" y="599494"/>
          <a:ext cx="7074596" cy="1411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ПЭ: повышение АД, тахикардия, нарушения кроветворения, ортостатическая гипотензия, тревога, двигательное беспокойство – часто обусловлены периферическим действием </a:t>
          </a:r>
          <a:r>
            <a:rPr lang="ru-RU" sz="2000" kern="1200" dirty="0" err="1"/>
            <a:t>леводопы</a:t>
          </a:r>
          <a:r>
            <a:rPr lang="ru-RU" sz="2000" kern="1200" dirty="0"/>
            <a:t>.</a:t>
          </a:r>
        </a:p>
      </dsp:txBody>
      <dsp:txXfrm>
        <a:off x="1360007" y="668399"/>
        <a:ext cx="6936786" cy="1273724"/>
      </dsp:txXfrm>
    </dsp:sp>
    <dsp:sp modelId="{FA7AEB94-A4F6-4C53-BFD9-B9EE2685C048}">
      <dsp:nvSpPr>
        <dsp:cNvPr id="0" name=""/>
        <dsp:cNvSpPr/>
      </dsp:nvSpPr>
      <dsp:spPr>
        <a:xfrm>
          <a:off x="1348679" y="2187470"/>
          <a:ext cx="6959443" cy="1411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Образовавшийся в периферических тканях дофамин не проникает в мозг и вызывает эти эффекты</a:t>
          </a:r>
        </a:p>
      </dsp:txBody>
      <dsp:txXfrm>
        <a:off x="1417584" y="2256375"/>
        <a:ext cx="6821633" cy="1273724"/>
      </dsp:txXfrm>
    </dsp:sp>
    <dsp:sp modelId="{073AD1F5-8CB3-47EB-8513-3E3B5481738D}">
      <dsp:nvSpPr>
        <dsp:cNvPr id="0" name=""/>
        <dsp:cNvSpPr/>
      </dsp:nvSpPr>
      <dsp:spPr>
        <a:xfrm>
          <a:off x="1155892" y="3775447"/>
          <a:ext cx="7345018" cy="1411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 некоторых больных при длительном применении наблюдаются непроизвольные движения лица, шеи, конечностей и синдром </a:t>
          </a:r>
          <a:r>
            <a:rPr lang="ru-RU" sz="2400" b="1" kern="1200" dirty="0">
              <a:solidFill>
                <a:srgbClr val="00B050"/>
              </a:solidFill>
            </a:rPr>
            <a:t>«включения/выключения»</a:t>
          </a:r>
          <a:r>
            <a:rPr lang="ru-RU" sz="2000" kern="1200" dirty="0"/>
            <a:t> – внезапное резкое ухудшение симптомов болезни</a:t>
          </a:r>
        </a:p>
      </dsp:txBody>
      <dsp:txXfrm>
        <a:off x="1224797" y="3844352"/>
        <a:ext cx="7207208" cy="127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1557-C62D-49DA-83EC-D9F66F947B2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E2C0-1BBD-4EF1-83AB-9AEB693D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3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F182-7F14-40F0-8E80-DC129DE72178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51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420-16A1-4191-9602-C356FEE384CA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81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E1BD-5A14-4B80-824A-8D7BF3E934FB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20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E562-BF61-472F-A98D-B1C24D4683BC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8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DC82-3368-45AE-812E-E1CE8E7836B4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9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A19C-B1DF-46D7-A2CB-A5F70B4AE8F5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16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590B-F2F6-4038-ABCB-B0CEC9615CDC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F432-90A0-4D96-95F6-6898A75010E7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00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9EF6-6828-447A-B3A2-933F22114D36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57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6F48-5CEB-4146-B547-CBA769F81012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7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CF57-643A-415A-9CDB-C2B83845900F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07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A548-8F05-4CF2-81DD-9CDA396CD5AF}" type="datetime1">
              <a:rPr lang="ru-RU" smtClean="0"/>
              <a:t>15.03.2024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C8519-EC95-4665-BAC1-6C89443995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2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F4CA-9BAE-463C-9DA8-E4902C616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19" y="943202"/>
            <a:ext cx="7925688" cy="17907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3.1.3. </a:t>
            </a:r>
            <a:r>
              <a:rPr lang="ru-RU" sz="4000" b="1" dirty="0" err="1">
                <a:solidFill>
                  <a:srgbClr val="00B050"/>
                </a:solidFill>
              </a:rPr>
              <a:t>Противопаркинсонические</a:t>
            </a:r>
            <a:r>
              <a:rPr lang="ru-RU" sz="4000" b="1" dirty="0">
                <a:solidFill>
                  <a:srgbClr val="00B050"/>
                </a:solidFill>
              </a:rPr>
              <a:t> лекарственные препараты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2F67EA-0846-4EB8-81D8-B4946E193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r="5368"/>
          <a:stretch/>
        </p:blipFill>
        <p:spPr>
          <a:xfrm>
            <a:off x="2390903" y="3643952"/>
            <a:ext cx="3824263" cy="26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10</a:t>
            </a:fld>
            <a:endParaRPr lang="ru-RU" dirty="0"/>
          </a:p>
        </p:txBody>
      </p:sp>
      <p:pic>
        <p:nvPicPr>
          <p:cNvPr id="1026" name="Picture 2" descr="C:\Users\Pharmacy\Desktop\Снимок экрана 2021—11—09 в 06.15.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84652"/>
            <a:ext cx="6796585" cy="65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0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1EEA4-66CD-44D2-A40C-ADEB16DA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1" y="1374254"/>
            <a:ext cx="7886700" cy="931411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Для чего нужны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7BDE0-8338-40AF-8314-A6123B95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911" y="2276000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Карбидопа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бенсеразид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/>
              <a:t>препятствуют превращению </a:t>
            </a:r>
            <a:r>
              <a:rPr lang="ru-RU" dirty="0" err="1"/>
              <a:t>леводопы</a:t>
            </a:r>
            <a:r>
              <a:rPr lang="ru-RU" dirty="0"/>
              <a:t> вне мозга (в периферических тканях), увеличивая тем самым ее количество, попадающее в головной мозг и преобразующееся там в дофамин. Ингибируют фермент </a:t>
            </a:r>
            <a:r>
              <a:rPr lang="ru-RU" dirty="0" err="1"/>
              <a:t>дофа-декарбоксилазу</a:t>
            </a:r>
            <a:r>
              <a:rPr lang="ru-RU" dirty="0"/>
              <a:t>.</a:t>
            </a:r>
          </a:p>
          <a:p>
            <a:pPr algn="just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Энтакапон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/>
              <a:t>ингибирует фермент КОМТ (</a:t>
            </a:r>
            <a:r>
              <a:rPr lang="ru-RU" dirty="0" err="1"/>
              <a:t>катехол-ортометилтрансферазу</a:t>
            </a:r>
            <a:r>
              <a:rPr lang="ru-RU" dirty="0"/>
              <a:t>), что ведет также к увеличению биодоступности </a:t>
            </a:r>
            <a:r>
              <a:rPr lang="ru-RU" dirty="0" err="1"/>
              <a:t>леводопы</a:t>
            </a:r>
            <a:r>
              <a:rPr lang="ru-RU" dirty="0"/>
              <a:t>, продлевая ее терапевтический эффект.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790" y="358591"/>
            <a:ext cx="7949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В отличие от дофамина, </a:t>
            </a:r>
            <a:r>
              <a:rPr lang="ru-RU" sz="2200" u="sng" dirty="0" err="1"/>
              <a:t>леводопа</a:t>
            </a:r>
            <a:r>
              <a:rPr lang="ru-RU" sz="2200" u="sng" dirty="0"/>
              <a:t> хорошо проникает через ГЭБ</a:t>
            </a:r>
            <a:r>
              <a:rPr lang="ru-RU" sz="2200" dirty="0"/>
              <a:t>. После того, как </a:t>
            </a:r>
            <a:r>
              <a:rPr lang="ru-RU" sz="2200" dirty="0" err="1"/>
              <a:t>леводопа</a:t>
            </a:r>
            <a:r>
              <a:rPr lang="ru-RU" sz="2200" dirty="0"/>
              <a:t> проникает в ЦНС, она </a:t>
            </a:r>
            <a:r>
              <a:rPr lang="ru-RU" sz="2200" u="sng" dirty="0"/>
              <a:t>превращается в дофамин </a:t>
            </a:r>
            <a:r>
              <a:rPr lang="ru-RU" sz="2200" dirty="0"/>
              <a:t>с помощью определенного фермента.</a:t>
            </a:r>
          </a:p>
        </p:txBody>
      </p:sp>
    </p:spTree>
    <p:extLst>
      <p:ext uri="{BB962C8B-B14F-4D97-AF65-F5344CB8AC3E}">
        <p14:creationId xmlns:p14="http://schemas.microsoft.com/office/powerpoint/2010/main" val="163791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0A164A-983A-4430-9925-8EC045B4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F4158BF0-99CD-4A0C-89BC-2DC89EFDF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000080"/>
              </p:ext>
            </p:extLst>
          </p:nvPr>
        </p:nvGraphicFramePr>
        <p:xfrm>
          <a:off x="437882" y="502276"/>
          <a:ext cx="8409904" cy="59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83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147A2-33AA-4DB8-A199-B8FB8288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Противопоказания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43D000-1DB3-4151-8804-CFAB3868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13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B48D5F-A795-4D54-81FD-78F7C52503B1}"/>
              </a:ext>
            </a:extLst>
          </p:cNvPr>
          <p:cNvSpPr/>
          <p:nvPr/>
        </p:nvSpPr>
        <p:spPr>
          <a:xfrm>
            <a:off x="628649" y="1410979"/>
            <a:ext cx="77683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выраженный атеросклероз,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гипертоническая болезнь,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заболевания печени, почек, крови,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глаукома,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меланома,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бронхиальная астма,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психические заболевания,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Тяжелая патология сердечно-сосудистой, дыхательной, эндокринной систем.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848C34-7976-41DA-B699-E12461E7C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9" y="0"/>
            <a:ext cx="2601532" cy="26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85F425-A425-4702-AB1B-58C2C68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14</a:t>
            </a:fld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B25D3C4-B91E-4988-BDAE-AA0CF0E04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93" y="1266144"/>
            <a:ext cx="3398574" cy="339857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FC597A-0CE0-4D4D-B10A-D8B940EE7E87}"/>
              </a:ext>
            </a:extLst>
          </p:cNvPr>
          <p:cNvSpPr txBox="1"/>
          <p:nvPr/>
        </p:nvSpPr>
        <p:spPr>
          <a:xfrm>
            <a:off x="425003" y="193183"/>
            <a:ext cx="3970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00B050"/>
                </a:solidFill>
              </a:rPr>
              <a:t>Дофаминомиметики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CC13E0-0826-4A19-907C-91EB548820F2}"/>
              </a:ext>
            </a:extLst>
          </p:cNvPr>
          <p:cNvSpPr/>
          <p:nvPr/>
        </p:nvSpPr>
        <p:spPr>
          <a:xfrm>
            <a:off x="360608" y="1211862"/>
            <a:ext cx="5232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не действует на разрушающиеся </a:t>
            </a:r>
            <a:r>
              <a:rPr lang="ru-RU" sz="2400" dirty="0" err="1"/>
              <a:t>дофаминергические</a:t>
            </a:r>
            <a:r>
              <a:rPr lang="ru-RU" sz="2400" dirty="0"/>
              <a:t> нейроны черного вещества, а действует непосредственно как синтетический </a:t>
            </a:r>
            <a:r>
              <a:rPr lang="ru-RU" sz="2400" dirty="0" err="1"/>
              <a:t>нейротрансмиттер</a:t>
            </a:r>
            <a:r>
              <a:rPr lang="ru-RU" sz="2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уменьшает степень гиподинамии, ригидности и тремора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91B64FB-0988-4EF7-816A-C45856564F27}"/>
              </a:ext>
            </a:extLst>
          </p:cNvPr>
          <p:cNvSpPr/>
          <p:nvPr/>
        </p:nvSpPr>
        <p:spPr>
          <a:xfrm>
            <a:off x="360608" y="4297680"/>
            <a:ext cx="8422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компенсирует дефицит дофамина в системах черного вещества и полосатого тела посредством стимулирования </a:t>
            </a:r>
            <a:r>
              <a:rPr lang="ru-RU" sz="2400" dirty="0" err="1"/>
              <a:t>дофаминовых</a:t>
            </a:r>
            <a:r>
              <a:rPr lang="ru-RU" sz="2400" dirty="0"/>
              <a:t> рецепторов в полосатом теле.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F0FD4-FFE1-4397-BAEB-9B02A8C3539B}"/>
              </a:ext>
            </a:extLst>
          </p:cNvPr>
          <p:cNvSpPr txBox="1"/>
          <p:nvPr/>
        </p:nvSpPr>
        <p:spPr>
          <a:xfrm>
            <a:off x="6060558" y="879066"/>
            <a:ext cx="192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Ропинирол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3F2745-43AE-44D6-A966-04A459DCF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9" y="682580"/>
            <a:ext cx="3866837" cy="386683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9BF0E-6C1A-4889-97D4-DC7B4EC8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366C60A-03ED-4915-9E01-DAC93906E6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919" y="296501"/>
            <a:ext cx="4577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B050"/>
                </a:solidFill>
              </a:rPr>
              <a:t>Дофаминомиметики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259A8C-B031-43E0-B6AB-83282642E86D}"/>
              </a:ext>
            </a:extLst>
          </p:cNvPr>
          <p:cNvSpPr/>
          <p:nvPr/>
        </p:nvSpPr>
        <p:spPr>
          <a:xfrm>
            <a:off x="424243" y="111745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Увеличивает кровоснабжение тканей мозга, потребление ими кислорода, улучшает мозговой метаболизм.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Стимулирует передачу нервных импульсов, повышает электрическую активность нейронов </a:t>
            </a:r>
            <a:r>
              <a:rPr lang="ru-RU" sz="2400" dirty="0" err="1"/>
              <a:t>коры</a:t>
            </a:r>
            <a:r>
              <a:rPr lang="ru-RU" sz="2400" dirty="0"/>
              <a:t> (как в период бодрствования, так и в период сна).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6F23E7-B047-4895-8E85-87A8AC17836C}"/>
              </a:ext>
            </a:extLst>
          </p:cNvPr>
          <p:cNvSpPr/>
          <p:nvPr/>
        </p:nvSpPr>
        <p:spPr>
          <a:xfrm>
            <a:off x="424243" y="4771045"/>
            <a:ext cx="8210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Возбуждает периферические </a:t>
            </a:r>
            <a:r>
              <a:rPr lang="ru-RU" sz="2400" dirty="0" err="1"/>
              <a:t>дофаминовые</a:t>
            </a:r>
            <a:r>
              <a:rPr lang="ru-RU" sz="2400" dirty="0"/>
              <a:t> рецепторы в гладкой мускулатуре сосудов и оказывает </a:t>
            </a:r>
            <a:r>
              <a:rPr lang="ru-RU" sz="2400" dirty="0" err="1"/>
              <a:t>вазодилатирующее</a:t>
            </a:r>
            <a:r>
              <a:rPr lang="ru-RU" sz="2400" dirty="0"/>
              <a:t> действие.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может применяться при перемежающейся хромоте.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может применяться при снижении остроты и поля зрения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9FFDF-849B-48D7-8105-E7A7615064E8}"/>
              </a:ext>
            </a:extLst>
          </p:cNvPr>
          <p:cNvSpPr txBox="1"/>
          <p:nvPr/>
        </p:nvSpPr>
        <p:spPr>
          <a:xfrm>
            <a:off x="5772270" y="588224"/>
            <a:ext cx="196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Пирибедил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7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59280D-4C07-41DC-A17E-1BFFEC2A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6" y="1143045"/>
            <a:ext cx="4613051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 длительном применении (более 3 лет) </a:t>
            </a:r>
            <a:r>
              <a:rPr lang="ru-RU" dirty="0" err="1"/>
              <a:t>прамипексола</a:t>
            </a:r>
            <a:r>
              <a:rPr lang="ru-RU" dirty="0"/>
              <a:t> у пациентов с болезнью Паркинсона, признаков снижения эффективности не было. </a:t>
            </a:r>
          </a:p>
          <a:p>
            <a:pPr algn="just"/>
            <a:r>
              <a:rPr lang="ru-RU" dirty="0"/>
              <a:t>Кроме БП может применяться для лечения идиопатического синдрома «беспокойных ног»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2CAE4-5C58-4368-8A90-A2020ABD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64143FD-7E72-403C-A428-0E7E2F690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253" y="243427"/>
            <a:ext cx="473299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B050"/>
                </a:solidFill>
              </a:rPr>
              <a:t>Дофаминомиметики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14AAF-C677-44AF-9ACE-B0DF13E24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13" y="1143045"/>
            <a:ext cx="4872932" cy="4872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790323-002D-43B8-A8F9-C6B0FBDBBEFA}"/>
              </a:ext>
            </a:extLst>
          </p:cNvPr>
          <p:cNvSpPr txBox="1"/>
          <p:nvPr/>
        </p:nvSpPr>
        <p:spPr>
          <a:xfrm>
            <a:off x="5741581" y="511193"/>
            <a:ext cx="2613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Прамипексол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E8391E-177E-4B53-AF84-C8D5462E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99" y="1927026"/>
            <a:ext cx="4407247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форма выпуска - ТТС</a:t>
            </a:r>
          </a:p>
          <a:p>
            <a:pPr algn="just"/>
            <a:r>
              <a:rPr lang="ru-RU" sz="2400" dirty="0"/>
              <a:t>абсорбируется через кожу, влияние приема пищи и состояния ЖКТ на клинические характеристики маловероятно</a:t>
            </a:r>
          </a:p>
          <a:p>
            <a:pPr algn="just"/>
            <a:r>
              <a:rPr lang="ru-RU" sz="2400" dirty="0"/>
              <a:t>эффективен при </a:t>
            </a:r>
            <a:r>
              <a:rPr lang="ru-RU" sz="2400" dirty="0" err="1"/>
              <a:t>монотерапии</a:t>
            </a:r>
            <a:r>
              <a:rPr lang="ru-RU" sz="2400" dirty="0"/>
              <a:t> ранних стадий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386ADD-0645-499E-A847-D99BEEE2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DF9045C-A4C6-4D30-B81F-AB11F41520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920" y="257865"/>
            <a:ext cx="44002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B050"/>
                </a:solidFill>
              </a:rPr>
              <a:t>Дофаминомиметики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C6A212-4079-4243-85A7-A3C74E28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57" y="257865"/>
            <a:ext cx="4106090" cy="5637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D6546-4079-42EB-BA33-DF8A1D1503C1}"/>
              </a:ext>
            </a:extLst>
          </p:cNvPr>
          <p:cNvSpPr txBox="1"/>
          <p:nvPr/>
        </p:nvSpPr>
        <p:spPr>
          <a:xfrm>
            <a:off x="1199345" y="907215"/>
            <a:ext cx="175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Ротиготин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8D1F55-F7C8-4359-83EC-9E250CF92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24" y="208479"/>
            <a:ext cx="4059238" cy="40592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2C798F-CEEE-4D7D-A481-A098D36F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ECEB1B1-3022-4F8E-A1FB-4BC55A93B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951" y="413271"/>
            <a:ext cx="47885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B050"/>
                </a:solidFill>
              </a:rPr>
              <a:t>Дофаминомиметики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938B0A-D75C-4ECB-951A-60045F9C5F31}"/>
              </a:ext>
            </a:extLst>
          </p:cNvPr>
          <p:cNvSpPr/>
          <p:nvPr/>
        </p:nvSpPr>
        <p:spPr>
          <a:xfrm>
            <a:off x="251138" y="143720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полусинтетическое производное алкалоида спорыньи </a:t>
            </a:r>
            <a:r>
              <a:rPr lang="ru-RU" dirty="0" err="1"/>
              <a:t>эргокриптина</a:t>
            </a:r>
            <a:r>
              <a:rPr lang="ru-RU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подавляет физиологическую лактацию,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нормализует менструальную функцию;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облегчая </a:t>
            </a:r>
            <a:r>
              <a:rPr lang="ru-RU" dirty="0" err="1"/>
              <a:t>дофаминергическую</a:t>
            </a:r>
            <a:r>
              <a:rPr lang="ru-RU" dirty="0"/>
              <a:t> передачу, снижает выраженность симптомов паркинсонизма;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уменьшает депрессивную симптоматику.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AED5DE-5D29-4DEC-B1BC-FC0C28BC3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17" y="4250204"/>
            <a:ext cx="2655465" cy="180748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3B536D-BD80-4FF4-8DE7-50BEF0B43B12}"/>
              </a:ext>
            </a:extLst>
          </p:cNvPr>
          <p:cNvSpPr/>
          <p:nvPr/>
        </p:nvSpPr>
        <p:spPr>
          <a:xfrm>
            <a:off x="383949" y="4312827"/>
            <a:ext cx="5720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Также применяют при: бесплодии и дисменорее на фоне гиперпродукции пролактина, </a:t>
            </a:r>
            <a:r>
              <a:rPr lang="ru-RU" sz="2000" dirty="0" err="1"/>
              <a:t>пролактиноме</a:t>
            </a:r>
            <a:r>
              <a:rPr lang="ru-RU" sz="2000" dirty="0"/>
              <a:t>, необходимости подавления послеродовой лактации, предменструальном синдроме, акромегалии, доброкачественных заболеваниях молочных желез.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5BD00-275E-4350-8830-D32D38C78484}"/>
              </a:ext>
            </a:extLst>
          </p:cNvPr>
          <p:cNvSpPr txBox="1"/>
          <p:nvPr/>
        </p:nvSpPr>
        <p:spPr>
          <a:xfrm>
            <a:off x="1180213" y="93277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Бромокриптин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6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B535BC-ADB2-4482-B883-E1972E21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51" y="1253331"/>
            <a:ext cx="4419869" cy="519139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увеличивает выделение дофамина из нейронального депо и угнетает его обратный нейрональный захват, стимулирует </a:t>
            </a:r>
            <a:r>
              <a:rPr lang="ru-RU" sz="2000" dirty="0" err="1"/>
              <a:t>дофаминергическую</a:t>
            </a:r>
            <a:r>
              <a:rPr lang="ru-RU" sz="2000" dirty="0"/>
              <a:t> передачу. </a:t>
            </a:r>
          </a:p>
          <a:p>
            <a:pPr algn="just"/>
            <a:r>
              <a:rPr lang="ru-RU" sz="2000" i="1" dirty="0"/>
              <a:t>противовирусное</a:t>
            </a:r>
            <a:r>
              <a:rPr lang="ru-RU" sz="2000" dirty="0"/>
              <a:t> действие связано со способностью блокировать проникновение вируса гриппа А в клетки.</a:t>
            </a:r>
          </a:p>
          <a:p>
            <a:pPr algn="just"/>
            <a:r>
              <a:rPr lang="ru-RU" sz="2000" dirty="0"/>
              <a:t>кроме  того, применение: невралгия при опоясывающем лишае; потеря сознания в результате черепно-мозговой травмы; замедленный выход из наркоза.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6603A6-5959-4C16-9B2B-199A8616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AA98F99-9B68-478A-8BEB-47D24DADAE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951" y="413271"/>
            <a:ext cx="48294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B050"/>
                </a:solidFill>
              </a:rPr>
              <a:t>Дофаминомиметики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502FDB-3EC9-481E-8CB6-279DF34D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0" y="1103348"/>
            <a:ext cx="4107214" cy="41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91845-806B-43F7-B56E-65D764CE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C06441-A390-4D4C-90C4-AF714365D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811"/>
            <a:ext cx="9040969" cy="6780727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B61F3C-FA57-4C43-AB1E-1BE71C26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D98A01-06C5-49E0-A14F-4AC4082D8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67" y="537738"/>
            <a:ext cx="8079883" cy="5721394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solidFill>
                  <a:srgbClr val="00B050"/>
                </a:solidFill>
              </a:rPr>
              <a:t>Побочные эффекты </a:t>
            </a:r>
            <a:r>
              <a:rPr lang="ru-RU" sz="3200" b="1" dirty="0" err="1">
                <a:solidFill>
                  <a:srgbClr val="00B050"/>
                </a:solidFill>
              </a:rPr>
              <a:t>дофаминомиметиков</a:t>
            </a:r>
            <a:r>
              <a:rPr lang="ru-RU" sz="3200" b="1" dirty="0">
                <a:solidFill>
                  <a:srgbClr val="00B05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3200" dirty="0"/>
              <a:t>Галлюцинации, сонливость, аномальные сновидения, внезапное засыпание, головокружение, гипотензия, диспепсия, периферические отеки. Для </a:t>
            </a:r>
            <a:r>
              <a:rPr lang="ru-RU" sz="3200" dirty="0" err="1"/>
              <a:t>прамипексола</a:t>
            </a:r>
            <a:r>
              <a:rPr lang="ru-RU" sz="3200" dirty="0"/>
              <a:t>: </a:t>
            </a:r>
            <a:r>
              <a:rPr lang="ru-RU" sz="3200" dirty="0" err="1"/>
              <a:t>гиперфагия</a:t>
            </a:r>
            <a:r>
              <a:rPr lang="ru-RU" sz="3200" dirty="0"/>
              <a:t> (чрезмерная потребность в пище), патологический шоппинг, гиперсексуальность</a:t>
            </a:r>
          </a:p>
          <a:p>
            <a:pPr algn="just"/>
            <a:r>
              <a:rPr lang="ru-RU" sz="3200" b="1" dirty="0">
                <a:solidFill>
                  <a:srgbClr val="00B050"/>
                </a:solidFill>
              </a:rPr>
              <a:t>Противопоказания: </a:t>
            </a:r>
          </a:p>
          <a:p>
            <a:pPr marL="0" indent="0" algn="just">
              <a:buNone/>
            </a:pPr>
            <a:r>
              <a:rPr lang="ru-RU" sz="3200" dirty="0"/>
              <a:t>Почечная и печеночная недостаточность, заболевания ССС, возраст до 18 лет, беременность, лактация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B423B1-A4E9-4046-B31A-C7871374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42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7F0D-1112-489C-B195-B5FE57B9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2" y="128388"/>
            <a:ext cx="5597480" cy="690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Ингибиторы МАО-В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6A841-B030-49BE-B0B7-D4FFC3A0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1" y="1250727"/>
            <a:ext cx="5179722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Преимущественно связывают фермент МАО-B, окисляющую катехоламины (дофамин, норадреналин, адреналин, серотонин).</a:t>
            </a:r>
          </a:p>
          <a:p>
            <a:pPr algn="just"/>
            <a:r>
              <a:rPr lang="ru-RU" sz="2000" dirty="0"/>
              <a:t>Повышают в ЦНС концентрацию дофамина и устраняют его дефицит в экстрапирамидной системе*.</a:t>
            </a:r>
          </a:p>
          <a:p>
            <a:pPr algn="just"/>
            <a:r>
              <a:rPr lang="ru-RU" sz="2000" dirty="0"/>
              <a:t>ПЭ: головная боль, тревожность, аритмия, повышение АД, расстройства половой функции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90A2C-C188-46EA-BB1E-30313B04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21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5873DC-C444-487F-AB66-E24641EAD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87" b="20207"/>
          <a:stretch/>
        </p:blipFill>
        <p:spPr>
          <a:xfrm>
            <a:off x="5477545" y="685807"/>
            <a:ext cx="3520846" cy="21091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2CDD0B-3774-419B-8E7C-FFFA1EE200E4}"/>
              </a:ext>
            </a:extLst>
          </p:cNvPr>
          <p:cNvSpPr/>
          <p:nvPr/>
        </p:nvSpPr>
        <p:spPr>
          <a:xfrm>
            <a:off x="229404" y="4340313"/>
            <a:ext cx="5248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Разагилин</a:t>
            </a:r>
            <a:r>
              <a:rPr lang="ru-RU" dirty="0"/>
              <a:t> не блокирует метаболизм поступающих с пищей биогенных аминов (например, </a:t>
            </a:r>
            <a:r>
              <a:rPr lang="ru-RU" dirty="0" err="1"/>
              <a:t>тирамина</a:t>
            </a:r>
            <a:r>
              <a:rPr lang="ru-RU" dirty="0"/>
              <a:t>), в связи с чем не вызывает </a:t>
            </a:r>
            <a:r>
              <a:rPr lang="ru-RU" dirty="0" err="1"/>
              <a:t>тирамин</a:t>
            </a:r>
            <a:r>
              <a:rPr lang="ru-RU" dirty="0"/>
              <a:t>-обусловленного гипертензивного синдрома («сырный эффект»).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0CAB4-9DBC-4272-894A-4DB35C68EA7B}"/>
              </a:ext>
            </a:extLst>
          </p:cNvPr>
          <p:cNvSpPr txBox="1"/>
          <p:nvPr/>
        </p:nvSpPr>
        <p:spPr>
          <a:xfrm>
            <a:off x="5881410" y="4894311"/>
            <a:ext cx="2713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Их нельзя принимать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 другими ингибиторами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МАО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2809CA-5C14-4277-A59C-B9761CED6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b="22629"/>
          <a:stretch/>
        </p:blipFill>
        <p:spPr>
          <a:xfrm>
            <a:off x="5516433" y="3036087"/>
            <a:ext cx="3443070" cy="2036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BAECD-7749-4710-A151-A544A84F9FA8}"/>
              </a:ext>
            </a:extLst>
          </p:cNvPr>
          <p:cNvSpPr txBox="1"/>
          <p:nvPr/>
        </p:nvSpPr>
        <p:spPr>
          <a:xfrm>
            <a:off x="6875264" y="425926"/>
            <a:ext cx="183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Селегилин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F04A-F8D5-45A0-8948-1283E7BD9E24}"/>
              </a:ext>
            </a:extLst>
          </p:cNvPr>
          <p:cNvSpPr txBox="1"/>
          <p:nvPr/>
        </p:nvSpPr>
        <p:spPr>
          <a:xfrm>
            <a:off x="6903220" y="2723305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Разагилин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54" y="6073254"/>
            <a:ext cx="839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*совокупность структур головного мозга, участвующих в управлении движениями, </a:t>
            </a:r>
          </a:p>
          <a:p>
            <a:r>
              <a:rPr lang="ru-RU" dirty="0"/>
              <a:t>поддержании мышечного тонуса и позы</a:t>
            </a:r>
          </a:p>
        </p:txBody>
      </p:sp>
    </p:spTree>
    <p:extLst>
      <p:ext uri="{BB962C8B-B14F-4D97-AF65-F5344CB8AC3E}">
        <p14:creationId xmlns:p14="http://schemas.microsoft.com/office/powerpoint/2010/main" val="118777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46DF4-97FB-4913-B1B8-366ECB45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68" y="159064"/>
            <a:ext cx="5829300" cy="742457"/>
          </a:xfrm>
        </p:spPr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М-, Н-</a:t>
            </a:r>
            <a:r>
              <a:rPr lang="ru-RU" b="1" dirty="0" err="1">
                <a:solidFill>
                  <a:schemeClr val="accent6"/>
                </a:solidFill>
              </a:rPr>
              <a:t>холинолитики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96F6D7-74B6-4FD1-9144-AE634EE3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22</a:t>
            </a:fld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5166DAA-DDD2-423B-86C0-94B27C0A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6" y="1018133"/>
            <a:ext cx="4252443" cy="336456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выраженное центральное н-</a:t>
            </a:r>
            <a:r>
              <a:rPr lang="ru-RU" sz="1800" dirty="0" err="1"/>
              <a:t>холиноблокирующее</a:t>
            </a:r>
            <a:r>
              <a:rPr lang="ru-RU" sz="1800" dirty="0"/>
              <a:t>, периферическое м-</a:t>
            </a:r>
            <a:r>
              <a:rPr lang="ru-RU" sz="1800" dirty="0" err="1"/>
              <a:t>холиноблокирующее</a:t>
            </a:r>
            <a:r>
              <a:rPr lang="ru-RU" sz="1800" dirty="0"/>
              <a:t> действие.</a:t>
            </a:r>
          </a:p>
          <a:p>
            <a:pPr algn="just"/>
            <a:r>
              <a:rPr lang="ru-RU" sz="1800" dirty="0"/>
              <a:t>центральное действие способствует уменьшению или устранению двигательных расстройств. </a:t>
            </a:r>
          </a:p>
          <a:p>
            <a:pPr algn="just"/>
            <a:r>
              <a:rPr lang="ru-RU" sz="1800" dirty="0"/>
              <a:t>уменьшают тремор, в меньшей степени влияют на ригидность и </a:t>
            </a:r>
            <a:r>
              <a:rPr lang="ru-RU" sz="1800" dirty="0" err="1"/>
              <a:t>брадикинезию</a:t>
            </a:r>
            <a:r>
              <a:rPr lang="ru-RU" sz="1800" dirty="0"/>
              <a:t> (замедление произвольных движений). </a:t>
            </a:r>
          </a:p>
          <a:p>
            <a:pPr algn="just"/>
            <a:r>
              <a:rPr lang="ru-RU" sz="1800" dirty="0"/>
              <a:t>в связи с периферическим </a:t>
            </a:r>
            <a:r>
              <a:rPr lang="ru-RU" sz="1800" dirty="0" err="1"/>
              <a:t>холиноблокирующим</a:t>
            </a:r>
            <a:r>
              <a:rPr lang="ru-RU" sz="1800" dirty="0"/>
              <a:t> действием уменьшают саливацию.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36DCBB-E4FC-4968-838F-07B15D0FB3D0}"/>
              </a:ext>
            </a:extLst>
          </p:cNvPr>
          <p:cNvSpPr/>
          <p:nvPr/>
        </p:nvSpPr>
        <p:spPr>
          <a:xfrm>
            <a:off x="490470" y="4670966"/>
            <a:ext cx="8163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Показания: Паркинсонизм (идиопатический, атеросклеротический, </a:t>
            </a:r>
            <a:r>
              <a:rPr lang="ru-RU" dirty="0" err="1"/>
              <a:t>постэнцефалитный</a:t>
            </a:r>
            <a:r>
              <a:rPr lang="ru-RU" dirty="0"/>
              <a:t>, </a:t>
            </a:r>
            <a:r>
              <a:rPr lang="ru-RU" u="sng" dirty="0"/>
              <a:t>лекарственный</a:t>
            </a:r>
            <a:r>
              <a:rPr lang="ru-RU" dirty="0"/>
              <a:t>), спастические параличи.</a:t>
            </a:r>
          </a:p>
          <a:p>
            <a:pPr algn="just"/>
            <a:r>
              <a:rPr lang="ru-RU" dirty="0"/>
              <a:t>ПЭ: головная боль, головокружения, парез аккомодации, сухость во рту, повышение ВГД, запор, задержка мочи, тахикардия</a:t>
            </a:r>
          </a:p>
          <a:p>
            <a:pPr algn="just"/>
            <a:r>
              <a:rPr lang="ru-RU" dirty="0"/>
              <a:t>ПП: </a:t>
            </a:r>
            <a:r>
              <a:rPr lang="ru-RU" dirty="0" err="1"/>
              <a:t>закрытоугольная</a:t>
            </a:r>
            <a:r>
              <a:rPr lang="ru-RU" dirty="0"/>
              <a:t> глаукома, задержка мочи, доброкачественная гиперплазия предстательной железы, кишечная непроходимость, психоз, деменция, отек легких, беременность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AF77EF-698A-4362-9359-5BFC53FAB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55" y="2586906"/>
            <a:ext cx="2404287" cy="24042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7A4C9E-A7BF-4D1C-906A-2C078EC99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3146" r="4776" b="11479"/>
          <a:stretch/>
        </p:blipFill>
        <p:spPr>
          <a:xfrm>
            <a:off x="5590984" y="662121"/>
            <a:ext cx="3059269" cy="2060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84B3B0-41D3-4629-BE8A-5EAB75ED8583}"/>
              </a:ext>
            </a:extLst>
          </p:cNvPr>
          <p:cNvSpPr txBox="1"/>
          <p:nvPr/>
        </p:nvSpPr>
        <p:spPr>
          <a:xfrm>
            <a:off x="6078798" y="240518"/>
            <a:ext cx="2981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Тригексифенидил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0C13A-5CF2-4E8E-B4B6-D49DE6F7EE0A}"/>
              </a:ext>
            </a:extLst>
          </p:cNvPr>
          <p:cNvSpPr txBox="1"/>
          <p:nvPr/>
        </p:nvSpPr>
        <p:spPr>
          <a:xfrm>
            <a:off x="4772232" y="2260641"/>
            <a:ext cx="1932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Бипериден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003" y="1593613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Что такое болезнь Паркинсона? Какие разновидности вам известны?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Патогенез болезни Паркинсона.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Классификация </a:t>
            </a:r>
            <a:r>
              <a:rPr lang="ru-RU" sz="2400" dirty="0" err="1"/>
              <a:t>противопаркинсонических</a:t>
            </a:r>
            <a:r>
              <a:rPr lang="ru-RU" sz="2400" dirty="0"/>
              <a:t> препаратов.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Механизм действия </a:t>
            </a:r>
            <a:r>
              <a:rPr lang="ru-RU" sz="2400" dirty="0" err="1"/>
              <a:t>противопаркинсонических</a:t>
            </a:r>
            <a:r>
              <a:rPr lang="ru-RU" sz="2400" dirty="0"/>
              <a:t> препаратов.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Какова роль веществ </a:t>
            </a:r>
            <a:r>
              <a:rPr lang="ru-RU" sz="2400" dirty="0" err="1"/>
              <a:t>карбидопа</a:t>
            </a:r>
            <a:r>
              <a:rPr lang="ru-RU" sz="2400" dirty="0"/>
              <a:t>, </a:t>
            </a:r>
            <a:r>
              <a:rPr lang="ru-RU" sz="2400" dirty="0" err="1"/>
              <a:t>бенсеразид</a:t>
            </a:r>
            <a:r>
              <a:rPr lang="ru-RU" sz="2400" dirty="0"/>
              <a:t> и </a:t>
            </a:r>
            <a:r>
              <a:rPr lang="ru-RU" sz="2400" dirty="0" err="1"/>
              <a:t>энтакапон</a:t>
            </a:r>
            <a:r>
              <a:rPr lang="ru-RU" sz="2400" dirty="0"/>
              <a:t> и лекарственных препаратах?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Каковы побочные эффекты и противопоказания препаратов </a:t>
            </a:r>
            <a:r>
              <a:rPr lang="ru-RU" sz="2400" dirty="0" err="1"/>
              <a:t>леводопы</a:t>
            </a:r>
            <a:r>
              <a:rPr lang="ru-RU" sz="2400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Характеристика </a:t>
            </a:r>
            <a:r>
              <a:rPr lang="ru-RU" sz="2400" dirty="0" err="1"/>
              <a:t>дофаминомиметиков</a:t>
            </a:r>
            <a:r>
              <a:rPr lang="ru-RU" sz="2400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Ингибиторы МАО-В в лечении болезни Паркинсона. Что такое «сырный эффект»?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/>
              <a:t>Холинолитики</a:t>
            </a:r>
            <a:r>
              <a:rPr lang="ru-RU" sz="2400" dirty="0"/>
              <a:t> центрального действия: характеристика препаратов.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0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EECBB-31B6-4D32-BA17-B4933B18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C2BE14-7C8A-414D-ABD3-C523EE149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21" cy="6858000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6C205-221C-45EF-B14E-13634EFC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4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997F-677F-461E-84E6-0B178FC3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118" y="284173"/>
            <a:ext cx="2699129" cy="6172152"/>
          </a:xfrm>
        </p:spPr>
        <p:txBody>
          <a:bodyPr vert="vert270"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Основные признаки болезни Паркинсона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83EAA-8B05-4D8E-B4B9-27056CEE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" y="100863"/>
            <a:ext cx="5895833" cy="65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6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4C3FA-E673-4395-ABBF-85059ADD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-137150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Причины заболевания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F2DBF7A-EDE4-4C12-B95D-9D9E34203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85152"/>
              </p:ext>
            </p:extLst>
          </p:nvPr>
        </p:nvGraphicFramePr>
        <p:xfrm>
          <a:off x="502275" y="1188414"/>
          <a:ext cx="8178085" cy="498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39B619-BBFB-406F-86C1-24F90315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9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F7A4B-22A7-48B2-93AE-3291D4A7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dirty="0"/>
              <a:t>При БП поражается участок мозга – </a:t>
            </a:r>
            <a:r>
              <a:rPr lang="ru-RU" sz="3200" b="1" dirty="0"/>
              <a:t>черная субстанция</a:t>
            </a:r>
            <a:r>
              <a:rPr lang="ru-RU" sz="3200" dirty="0"/>
              <a:t>, где вырабатывается </a:t>
            </a:r>
            <a:r>
              <a:rPr lang="ru-RU" sz="3200" b="1" dirty="0"/>
              <a:t>дофамин</a:t>
            </a:r>
            <a:r>
              <a:rPr lang="ru-RU" sz="3200" dirty="0"/>
              <a:t>. Гибнут нейроны, происходит обесцвечивание черной субстанции.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5715A-B652-4D1B-98F6-00A5E943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6</a:t>
            </a:fld>
            <a:endParaRPr lang="ru-RU" dirty="0"/>
          </a:p>
        </p:txBody>
      </p:sp>
      <p:pic>
        <p:nvPicPr>
          <p:cNvPr id="2050" name="Picture 2" descr="https://mclp.ru/wp-content/uploads/2021/10/chto-takoe-bolezn-parkinsona-2048x12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/>
          <a:stretch/>
        </p:blipFill>
        <p:spPr bwMode="auto">
          <a:xfrm>
            <a:off x="784853" y="2091025"/>
            <a:ext cx="7480152" cy="40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3881" y="5240740"/>
            <a:ext cx="125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Дофамин</a:t>
            </a:r>
          </a:p>
          <a:p>
            <a:r>
              <a:rPr lang="ru-RU" sz="2000" b="1" dirty="0"/>
              <a:t> </a:t>
            </a:r>
          </a:p>
          <a:p>
            <a:r>
              <a:rPr lang="ru-RU" sz="2000" b="1" dirty="0"/>
              <a:t>АХ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265005" y="5117910"/>
            <a:ext cx="0" cy="4367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670042" y="5748573"/>
            <a:ext cx="0" cy="427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619164" y="4995081"/>
            <a:ext cx="1869743" cy="14193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8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639F-1B29-407F-865F-C00597F7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Классификация </a:t>
            </a:r>
            <a:r>
              <a:rPr lang="ru-RU" sz="3200" b="1" dirty="0" err="1">
                <a:solidFill>
                  <a:srgbClr val="00B050"/>
                </a:solidFill>
              </a:rPr>
              <a:t>противопаркинсонических</a:t>
            </a:r>
            <a:r>
              <a:rPr lang="ru-RU" sz="3200" b="1" dirty="0">
                <a:solidFill>
                  <a:srgbClr val="00B050"/>
                </a:solidFill>
              </a:rPr>
              <a:t> препаратов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5E6CC-DCC6-4FF1-96DC-A58785EE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98" y="1462086"/>
            <a:ext cx="7886700" cy="51190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ru-RU" b="1" dirty="0">
                <a:solidFill>
                  <a:srgbClr val="00B050"/>
                </a:solidFill>
              </a:rPr>
              <a:t>. Вещества, активирующие </a:t>
            </a:r>
            <a:r>
              <a:rPr lang="ru-RU" b="1" dirty="0" err="1">
                <a:solidFill>
                  <a:srgbClr val="00B050"/>
                </a:solidFill>
              </a:rPr>
              <a:t>дофаминергические</a:t>
            </a:r>
            <a:r>
              <a:rPr lang="ru-RU" b="1" dirty="0">
                <a:solidFill>
                  <a:srgbClr val="00B050"/>
                </a:solidFill>
              </a:rPr>
              <a:t> влияния:</a:t>
            </a:r>
          </a:p>
          <a:p>
            <a:pPr marL="514350" indent="-514350" algn="just">
              <a:buAutoNum type="arabicPeriod"/>
            </a:pPr>
            <a:r>
              <a:rPr lang="ru-RU" b="1" dirty="0" err="1"/>
              <a:t>Леводопа</a:t>
            </a:r>
            <a:r>
              <a:rPr lang="ru-RU" b="1" dirty="0"/>
              <a:t> и комбинации </a:t>
            </a:r>
            <a:r>
              <a:rPr lang="ru-RU" dirty="0"/>
              <a:t>– </a:t>
            </a:r>
            <a:r>
              <a:rPr lang="ru-RU" dirty="0" err="1"/>
              <a:t>леводопа+карбидопа</a:t>
            </a:r>
            <a:r>
              <a:rPr lang="ru-RU" dirty="0"/>
              <a:t> (</a:t>
            </a:r>
            <a:r>
              <a:rPr lang="ru-RU" dirty="0" err="1"/>
              <a:t>Наком</a:t>
            </a:r>
            <a:r>
              <a:rPr lang="ru-RU" dirty="0"/>
              <a:t>), </a:t>
            </a:r>
            <a:r>
              <a:rPr lang="ru-RU" dirty="0" err="1"/>
              <a:t>леводопа+бенсеразид</a:t>
            </a:r>
            <a:r>
              <a:rPr lang="ru-RU" dirty="0"/>
              <a:t> (</a:t>
            </a:r>
            <a:r>
              <a:rPr lang="ru-RU" dirty="0" err="1"/>
              <a:t>Мадопар</a:t>
            </a:r>
            <a:r>
              <a:rPr lang="ru-RU" dirty="0"/>
              <a:t>), </a:t>
            </a:r>
            <a:r>
              <a:rPr lang="ru-RU" dirty="0" err="1"/>
              <a:t>леводопа+карбидопа+энтакапон</a:t>
            </a:r>
            <a:r>
              <a:rPr lang="ru-RU" dirty="0"/>
              <a:t> (</a:t>
            </a:r>
            <a:r>
              <a:rPr lang="ru-RU" dirty="0" err="1"/>
              <a:t>Сталево</a:t>
            </a:r>
            <a:r>
              <a:rPr lang="ru-RU" dirty="0"/>
              <a:t>)</a:t>
            </a:r>
          </a:p>
          <a:p>
            <a:pPr marL="514350" indent="-514350" algn="just">
              <a:buAutoNum type="arabicPeriod"/>
            </a:pPr>
            <a:r>
              <a:rPr lang="ru-RU" b="1" dirty="0" err="1"/>
              <a:t>Дофаминомиметики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ропинирол</a:t>
            </a:r>
            <a:r>
              <a:rPr lang="ru-RU" dirty="0"/>
              <a:t> (</a:t>
            </a:r>
            <a:r>
              <a:rPr lang="ru-RU" dirty="0" err="1"/>
              <a:t>Синдранол</a:t>
            </a:r>
            <a:r>
              <a:rPr lang="ru-RU" dirty="0"/>
              <a:t>), </a:t>
            </a:r>
            <a:r>
              <a:rPr lang="ru-RU" dirty="0" err="1"/>
              <a:t>пирибедил</a:t>
            </a:r>
            <a:r>
              <a:rPr lang="ru-RU" dirty="0"/>
              <a:t> (</a:t>
            </a:r>
            <a:r>
              <a:rPr lang="ru-RU" dirty="0" err="1"/>
              <a:t>Проноран</a:t>
            </a:r>
            <a:r>
              <a:rPr lang="ru-RU" dirty="0"/>
              <a:t>), </a:t>
            </a:r>
            <a:r>
              <a:rPr lang="ru-RU" dirty="0" err="1"/>
              <a:t>прамипексол</a:t>
            </a:r>
            <a:r>
              <a:rPr lang="ru-RU" dirty="0"/>
              <a:t> (</a:t>
            </a:r>
            <a:r>
              <a:rPr lang="ru-RU" dirty="0" err="1"/>
              <a:t>Мирапекс</a:t>
            </a:r>
            <a:r>
              <a:rPr lang="ru-RU" dirty="0"/>
              <a:t>), </a:t>
            </a:r>
            <a:r>
              <a:rPr lang="ru-RU" dirty="0" err="1"/>
              <a:t>бромокриптин</a:t>
            </a:r>
            <a:r>
              <a:rPr lang="ru-RU" dirty="0"/>
              <a:t>, </a:t>
            </a:r>
            <a:r>
              <a:rPr lang="ru-RU" dirty="0" err="1"/>
              <a:t>амантадин</a:t>
            </a:r>
            <a:r>
              <a:rPr lang="ru-RU" dirty="0"/>
              <a:t> (ПК-</a:t>
            </a:r>
            <a:r>
              <a:rPr lang="ru-RU" dirty="0" err="1"/>
              <a:t>Мерц</a:t>
            </a:r>
            <a:r>
              <a:rPr lang="ru-RU" dirty="0"/>
              <a:t>)</a:t>
            </a:r>
          </a:p>
          <a:p>
            <a:pPr marL="514350" indent="-514350" algn="just">
              <a:buAutoNum type="arabicPeriod"/>
            </a:pPr>
            <a:r>
              <a:rPr lang="ru-RU" dirty="0"/>
              <a:t>Ингибиторы МАО-В: </a:t>
            </a:r>
            <a:r>
              <a:rPr lang="ru-RU" dirty="0" err="1"/>
              <a:t>селегилин</a:t>
            </a:r>
            <a:r>
              <a:rPr lang="ru-RU" dirty="0"/>
              <a:t> (</a:t>
            </a:r>
            <a:r>
              <a:rPr lang="ru-RU" dirty="0" err="1"/>
              <a:t>Юмекс</a:t>
            </a:r>
            <a:r>
              <a:rPr lang="ru-RU" dirty="0"/>
              <a:t>), </a:t>
            </a:r>
            <a:r>
              <a:rPr lang="ru-RU" dirty="0" err="1"/>
              <a:t>разагилин</a:t>
            </a:r>
            <a:r>
              <a:rPr lang="ru-RU" dirty="0"/>
              <a:t> (</a:t>
            </a:r>
            <a:r>
              <a:rPr lang="ru-RU" dirty="0" err="1"/>
              <a:t>Азилект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</a:rPr>
              <a:t>II</a:t>
            </a:r>
            <a:r>
              <a:rPr lang="ru-RU" b="1" dirty="0">
                <a:solidFill>
                  <a:srgbClr val="00B050"/>
                </a:solidFill>
              </a:rPr>
              <a:t>. Вещества, угнетающие холинергические влияния:</a:t>
            </a:r>
          </a:p>
          <a:p>
            <a:pPr marL="0" indent="0" algn="just">
              <a:buNone/>
            </a:pPr>
            <a:r>
              <a:rPr lang="ru-RU" dirty="0" err="1"/>
              <a:t>Тригексифенидил</a:t>
            </a:r>
            <a:r>
              <a:rPr lang="ru-RU" dirty="0"/>
              <a:t> (</a:t>
            </a:r>
            <a:r>
              <a:rPr lang="ru-RU" dirty="0" err="1"/>
              <a:t>Циклодол</a:t>
            </a:r>
            <a:r>
              <a:rPr lang="ru-RU" dirty="0"/>
              <a:t>), </a:t>
            </a:r>
            <a:r>
              <a:rPr lang="ru-RU" dirty="0" err="1"/>
              <a:t>бипериден</a:t>
            </a:r>
            <a:r>
              <a:rPr lang="ru-RU" dirty="0"/>
              <a:t> (</a:t>
            </a:r>
            <a:r>
              <a:rPr lang="ru-RU" dirty="0" err="1"/>
              <a:t>Акинетон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AFB595-712F-4FDE-93EC-BBA03F82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3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19173-C3AF-4EE6-B316-BC45EA84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6" y="-167425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Механизм действия ППП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42089E-9346-4A08-B565-C33D786BC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20569" r="16230" b="6663"/>
          <a:stretch/>
        </p:blipFill>
        <p:spPr>
          <a:xfrm>
            <a:off x="515156" y="670051"/>
            <a:ext cx="7675808" cy="590230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6DBD08-D61F-4DE3-9B30-EDA662B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89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AD8C8-3123-44F7-AE1D-DFF2ADB4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87" y="-104576"/>
            <a:ext cx="3245476" cy="1325563"/>
          </a:xfrm>
        </p:spPr>
        <p:txBody>
          <a:bodyPr/>
          <a:lstStyle/>
          <a:p>
            <a:r>
              <a:rPr lang="ru-RU" b="1" dirty="0" err="1">
                <a:solidFill>
                  <a:srgbClr val="00B050"/>
                </a:solidFill>
              </a:rPr>
              <a:t>Леводопа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283C9A-FA3B-4480-ACB3-F00AEBEE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8519-EC95-4665-BAC1-6C89443995B5}" type="slidenum">
              <a:rPr lang="ru-RU" smtClean="0"/>
              <a:t>9</a:t>
            </a:fld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D15B611-9285-4A0F-9790-9D20BFEB3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80" y="916456"/>
            <a:ext cx="551054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Является предшественником дофамина. Проникает через ГЭБ, и превращается в дофамин, восполняя недостаток последнего в экстрапирамидной системе. Как следствие — уменьшается ригидность мышц и гипокинезия.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4D3524-E557-4233-AE81-203D6D07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" y="3172361"/>
            <a:ext cx="3364606" cy="33646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FF4943-4740-442A-8966-FD3116E73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31" y="558205"/>
            <a:ext cx="5067837" cy="50678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7817" r="11001" b="5258"/>
          <a:stretch/>
        </p:blipFill>
        <p:spPr bwMode="auto">
          <a:xfrm>
            <a:off x="3566140" y="2991745"/>
            <a:ext cx="2411580" cy="37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25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998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3.1.3. Противопаркинсонические лекарственные препараты</vt:lpstr>
      <vt:lpstr>Презентация PowerPoint</vt:lpstr>
      <vt:lpstr>Презентация PowerPoint</vt:lpstr>
      <vt:lpstr>Основные признаки болезни Паркинсона</vt:lpstr>
      <vt:lpstr>Причины заболевания</vt:lpstr>
      <vt:lpstr>При БП поражается участок мозга – черная субстанция, где вырабатывается дофамин. Гибнут нейроны, происходит обесцвечивание черной субстанции.</vt:lpstr>
      <vt:lpstr>Классификация противопаркинсонических препаратов</vt:lpstr>
      <vt:lpstr>Механизм действия ППП</vt:lpstr>
      <vt:lpstr>Леводопа</vt:lpstr>
      <vt:lpstr>Презентация PowerPoint</vt:lpstr>
      <vt:lpstr>Для чего нужны</vt:lpstr>
      <vt:lpstr>Презентация PowerPoint</vt:lpstr>
      <vt:lpstr>Противопоказания</vt:lpstr>
      <vt:lpstr>Презентация PowerPoint</vt:lpstr>
      <vt:lpstr>Дофаминомиметики</vt:lpstr>
      <vt:lpstr>Дофаминомиметики</vt:lpstr>
      <vt:lpstr>Дофаминомиметики</vt:lpstr>
      <vt:lpstr>Дофаминомиметики</vt:lpstr>
      <vt:lpstr>Дофаминомиметики</vt:lpstr>
      <vt:lpstr>Презентация PowerPoint</vt:lpstr>
      <vt:lpstr>Ингибиторы МАО-В</vt:lpstr>
      <vt:lpstr>М-, Н-холинолитики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Болезнь Паркинсона</dc:title>
  <dc:creator>Olga</dc:creator>
  <cp:lastModifiedBy>Калинина Ольга Сергеевна</cp:lastModifiedBy>
  <cp:revision>38</cp:revision>
  <dcterms:created xsi:type="dcterms:W3CDTF">2018-11-19T14:57:20Z</dcterms:created>
  <dcterms:modified xsi:type="dcterms:W3CDTF">2024-03-15T13:22:29Z</dcterms:modified>
</cp:coreProperties>
</file>