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78" r:id="rId4"/>
    <p:sldId id="262" r:id="rId5"/>
    <p:sldId id="266" r:id="rId6"/>
    <p:sldId id="291" r:id="rId7"/>
    <p:sldId id="292" r:id="rId8"/>
    <p:sldId id="293" r:id="rId9"/>
    <p:sldId id="285" r:id="rId10"/>
    <p:sldId id="258" r:id="rId11"/>
    <p:sldId id="259" r:id="rId12"/>
    <p:sldId id="269" r:id="rId13"/>
    <p:sldId id="279" r:id="rId14"/>
    <p:sldId id="281" r:id="rId15"/>
    <p:sldId id="275" r:id="rId16"/>
    <p:sldId id="286" r:id="rId17"/>
    <p:sldId id="273" r:id="rId18"/>
    <p:sldId id="295" r:id="rId19"/>
    <p:sldId id="296" r:id="rId20"/>
    <p:sldId id="264" r:id="rId21"/>
    <p:sldId id="297" r:id="rId22"/>
    <p:sldId id="299" r:id="rId23"/>
    <p:sldId id="298" r:id="rId24"/>
    <p:sldId id="300" r:id="rId25"/>
    <p:sldId id="270" r:id="rId26"/>
    <p:sldId id="271" r:id="rId27"/>
    <p:sldId id="272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3A996-8B2A-493A-A884-64037D371465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4759B71C-98E4-48CC-9062-20AE8E98B9D4}">
      <dgm:prSet/>
      <dgm:spPr/>
      <dgm:t>
        <a:bodyPr/>
        <a:lstStyle/>
        <a:p>
          <a:pPr rtl="0"/>
          <a:r>
            <a:rPr lang="ru-RU" b="1" dirty="0" err="1">
              <a:solidFill>
                <a:schemeClr val="tx1"/>
              </a:solidFill>
            </a:rPr>
            <a:t>Анксиолитический</a:t>
          </a:r>
          <a:endParaRPr lang="ru-RU" b="1" dirty="0">
            <a:solidFill>
              <a:schemeClr val="tx1"/>
            </a:solidFill>
          </a:endParaRPr>
        </a:p>
      </dgm:t>
    </dgm:pt>
    <dgm:pt modelId="{5B6ED23F-2D3C-4BCA-AA25-E74A7025BF82}" type="parTrans" cxnId="{C25D46A4-E5B9-4D83-85E2-4E54B277D88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B40EB54-9A41-4A58-B2EE-58DC5E7CC003}" type="sibTrans" cxnId="{C25D46A4-E5B9-4D83-85E2-4E54B277D88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8221792-0CCC-4CC2-A0A5-082EBE2CFC65}">
      <dgm:prSet/>
      <dgm:spPr/>
      <dgm:t>
        <a:bodyPr/>
        <a:lstStyle/>
        <a:p>
          <a:pPr rtl="0"/>
          <a:r>
            <a:rPr lang="ru-RU" b="1">
              <a:solidFill>
                <a:schemeClr val="tx1"/>
              </a:solidFill>
            </a:rPr>
            <a:t>Седативный</a:t>
          </a:r>
        </a:p>
      </dgm:t>
    </dgm:pt>
    <dgm:pt modelId="{5F6E2A63-B733-4163-BE56-912C1B6227B7}" type="parTrans" cxnId="{2DE3F525-9080-4C66-8263-CF0C0688FBE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0DDB6DC-7B55-4629-B1A1-0044B7C083BA}" type="sibTrans" cxnId="{2DE3F525-9080-4C66-8263-CF0C0688FBE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662397E-704F-43E6-ACDE-AF694F0E2DB8}">
      <dgm:prSet/>
      <dgm:spPr/>
      <dgm:t>
        <a:bodyPr/>
        <a:lstStyle/>
        <a:p>
          <a:pPr rtl="0"/>
          <a:r>
            <a:rPr lang="ru-RU" b="1">
              <a:solidFill>
                <a:schemeClr val="tx1"/>
              </a:solidFill>
            </a:rPr>
            <a:t>Антифобический</a:t>
          </a:r>
        </a:p>
      </dgm:t>
    </dgm:pt>
    <dgm:pt modelId="{9C54BFF5-873E-4F96-8E40-B390E988965B}" type="parTrans" cxnId="{97EA1F96-0A23-42B7-B32C-6DE1E408549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CEDEC37-5344-4945-8C53-598D33824C2F}" type="sibTrans" cxnId="{97EA1F96-0A23-42B7-B32C-6DE1E408549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D627514-F736-4E99-8515-E00DC6B25299}">
      <dgm:prSet/>
      <dgm:spPr/>
      <dgm:t>
        <a:bodyPr/>
        <a:lstStyle/>
        <a:p>
          <a:pPr rtl="0"/>
          <a:r>
            <a:rPr lang="ru-RU" b="1">
              <a:solidFill>
                <a:schemeClr val="tx1"/>
              </a:solidFill>
            </a:rPr>
            <a:t>Гипнотический</a:t>
          </a:r>
        </a:p>
      </dgm:t>
    </dgm:pt>
    <dgm:pt modelId="{B2E882C5-CA85-4677-B38C-E6440B18D335}" type="parTrans" cxnId="{95AFE2B7-FEFD-4F54-B2BF-6C4D91ADB59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CFB03BD-0328-47C3-B6E1-2060BE8205C8}" type="sibTrans" cxnId="{95AFE2B7-FEFD-4F54-B2BF-6C4D91ADB59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EBD090E-AC23-4C5B-8340-BC2583BFBD4E}">
      <dgm:prSet/>
      <dgm:spPr/>
      <dgm:t>
        <a:bodyPr/>
        <a:lstStyle/>
        <a:p>
          <a:pPr rtl="0"/>
          <a:r>
            <a:rPr lang="ru-RU" b="1">
              <a:solidFill>
                <a:schemeClr val="tx1"/>
              </a:solidFill>
            </a:rPr>
            <a:t>Противосудорожный</a:t>
          </a:r>
        </a:p>
      </dgm:t>
    </dgm:pt>
    <dgm:pt modelId="{36EBD8EF-0465-40EE-A946-25137AF7B08C}" type="parTrans" cxnId="{A5BF5BD9-0A9B-4EF9-8E43-05493D557D6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527EB74-8FF5-48EB-9BB4-344DD00FFE83}" type="sibTrans" cxnId="{A5BF5BD9-0A9B-4EF9-8E43-05493D557D6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7BD55D7-FA66-4C4F-A1D5-6AB25C46669F}">
      <dgm:prSet/>
      <dgm:spPr/>
      <dgm:t>
        <a:bodyPr/>
        <a:lstStyle/>
        <a:p>
          <a:pPr rtl="0"/>
          <a:r>
            <a:rPr lang="ru-RU" b="1">
              <a:solidFill>
                <a:schemeClr val="tx1"/>
              </a:solidFill>
            </a:rPr>
            <a:t>Миорелаксирующий</a:t>
          </a:r>
        </a:p>
      </dgm:t>
    </dgm:pt>
    <dgm:pt modelId="{56085486-619C-4FB5-9700-C41B915734C4}" type="parTrans" cxnId="{B1C60143-C896-45AD-983B-EE84B80B943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F1F6EE6-8A76-409C-BE04-F33DF3EFA0D9}" type="sibTrans" cxnId="{B1C60143-C896-45AD-983B-EE84B80B943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1AB29DC-4E50-40FF-B84E-DCCC099DE610}" type="pres">
      <dgm:prSet presAssocID="{6C43A996-8B2A-493A-A884-64037D371465}" presName="linear" presStyleCnt="0">
        <dgm:presLayoutVars>
          <dgm:animLvl val="lvl"/>
          <dgm:resizeHandles val="exact"/>
        </dgm:presLayoutVars>
      </dgm:prSet>
      <dgm:spPr/>
    </dgm:pt>
    <dgm:pt modelId="{06FC4E62-2B71-4FE1-B3B2-16A50CA78CE6}" type="pres">
      <dgm:prSet presAssocID="{4759B71C-98E4-48CC-9062-20AE8E98B9D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50E5E2B-A166-4EFE-8A35-117EE8BCC344}" type="pres">
      <dgm:prSet presAssocID="{6B40EB54-9A41-4A58-B2EE-58DC5E7CC003}" presName="spacer" presStyleCnt="0"/>
      <dgm:spPr/>
    </dgm:pt>
    <dgm:pt modelId="{5F3695C5-C52A-45BA-8208-8C2DF011DB7C}" type="pres">
      <dgm:prSet presAssocID="{B8221792-0CCC-4CC2-A0A5-082EBE2CFC6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27A8ED6-CB3D-4EEB-8E3E-B9EA0312623A}" type="pres">
      <dgm:prSet presAssocID="{80DDB6DC-7B55-4629-B1A1-0044B7C083BA}" presName="spacer" presStyleCnt="0"/>
      <dgm:spPr/>
    </dgm:pt>
    <dgm:pt modelId="{62255906-8537-4BD8-9DC1-E689484D7BED}" type="pres">
      <dgm:prSet presAssocID="{F662397E-704F-43E6-ACDE-AF694F0E2DB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88ADEDF-24E4-4FD4-82CA-B51C83C166BB}" type="pres">
      <dgm:prSet presAssocID="{5CEDEC37-5344-4945-8C53-598D33824C2F}" presName="spacer" presStyleCnt="0"/>
      <dgm:spPr/>
    </dgm:pt>
    <dgm:pt modelId="{AB6DA4AC-C7C4-405B-AB14-B63D84720718}" type="pres">
      <dgm:prSet presAssocID="{9D627514-F736-4E99-8515-E00DC6B2529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C2BF49F-B555-492D-A025-465A7D5625A9}" type="pres">
      <dgm:prSet presAssocID="{5CFB03BD-0328-47C3-B6E1-2060BE8205C8}" presName="spacer" presStyleCnt="0"/>
      <dgm:spPr/>
    </dgm:pt>
    <dgm:pt modelId="{949A429D-B901-4DBC-A9BD-E85E973F37EF}" type="pres">
      <dgm:prSet presAssocID="{CEBD090E-AC23-4C5B-8340-BC2583BFBD4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EEDEA3A-4C6F-4CE2-AADA-62C5BC27E66E}" type="pres">
      <dgm:prSet presAssocID="{D527EB74-8FF5-48EB-9BB4-344DD00FFE83}" presName="spacer" presStyleCnt="0"/>
      <dgm:spPr/>
    </dgm:pt>
    <dgm:pt modelId="{4A889AFE-4B13-424C-9072-BC18F8120AA9}" type="pres">
      <dgm:prSet presAssocID="{C7BD55D7-FA66-4C4F-A1D5-6AB25C46669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962AB03-453E-464C-A0E7-03E6BC162E88}" type="presOf" srcId="{C7BD55D7-FA66-4C4F-A1D5-6AB25C46669F}" destId="{4A889AFE-4B13-424C-9072-BC18F8120AA9}" srcOrd="0" destOrd="0" presId="urn:microsoft.com/office/officeart/2005/8/layout/vList2"/>
    <dgm:cxn modelId="{E3AE850F-0FD0-4300-9914-8F7011370731}" type="presOf" srcId="{B8221792-0CCC-4CC2-A0A5-082EBE2CFC65}" destId="{5F3695C5-C52A-45BA-8208-8C2DF011DB7C}" srcOrd="0" destOrd="0" presId="urn:microsoft.com/office/officeart/2005/8/layout/vList2"/>
    <dgm:cxn modelId="{2DE3F525-9080-4C66-8263-CF0C0688FBE5}" srcId="{6C43A996-8B2A-493A-A884-64037D371465}" destId="{B8221792-0CCC-4CC2-A0A5-082EBE2CFC65}" srcOrd="1" destOrd="0" parTransId="{5F6E2A63-B733-4163-BE56-912C1B6227B7}" sibTransId="{80DDB6DC-7B55-4629-B1A1-0044B7C083BA}"/>
    <dgm:cxn modelId="{48EB3E29-B80A-4D32-88A0-3F0A4D1C18B0}" type="presOf" srcId="{CEBD090E-AC23-4C5B-8340-BC2583BFBD4E}" destId="{949A429D-B901-4DBC-A9BD-E85E973F37EF}" srcOrd="0" destOrd="0" presId="urn:microsoft.com/office/officeart/2005/8/layout/vList2"/>
    <dgm:cxn modelId="{5F9CED61-FD7A-4F66-8225-87FB3B88468A}" type="presOf" srcId="{9D627514-F736-4E99-8515-E00DC6B25299}" destId="{AB6DA4AC-C7C4-405B-AB14-B63D84720718}" srcOrd="0" destOrd="0" presId="urn:microsoft.com/office/officeart/2005/8/layout/vList2"/>
    <dgm:cxn modelId="{B1C60143-C896-45AD-983B-EE84B80B9434}" srcId="{6C43A996-8B2A-493A-A884-64037D371465}" destId="{C7BD55D7-FA66-4C4F-A1D5-6AB25C46669F}" srcOrd="5" destOrd="0" parTransId="{56085486-619C-4FB5-9700-C41B915734C4}" sibTransId="{CF1F6EE6-8A76-409C-BE04-F33DF3EFA0D9}"/>
    <dgm:cxn modelId="{FFDA9548-26EC-43E3-B583-B2C7CE58C30F}" type="presOf" srcId="{F662397E-704F-43E6-ACDE-AF694F0E2DB8}" destId="{62255906-8537-4BD8-9DC1-E689484D7BED}" srcOrd="0" destOrd="0" presId="urn:microsoft.com/office/officeart/2005/8/layout/vList2"/>
    <dgm:cxn modelId="{B28E4154-FDE1-4A76-9D32-2DC43E19DD9A}" type="presOf" srcId="{6C43A996-8B2A-493A-A884-64037D371465}" destId="{E1AB29DC-4E50-40FF-B84E-DCCC099DE610}" srcOrd="0" destOrd="0" presId="urn:microsoft.com/office/officeart/2005/8/layout/vList2"/>
    <dgm:cxn modelId="{97EA1F96-0A23-42B7-B32C-6DE1E4085493}" srcId="{6C43A996-8B2A-493A-A884-64037D371465}" destId="{F662397E-704F-43E6-ACDE-AF694F0E2DB8}" srcOrd="2" destOrd="0" parTransId="{9C54BFF5-873E-4F96-8E40-B390E988965B}" sibTransId="{5CEDEC37-5344-4945-8C53-598D33824C2F}"/>
    <dgm:cxn modelId="{C25D46A4-E5B9-4D83-85E2-4E54B277D88A}" srcId="{6C43A996-8B2A-493A-A884-64037D371465}" destId="{4759B71C-98E4-48CC-9062-20AE8E98B9D4}" srcOrd="0" destOrd="0" parTransId="{5B6ED23F-2D3C-4BCA-AA25-E74A7025BF82}" sibTransId="{6B40EB54-9A41-4A58-B2EE-58DC5E7CC003}"/>
    <dgm:cxn modelId="{95AFE2B7-FEFD-4F54-B2BF-6C4D91ADB59E}" srcId="{6C43A996-8B2A-493A-A884-64037D371465}" destId="{9D627514-F736-4E99-8515-E00DC6B25299}" srcOrd="3" destOrd="0" parTransId="{B2E882C5-CA85-4677-B38C-E6440B18D335}" sibTransId="{5CFB03BD-0328-47C3-B6E1-2060BE8205C8}"/>
    <dgm:cxn modelId="{A5BF5BD9-0A9B-4EF9-8E43-05493D557D6F}" srcId="{6C43A996-8B2A-493A-A884-64037D371465}" destId="{CEBD090E-AC23-4C5B-8340-BC2583BFBD4E}" srcOrd="4" destOrd="0" parTransId="{36EBD8EF-0465-40EE-A946-25137AF7B08C}" sibTransId="{D527EB74-8FF5-48EB-9BB4-344DD00FFE83}"/>
    <dgm:cxn modelId="{AA00C0DA-3958-4E56-9877-18FF82B8C696}" type="presOf" srcId="{4759B71C-98E4-48CC-9062-20AE8E98B9D4}" destId="{06FC4E62-2B71-4FE1-B3B2-16A50CA78CE6}" srcOrd="0" destOrd="0" presId="urn:microsoft.com/office/officeart/2005/8/layout/vList2"/>
    <dgm:cxn modelId="{4476ADEA-38E8-4B56-9D94-9F022B98CA86}" type="presParOf" srcId="{E1AB29DC-4E50-40FF-B84E-DCCC099DE610}" destId="{06FC4E62-2B71-4FE1-B3B2-16A50CA78CE6}" srcOrd="0" destOrd="0" presId="urn:microsoft.com/office/officeart/2005/8/layout/vList2"/>
    <dgm:cxn modelId="{D19C755F-32DD-4169-883E-5DF395A404B4}" type="presParOf" srcId="{E1AB29DC-4E50-40FF-B84E-DCCC099DE610}" destId="{F50E5E2B-A166-4EFE-8A35-117EE8BCC344}" srcOrd="1" destOrd="0" presId="urn:microsoft.com/office/officeart/2005/8/layout/vList2"/>
    <dgm:cxn modelId="{8C2D5B8A-5665-45EE-8C12-E10A5C28B83F}" type="presParOf" srcId="{E1AB29DC-4E50-40FF-B84E-DCCC099DE610}" destId="{5F3695C5-C52A-45BA-8208-8C2DF011DB7C}" srcOrd="2" destOrd="0" presId="urn:microsoft.com/office/officeart/2005/8/layout/vList2"/>
    <dgm:cxn modelId="{21626258-9DC9-4036-8ACB-F842BDADF847}" type="presParOf" srcId="{E1AB29DC-4E50-40FF-B84E-DCCC099DE610}" destId="{F27A8ED6-CB3D-4EEB-8E3E-B9EA0312623A}" srcOrd="3" destOrd="0" presId="urn:microsoft.com/office/officeart/2005/8/layout/vList2"/>
    <dgm:cxn modelId="{FBC57056-4B86-4488-833E-533DB4DCCD17}" type="presParOf" srcId="{E1AB29DC-4E50-40FF-B84E-DCCC099DE610}" destId="{62255906-8537-4BD8-9DC1-E689484D7BED}" srcOrd="4" destOrd="0" presId="urn:microsoft.com/office/officeart/2005/8/layout/vList2"/>
    <dgm:cxn modelId="{F88165AC-B2DD-4676-B627-89761345B6BC}" type="presParOf" srcId="{E1AB29DC-4E50-40FF-B84E-DCCC099DE610}" destId="{888ADEDF-24E4-4FD4-82CA-B51C83C166BB}" srcOrd="5" destOrd="0" presId="urn:microsoft.com/office/officeart/2005/8/layout/vList2"/>
    <dgm:cxn modelId="{80BBFDBB-1F7E-4EF4-9A4D-40CCACA9E44A}" type="presParOf" srcId="{E1AB29DC-4E50-40FF-B84E-DCCC099DE610}" destId="{AB6DA4AC-C7C4-405B-AB14-B63D84720718}" srcOrd="6" destOrd="0" presId="urn:microsoft.com/office/officeart/2005/8/layout/vList2"/>
    <dgm:cxn modelId="{5919CFE8-4A18-4700-A61E-BA3E7265E271}" type="presParOf" srcId="{E1AB29DC-4E50-40FF-B84E-DCCC099DE610}" destId="{BC2BF49F-B555-492D-A025-465A7D5625A9}" srcOrd="7" destOrd="0" presId="urn:microsoft.com/office/officeart/2005/8/layout/vList2"/>
    <dgm:cxn modelId="{F1A74E79-7E01-420E-AE5F-3EBC7FB95C78}" type="presParOf" srcId="{E1AB29DC-4E50-40FF-B84E-DCCC099DE610}" destId="{949A429D-B901-4DBC-A9BD-E85E973F37EF}" srcOrd="8" destOrd="0" presId="urn:microsoft.com/office/officeart/2005/8/layout/vList2"/>
    <dgm:cxn modelId="{B890F47B-4C0C-4B67-9500-FB1464EB1364}" type="presParOf" srcId="{E1AB29DC-4E50-40FF-B84E-DCCC099DE610}" destId="{DEEDEA3A-4C6F-4CE2-AADA-62C5BC27E66E}" srcOrd="9" destOrd="0" presId="urn:microsoft.com/office/officeart/2005/8/layout/vList2"/>
    <dgm:cxn modelId="{844C2E78-2AC6-4696-B2DA-58E2E9D02D78}" type="presParOf" srcId="{E1AB29DC-4E50-40FF-B84E-DCCC099DE610}" destId="{4A889AFE-4B13-424C-9072-BC18F8120A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4E62-2B71-4FE1-B3B2-16A50CA78CE6}">
      <dsp:nvSpPr>
        <dsp:cNvPr id="0" name=""/>
        <dsp:cNvSpPr/>
      </dsp:nvSpPr>
      <dsp:spPr>
        <a:xfrm>
          <a:off x="0" y="61971"/>
          <a:ext cx="8301608" cy="678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 err="1">
              <a:solidFill>
                <a:schemeClr val="tx1"/>
              </a:solidFill>
            </a:rPr>
            <a:t>Анксиолитический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33127" y="95098"/>
        <a:ext cx="8235354" cy="612346"/>
      </dsp:txXfrm>
    </dsp:sp>
    <dsp:sp modelId="{5F3695C5-C52A-45BA-8208-8C2DF011DB7C}">
      <dsp:nvSpPr>
        <dsp:cNvPr id="0" name=""/>
        <dsp:cNvSpPr/>
      </dsp:nvSpPr>
      <dsp:spPr>
        <a:xfrm>
          <a:off x="0" y="824092"/>
          <a:ext cx="8301608" cy="678600"/>
        </a:xfrm>
        <a:prstGeom prst="roundRect">
          <a:avLst/>
        </a:prstGeom>
        <a:solidFill>
          <a:schemeClr val="accent3">
            <a:hueOff val="-3307855"/>
            <a:satOff val="5364"/>
            <a:lumOff val="39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>
              <a:solidFill>
                <a:schemeClr val="tx1"/>
              </a:solidFill>
            </a:rPr>
            <a:t>Седативный</a:t>
          </a:r>
        </a:p>
      </dsp:txBody>
      <dsp:txXfrm>
        <a:off x="33127" y="857219"/>
        <a:ext cx="8235354" cy="612346"/>
      </dsp:txXfrm>
    </dsp:sp>
    <dsp:sp modelId="{62255906-8537-4BD8-9DC1-E689484D7BED}">
      <dsp:nvSpPr>
        <dsp:cNvPr id="0" name=""/>
        <dsp:cNvSpPr/>
      </dsp:nvSpPr>
      <dsp:spPr>
        <a:xfrm>
          <a:off x="0" y="1586212"/>
          <a:ext cx="8301608" cy="678600"/>
        </a:xfrm>
        <a:prstGeom prst="roundRect">
          <a:avLst/>
        </a:prstGeom>
        <a:solidFill>
          <a:schemeClr val="accent3">
            <a:hueOff val="-6615709"/>
            <a:satOff val="10729"/>
            <a:lumOff val="79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>
              <a:solidFill>
                <a:schemeClr val="tx1"/>
              </a:solidFill>
            </a:rPr>
            <a:t>Антифобический</a:t>
          </a:r>
        </a:p>
      </dsp:txBody>
      <dsp:txXfrm>
        <a:off x="33127" y="1619339"/>
        <a:ext cx="8235354" cy="612346"/>
      </dsp:txXfrm>
    </dsp:sp>
    <dsp:sp modelId="{AB6DA4AC-C7C4-405B-AB14-B63D84720718}">
      <dsp:nvSpPr>
        <dsp:cNvPr id="0" name=""/>
        <dsp:cNvSpPr/>
      </dsp:nvSpPr>
      <dsp:spPr>
        <a:xfrm>
          <a:off x="0" y="2348332"/>
          <a:ext cx="8301608" cy="678600"/>
        </a:xfrm>
        <a:prstGeom prst="roundRect">
          <a:avLst/>
        </a:prstGeom>
        <a:solidFill>
          <a:schemeClr val="accent3">
            <a:hueOff val="-9923564"/>
            <a:satOff val="16093"/>
            <a:lumOff val="118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>
              <a:solidFill>
                <a:schemeClr val="tx1"/>
              </a:solidFill>
            </a:rPr>
            <a:t>Гипнотический</a:t>
          </a:r>
        </a:p>
      </dsp:txBody>
      <dsp:txXfrm>
        <a:off x="33127" y="2381459"/>
        <a:ext cx="8235354" cy="612346"/>
      </dsp:txXfrm>
    </dsp:sp>
    <dsp:sp modelId="{949A429D-B901-4DBC-A9BD-E85E973F37EF}">
      <dsp:nvSpPr>
        <dsp:cNvPr id="0" name=""/>
        <dsp:cNvSpPr/>
      </dsp:nvSpPr>
      <dsp:spPr>
        <a:xfrm>
          <a:off x="0" y="3110452"/>
          <a:ext cx="8301608" cy="678600"/>
        </a:xfrm>
        <a:prstGeom prst="roundRect">
          <a:avLst/>
        </a:prstGeom>
        <a:solidFill>
          <a:schemeClr val="accent3">
            <a:hueOff val="-13231418"/>
            <a:satOff val="21458"/>
            <a:lumOff val="158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>
              <a:solidFill>
                <a:schemeClr val="tx1"/>
              </a:solidFill>
            </a:rPr>
            <a:t>Противосудорожный</a:t>
          </a:r>
        </a:p>
      </dsp:txBody>
      <dsp:txXfrm>
        <a:off x="33127" y="3143579"/>
        <a:ext cx="8235354" cy="612346"/>
      </dsp:txXfrm>
    </dsp:sp>
    <dsp:sp modelId="{4A889AFE-4B13-424C-9072-BC18F8120AA9}">
      <dsp:nvSpPr>
        <dsp:cNvPr id="0" name=""/>
        <dsp:cNvSpPr/>
      </dsp:nvSpPr>
      <dsp:spPr>
        <a:xfrm>
          <a:off x="0" y="3872572"/>
          <a:ext cx="8301608" cy="678600"/>
        </a:xfrm>
        <a:prstGeom prst="roundRect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>
              <a:solidFill>
                <a:schemeClr val="tx1"/>
              </a:solidFill>
            </a:rPr>
            <a:t>Миорелаксирующий</a:t>
          </a:r>
        </a:p>
      </dsp:txBody>
      <dsp:txXfrm>
        <a:off x="33127" y="3905699"/>
        <a:ext cx="8235354" cy="61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A206-B415-4F5F-8662-2C26735E2BE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5E79E-4439-4B56-B8EE-11ED046E9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7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EB3E-A206-4E9D-963B-17CBB39F3C9E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FC4A-A254-4822-8342-0648EFE47018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3906-0032-4417-9578-8C9ED66D94B4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3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7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58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92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44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12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87C9-E3B0-48F1-B1A9-D4374E94D084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2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53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7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7BA3-BCBA-4961-BA1D-3CE28B9506E4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48A2-5F08-44CF-8E64-BCAC1BD33FF7}" type="datetime1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55C-6BD1-4EF8-BF5A-59AA5C0762FC}" type="datetime1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77C4-9474-4DEB-B3BF-CEFC3F80F810}" type="datetime1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1D82-C342-4C5E-91B1-36C33F806D16}" type="datetime1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6B6D-184D-44F1-82C4-642A888C2149}" type="datetime1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850B-7F1E-4816-9368-F145064E0156}" type="datetime1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98218-0153-45EB-BDE9-816A49B4BD02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8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voj-psiholog.ru/media/images/psykhou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6552" y="-14111"/>
            <a:ext cx="9540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1948" y="692696"/>
            <a:ext cx="4824536" cy="2046089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chemeClr val="tx2"/>
                </a:solidFill>
                <a:latin typeface="Georgia" panose="02040502050405020303" pitchFamily="18" charset="0"/>
              </a:rPr>
              <a:t>3.1.4. Психотропные лекарственные </a:t>
            </a:r>
            <a:br>
              <a:rPr lang="ru-RU" sz="32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Georgia" panose="02040502050405020303" pitchFamily="18" charset="0"/>
              </a:rPr>
              <a:t>препараты </a:t>
            </a:r>
            <a:br>
              <a:rPr lang="ru-RU" sz="32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endParaRPr lang="ru-RU" sz="32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96881-9B95-C086-972E-BD47B04199D3}"/>
              </a:ext>
            </a:extLst>
          </p:cNvPr>
          <p:cNvSpPr txBox="1"/>
          <p:nvPr/>
        </p:nvSpPr>
        <p:spPr>
          <a:xfrm>
            <a:off x="4572000" y="3717032"/>
            <a:ext cx="43769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Georgia" panose="02040502050405020303" pitchFamily="18" charset="0"/>
              </a:rPr>
              <a:t>это группа ЛП, влияющих на психические процессы, воздействуя преимущественно на высшую нервную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3421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4098" name="Picture 2" descr="МЕХАНИЗМ ДЕЙСТВИЯ АТИПИЧНЫХ АНТИПСИХОТИК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9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222351"/>
            <a:ext cx="8496944" cy="6654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Arial" pitchFamily="34" charset="0"/>
              <a:buNone/>
            </a:pPr>
            <a:r>
              <a:rPr lang="ru-RU" sz="24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Фармакодинамика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651510" indent="-514350" algn="just">
              <a:buFont typeface="Arial" pitchFamily="34" charset="0"/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Блокада </a:t>
            </a:r>
            <a:r>
              <a:rPr lang="ru-RU" sz="20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дофаминовых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D2 </a:t>
            </a:r>
            <a:r>
              <a:rPr lang="en-US" sz="2000" dirty="0">
                <a:latin typeface="Georgia" panose="02040502050405020303" pitchFamily="18" charset="0"/>
              </a:rPr>
              <a:t>– </a:t>
            </a:r>
            <a:r>
              <a:rPr lang="ru-RU" sz="2000" dirty="0">
                <a:latin typeface="Georgia" panose="02040502050405020303" pitchFamily="18" charset="0"/>
              </a:rPr>
              <a:t>рецепторов </a:t>
            </a:r>
            <a:r>
              <a:rPr lang="ru-RU" sz="2000" dirty="0" err="1">
                <a:latin typeface="Georgia" panose="02040502050405020303" pitchFamily="18" charset="0"/>
              </a:rPr>
              <a:t>мезолимбической</a:t>
            </a:r>
            <a:r>
              <a:rPr lang="ru-RU" sz="2000" dirty="0">
                <a:latin typeface="Georgia" panose="02040502050405020303" pitchFamily="18" charset="0"/>
              </a:rPr>
              <a:t> системы – устранение 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позитивной</a:t>
            </a:r>
            <a:r>
              <a:rPr lang="ru-RU" sz="2000" dirty="0">
                <a:latin typeface="Georgia" panose="02040502050405020303" pitchFamily="18" charset="0"/>
              </a:rPr>
              <a:t> симптоматики психозов</a:t>
            </a:r>
            <a:r>
              <a:rPr lang="ru-RU" sz="2000" i="1" dirty="0">
                <a:latin typeface="Georgia" panose="02040502050405020303" pitchFamily="18" charset="0"/>
              </a:rPr>
              <a:t>.</a:t>
            </a:r>
          </a:p>
          <a:p>
            <a:pPr marL="651510" indent="-514350" algn="just">
              <a:buFont typeface="Arial" pitchFamily="34" charset="0"/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Блокада  серотониновых 5-НТ2 </a:t>
            </a:r>
            <a:r>
              <a:rPr lang="ru-RU" sz="2000" dirty="0">
                <a:latin typeface="Georgia" panose="02040502050405020303" pitchFamily="18" charset="0"/>
                <a:cs typeface="Arial" pitchFamily="34" charset="0"/>
              </a:rPr>
              <a:t>рецепторов уменьшает выраженность 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негативной</a:t>
            </a:r>
            <a:r>
              <a:rPr lang="ru-RU" sz="2000" dirty="0">
                <a:latin typeface="Georgia" panose="02040502050405020303" pitchFamily="18" charset="0"/>
                <a:cs typeface="Arial" pitchFamily="34" charset="0"/>
              </a:rPr>
              <a:t> симптоматики и когнитивных нарушений </a:t>
            </a:r>
          </a:p>
          <a:p>
            <a:pPr marL="651510" indent="-514350" algn="just">
              <a:buFont typeface="Arial" pitchFamily="34" charset="0"/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Блокада </a:t>
            </a:r>
            <a:r>
              <a:rPr lang="en-U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D2 – 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рецепторов </a:t>
            </a:r>
            <a:r>
              <a:rPr lang="ru-RU" sz="20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нигростриатной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 системы</a:t>
            </a:r>
            <a:r>
              <a:rPr lang="ru-RU" sz="2000" dirty="0">
                <a:latin typeface="Georgia" panose="02040502050405020303" pitchFamily="18" charset="0"/>
              </a:rPr>
              <a:t> вызывает экстрапирамидные расстройства</a:t>
            </a:r>
          </a:p>
          <a:p>
            <a:pPr marL="651510" indent="-514350" algn="just">
              <a:buFont typeface="Arial" pitchFamily="34" charset="0"/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Блокада </a:t>
            </a:r>
            <a:r>
              <a:rPr lang="en-US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D2 </a:t>
            </a:r>
            <a:r>
              <a:rPr lang="en-US" sz="2000" dirty="0">
                <a:latin typeface="Georgia" panose="02040502050405020303" pitchFamily="18" charset="0"/>
                <a:cs typeface="Arial" pitchFamily="34" charset="0"/>
              </a:rPr>
              <a:t>– 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рецепторов в гипоталамусе и гипофизе </a:t>
            </a:r>
            <a:r>
              <a:rPr lang="ru-RU" sz="2000" dirty="0">
                <a:latin typeface="Georgia" panose="02040502050405020303" pitchFamily="18" charset="0"/>
                <a:cs typeface="Arial" pitchFamily="34" charset="0"/>
              </a:rPr>
              <a:t>вызывает гормональные сдвиги (увеличивается секреция пролактина, вызывая </a:t>
            </a:r>
            <a:r>
              <a:rPr lang="ru-RU" sz="2000" dirty="0" err="1">
                <a:latin typeface="Georgia" panose="02040502050405020303" pitchFamily="18" charset="0"/>
                <a:cs typeface="Arial" pitchFamily="34" charset="0"/>
              </a:rPr>
              <a:t>галакторею</a:t>
            </a:r>
            <a:r>
              <a:rPr lang="ru-RU" sz="2000" dirty="0">
                <a:latin typeface="Georgia" panose="02040502050405020303" pitchFamily="18" charset="0"/>
                <a:cs typeface="Arial" pitchFamily="34" charset="0"/>
              </a:rPr>
              <a:t> у женщин и гинекомастию у мужчин; снижается секрецию гормона роста и др. нарушения)</a:t>
            </a:r>
          </a:p>
          <a:p>
            <a:pPr marL="651510" indent="-514350" algn="just">
              <a:buFont typeface="Arial" pitchFamily="34" charset="0"/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Блокада </a:t>
            </a:r>
            <a:r>
              <a:rPr lang="en-US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D2 – 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рецепторов  триггерной зоны рвотного центра </a:t>
            </a:r>
            <a:r>
              <a:rPr lang="ru-RU" sz="2000" dirty="0">
                <a:latin typeface="Georgia" panose="02040502050405020303" pitchFamily="18" charset="0"/>
                <a:cs typeface="Arial" pitchFamily="34" charset="0"/>
              </a:rPr>
              <a:t>– противорвотное действие</a:t>
            </a:r>
          </a:p>
          <a:p>
            <a:pPr marL="651510" indent="-514350" algn="just">
              <a:buFont typeface="Arial" pitchFamily="34" charset="0"/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Снижают тонус скелетной мускулатуры </a:t>
            </a:r>
            <a:r>
              <a:rPr lang="ru-RU" sz="2000" dirty="0">
                <a:latin typeface="Georgia" panose="02040502050405020303" pitchFamily="18" charset="0"/>
                <a:cs typeface="Arial" pitchFamily="34" charset="0"/>
              </a:rPr>
              <a:t>и двигательную активность</a:t>
            </a:r>
          </a:p>
          <a:p>
            <a:pPr marL="651510" indent="-514350" algn="just">
              <a:buFont typeface="Arial" pitchFamily="34" charset="0"/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Угнетают центр терморегуляции</a:t>
            </a:r>
            <a:r>
              <a:rPr lang="ru-RU" sz="2000" dirty="0">
                <a:latin typeface="Georgia" panose="02040502050405020303" pitchFamily="18" charset="0"/>
                <a:cs typeface="Arial" pitchFamily="34" charset="0"/>
              </a:rPr>
              <a:t>, понижают температуру тела, увеличивают теплоотдачу за счет расширения кровеносных сосудов и др. механизмов</a:t>
            </a:r>
          </a:p>
          <a:p>
            <a:pPr marL="651510" indent="-514350" algn="just">
              <a:buFont typeface="Arial" pitchFamily="34" charset="0"/>
              <a:buAutoNum type="arabicPeriod"/>
            </a:pPr>
            <a:endParaRPr lang="ru-RU" sz="2000" dirty="0">
              <a:latin typeface="Georgia" panose="02040502050405020303" pitchFamily="18" charset="0"/>
            </a:endParaRPr>
          </a:p>
          <a:p>
            <a:pPr marL="651510" indent="-514350" algn="ctr">
              <a:buFont typeface="Arial" pitchFamily="34" charset="0"/>
              <a:buAutoNum type="arabicPeriod"/>
            </a:pPr>
            <a:endParaRPr lang="ru-RU" sz="2000" dirty="0">
              <a:latin typeface="Georgia" panose="02040502050405020303" pitchFamily="18" charset="0"/>
            </a:endParaRPr>
          </a:p>
          <a:p>
            <a:pPr marL="137160" indent="0" algn="ctr">
              <a:buFont typeface="Arial" pitchFamily="34" charset="0"/>
              <a:buNone/>
            </a:pPr>
            <a:endParaRPr lang="ru-RU" sz="2000" dirty="0">
              <a:latin typeface="Georgia" panose="02040502050405020303" pitchFamily="18" charset="0"/>
            </a:endParaRPr>
          </a:p>
          <a:p>
            <a:pPr marL="137160" indent="0" algn="ctr">
              <a:buFont typeface="Arial" pitchFamily="34" charset="0"/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3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8022" y="260648"/>
            <a:ext cx="8856984" cy="66693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8</a:t>
            </a:r>
            <a:r>
              <a:rPr lang="ru-RU" sz="2000" dirty="0">
                <a:latin typeface="Georgia" panose="02040502050405020303" pitchFamily="18" charset="0"/>
                <a:cs typeface="Arial" pitchFamily="34" charset="0"/>
              </a:rPr>
              <a:t>.  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Блокирование М-</a:t>
            </a:r>
            <a:r>
              <a:rPr lang="ru-RU" sz="2000" b="1" dirty="0" err="1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холинорецепторов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137160" indent="0" algn="just">
              <a:buNone/>
            </a:pP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9.  Блокирование </a:t>
            </a:r>
            <a:r>
              <a:rPr lang="el-GR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α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-</a:t>
            </a:r>
            <a:r>
              <a:rPr lang="ru-RU" sz="2000" b="1" dirty="0" err="1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адренорецепторов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2000" b="1" dirty="0">
                <a:latin typeface="Georgia" panose="02040502050405020303" pitchFamily="18" charset="0"/>
                <a:cs typeface="Arial" pitchFamily="34" charset="0"/>
              </a:rPr>
              <a:t>– </a:t>
            </a:r>
            <a:r>
              <a:rPr lang="ru-RU" sz="2000" dirty="0">
                <a:latin typeface="Georgia" panose="02040502050405020303" pitchFamily="18" charset="0"/>
                <a:cs typeface="Arial" pitchFamily="34" charset="0"/>
              </a:rPr>
              <a:t>гипотензия</a:t>
            </a:r>
          </a:p>
          <a:p>
            <a:pPr marL="137160" indent="0" algn="just">
              <a:buNone/>
            </a:pP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10.</a:t>
            </a:r>
            <a:r>
              <a:rPr lang="ru-RU" sz="2000" dirty="0"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Блокада Н1 </a:t>
            </a:r>
            <a:r>
              <a:rPr lang="ru-RU" sz="2000" b="1" dirty="0" err="1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гистаминовых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 рецепторов </a:t>
            </a:r>
            <a:r>
              <a:rPr lang="ru-RU" sz="2000" dirty="0">
                <a:latin typeface="Georgia" panose="02040502050405020303" pitchFamily="18" charset="0"/>
                <a:cs typeface="Arial" pitchFamily="34" charset="0"/>
              </a:rPr>
              <a:t>– угнетение  моторики гладкой мускулатуры, АД↓, антигистаминные эффекты</a:t>
            </a:r>
          </a:p>
          <a:p>
            <a:pPr marL="137160" indent="0" algn="just">
              <a:buNone/>
            </a:pP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11.</a:t>
            </a:r>
            <a:r>
              <a:rPr lang="ru-RU" sz="2000" dirty="0">
                <a:latin typeface="Georgia" panose="02040502050405020303" pitchFamily="18" charset="0"/>
                <a:cs typeface="Arial" pitchFamily="34" charset="0"/>
              </a:rPr>
              <a:t>  </a:t>
            </a:r>
            <a:r>
              <a:rPr lang="ru-RU" sz="2000" b="1" dirty="0" err="1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Потенциируют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2000" dirty="0">
                <a:latin typeface="Georgia" panose="02040502050405020303" pitchFamily="18" charset="0"/>
                <a:cs typeface="Arial" pitchFamily="34" charset="0"/>
              </a:rPr>
              <a:t>действие препаратов для наркоза, снотворных, наркотических анальгетиков, что используется для </a:t>
            </a:r>
            <a:r>
              <a:rPr lang="ru-RU" sz="2000" b="1" dirty="0" err="1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нейролептанальгезии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– комбинированный метод внутривенной общей анестезии, при котором пациент находится в сознании, но не испытывает эмоций (</a:t>
            </a:r>
            <a:r>
              <a:rPr lang="ru-RU" sz="2000" dirty="0" err="1">
                <a:latin typeface="Georgia" panose="02040502050405020303" pitchFamily="18" charset="0"/>
              </a:rPr>
              <a:t>нейролепсия</a:t>
            </a:r>
            <a:r>
              <a:rPr lang="ru-RU" sz="2000" dirty="0">
                <a:latin typeface="Georgia" panose="02040502050405020303" pitchFamily="18" charset="0"/>
              </a:rPr>
              <a:t>) и боли (анальгезия).</a:t>
            </a:r>
          </a:p>
          <a:p>
            <a:pPr marL="137160" indent="0" algn="just">
              <a:buNone/>
            </a:pPr>
            <a:endParaRPr lang="ru-RU" sz="2000" dirty="0">
              <a:latin typeface="Georgia" panose="02040502050405020303" pitchFamily="18" charset="0"/>
              <a:cs typeface="Arial" pitchFamily="34" charset="0"/>
            </a:endParaRPr>
          </a:p>
          <a:p>
            <a:pPr marL="137160" indent="0" algn="just">
              <a:buNone/>
            </a:pPr>
            <a:endParaRPr lang="ru-RU" sz="20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168D3-3280-C0D9-1CB5-224C93B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47" y="3133410"/>
            <a:ext cx="8229600" cy="9634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Фармакологические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E0A07-0B7E-425E-703E-767E48A0F5D1}"/>
              </a:ext>
            </a:extLst>
          </p:cNvPr>
          <p:cNvSpPr txBox="1">
            <a:spLocks/>
          </p:cNvSpPr>
          <p:nvPr/>
        </p:nvSpPr>
        <p:spPr>
          <a:xfrm>
            <a:off x="411714" y="3933057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atin typeface="Georgia" panose="02040502050405020303" pitchFamily="18" charset="0"/>
              </a:rPr>
              <a:t>Антипсихотический</a:t>
            </a:r>
          </a:p>
          <a:p>
            <a:pPr algn="just"/>
            <a:r>
              <a:rPr lang="ru-RU" sz="1800" dirty="0">
                <a:latin typeface="Georgia" panose="02040502050405020303" pitchFamily="18" charset="0"/>
              </a:rPr>
              <a:t>Седативный </a:t>
            </a:r>
          </a:p>
          <a:p>
            <a:pPr algn="just"/>
            <a:r>
              <a:rPr lang="ru-RU" sz="1800" dirty="0">
                <a:latin typeface="Georgia" panose="02040502050405020303" pitchFamily="18" charset="0"/>
              </a:rPr>
              <a:t>Гипотермический </a:t>
            </a:r>
          </a:p>
          <a:p>
            <a:pPr algn="just"/>
            <a:r>
              <a:rPr lang="ru-RU" sz="1800" dirty="0">
                <a:latin typeface="Georgia" panose="02040502050405020303" pitchFamily="18" charset="0"/>
              </a:rPr>
              <a:t>Гипотензивный</a:t>
            </a:r>
          </a:p>
          <a:p>
            <a:pPr algn="just"/>
            <a:r>
              <a:rPr lang="ru-RU" sz="1800" dirty="0">
                <a:latin typeface="Georgia" panose="02040502050405020303" pitchFamily="18" charset="0"/>
              </a:rPr>
              <a:t>Противорвотный</a:t>
            </a:r>
          </a:p>
          <a:p>
            <a:pPr algn="just"/>
            <a:r>
              <a:rPr lang="ru-RU" sz="1800" dirty="0">
                <a:latin typeface="Georgia" panose="02040502050405020303" pitchFamily="18" charset="0"/>
              </a:rPr>
              <a:t>Антигистаминный</a:t>
            </a:r>
          </a:p>
          <a:p>
            <a:pPr algn="just"/>
            <a:r>
              <a:rPr lang="ru-RU" sz="1800" dirty="0">
                <a:latin typeface="Georgia" panose="02040502050405020303" pitchFamily="18" charset="0"/>
              </a:rPr>
              <a:t>Потенцирующий</a:t>
            </a:r>
          </a:p>
        </p:txBody>
      </p:sp>
    </p:spTree>
    <p:extLst>
      <p:ext uri="{BB962C8B-B14F-4D97-AF65-F5344CB8AC3E}">
        <p14:creationId xmlns:p14="http://schemas.microsoft.com/office/powerpoint/2010/main" val="266907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Georgia" panose="02040502050405020303" pitchFamily="18" charset="0"/>
              </a:rPr>
              <a:t>Показания к применению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70856"/>
            <a:ext cx="8229600" cy="511256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Clr>
                <a:srgbClr val="FFFF00"/>
              </a:buClr>
              <a:buSzPct val="145000"/>
              <a:defRPr/>
            </a:pPr>
            <a:r>
              <a:rPr lang="ru-RU" sz="2400" dirty="0">
                <a:latin typeface="Georgia" panose="02040502050405020303" pitchFamily="18" charset="0"/>
              </a:rPr>
              <a:t>галлюцинаторно-бредовый синдром; маниакальное возбуждение, </a:t>
            </a:r>
            <a:r>
              <a:rPr lang="ru-RU" sz="2400" dirty="0" err="1">
                <a:latin typeface="Georgia" panose="02040502050405020303" pitchFamily="18" charset="0"/>
              </a:rPr>
              <a:t>психотоническое</a:t>
            </a:r>
            <a:r>
              <a:rPr lang="ru-RU" sz="2400" dirty="0">
                <a:latin typeface="Georgia" panose="02040502050405020303" pitchFamily="18" charset="0"/>
              </a:rPr>
              <a:t> возбуждение при эпилепсии, хронические параноидальные состояния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45000"/>
              <a:defRPr/>
            </a:pPr>
            <a:r>
              <a:rPr lang="ru-RU" sz="2400" dirty="0">
                <a:latin typeface="Georgia" panose="02040502050405020303" pitchFamily="18" charset="0"/>
              </a:rPr>
              <a:t>невротические расстройства (устранение страха, беспокойства, нарушение сна) 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45000"/>
              <a:defRPr/>
            </a:pPr>
            <a:r>
              <a:rPr lang="ru-RU" sz="2400" dirty="0" err="1">
                <a:latin typeface="Georgia" panose="02040502050405020303" pitchFamily="18" charset="0"/>
              </a:rPr>
              <a:t>премедикация</a:t>
            </a:r>
            <a:r>
              <a:rPr lang="ru-RU" sz="2400" dirty="0">
                <a:latin typeface="Georgia" panose="02040502050405020303" pitchFamily="18" charset="0"/>
              </a:rPr>
              <a:t> (подготовка к наркозу и операции в составе литической смеси) 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45000"/>
              <a:defRPr/>
            </a:pPr>
            <a:r>
              <a:rPr lang="ru-RU" sz="2400" dirty="0">
                <a:latin typeface="Georgia" panose="02040502050405020303" pitchFamily="18" charset="0"/>
              </a:rPr>
              <a:t>неукротимая рвота при лучевой и химиотерапии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45000"/>
              <a:defRPr/>
            </a:pPr>
            <a:r>
              <a:rPr lang="ru-RU" sz="2400" dirty="0">
                <a:latin typeface="Georgia" panose="02040502050405020303" pitchFamily="18" charset="0"/>
              </a:rPr>
              <a:t>управляемая гипотермия  при операциях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45000"/>
              <a:defRPr/>
            </a:pPr>
            <a:r>
              <a:rPr lang="ru-RU" sz="2400" dirty="0">
                <a:latin typeface="Georgia" panose="02040502050405020303" pitchFamily="18" charset="0"/>
              </a:rPr>
              <a:t>нейролептаналгезия </a:t>
            </a:r>
          </a:p>
          <a:p>
            <a:pPr algn="just">
              <a:lnSpc>
                <a:spcPct val="90000"/>
              </a:lnSpc>
              <a:buClr>
                <a:srgbClr val="FFFF00"/>
              </a:buClr>
              <a:buSzPct val="145000"/>
              <a:defRPr/>
            </a:pPr>
            <a:r>
              <a:rPr lang="ru-RU" sz="2400" dirty="0">
                <a:latin typeface="Georgia" panose="02040502050405020303" pitchFamily="18" charset="0"/>
              </a:rPr>
              <a:t>гипертонический криз</a:t>
            </a:r>
          </a:p>
          <a:p>
            <a:pPr marL="0" indent="0" algn="just">
              <a:buNone/>
            </a:pP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0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640960" cy="50406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Экстрапирамидные расстройства</a:t>
            </a:r>
            <a:r>
              <a:rPr lang="en-US" sz="24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тремор, мышечная ригидность, двигательная заторможенность)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Острая дистония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(спастические сокращения  мышц лица, шеи, спины)</a:t>
            </a:r>
          </a:p>
          <a:p>
            <a:pPr algn="just">
              <a:lnSpc>
                <a:spcPct val="90000"/>
              </a:lnSpc>
            </a:pPr>
            <a:r>
              <a:rPr lang="ru-RU" sz="2400" dirty="0" err="1">
                <a:solidFill>
                  <a:srgbClr val="000099"/>
                </a:solidFill>
                <a:latin typeface="Georgia" panose="02040502050405020303" pitchFamily="18" charset="0"/>
              </a:rPr>
              <a:t>Акатизия</a:t>
            </a: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(неусидчивость, двигательное беспокойство</a:t>
            </a:r>
            <a:r>
              <a:rPr lang="ru-RU" sz="2400" dirty="0">
                <a:latin typeface="Georgia" panose="02040502050405020303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Поздняя дискинезия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(непроизвольные чрезмерные движения лица, губ, шеи)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Ортостатическая гипотония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Нарушения кроветворения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Редко – злокачественный нейролептический синдром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(повышение тонуса скелетных мышц, гипертермия, нестабильность АД, тахикардия, кома)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3C0BC5"/>
                </a:solidFill>
                <a:latin typeface="Georgia" panose="02040502050405020303" pitchFamily="18" charset="0"/>
              </a:rPr>
              <a:t>«Кастрирующий» эффект </a:t>
            </a:r>
          </a:p>
          <a:p>
            <a:pPr algn="just">
              <a:lnSpc>
                <a:spcPct val="90000"/>
              </a:lnSpc>
            </a:pPr>
            <a:r>
              <a:rPr lang="ru-RU" sz="2400" dirty="0" err="1">
                <a:solidFill>
                  <a:srgbClr val="3C0BC5"/>
                </a:solidFill>
                <a:latin typeface="Georgia" panose="02040502050405020303" pitchFamily="18" charset="0"/>
              </a:rPr>
              <a:t>Гепатотоксичность</a:t>
            </a:r>
            <a:endParaRPr lang="ru-RU" sz="2400" dirty="0">
              <a:solidFill>
                <a:srgbClr val="3C0BC5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dirty="0" err="1">
                <a:solidFill>
                  <a:srgbClr val="3C0BC5"/>
                </a:solidFill>
                <a:latin typeface="Georgia" panose="02040502050405020303" pitchFamily="18" charset="0"/>
              </a:rPr>
              <a:t>Кардиотоксичность</a:t>
            </a:r>
            <a:endParaRPr lang="ru-RU" sz="2400" dirty="0">
              <a:solidFill>
                <a:srgbClr val="3C0BC5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3C0BC5"/>
                </a:solidFill>
                <a:latin typeface="Georgia" panose="02040502050405020303" pitchFamily="18" charset="0"/>
              </a:rPr>
              <a:t>Тератогенное действие, </a:t>
            </a:r>
            <a:r>
              <a:rPr lang="ru-RU" sz="2400" dirty="0" err="1">
                <a:solidFill>
                  <a:srgbClr val="3C0BC5"/>
                </a:solidFill>
                <a:latin typeface="Georgia" panose="02040502050405020303" pitchFamily="18" charset="0"/>
              </a:rPr>
              <a:t>эмбрио</a:t>
            </a:r>
            <a:r>
              <a:rPr lang="ru-RU" sz="2400" dirty="0">
                <a:solidFill>
                  <a:srgbClr val="3C0BC5"/>
                </a:solidFill>
                <a:latin typeface="Georgia" panose="02040502050405020303" pitchFamily="18" charset="0"/>
              </a:rPr>
              <a:t>- , </a:t>
            </a:r>
            <a:r>
              <a:rPr lang="ru-RU" sz="2400" dirty="0" err="1">
                <a:solidFill>
                  <a:srgbClr val="3C0BC5"/>
                </a:solidFill>
                <a:latin typeface="Georgia" panose="02040502050405020303" pitchFamily="18" charset="0"/>
              </a:rPr>
              <a:t>фетотоксичность</a:t>
            </a:r>
            <a:endParaRPr lang="ru-RU" sz="2400" dirty="0">
              <a:solidFill>
                <a:srgbClr val="3C0BC5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3C0BC5"/>
                </a:solidFill>
                <a:latin typeface="Georgia" panose="02040502050405020303" pitchFamily="18" charset="0"/>
              </a:rPr>
              <a:t>Аллергические реакции</a:t>
            </a: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rgbClr val="3C0BC5"/>
                </a:solidFill>
                <a:latin typeface="Georgia" panose="02040502050405020303" pitchFamily="18" charset="0"/>
              </a:rPr>
              <a:t>Увеличение аппетита, массы тела </a:t>
            </a:r>
          </a:p>
          <a:p>
            <a:pPr algn="just"/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Побочные эффекты нейролептиков</a:t>
            </a:r>
          </a:p>
        </p:txBody>
      </p:sp>
    </p:spTree>
    <p:extLst>
      <p:ext uri="{BB962C8B-B14F-4D97-AF65-F5344CB8AC3E}">
        <p14:creationId xmlns:p14="http://schemas.microsoft.com/office/powerpoint/2010/main" val="200459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Противопоказания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</a:rPr>
              <a:t>Токсический </a:t>
            </a:r>
            <a:r>
              <a:rPr lang="ru-RU" sz="2400" dirty="0" err="1">
                <a:latin typeface="Georgia" panose="02040502050405020303" pitchFamily="18" charset="0"/>
              </a:rPr>
              <a:t>агранулоцитоз</a:t>
            </a:r>
            <a:endParaRPr lang="ru-RU" sz="2400" dirty="0">
              <a:latin typeface="Georgia" panose="02040502050405020303" pitchFamily="18" charset="0"/>
            </a:endParaRPr>
          </a:p>
          <a:p>
            <a:pPr algn="just"/>
            <a:r>
              <a:rPr lang="ru-RU" sz="2400" dirty="0" err="1">
                <a:latin typeface="Georgia" panose="02040502050405020303" pitchFamily="18" charset="0"/>
              </a:rPr>
              <a:t>Закрытоугольная</a:t>
            </a:r>
            <a:r>
              <a:rPr lang="ru-RU" sz="2400" dirty="0">
                <a:latin typeface="Georgia" panose="02040502050405020303" pitchFamily="18" charset="0"/>
              </a:rPr>
              <a:t> глаукома и аденома предстательной железы (для препаратов с </a:t>
            </a:r>
            <a:r>
              <a:rPr lang="ru-RU" sz="2400" dirty="0" err="1">
                <a:latin typeface="Georgia" panose="02040502050405020303" pitchFamily="18" charset="0"/>
              </a:rPr>
              <a:t>холиноблокирующим</a:t>
            </a:r>
            <a:r>
              <a:rPr lang="ru-RU" sz="2400" dirty="0">
                <a:latin typeface="Georgia" panose="02040502050405020303" pitchFamily="18" charset="0"/>
              </a:rPr>
              <a:t> действием)</a:t>
            </a:r>
          </a:p>
          <a:p>
            <a:pPr algn="just"/>
            <a:r>
              <a:rPr lang="ru-RU" sz="2400" dirty="0">
                <a:latin typeface="Georgia" panose="02040502050405020303" pitchFamily="18" charset="0"/>
              </a:rPr>
              <a:t>Паркинсонизм, феохромоцитома (для </a:t>
            </a:r>
            <a:r>
              <a:rPr lang="ru-RU" sz="2400" dirty="0" err="1">
                <a:latin typeface="Georgia" panose="02040502050405020303" pitchFamily="18" charset="0"/>
              </a:rPr>
              <a:t>бензамидов</a:t>
            </a:r>
            <a:r>
              <a:rPr lang="ru-RU" sz="2400" dirty="0">
                <a:latin typeface="Georgia" panose="02040502050405020303" pitchFamily="18" charset="0"/>
              </a:rPr>
              <a:t>)</a:t>
            </a:r>
          </a:p>
          <a:p>
            <a:pPr algn="just"/>
            <a:r>
              <a:rPr lang="ru-RU" sz="2400" dirty="0">
                <a:latin typeface="Georgia" panose="02040502050405020303" pitchFamily="18" charset="0"/>
              </a:rPr>
              <a:t>Тяжелые нарушения функции печени и почек, ССС</a:t>
            </a:r>
          </a:p>
          <a:p>
            <a:pPr algn="just"/>
            <a:r>
              <a:rPr lang="ru-RU" sz="2400" dirty="0">
                <a:latin typeface="Georgia" panose="02040502050405020303" pitchFamily="18" charset="0"/>
              </a:rPr>
              <a:t>Острая лихорадка</a:t>
            </a:r>
          </a:p>
          <a:p>
            <a:pPr algn="just"/>
            <a:r>
              <a:rPr lang="ru-RU" sz="2400" dirty="0">
                <a:latin typeface="Georgia" panose="02040502050405020303" pitchFamily="18" charset="0"/>
              </a:rPr>
              <a:t>Интоксикация веществами, возбуждающими ЦНС</a:t>
            </a:r>
          </a:p>
          <a:p>
            <a:pPr algn="just"/>
            <a:r>
              <a:rPr lang="ru-RU" sz="2400" dirty="0">
                <a:latin typeface="Georgia" panose="02040502050405020303" pitchFamily="18" charset="0"/>
              </a:rPr>
              <a:t>Коматозное состояние</a:t>
            </a:r>
          </a:p>
          <a:p>
            <a:pPr algn="just"/>
            <a:r>
              <a:rPr lang="ru-RU" sz="2400" dirty="0">
                <a:latin typeface="Georgia" panose="02040502050405020303" pitchFamily="18" charset="0"/>
              </a:rPr>
              <a:t>Беременность и лактация (особенно производные </a:t>
            </a:r>
            <a:r>
              <a:rPr lang="ru-RU" sz="2400" dirty="0" err="1">
                <a:latin typeface="Georgia" panose="02040502050405020303" pitchFamily="18" charset="0"/>
              </a:rPr>
              <a:t>фенотиазина</a:t>
            </a:r>
            <a:r>
              <a:rPr lang="ru-RU" sz="2400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8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Биполярное аффективное расстройство (маниакально-депрессивный психоз)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082" y="1395521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Georgia" panose="02040502050405020303" pitchFamily="18" charset="0"/>
              </a:rPr>
              <a:t>Эндогенное психическое заболевание, характеризующееся чередованием депрессий и маний, между которыми бывают периоды нормальности - «светлые промежутки».</a:t>
            </a:r>
          </a:p>
          <a:p>
            <a:pPr marL="0" indent="0" algn="just">
              <a:buNone/>
            </a:pPr>
            <a:r>
              <a:rPr lang="ru-RU" sz="1800" b="1" dirty="0">
                <a:latin typeface="Georgia" panose="02040502050405020303" pitchFamily="18" charset="0"/>
              </a:rPr>
              <a:t>Мании</a:t>
            </a:r>
            <a:r>
              <a:rPr lang="ru-RU" sz="1800" dirty="0">
                <a:latin typeface="Georgia" panose="02040502050405020303" pitchFamily="18" charset="0"/>
              </a:rPr>
              <a:t> (маниакальные состояния) – вид психических расстройств, проявляющихся психическим и двигательным беспокойством разной степени выраженности, приподнятым настроением и одержимостью какой-либо идеей.</a:t>
            </a:r>
          </a:p>
          <a:p>
            <a:pPr marL="0" indent="0" algn="just">
              <a:buNone/>
            </a:pPr>
            <a:r>
              <a:rPr lang="ru-RU" sz="1800" dirty="0">
                <a:latin typeface="Georgia" panose="02040502050405020303" pitchFamily="18" charset="0"/>
              </a:rPr>
              <a:t>Смягченный вариант  БАР – </a:t>
            </a:r>
            <a:r>
              <a:rPr lang="ru-RU" sz="1800" b="1" dirty="0">
                <a:latin typeface="Georgia" panose="02040502050405020303" pitchFamily="18" charset="0"/>
              </a:rPr>
              <a:t>циклотимия</a:t>
            </a:r>
            <a:r>
              <a:rPr lang="ru-RU" sz="18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5" name="Picture 4" descr="http://fb.ru/misc/i/gallery/11333/1200834.jpg">
            <a:extLst>
              <a:ext uri="{FF2B5EF4-FFF2-40B4-BE49-F238E27FC236}">
                <a16:creationId xmlns:a16="http://schemas.microsoft.com/office/drawing/2014/main" id="{8DEB6F3A-F6CD-8270-9CEC-E48973CDE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3658502"/>
            <a:ext cx="2775713" cy="13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85182-4694-5399-B124-33CBF893CCFF}"/>
              </a:ext>
            </a:extLst>
          </p:cNvPr>
          <p:cNvSpPr txBox="1"/>
          <p:nvPr/>
        </p:nvSpPr>
        <p:spPr>
          <a:xfrm>
            <a:off x="1438032" y="4242030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Лития карбонат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D68D4-B22F-588F-F755-E59113C98261}"/>
              </a:ext>
            </a:extLst>
          </p:cNvPr>
          <p:cNvSpPr txBox="1"/>
          <p:nvPr/>
        </p:nvSpPr>
        <p:spPr>
          <a:xfrm>
            <a:off x="827466" y="5138561"/>
            <a:ext cx="7488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Georgia" panose="02040502050405020303" pitchFamily="18" charset="0"/>
              </a:rPr>
              <a:t>Применение: маниакальная фаза и профилактика обострений биполярного аффективного расстройства, аффективные расстройства при хроническом алкоголизме, лекарственная зависимость (некоторые формы).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19CF4-4FBA-14A5-4FF9-A62083D54CF5}"/>
              </a:ext>
            </a:extLst>
          </p:cNvPr>
          <p:cNvSpPr txBox="1"/>
          <p:nvPr/>
        </p:nvSpPr>
        <p:spPr>
          <a:xfrm>
            <a:off x="5868144" y="420878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</p:spTree>
    <p:extLst>
      <p:ext uri="{BB962C8B-B14F-4D97-AF65-F5344CB8AC3E}">
        <p14:creationId xmlns:p14="http://schemas.microsoft.com/office/powerpoint/2010/main" val="379155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A89D6-7A6B-501A-162D-7895A6B6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44" y="7762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Georgia" panose="02040502050405020303" pitchFamily="18" charset="0"/>
              </a:rPr>
              <a:t>Анксиолитики (транквилизаторы)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A6AB1A-09E9-0E4A-5991-8BE11F80C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Georgia" panose="02040502050405020303" pitchFamily="18" charset="0"/>
              </a:rPr>
              <a:t>Группа психотропных препаратов, избирательно корригирующих эмоциональную сферу: подавляют </a:t>
            </a:r>
            <a:r>
              <a:rPr lang="ru-RU" sz="3600" b="1" dirty="0">
                <a:solidFill>
                  <a:schemeClr val="tx2"/>
                </a:solidFill>
                <a:latin typeface="Georgia" panose="02040502050405020303" pitchFamily="18" charset="0"/>
              </a:rPr>
              <a:t>страх</a:t>
            </a:r>
            <a:r>
              <a:rPr lang="ru-RU" sz="3600" dirty="0">
                <a:latin typeface="Georgia" panose="02040502050405020303" pitchFamily="18" charset="0"/>
              </a:rPr>
              <a:t>, агрессивность, </a:t>
            </a:r>
            <a:r>
              <a:rPr lang="ru-RU" sz="3600" b="1" dirty="0">
                <a:solidFill>
                  <a:schemeClr val="tx2"/>
                </a:solidFill>
                <a:latin typeface="Georgia" panose="02040502050405020303" pitchFamily="18" charset="0"/>
              </a:rPr>
              <a:t>тревогу</a:t>
            </a:r>
            <a:r>
              <a:rPr lang="ru-RU" sz="3600" dirty="0">
                <a:latin typeface="Georgia" panose="02040502050405020303" pitchFamily="18" charset="0"/>
              </a:rPr>
              <a:t>, вызывают эмоциональный комфорт</a:t>
            </a:r>
          </a:p>
          <a:p>
            <a:pPr algn="just"/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4E8EA5-C85A-B2D7-876B-B740C856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1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F3127-D77E-763A-E03E-EF1207DF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4351D8-E556-0AF8-7B8C-C3DDFC579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58618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lnSpc>
                <a:spcPct val="80000"/>
              </a:lnSpc>
              <a:buNone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  <a:cs typeface="Arial" pitchFamily="34" charset="0"/>
              </a:rPr>
              <a:t>1. Производные бензодиазепинов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CC00CC"/>
                </a:solidFill>
                <a:latin typeface="Georgia" panose="02040502050405020303" pitchFamily="18" charset="0"/>
              </a:rPr>
              <a:t>   </a:t>
            </a:r>
            <a:r>
              <a:rPr lang="ru-RU" sz="2400" i="1" dirty="0">
                <a:solidFill>
                  <a:srgbClr val="CC00CC"/>
                </a:solidFill>
                <a:latin typeface="Georgia" panose="02040502050405020303" pitchFamily="18" charset="0"/>
              </a:rPr>
              <a:t>- длительного действия (Т1/2 - 24-48 ч</a:t>
            </a:r>
            <a:r>
              <a:rPr lang="ru-RU" sz="2400" dirty="0">
                <a:solidFill>
                  <a:srgbClr val="CC00CC"/>
                </a:solidFill>
                <a:latin typeface="Georgia" panose="02040502050405020303" pitchFamily="18" charset="0"/>
              </a:rPr>
              <a:t>):</a:t>
            </a:r>
          </a:p>
          <a:p>
            <a:pPr algn="just">
              <a:lnSpc>
                <a:spcPct val="80000"/>
              </a:lnSpc>
            </a:pPr>
            <a:r>
              <a:rPr lang="ru-RU" sz="2400" dirty="0" err="1">
                <a:latin typeface="Georgia" panose="02040502050405020303" pitchFamily="18" charset="0"/>
              </a:rPr>
              <a:t>бромдигидрохлорфенилбензодиазепин</a:t>
            </a:r>
            <a:r>
              <a:rPr lang="ru-RU" sz="2400" dirty="0">
                <a:latin typeface="Georgia" panose="02040502050405020303" pitchFamily="18" charset="0"/>
              </a:rPr>
              <a:t>  (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Феназепам), 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диазепам (</a:t>
            </a:r>
            <a:r>
              <a:rPr lang="ru-R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Сибазон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),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хлордиазепоксид (Элениум</a:t>
            </a:r>
            <a:r>
              <a:rPr lang="ru-RU" sz="2400" dirty="0">
                <a:latin typeface="Georgia" panose="02040502050405020303" pitchFamily="18" charset="0"/>
              </a:rPr>
              <a:t>)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CC00CC"/>
                </a:solidFill>
                <a:latin typeface="Georgia" panose="02040502050405020303" pitchFamily="18" charset="0"/>
              </a:rPr>
              <a:t>  - </a:t>
            </a:r>
            <a:r>
              <a:rPr lang="ru-RU" sz="2400" i="1" dirty="0">
                <a:solidFill>
                  <a:srgbClr val="CC00CC"/>
                </a:solidFill>
                <a:latin typeface="Georgia" panose="02040502050405020303" pitchFamily="18" charset="0"/>
              </a:rPr>
              <a:t>средней </a:t>
            </a:r>
            <a:r>
              <a:rPr lang="ru-RU" sz="2400" i="1" dirty="0" err="1">
                <a:solidFill>
                  <a:srgbClr val="CC00CC"/>
                </a:solidFill>
                <a:latin typeface="Georgia" panose="02040502050405020303" pitchFamily="18" charset="0"/>
              </a:rPr>
              <a:t>продолжительносити</a:t>
            </a:r>
            <a:r>
              <a:rPr lang="ru-RU" sz="2400" i="1" dirty="0">
                <a:solidFill>
                  <a:srgbClr val="CC00CC"/>
                </a:solidFill>
                <a:latin typeface="Georgia" panose="02040502050405020303" pitchFamily="18" charset="0"/>
              </a:rPr>
              <a:t> действия (Т1/2 – 6–24ч</a:t>
            </a:r>
            <a:r>
              <a:rPr lang="ru-RU" sz="2400" dirty="0">
                <a:solidFill>
                  <a:srgbClr val="CC00CC"/>
                </a:solidFill>
                <a:latin typeface="Georgia" panose="02040502050405020303" pitchFamily="18" charset="0"/>
              </a:rPr>
              <a:t>):</a:t>
            </a:r>
          </a:p>
          <a:p>
            <a:pPr algn="just"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лоразепам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алпразолам, 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тофизопам (</a:t>
            </a:r>
            <a:r>
              <a:rPr lang="ru-RU" sz="2400" dirty="0" err="1">
                <a:latin typeface="Georgia" panose="02040502050405020303" pitchFamily="18" charset="0"/>
              </a:rPr>
              <a:t>Г</a:t>
            </a:r>
            <a:r>
              <a:rPr lang="ru-R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рандаксин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)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7030A0"/>
                </a:solidFill>
                <a:latin typeface="Georgia" panose="02040502050405020303" pitchFamily="18" charset="0"/>
              </a:rPr>
              <a:t>   </a:t>
            </a:r>
            <a:r>
              <a:rPr lang="ru-RU" sz="2400" i="1" dirty="0">
                <a:solidFill>
                  <a:srgbClr val="CC00CC"/>
                </a:solidFill>
                <a:latin typeface="Georgia" panose="02040502050405020303" pitchFamily="18" charset="0"/>
              </a:rPr>
              <a:t>- короткого действия (Т1/2 менее 6 ч): </a:t>
            </a:r>
          </a:p>
          <a:p>
            <a:pPr algn="just"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мидазолам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Дормикум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)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2. </a:t>
            </a: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Препараты других групп</a:t>
            </a:r>
            <a:r>
              <a:rPr lang="ru-RU" sz="2400" dirty="0">
                <a:solidFill>
                  <a:srgbClr val="000099"/>
                </a:solidFill>
                <a:latin typeface="Georgia" panose="02040502050405020303" pitchFamily="18" charset="0"/>
              </a:rPr>
              <a:t>: </a:t>
            </a:r>
          </a:p>
          <a:p>
            <a:pPr algn="just">
              <a:lnSpc>
                <a:spcPct val="80000"/>
              </a:lnSpc>
            </a:pPr>
            <a:r>
              <a:rPr lang="ru-RU" sz="2400" dirty="0" err="1">
                <a:latin typeface="Georgia" panose="02040502050405020303" pitchFamily="18" charset="0"/>
              </a:rPr>
              <a:t>фабомотизол</a:t>
            </a:r>
            <a:r>
              <a:rPr lang="ru-RU" sz="2400" dirty="0">
                <a:latin typeface="Georgia" panose="02040502050405020303" pitchFamily="18" charset="0"/>
              </a:rPr>
              <a:t> (</a:t>
            </a:r>
            <a:r>
              <a:rPr lang="ru-RU" sz="2400" dirty="0" err="1">
                <a:latin typeface="Georgia" panose="02040502050405020303" pitchFamily="18" charset="0"/>
              </a:rPr>
              <a:t>Афобазол</a:t>
            </a:r>
            <a:r>
              <a:rPr lang="ru-RU" sz="2400" dirty="0">
                <a:latin typeface="Georgia" panose="02040502050405020303" pitchFamily="18" charset="0"/>
              </a:rPr>
              <a:t>), </a:t>
            </a:r>
          </a:p>
          <a:p>
            <a:pPr algn="just">
              <a:lnSpc>
                <a:spcPct val="80000"/>
              </a:lnSpc>
            </a:pPr>
            <a:r>
              <a:rPr lang="ru-RU" sz="2400" dirty="0" err="1">
                <a:latin typeface="Georgia" panose="02040502050405020303" pitchFamily="18" charset="0"/>
              </a:rPr>
              <a:t>гидроксизин</a:t>
            </a:r>
            <a:r>
              <a:rPr lang="ru-RU" sz="2400" dirty="0">
                <a:latin typeface="Georgia" panose="02040502050405020303" pitchFamily="18" charset="0"/>
              </a:rPr>
              <a:t> (</a:t>
            </a:r>
            <a:r>
              <a:rPr lang="ru-RU" sz="2400" dirty="0" err="1">
                <a:latin typeface="Georgia" panose="02040502050405020303" pitchFamily="18" charset="0"/>
              </a:rPr>
              <a:t>Атаракс</a:t>
            </a:r>
            <a:r>
              <a:rPr lang="ru-RU" sz="2400" dirty="0">
                <a:latin typeface="Georgia" panose="02040502050405020303" pitchFamily="18" charset="0"/>
              </a:rPr>
              <a:t>), </a:t>
            </a:r>
          </a:p>
          <a:p>
            <a:pPr algn="just">
              <a:lnSpc>
                <a:spcPct val="80000"/>
              </a:lnSpc>
            </a:pPr>
            <a:r>
              <a:rPr lang="ru-RU" sz="2400" dirty="0" err="1">
                <a:latin typeface="Georgia" panose="02040502050405020303" pitchFamily="18" charset="0"/>
              </a:rPr>
              <a:t>тетраметилтетраазабициклооктандион</a:t>
            </a:r>
            <a:r>
              <a:rPr lang="ru-RU" sz="2400" dirty="0">
                <a:latin typeface="Georgia" panose="02040502050405020303" pitchFamily="18" charset="0"/>
              </a:rPr>
              <a:t> (</a:t>
            </a:r>
            <a:r>
              <a:rPr lang="ru-RU" sz="2400" dirty="0" err="1">
                <a:latin typeface="Georgia" panose="02040502050405020303" pitchFamily="18" charset="0"/>
              </a:rPr>
              <a:t>Адаптол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Мебикар</a:t>
            </a:r>
            <a:r>
              <a:rPr lang="ru-RU" sz="2400" dirty="0">
                <a:latin typeface="Georgia" panose="02040502050405020303" pitchFamily="18" charset="0"/>
              </a:rPr>
              <a:t>), </a:t>
            </a:r>
          </a:p>
          <a:p>
            <a:pPr algn="just">
              <a:lnSpc>
                <a:spcPct val="80000"/>
              </a:lnSpc>
            </a:pPr>
            <a:r>
              <a:rPr lang="ru-RU" sz="2400" dirty="0" err="1">
                <a:latin typeface="Georgia" panose="02040502050405020303" pitchFamily="18" charset="0"/>
              </a:rPr>
              <a:t>этифоксин</a:t>
            </a:r>
            <a:r>
              <a:rPr lang="ru-RU" sz="2400" dirty="0">
                <a:latin typeface="Georgia" panose="02040502050405020303" pitchFamily="18" charset="0"/>
              </a:rPr>
              <a:t> (</a:t>
            </a:r>
            <a:r>
              <a:rPr lang="ru-RU" sz="2400" dirty="0" err="1">
                <a:latin typeface="Georgia" panose="02040502050405020303" pitchFamily="18" charset="0"/>
              </a:rPr>
              <a:t>Стрезам</a:t>
            </a:r>
            <a:r>
              <a:rPr lang="ru-RU" sz="2400" dirty="0">
                <a:latin typeface="Georgia" panose="02040502050405020303" pitchFamily="18" charset="0"/>
              </a:rPr>
              <a:t>), </a:t>
            </a:r>
          </a:p>
          <a:p>
            <a:pPr algn="just">
              <a:lnSpc>
                <a:spcPct val="80000"/>
              </a:lnSpc>
            </a:pPr>
            <a:r>
              <a:rPr lang="ru-RU" sz="2400" dirty="0" err="1">
                <a:latin typeface="Georgia" panose="02040502050405020303" pitchFamily="18" charset="0"/>
              </a:rPr>
              <a:t>буспирон</a:t>
            </a:r>
            <a:r>
              <a:rPr lang="ru-RU" sz="2400" dirty="0">
                <a:latin typeface="Georgia" panose="02040502050405020303" pitchFamily="18" charset="0"/>
              </a:rPr>
              <a:t> (</a:t>
            </a:r>
            <a:r>
              <a:rPr lang="ru-RU" sz="2400" dirty="0" err="1">
                <a:latin typeface="Georgia" panose="02040502050405020303" pitchFamily="18" charset="0"/>
              </a:rPr>
              <a:t>Спитомин</a:t>
            </a:r>
            <a:r>
              <a:rPr lang="ru-RU" sz="2400" dirty="0">
                <a:latin typeface="Georgia" panose="02040502050405020303" pitchFamily="18" charset="0"/>
              </a:rPr>
              <a:t>)</a:t>
            </a:r>
          </a:p>
          <a:p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6C53D3-E9C6-4A12-C09E-10905386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71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Основные эффекты </a:t>
            </a:r>
            <a:r>
              <a:rPr lang="ru-RU" sz="3200" b="1" dirty="0" err="1">
                <a:latin typeface="Georgia" panose="02040502050405020303" pitchFamily="18" charset="0"/>
              </a:rPr>
              <a:t>анксиолитиков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151105"/>
              </p:ext>
            </p:extLst>
          </p:nvPr>
        </p:nvGraphicFramePr>
        <p:xfrm>
          <a:off x="395536" y="1628800"/>
          <a:ext cx="8301608" cy="461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90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 u="sng" dirty="0">
                <a:solidFill>
                  <a:srgbClr val="FF0000"/>
                </a:solidFill>
              </a:rPr>
              <a:t>Кора головного мозга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- восприятие, память, сложные движения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5638800" y="762000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 u="sng" dirty="0" err="1">
                <a:solidFill>
                  <a:srgbClr val="0000FF"/>
                </a:solidFill>
              </a:rPr>
              <a:t>Лимбическая</a:t>
            </a:r>
            <a:r>
              <a:rPr lang="ru-RU" b="1" u="sng" dirty="0">
                <a:solidFill>
                  <a:srgbClr val="0000FF"/>
                </a:solidFill>
              </a:rPr>
              <a:t> система</a:t>
            </a:r>
            <a:r>
              <a:rPr lang="ru-RU" b="1" dirty="0">
                <a:solidFill>
                  <a:srgbClr val="0000FF"/>
                </a:solidFill>
              </a:rPr>
              <a:t> - </a:t>
            </a:r>
            <a:r>
              <a:rPr lang="ru-RU" dirty="0"/>
              <a:t>эмоции, мышечный тонус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6248400" y="2057400"/>
            <a:ext cx="289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 u="sng" dirty="0">
                <a:solidFill>
                  <a:srgbClr val="00B050"/>
                </a:solidFill>
              </a:rPr>
              <a:t>Таламус, гипоталамус, гипофиз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/>
              <a:t>- обмен веществ</a:t>
            </a: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5638800" y="3733800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Мозжечок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dirty="0"/>
              <a:t>координация движений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5943600" y="4648200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 u="sng" dirty="0">
                <a:solidFill>
                  <a:srgbClr val="800000"/>
                </a:solidFill>
              </a:rPr>
              <a:t>Продолговатый мозг</a:t>
            </a:r>
            <a:r>
              <a:rPr lang="ru-RU" b="1" dirty="0">
                <a:solidFill>
                  <a:srgbClr val="800000"/>
                </a:solidFill>
              </a:rPr>
              <a:t> -</a:t>
            </a:r>
            <a:r>
              <a:rPr lang="ru-RU" b="1" dirty="0">
                <a:solidFill>
                  <a:srgbClr val="3C0BC5"/>
                </a:solidFill>
              </a:rPr>
              <a:t> </a:t>
            </a:r>
            <a:r>
              <a:rPr lang="ru-RU" dirty="0"/>
              <a:t>жизненно-важные центры</a:t>
            </a:r>
          </a:p>
        </p:txBody>
      </p:sp>
      <p:pic>
        <p:nvPicPr>
          <p:cNvPr id="4103" name="Picture 14" descr="Череп+Мозг-ко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5911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5486400" y="5943600"/>
            <a:ext cx="312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 u="sng" dirty="0">
                <a:solidFill>
                  <a:srgbClr val="0099FF"/>
                </a:solidFill>
              </a:rPr>
              <a:t>Спинной мозг</a:t>
            </a:r>
            <a:r>
              <a:rPr lang="ru-RU" b="1" dirty="0">
                <a:solidFill>
                  <a:srgbClr val="0099FF"/>
                </a:solidFill>
              </a:rPr>
              <a:t> - </a:t>
            </a:r>
            <a:r>
              <a:rPr lang="ru-RU" dirty="0"/>
              <a:t>движение, секреция.</a:t>
            </a:r>
          </a:p>
        </p:txBody>
      </p:sp>
      <p:sp>
        <p:nvSpPr>
          <p:cNvPr id="4105" name="Line 16"/>
          <p:cNvSpPr>
            <a:spLocks noChangeShapeType="1"/>
          </p:cNvSpPr>
          <p:nvPr/>
        </p:nvSpPr>
        <p:spPr bwMode="auto">
          <a:xfrm>
            <a:off x="1403350" y="549275"/>
            <a:ext cx="288925" cy="863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Line 17"/>
          <p:cNvSpPr>
            <a:spLocks noChangeShapeType="1"/>
          </p:cNvSpPr>
          <p:nvPr/>
        </p:nvSpPr>
        <p:spPr bwMode="auto">
          <a:xfrm flipH="1">
            <a:off x="3563938" y="1125538"/>
            <a:ext cx="2160587" cy="14398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Line 18"/>
          <p:cNvSpPr>
            <a:spLocks noChangeShapeType="1"/>
          </p:cNvSpPr>
          <p:nvPr/>
        </p:nvSpPr>
        <p:spPr bwMode="auto">
          <a:xfrm flipH="1">
            <a:off x="3203575" y="2420938"/>
            <a:ext cx="2952750" cy="6477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8" name="Line 19"/>
          <p:cNvSpPr>
            <a:spLocks noChangeShapeType="1"/>
          </p:cNvSpPr>
          <p:nvPr/>
        </p:nvSpPr>
        <p:spPr bwMode="auto">
          <a:xfrm flipH="1">
            <a:off x="4787900" y="4005263"/>
            <a:ext cx="936625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Line 20"/>
          <p:cNvSpPr>
            <a:spLocks noChangeShapeType="1"/>
          </p:cNvSpPr>
          <p:nvPr/>
        </p:nvSpPr>
        <p:spPr bwMode="auto">
          <a:xfrm flipH="1">
            <a:off x="3995738" y="4868863"/>
            <a:ext cx="1944687" cy="2159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Line 21"/>
          <p:cNvSpPr>
            <a:spLocks noChangeShapeType="1"/>
          </p:cNvSpPr>
          <p:nvPr/>
        </p:nvSpPr>
        <p:spPr bwMode="auto">
          <a:xfrm flipH="1">
            <a:off x="3851275" y="6237288"/>
            <a:ext cx="15843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16A72B-BC50-A5C3-2C9C-AE8DF680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08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6478AC-49A3-DAEE-FBEA-7B97DEC4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EE51B3-222B-8E81-9C5C-DD95F1254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499" y="-139640"/>
            <a:ext cx="3894719" cy="291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CE31B90-F5F2-198A-C870-79F5069DB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310230"/>
            <a:ext cx="3873199" cy="18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E4E83C-2690-62B3-7072-1E20BB9EAE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599703"/>
            <a:ext cx="3600401" cy="15735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2B14A8-A212-BA6E-5634-FF249872BA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24" y="4099457"/>
            <a:ext cx="4936781" cy="25967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AD5D69-2E98-4077-0EDC-2CBE772CC1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34" y="2221439"/>
            <a:ext cx="2957314" cy="25492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468A3-79B8-8583-8D26-5902F83E64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146999"/>
            <a:ext cx="3398940" cy="2549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11A8B6-A666-DDF1-7DD0-A6FE987F8B7A}"/>
              </a:ext>
            </a:extLst>
          </p:cNvPr>
          <p:cNvSpPr txBox="1"/>
          <p:nvPr/>
        </p:nvSpPr>
        <p:spPr>
          <a:xfrm>
            <a:off x="1475656" y="165465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 </a:t>
            </a:r>
            <a:r>
              <a:rPr lang="ru-RU" b="1" dirty="0" err="1">
                <a:solidFill>
                  <a:srgbClr val="C00000"/>
                </a:solidFill>
              </a:rPr>
              <a:t>мес</a:t>
            </a:r>
            <a:r>
              <a:rPr lang="ru-RU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193FD-CC55-0F40-BC88-E011E739381B}"/>
              </a:ext>
            </a:extLst>
          </p:cNvPr>
          <p:cNvSpPr txBox="1"/>
          <p:nvPr/>
        </p:nvSpPr>
        <p:spPr>
          <a:xfrm>
            <a:off x="6553200" y="299921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</p:spTree>
    <p:extLst>
      <p:ext uri="{BB962C8B-B14F-4D97-AF65-F5344CB8AC3E}">
        <p14:creationId xmlns:p14="http://schemas.microsoft.com/office/powerpoint/2010/main" val="4004245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53B61-1880-714A-EDA3-CA64B65E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22ABF-6A42-CA85-4708-AC4BEA71B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67B0E4-C5CA-C4BB-B177-422D4BFD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6E7CCD-A8EE-F911-C1AF-F070181583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5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7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0BE23B-C310-89CA-594C-68F9231E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4E9C44-A4E7-5E52-922E-78E2228EC14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82503"/>
            <a:ext cx="8229600" cy="2826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28650" algn="ctr">
              <a:lnSpc>
                <a:spcPct val="130000"/>
              </a:lnSpc>
              <a:buFont typeface="Wingdings" pitchFamily="2" charset="2"/>
              <a:buNone/>
              <a:defRPr/>
            </a:pPr>
            <a:endParaRPr lang="ru-RU" sz="2400" b="1" i="1" u="sng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628650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ru-RU" sz="2400" b="1" u="sng" dirty="0" err="1">
                <a:solidFill>
                  <a:schemeClr val="accent1"/>
                </a:solidFill>
                <a:latin typeface="Georgia" panose="02040502050405020303" pitchFamily="18" charset="0"/>
              </a:rPr>
              <a:t>Бензодиазепиновые</a:t>
            </a:r>
            <a:r>
              <a:rPr lang="ru-RU" sz="2400" b="1" i="1" u="sng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2400" i="1" dirty="0">
                <a:latin typeface="Georgia" panose="02040502050405020303" pitchFamily="18" charset="0"/>
              </a:rPr>
              <a:t>– </a:t>
            </a:r>
            <a:r>
              <a:rPr lang="ru-RU" sz="2400" dirty="0">
                <a:latin typeface="Georgia" panose="02040502050405020303" pitchFamily="18" charset="0"/>
              </a:rPr>
              <a:t>см. снотворные. </a:t>
            </a:r>
          </a:p>
          <a:p>
            <a:pPr marL="0" indent="628650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ru-RU" sz="2400" dirty="0">
                <a:latin typeface="Georgia" panose="02040502050405020303" pitchFamily="18" charset="0"/>
              </a:rPr>
              <a:t>Специфический антагонист - </a:t>
            </a:r>
            <a:r>
              <a:rPr lang="ru-RU" sz="24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флумазенил</a:t>
            </a:r>
            <a:endParaRPr lang="ru-RU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628650" algn="just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ru-RU" sz="2400" b="1" u="sng" dirty="0" err="1">
                <a:solidFill>
                  <a:schemeClr val="accent1"/>
                </a:solidFill>
                <a:latin typeface="Georgia" panose="02040502050405020303" pitchFamily="18" charset="0"/>
              </a:rPr>
              <a:t>Небензодиазепиновые</a:t>
            </a:r>
            <a:r>
              <a:rPr lang="ru-RU" sz="2400" b="1" u="sng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– торможение функциональной активности </a:t>
            </a:r>
            <a:r>
              <a:rPr lang="ru-RU" sz="2400" dirty="0" err="1">
                <a:latin typeface="Georgia" panose="02040502050405020303" pitchFamily="18" charset="0"/>
              </a:rPr>
              <a:t>серотонинергических</a:t>
            </a:r>
            <a:r>
              <a:rPr lang="ru-RU" sz="2400" dirty="0">
                <a:latin typeface="Georgia" panose="02040502050405020303" pitchFamily="18" charset="0"/>
              </a:rPr>
              <a:t>  нейронов центрального серого вещества.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47958-76B0-EF52-7B2B-0F1D3966B9EF}"/>
              </a:ext>
            </a:extLst>
          </p:cNvPr>
          <p:cNvSpPr txBox="1"/>
          <p:nvPr/>
        </p:nvSpPr>
        <p:spPr>
          <a:xfrm>
            <a:off x="825213" y="222420"/>
            <a:ext cx="4049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Georgia" panose="02040502050405020303" pitchFamily="18" charset="0"/>
              </a:rPr>
              <a:t>Механизм действия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7E144-D6CD-F1E2-F508-54A32AA3D534}"/>
              </a:ext>
            </a:extLst>
          </p:cNvPr>
          <p:cNvSpPr txBox="1"/>
          <p:nvPr/>
        </p:nvSpPr>
        <p:spPr>
          <a:xfrm>
            <a:off x="854356" y="3127397"/>
            <a:ext cx="4089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Побочные эффекты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DBB48-8557-1381-B01A-33FD7F443359}"/>
              </a:ext>
            </a:extLst>
          </p:cNvPr>
          <p:cNvSpPr txBox="1"/>
          <p:nvPr/>
        </p:nvSpPr>
        <p:spPr>
          <a:xfrm>
            <a:off x="615018" y="3818821"/>
            <a:ext cx="8071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Зависимость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Сонливость, заторможенность, вялость, нарушение памяти и внимания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Шаткость походки, нистагм, тремор, нарушения речи и глотания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Гипотония, брадикардия, остановка дыхания, запор, снижение аппетита, металлический вкус во рту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AED6E7-9B7E-9643-AFF6-FAADEB385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6C7443-3672-C5EB-76A5-6316C58E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5" name="Picture 2" descr="http://xn--80aafkbpmordcegenmtg2c.xn--p1ai/images/Nevroz-i-psihoz.png">
            <a:extLst>
              <a:ext uri="{FF2B5EF4-FFF2-40B4-BE49-F238E27FC236}">
                <a16:creationId xmlns:a16="http://schemas.microsoft.com/office/drawing/2014/main" id="{CCC180CA-9981-D92E-030A-0AC160E5F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4"/>
          <a:stretch/>
        </p:blipFill>
        <p:spPr bwMode="auto">
          <a:xfrm>
            <a:off x="323528" y="288032"/>
            <a:ext cx="8633482" cy="62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12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2789"/>
            <a:ext cx="4896544" cy="2520280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действует на σ</a:t>
            </a:r>
            <a:r>
              <a:rPr lang="ru-RU" sz="1800" baseline="-25000" dirty="0"/>
              <a:t>1 (сигма) </a:t>
            </a:r>
            <a:r>
              <a:rPr lang="ru-RU" sz="1800" dirty="0"/>
              <a:t>- рецепторы в нервных клетках головного мозга,</a:t>
            </a:r>
          </a:p>
          <a:p>
            <a:pPr algn="just"/>
            <a:r>
              <a:rPr lang="ru-RU" sz="1800" dirty="0"/>
              <a:t>стабилизирует ГАМК/</a:t>
            </a:r>
            <a:r>
              <a:rPr lang="ru-RU" sz="1800" dirty="0" err="1"/>
              <a:t>бензодиазепиновые</a:t>
            </a:r>
            <a:r>
              <a:rPr lang="ru-RU" sz="1800" dirty="0"/>
              <a:t> рецепторы и восстанавливает их чувствительность к эндогенным медиаторам торможения. </a:t>
            </a:r>
          </a:p>
          <a:p>
            <a:pPr algn="just"/>
            <a:r>
              <a:rPr lang="ru-RU" sz="1800" dirty="0"/>
              <a:t>восстанавливает и защищает нервные клетки.</a:t>
            </a:r>
          </a:p>
        </p:txBody>
      </p:sp>
      <p:pic>
        <p:nvPicPr>
          <p:cNvPr id="1026" name="Picture 2" descr="http://www.o-krohe.ru/images/article/orig/2017/01/afobazol-detyam-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799875"/>
            <a:ext cx="3338411" cy="26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526" y="3749719"/>
            <a:ext cx="81629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анксиолитическое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+ легкое активирующее действие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особенно показан у лиц с тревожной мнительностью, неуверенностью, повышенной ранимостью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действие на 5-7 день, максимальный эффект к концу 4-й недели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не вызывает мышечную слабость, сонливость и не обладает негативным влиянием на концентрацию внимания и память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не взаимодействует с этанолом, не влияет на быстроту реакции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по 1 таблетке 3 раза в день после еды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без рецепта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C8B4E3-195A-4B64-99AE-CC234E13F6CD}"/>
              </a:ext>
            </a:extLst>
          </p:cNvPr>
          <p:cNvSpPr txBox="1"/>
          <p:nvPr/>
        </p:nvSpPr>
        <p:spPr>
          <a:xfrm>
            <a:off x="971600" y="555419"/>
            <a:ext cx="243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Фабомотизол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6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284984"/>
            <a:ext cx="7920880" cy="3128309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обладает умеренной </a:t>
            </a:r>
            <a:r>
              <a:rPr lang="ru-RU" sz="2000" dirty="0" err="1"/>
              <a:t>анксиолитической</a:t>
            </a:r>
            <a:r>
              <a:rPr lang="ru-RU" sz="2000" dirty="0"/>
              <a:t> активностью; оказывает также седативное, противорвотное, антигистаминное и м-</a:t>
            </a:r>
            <a:r>
              <a:rPr lang="ru-RU" sz="2000" dirty="0" err="1"/>
              <a:t>холиноблокирующее</a:t>
            </a:r>
            <a:r>
              <a:rPr lang="ru-RU" sz="2000" dirty="0"/>
              <a:t> действие</a:t>
            </a:r>
          </a:p>
          <a:p>
            <a:pPr algn="just"/>
            <a:r>
              <a:rPr lang="ru-RU" sz="2000" dirty="0"/>
              <a:t>клинический эффект наступает через 15–30 мин после приема внутрь</a:t>
            </a:r>
          </a:p>
          <a:p>
            <a:pPr algn="just"/>
            <a:r>
              <a:rPr lang="ru-RU" sz="2000" dirty="0"/>
              <a:t>улучшает память и внимание</a:t>
            </a:r>
          </a:p>
          <a:p>
            <a:pPr algn="just"/>
            <a:r>
              <a:rPr lang="ru-RU" sz="2000" dirty="0"/>
              <a:t>значительно уменьшает зуд у больных крапивницей, экземой и дерматитом</a:t>
            </a:r>
          </a:p>
        </p:txBody>
      </p:sp>
      <p:pic>
        <p:nvPicPr>
          <p:cNvPr id="2050" name="Picture 2" descr="https://samson-pharma.ru/uploads/prod/37/37-3975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73" r="1408" b="19454"/>
          <a:stretch/>
        </p:blipFill>
        <p:spPr bwMode="auto">
          <a:xfrm>
            <a:off x="4139952" y="692696"/>
            <a:ext cx="3756337" cy="23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B61652-4286-41D3-99B2-E36820F6C3B4}"/>
              </a:ext>
            </a:extLst>
          </p:cNvPr>
          <p:cNvSpPr txBox="1"/>
          <p:nvPr/>
        </p:nvSpPr>
        <p:spPr>
          <a:xfrm>
            <a:off x="827584" y="836712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Гидроксизин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D78B46-59C3-026F-D9D7-7E440B31E55F}"/>
              </a:ext>
            </a:extLst>
          </p:cNvPr>
          <p:cNvSpPr txBox="1"/>
          <p:nvPr/>
        </p:nvSpPr>
        <p:spPr>
          <a:xfrm>
            <a:off x="7092280" y="117684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3+</a:t>
            </a:r>
          </a:p>
        </p:txBody>
      </p:sp>
    </p:spTree>
    <p:extLst>
      <p:ext uri="{BB962C8B-B14F-4D97-AF65-F5344CB8AC3E}">
        <p14:creationId xmlns:p14="http://schemas.microsoft.com/office/powerpoint/2010/main" val="1556719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35" y="1016732"/>
            <a:ext cx="4752528" cy="5256584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Регулирует нарушения ночного сна. </a:t>
            </a:r>
          </a:p>
          <a:p>
            <a:pPr algn="just"/>
            <a:r>
              <a:rPr lang="ru-RU" sz="2000" dirty="0"/>
              <a:t>Обладает противосудорожной активностью. </a:t>
            </a:r>
          </a:p>
          <a:p>
            <a:pPr algn="just"/>
            <a:r>
              <a:rPr lang="ru-RU" sz="2000" dirty="0"/>
              <a:t>Не проявляет центральных или периферических </a:t>
            </a:r>
            <a:r>
              <a:rPr lang="ru-RU" sz="2000" dirty="0" err="1"/>
              <a:t>холинолитических</a:t>
            </a:r>
            <a:r>
              <a:rPr lang="ru-RU" sz="2000" dirty="0"/>
              <a:t> свойств. </a:t>
            </a:r>
          </a:p>
          <a:p>
            <a:pPr algn="just"/>
            <a:r>
              <a:rPr lang="ru-RU" sz="2000" dirty="0"/>
              <a:t>Не обладает </a:t>
            </a:r>
            <a:r>
              <a:rPr lang="ru-RU" sz="2000" dirty="0" err="1"/>
              <a:t>миорелаксирующим</a:t>
            </a:r>
            <a:r>
              <a:rPr lang="ru-RU" sz="2000" dirty="0"/>
              <a:t> и прямым снотворным эффектом. </a:t>
            </a:r>
          </a:p>
          <a:p>
            <a:pPr algn="just"/>
            <a:r>
              <a:rPr lang="ru-RU" sz="2000" dirty="0"/>
              <a:t>Не нарушает координации движений.</a:t>
            </a:r>
          </a:p>
          <a:p>
            <a:pPr algn="just"/>
            <a:r>
              <a:rPr lang="ru-RU" sz="2000" dirty="0"/>
              <a:t>Может применяться при никотиновой абстиненции.</a:t>
            </a:r>
          </a:p>
          <a:p>
            <a:pPr algn="just"/>
            <a:r>
              <a:rPr lang="ru-RU" sz="2000" dirty="0"/>
              <a:t>Не применяется при необходимости повышенной концентрации внимания</a:t>
            </a:r>
          </a:p>
        </p:txBody>
      </p:sp>
      <p:pic>
        <p:nvPicPr>
          <p:cNvPr id="3074" name="Picture 2" descr="https://samson-pharma.ru/uploads/prod/38/38-55087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38" r="2202" b="22734"/>
          <a:stretch/>
        </p:blipFill>
        <p:spPr bwMode="auto">
          <a:xfrm>
            <a:off x="5052128" y="1448657"/>
            <a:ext cx="373165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ekhar.ru/wp-content/uploads/2018/04/mebikar-1-1140x877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1021" y="3645024"/>
            <a:ext cx="3413867" cy="26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B45A75-9FAD-4B35-A35D-DC758A2D9F7F}"/>
              </a:ext>
            </a:extLst>
          </p:cNvPr>
          <p:cNvSpPr/>
          <p:nvPr/>
        </p:nvSpPr>
        <p:spPr>
          <a:xfrm>
            <a:off x="3259868" y="622053"/>
            <a:ext cx="5724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тетраметилтетраазабициклооктандион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319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81287"/>
            <a:ext cx="5256584" cy="2736304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/>
              <a:t>анксиолитик</a:t>
            </a:r>
            <a:r>
              <a:rPr lang="ru-RU" sz="2000" dirty="0"/>
              <a:t> с антидепрессивным действием</a:t>
            </a:r>
          </a:p>
          <a:p>
            <a:pPr algn="just"/>
            <a:r>
              <a:rPr lang="ru-RU" sz="2000" dirty="0"/>
              <a:t>не обладает противоэпилептическим, седативным, снотворным и </a:t>
            </a:r>
            <a:r>
              <a:rPr lang="ru-RU" sz="2000" dirty="0" err="1"/>
              <a:t>миорелаксирующим</a:t>
            </a:r>
            <a:r>
              <a:rPr lang="ru-RU" sz="2000" dirty="0"/>
              <a:t> эффектами</a:t>
            </a:r>
          </a:p>
          <a:p>
            <a:pPr algn="just"/>
            <a:r>
              <a:rPr lang="ru-RU" sz="2000" dirty="0"/>
              <a:t>блокирует </a:t>
            </a:r>
            <a:r>
              <a:rPr lang="ru-RU" sz="2000" dirty="0" err="1"/>
              <a:t>дофаминовые</a:t>
            </a:r>
            <a:r>
              <a:rPr lang="ru-RU" sz="2000" dirty="0"/>
              <a:t> рецепторы, стимулирует серотониновые рецепторы</a:t>
            </a:r>
          </a:p>
        </p:txBody>
      </p:sp>
      <p:pic>
        <p:nvPicPr>
          <p:cNvPr id="4098" name="Picture 2" descr="https://samson-pharma.ru/uploads/prod/112/112-101669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" t="24547" r="1734" b="18362"/>
          <a:stretch/>
        </p:blipFill>
        <p:spPr bwMode="auto">
          <a:xfrm>
            <a:off x="5508104" y="1455940"/>
            <a:ext cx="3324040" cy="1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674012"/>
            <a:ext cx="82079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по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анксиолитической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активности примерно равен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бензодиазепинам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эффект развивается постепенно и отмечается через 7–14 дней от начала лечения, максимальный эффект регистрируется через 4 недели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может применяться при алкогольном абстинентном синдроме в качестве вспомогательной терапии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может вызвать головокружение, боль в груди, шум в ушах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не следует сочетать с препаратами-ингибиторами МАО.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12F7C-C55A-42CB-B7E9-D7C3B0220AAE}"/>
              </a:ext>
            </a:extLst>
          </p:cNvPr>
          <p:cNvSpPr txBox="1"/>
          <p:nvPr/>
        </p:nvSpPr>
        <p:spPr>
          <a:xfrm>
            <a:off x="6084168" y="824187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Буспирон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171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90D91F-260B-8854-CD0E-65BF125FA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753541"/>
            <a:ext cx="8064500" cy="172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algn="ctr">
              <a:lnSpc>
                <a:spcPct val="120000"/>
              </a:lnSpc>
              <a:tabLst>
                <a:tab pos="1158875" algn="l"/>
              </a:tabLst>
              <a:defRPr/>
            </a:pPr>
            <a:r>
              <a:rPr lang="ru-RU" b="1" i="1" u="sng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СЕДАТИВНЫЕ ПРЕПАРАТЫ </a:t>
            </a:r>
            <a:r>
              <a:rPr lang="ru-RU" dirty="0">
                <a:latin typeface="+mn-lt"/>
                <a:cs typeface="Times New Roman" pitchFamily="18" charset="0"/>
              </a:rPr>
              <a:t>(от лат. </a:t>
            </a:r>
            <a:r>
              <a:rPr lang="ru-RU" i="1" dirty="0" err="1">
                <a:latin typeface="+mn-lt"/>
                <a:cs typeface="Times New Roman" pitchFamily="18" charset="0"/>
              </a:rPr>
              <a:t>sedatiо</a:t>
            </a:r>
            <a:r>
              <a:rPr lang="ru-RU" dirty="0">
                <a:latin typeface="+mn-lt"/>
                <a:cs typeface="Times New Roman" pitchFamily="18" charset="0"/>
              </a:rPr>
              <a:t> - успокоение)  </a:t>
            </a:r>
          </a:p>
          <a:p>
            <a:pPr algn="just">
              <a:lnSpc>
                <a:spcPct val="120000"/>
              </a:lnSpc>
              <a:tabLst>
                <a:tab pos="1158875" algn="l"/>
              </a:tabLst>
              <a:defRPr/>
            </a:pPr>
            <a:r>
              <a:rPr lang="ru-RU" dirty="0">
                <a:latin typeface="+mn-lt"/>
              </a:rPr>
              <a:t>это ЛП, </a:t>
            </a:r>
            <a:r>
              <a:rPr lang="ru-RU" u="sng" dirty="0">
                <a:latin typeface="+mn-lt"/>
              </a:rPr>
              <a:t>восстанавливающие функциональное состояние ЦНС</a:t>
            </a:r>
            <a:r>
              <a:rPr lang="ru-RU" dirty="0">
                <a:latin typeface="+mn-lt"/>
              </a:rPr>
              <a:t>, путем ослабления чрезмерного возбуждения или усиления процессов ослабленного торможения  в нервной системе при астенических и </a:t>
            </a:r>
            <a:r>
              <a:rPr lang="uk-UA" dirty="0">
                <a:latin typeface="+mn-lt"/>
              </a:rPr>
              <a:t>психо</a:t>
            </a:r>
            <a:r>
              <a:rPr lang="ru-RU" dirty="0">
                <a:latin typeface="+mn-lt"/>
              </a:rPr>
              <a:t>эмоциональных расстройств</a:t>
            </a:r>
            <a:r>
              <a:rPr lang="uk-UA" dirty="0">
                <a:latin typeface="+mn-lt"/>
              </a:rPr>
              <a:t>ах</a:t>
            </a:r>
            <a:r>
              <a:rPr lang="uk-UA" dirty="0"/>
              <a:t>.</a:t>
            </a:r>
            <a:endParaRPr lang="ru-RU" i="1" dirty="0">
              <a:latin typeface="+mn-lt"/>
            </a:endParaRPr>
          </a:p>
        </p:txBody>
      </p:sp>
      <p:pic>
        <p:nvPicPr>
          <p:cNvPr id="14" name="Picture 2" descr="https://xn--80ajgpcpbhkds4a4g.xn--p1ai/wp-content/uploads/2018/06/chasti_valeriani-e1528805228452.jpg">
            <a:extLst>
              <a:ext uri="{FF2B5EF4-FFF2-40B4-BE49-F238E27FC236}">
                <a16:creationId xmlns:a16="http://schemas.microsoft.com/office/drawing/2014/main" id="{30EE395C-BC61-7A07-6DE6-C89E75A5D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63" y="2771302"/>
            <a:ext cx="2672645" cy="172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475883ED-8C4D-5F60-4DE9-0AD5E66D4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62" y="4487079"/>
            <a:ext cx="130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dirty="0">
                <a:latin typeface="Georgia" panose="02040502050405020303" pitchFamily="18" charset="0"/>
              </a:rPr>
              <a:t>валериана</a:t>
            </a:r>
          </a:p>
        </p:txBody>
      </p:sp>
      <p:pic>
        <p:nvPicPr>
          <p:cNvPr id="16" name="Picture 4" descr="https://travniku.com/wp-content/uploads/2017/09/pustyrnik_20_02053557.jpg">
            <a:extLst>
              <a:ext uri="{FF2B5EF4-FFF2-40B4-BE49-F238E27FC236}">
                <a16:creationId xmlns:a16="http://schemas.microsoft.com/office/drawing/2014/main" id="{C85B815D-42A5-F9FE-2DCF-C250F04B9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354" y="4437527"/>
            <a:ext cx="1447006" cy="223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33EEF8FA-94EC-94DB-60CF-F3700556F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140" y="6246955"/>
            <a:ext cx="1366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dirty="0">
                <a:latin typeface="Georgia" panose="02040502050405020303" pitchFamily="18" charset="0"/>
              </a:rPr>
              <a:t>пустырник</a:t>
            </a:r>
          </a:p>
        </p:txBody>
      </p:sp>
      <p:pic>
        <p:nvPicPr>
          <p:cNvPr id="18" name="Picture 6" descr="https://natural-museum.ru/sites/default/files/inline-images/%D0%9C%D1%8F%D1%82%D0%B0%20%D0%BF%D0%B5%D1%80%D0%B5%D1%87%D0%BD%D0%B0%D1%8F%20800.jpg">
            <a:extLst>
              <a:ext uri="{FF2B5EF4-FFF2-40B4-BE49-F238E27FC236}">
                <a16:creationId xmlns:a16="http://schemas.microsoft.com/office/drawing/2014/main" id="{DAB163CF-72E5-CC89-CA9F-47C26FDC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610" y="4633065"/>
            <a:ext cx="1507433" cy="207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35D490DD-6F4A-9CCE-5463-BD7954AA5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376" y="6246955"/>
            <a:ext cx="702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dirty="0">
                <a:latin typeface="+mn-lt"/>
              </a:rPr>
              <a:t>мята</a:t>
            </a:r>
          </a:p>
        </p:txBody>
      </p:sp>
      <p:pic>
        <p:nvPicPr>
          <p:cNvPr id="20" name="Picture 8" descr="https://travniku.com/wp-content/uploads/2017/09/melissa_lekarstvennaya_10_03055214.jpg">
            <a:extLst>
              <a:ext uri="{FF2B5EF4-FFF2-40B4-BE49-F238E27FC236}">
                <a16:creationId xmlns:a16="http://schemas.microsoft.com/office/drawing/2014/main" id="{D3F5C2DE-0644-679E-33E6-AC4319DEC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43" y="4804401"/>
            <a:ext cx="1407828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EC5C323A-B80F-9E5D-3725-BEF58EE39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71" y="6306031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dirty="0">
                <a:latin typeface="Georgia" panose="02040502050405020303" pitchFamily="18" charset="0"/>
              </a:rPr>
              <a:t>мелисса</a:t>
            </a:r>
          </a:p>
        </p:txBody>
      </p:sp>
      <p:pic>
        <p:nvPicPr>
          <p:cNvPr id="22" name="Picture 10" descr="http://ayolab.co.uk/onewebmedia/Passion%20flower.jpg">
            <a:extLst>
              <a:ext uri="{FF2B5EF4-FFF2-40B4-BE49-F238E27FC236}">
                <a16:creationId xmlns:a16="http://schemas.microsoft.com/office/drawing/2014/main" id="{A19D0EB4-651E-F90D-1858-03FD74BB6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3965" y="2529605"/>
            <a:ext cx="2672645" cy="17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5">
            <a:extLst>
              <a:ext uri="{FF2B5EF4-FFF2-40B4-BE49-F238E27FC236}">
                <a16:creationId xmlns:a16="http://schemas.microsoft.com/office/drawing/2014/main" id="{4314596B-BF4C-D47D-16EA-6E6DC3A71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135" y="4240382"/>
            <a:ext cx="1471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dirty="0">
                <a:latin typeface="Georgia" panose="02040502050405020303" pitchFamily="18" charset="0"/>
              </a:rPr>
              <a:t>пассифлора</a:t>
            </a:r>
          </a:p>
        </p:txBody>
      </p:sp>
      <p:pic>
        <p:nvPicPr>
          <p:cNvPr id="24" name="Picture 12" descr="https://www.simpivovar.ru/images/cms/data/hmel2.jpg">
            <a:extLst>
              <a:ext uri="{FF2B5EF4-FFF2-40B4-BE49-F238E27FC236}">
                <a16:creationId xmlns:a16="http://schemas.microsoft.com/office/drawing/2014/main" id="{552E07BB-71DB-3211-A49F-1B97ACEA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576" y="2721492"/>
            <a:ext cx="1953708" cy="159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6">
            <a:extLst>
              <a:ext uri="{FF2B5EF4-FFF2-40B4-BE49-F238E27FC236}">
                <a16:creationId xmlns:a16="http://schemas.microsoft.com/office/drawing/2014/main" id="{2DF670F1-E22F-93B3-4350-C6E98A3D3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167" y="4214280"/>
            <a:ext cx="82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dirty="0">
                <a:latin typeface="Georgia" panose="02040502050405020303" pitchFamily="18" charset="0"/>
              </a:rPr>
              <a:t>хмель</a:t>
            </a:r>
          </a:p>
        </p:txBody>
      </p:sp>
    </p:spTree>
    <p:extLst>
      <p:ext uri="{BB962C8B-B14F-4D97-AF65-F5344CB8AC3E}">
        <p14:creationId xmlns:p14="http://schemas.microsoft.com/office/powerpoint/2010/main" val="335763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>
            <a:extLst>
              <a:ext uri="{FF2B5EF4-FFF2-40B4-BE49-F238E27FC236}">
                <a16:creationId xmlns:a16="http://schemas.microsoft.com/office/drawing/2014/main" id="{B6D6E995-F1BF-B767-3029-1283BA489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9263"/>
            <a:ext cx="15208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 b="1"/>
              <a:t>Sedativa</a:t>
            </a:r>
            <a:endParaRPr lang="ru-RU" sz="2400" b="1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A9AF4418-9DBF-AAC2-3C94-C514A079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1809750"/>
            <a:ext cx="28606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b="1" u="sng" dirty="0">
                <a:latin typeface="+mn-lt"/>
              </a:rPr>
              <a:t>Неорганической природы:</a:t>
            </a:r>
          </a:p>
          <a:p>
            <a:pPr eaLnBrk="1" hangingPunct="1">
              <a:buFontTx/>
              <a:buChar char="•"/>
              <a:defRPr/>
            </a:pPr>
            <a:r>
              <a:rPr lang="ru-RU" dirty="0">
                <a:latin typeface="+mn-lt"/>
              </a:rPr>
              <a:t>  </a:t>
            </a:r>
            <a:r>
              <a:rPr lang="en-US" dirty="0" err="1">
                <a:latin typeface="+mn-lt"/>
              </a:rPr>
              <a:t>NaBr</a:t>
            </a:r>
            <a:endParaRPr lang="en-US" dirty="0">
              <a:latin typeface="+mn-lt"/>
            </a:endParaRPr>
          </a:p>
          <a:p>
            <a:pPr eaLnBrk="1" hangingPunct="1">
              <a:buFontTx/>
              <a:buChar char="•"/>
              <a:defRPr/>
            </a:pPr>
            <a:r>
              <a:rPr lang="ru-RU" dirty="0">
                <a:latin typeface="+mn-lt"/>
              </a:rPr>
              <a:t>  </a:t>
            </a:r>
            <a:r>
              <a:rPr lang="en-US" dirty="0" err="1">
                <a:latin typeface="+mn-lt"/>
              </a:rPr>
              <a:t>KBr</a:t>
            </a:r>
            <a:endParaRPr lang="ru-RU" dirty="0">
              <a:latin typeface="+mn-lt"/>
            </a:endParaRPr>
          </a:p>
          <a:p>
            <a:pPr eaLnBrk="1" hangingPunct="1">
              <a:buFontTx/>
              <a:buChar char="•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бромкамфора</a:t>
            </a:r>
            <a:r>
              <a:rPr lang="ru-RU" dirty="0">
                <a:latin typeface="+mn-lt"/>
              </a:rPr>
              <a:t>   </a:t>
            </a: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   (</a:t>
            </a:r>
            <a:r>
              <a:rPr lang="ru-RU" dirty="0" err="1">
                <a:latin typeface="+mn-lt"/>
              </a:rPr>
              <a:t>Доброкам</a:t>
            </a:r>
            <a:r>
              <a:rPr lang="ru-RU" dirty="0">
                <a:latin typeface="+mn-lt"/>
              </a:rPr>
              <a:t>)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8843D49-D53E-62D9-AC9E-1FA24217E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831" y="1134341"/>
            <a:ext cx="4075122" cy="38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1900" b="1" u="sng" dirty="0">
                <a:latin typeface="+mn-lt"/>
              </a:rPr>
              <a:t>Комбинированные </a:t>
            </a:r>
            <a:r>
              <a:rPr lang="ru-RU" sz="1900" b="1" u="sng" dirty="0" err="1">
                <a:latin typeface="+mn-lt"/>
              </a:rPr>
              <a:t>пепараты</a:t>
            </a:r>
            <a:endParaRPr lang="ru-RU" sz="1900" b="1" u="sng" dirty="0">
              <a:latin typeface="+mn-lt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73926AD4-C8B1-7C5D-E940-8F4317C2C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165225"/>
            <a:ext cx="328295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b="1" u="sng" dirty="0">
                <a:latin typeface="+mn-lt"/>
              </a:rPr>
              <a:t>Растительного происхождения</a:t>
            </a:r>
          </a:p>
          <a:p>
            <a:pPr eaLnBrk="1" hangingPunct="1">
              <a:defRPr/>
            </a:pPr>
            <a:r>
              <a:rPr lang="ru-RU" dirty="0">
                <a:latin typeface="+mn-lt"/>
              </a:rPr>
              <a:t>а) </a:t>
            </a:r>
            <a:r>
              <a:rPr lang="ru-RU" i="1" u="sng" dirty="0" err="1">
                <a:latin typeface="+mn-lt"/>
              </a:rPr>
              <a:t>монопрепараты</a:t>
            </a:r>
            <a:r>
              <a:rPr lang="ru-RU" i="1" u="sng" dirty="0">
                <a:latin typeface="+mn-lt"/>
              </a:rPr>
              <a:t> из:</a:t>
            </a:r>
          </a:p>
          <a:p>
            <a:pPr eaLnBrk="1" hangingPunct="1">
              <a:buFontTx/>
              <a:buChar char="•"/>
              <a:defRPr/>
            </a:pPr>
            <a:r>
              <a:rPr lang="ru-RU" dirty="0">
                <a:latin typeface="+mn-lt"/>
              </a:rPr>
              <a:t> Валерианы </a:t>
            </a:r>
          </a:p>
          <a:p>
            <a:pPr eaLnBrk="1" hangingPunct="1">
              <a:buFontTx/>
              <a:buChar char="•"/>
              <a:defRPr/>
            </a:pPr>
            <a:r>
              <a:rPr lang="ru-RU" dirty="0">
                <a:latin typeface="+mn-lt"/>
              </a:rPr>
              <a:t> Пустырника</a:t>
            </a:r>
          </a:p>
          <a:p>
            <a:pPr eaLnBrk="1" hangingPunct="1">
              <a:buFontTx/>
              <a:buChar char="•"/>
              <a:defRPr/>
            </a:pPr>
            <a:r>
              <a:rPr lang="ru-RU" dirty="0">
                <a:latin typeface="+mn-lt"/>
              </a:rPr>
              <a:t> Мяты</a:t>
            </a:r>
          </a:p>
          <a:p>
            <a:pPr eaLnBrk="1" hangingPunct="1">
              <a:buFontTx/>
              <a:buChar char="•"/>
              <a:defRPr/>
            </a:pPr>
            <a:r>
              <a:rPr lang="ru-RU" dirty="0">
                <a:latin typeface="+mn-lt"/>
              </a:rPr>
              <a:t> Мелиссы</a:t>
            </a:r>
          </a:p>
          <a:p>
            <a:pPr eaLnBrk="1" hangingPunct="1">
              <a:buFontTx/>
              <a:buChar char="•"/>
              <a:defRPr/>
            </a:pPr>
            <a:r>
              <a:rPr lang="ru-RU" dirty="0">
                <a:latin typeface="+mn-lt"/>
              </a:rPr>
              <a:t> Пассифлоры</a:t>
            </a:r>
          </a:p>
          <a:p>
            <a:pPr eaLnBrk="1" hangingPunct="1">
              <a:buFontTx/>
              <a:buChar char="•"/>
              <a:defRPr/>
            </a:pPr>
            <a:r>
              <a:rPr lang="ru-RU" dirty="0">
                <a:latin typeface="+mn-lt"/>
              </a:rPr>
              <a:t> Хмеля</a:t>
            </a:r>
          </a:p>
          <a:p>
            <a:pPr eaLnBrk="1" hangingPunct="1">
              <a:buFontTx/>
              <a:buChar char="•"/>
              <a:defRPr/>
            </a:pPr>
            <a:r>
              <a:rPr lang="ru-RU" dirty="0">
                <a:latin typeface="+mn-lt"/>
              </a:rPr>
              <a:t> Пиона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1C4CD587-A83F-B4D0-7780-E2C1F5E3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896" y="1581150"/>
            <a:ext cx="4133850" cy="313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u="sng" dirty="0">
                <a:latin typeface="Georgia" panose="02040502050405020303" pitchFamily="18" charset="0"/>
              </a:rPr>
              <a:t> </a:t>
            </a:r>
            <a:r>
              <a:rPr lang="ru-RU" u="sng" dirty="0" err="1">
                <a:latin typeface="Georgia" panose="02040502050405020303" pitchFamily="18" charset="0"/>
              </a:rPr>
              <a:t>Корвалол</a:t>
            </a:r>
            <a:r>
              <a:rPr lang="ru-RU" dirty="0">
                <a:latin typeface="Georgia" panose="02040502050405020303" pitchFamily="18" charset="0"/>
              </a:rPr>
              <a:t> (с мятой)</a:t>
            </a:r>
          </a:p>
          <a:p>
            <a:pPr eaLnBrk="1" hangingPunct="1">
              <a:buFontTx/>
              <a:buChar char="•"/>
            </a:pPr>
            <a:r>
              <a:rPr lang="ru-RU" u="sng" dirty="0">
                <a:latin typeface="Georgia" panose="02040502050405020303" pitchFamily="18" charset="0"/>
              </a:rPr>
              <a:t> </a:t>
            </a:r>
            <a:r>
              <a:rPr lang="ru-RU" u="sng" dirty="0" err="1">
                <a:latin typeface="Georgia" panose="02040502050405020303" pitchFamily="18" charset="0"/>
              </a:rPr>
              <a:t>Корвалдин</a:t>
            </a:r>
            <a:r>
              <a:rPr lang="ru-RU" dirty="0">
                <a:latin typeface="Georgia" panose="02040502050405020303" pitchFamily="18" charset="0"/>
              </a:rPr>
              <a:t> (с мятой и хмелем)</a:t>
            </a:r>
          </a:p>
          <a:p>
            <a:pPr eaLnBrk="1" hangingPunct="1">
              <a:buFontTx/>
              <a:buChar char="•"/>
            </a:pPr>
            <a:r>
              <a:rPr lang="ru-RU" u="sng" dirty="0">
                <a:latin typeface="Georgia" panose="02040502050405020303" pitchFamily="18" charset="0"/>
              </a:rPr>
              <a:t> Валокордин</a:t>
            </a:r>
            <a:r>
              <a:rPr lang="ru-RU" dirty="0">
                <a:latin typeface="Georgia" panose="02040502050405020303" pitchFamily="18" charset="0"/>
              </a:rPr>
              <a:t>(с мятой и хмелем)</a:t>
            </a:r>
          </a:p>
          <a:p>
            <a:pPr eaLnBrk="1" hangingPunct="1">
              <a:buFontTx/>
              <a:buChar char="•"/>
            </a:pPr>
            <a:r>
              <a:rPr lang="ru-RU" u="sng" dirty="0">
                <a:latin typeface="Georgia" panose="02040502050405020303" pitchFamily="18" charset="0"/>
              </a:rPr>
              <a:t> </a:t>
            </a:r>
            <a:r>
              <a:rPr lang="ru-RU" u="sng" dirty="0" err="1">
                <a:latin typeface="Georgia" panose="02040502050405020303" pitchFamily="18" charset="0"/>
              </a:rPr>
              <a:t>Беллатаминал</a:t>
            </a:r>
            <a:r>
              <a:rPr lang="ru-RU" dirty="0">
                <a:latin typeface="Georgia" panose="02040502050405020303" pitchFamily="18" charset="0"/>
              </a:rPr>
              <a:t> (белладонны </a:t>
            </a:r>
            <a:r>
              <a:rPr lang="ru-RU" dirty="0" err="1">
                <a:latin typeface="Georgia" panose="02040502050405020303" pitchFamily="18" charset="0"/>
              </a:rPr>
              <a:t>алкалоиды+фенобарбитал+эрготамин</a:t>
            </a:r>
            <a:r>
              <a:rPr lang="ru-RU" dirty="0">
                <a:latin typeface="Georgia" panose="02040502050405020303" pitchFamily="18" charset="0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ru-RU" u="sng" dirty="0"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ru-RU" u="sng" dirty="0" err="1">
                <a:latin typeface="Georgia" panose="02040502050405020303" pitchFamily="18" charset="0"/>
                <a:cs typeface="Tahoma" pitchFamily="34" charset="0"/>
              </a:rPr>
              <a:t>Валемидин</a:t>
            </a:r>
            <a:r>
              <a:rPr lang="ru-RU" u="sng" dirty="0"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ru-RU" dirty="0">
                <a:latin typeface="Georgia" panose="02040502050405020303" pitchFamily="18" charset="0"/>
                <a:cs typeface="Tahoma" pitchFamily="34" charset="0"/>
              </a:rPr>
              <a:t>(</a:t>
            </a:r>
            <a:r>
              <a:rPr lang="ru-RU" dirty="0" err="1">
                <a:latin typeface="Georgia" panose="02040502050405020303" pitchFamily="18" charset="0"/>
                <a:cs typeface="Tahoma" pitchFamily="34" charset="0"/>
              </a:rPr>
              <a:t>валериана+пустырник+боярышник+мята+димедрол</a:t>
            </a:r>
            <a:r>
              <a:rPr lang="ru-RU" dirty="0">
                <a:latin typeface="Georgia" panose="02040502050405020303" pitchFamily="18" charset="0"/>
                <a:cs typeface="Tahoma" pitchFamily="34" charset="0"/>
              </a:rPr>
              <a:t>)</a:t>
            </a:r>
          </a:p>
          <a:p>
            <a:pPr eaLnBrk="1" hangingPunct="1">
              <a:buFontTx/>
              <a:buChar char="•"/>
            </a:pPr>
            <a:endParaRPr lang="ru-RU" dirty="0">
              <a:latin typeface="Georgia" panose="02040502050405020303" pitchFamily="18" charset="0"/>
            </a:endParaRPr>
          </a:p>
          <a:p>
            <a:pPr eaLnBrk="1" hangingPunct="1"/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B6DA54F0-212B-D0B7-5994-7ABF7BAD2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91" y="3979863"/>
            <a:ext cx="9158287" cy="246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900" dirty="0">
                <a:latin typeface="Georgia" panose="02040502050405020303" pitchFamily="18" charset="0"/>
              </a:rPr>
              <a:t>б) </a:t>
            </a:r>
            <a:r>
              <a:rPr lang="ru-RU" sz="1900" i="1" u="sng" dirty="0">
                <a:latin typeface="Georgia" panose="02040502050405020303" pitchFamily="18" charset="0"/>
                <a:cs typeface="Tahoma" pitchFamily="34" charset="0"/>
              </a:rPr>
              <a:t>комбинированные</a:t>
            </a:r>
            <a:r>
              <a:rPr lang="ru-RU" sz="1900" u="sng" dirty="0">
                <a:latin typeface="Georgia" panose="02040502050405020303" pitchFamily="18" charset="0"/>
                <a:cs typeface="Tahoma" pitchFamily="34" charset="0"/>
              </a:rPr>
              <a:t>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sz="1900" u="sng" dirty="0">
                <a:latin typeface="Georgia" panose="02040502050405020303" pitchFamily="18" charset="0"/>
                <a:cs typeface="Tahoma" pitchFamily="34" charset="0"/>
              </a:rPr>
              <a:t>Сбор успокоительный – </a:t>
            </a:r>
            <a:r>
              <a:rPr lang="ru-RU" sz="1900" u="sng" dirty="0" err="1">
                <a:latin typeface="Georgia" panose="02040502050405020303" pitchFamily="18" charset="0"/>
                <a:cs typeface="Tahoma" pitchFamily="34" charset="0"/>
              </a:rPr>
              <a:t>Фитоседан</a:t>
            </a:r>
            <a:r>
              <a:rPr lang="ru-RU" sz="1900" u="sng" dirty="0">
                <a:latin typeface="Georgia" panose="02040502050405020303" pitchFamily="18" charset="0"/>
                <a:cs typeface="Tahoma" pitchFamily="34" charset="0"/>
              </a:rPr>
              <a:t> №3 и №2</a:t>
            </a:r>
            <a:r>
              <a:rPr lang="ru-RU" sz="2000" dirty="0"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ru-RU" dirty="0">
                <a:latin typeface="Georgia" panose="02040502050405020303" pitchFamily="18" charset="0"/>
                <a:cs typeface="Tahoma" pitchFamily="34" charset="0"/>
              </a:rPr>
              <a:t>(№3 </a:t>
            </a:r>
            <a:r>
              <a:rPr lang="ru-RU" dirty="0" err="1">
                <a:latin typeface="Georgia" panose="02040502050405020303" pitchFamily="18" charset="0"/>
                <a:cs typeface="Tahoma" pitchFamily="34" charset="0"/>
              </a:rPr>
              <a:t>пустырник+душица+чабрец+валериана+донник</a:t>
            </a:r>
            <a:r>
              <a:rPr lang="ru-RU" dirty="0">
                <a:latin typeface="Georgia" panose="02040502050405020303" pitchFamily="18" charset="0"/>
                <a:cs typeface="Tahoma" pitchFamily="34" charset="0"/>
              </a:rPr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1900" u="sng" dirty="0" err="1">
                <a:latin typeface="Georgia" panose="02040502050405020303" pitchFamily="18" charset="0"/>
                <a:cs typeface="Tahoma" pitchFamily="34" charset="0"/>
              </a:rPr>
              <a:t>Персен</a:t>
            </a:r>
            <a:r>
              <a:rPr lang="ru-RU" sz="1900" dirty="0"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ru-RU" dirty="0">
                <a:latin typeface="Georgia" panose="02040502050405020303" pitchFamily="18" charset="0"/>
                <a:cs typeface="Tahoma" pitchFamily="34" charset="0"/>
              </a:rPr>
              <a:t>(</a:t>
            </a:r>
            <a:r>
              <a:rPr lang="ru-RU" dirty="0" err="1">
                <a:latin typeface="Georgia" panose="02040502050405020303" pitchFamily="18" charset="0"/>
                <a:cs typeface="Tahoma" pitchFamily="34" charset="0"/>
              </a:rPr>
              <a:t>валериана+мята+мелисса</a:t>
            </a:r>
            <a:r>
              <a:rPr lang="ru-RU" dirty="0">
                <a:latin typeface="Georgia" panose="02040502050405020303" pitchFamily="18" charset="0"/>
                <a:cs typeface="Tahoma" pitchFamily="34" charset="0"/>
              </a:rPr>
              <a:t>)</a:t>
            </a:r>
            <a:endParaRPr lang="ru-RU" u="sng" dirty="0">
              <a:latin typeface="Georgia" panose="02040502050405020303" pitchFamily="18" charset="0"/>
              <a:cs typeface="Tahoma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sz="1900" u="sng" dirty="0">
                <a:latin typeface="Georgia" panose="02040502050405020303" pitchFamily="18" charset="0"/>
                <a:cs typeface="Tahoma" pitchFamily="34" charset="0"/>
              </a:rPr>
              <a:t>Ново-</a:t>
            </a:r>
            <a:r>
              <a:rPr lang="ru-RU" sz="1900" u="sng" dirty="0" err="1">
                <a:latin typeface="Georgia" panose="02040502050405020303" pitchFamily="18" charset="0"/>
                <a:cs typeface="Tahoma" pitchFamily="34" charset="0"/>
              </a:rPr>
              <a:t>пассит</a:t>
            </a:r>
            <a:r>
              <a:rPr lang="ru-RU" sz="1900" u="sng" dirty="0"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ru-RU" sz="1900" dirty="0">
                <a:latin typeface="Georgia" panose="02040502050405020303" pitchFamily="18" charset="0"/>
                <a:cs typeface="Tahoma" pitchFamily="34" charset="0"/>
              </a:rPr>
              <a:t>(</a:t>
            </a:r>
            <a:r>
              <a:rPr lang="ru-RU" sz="2000" dirty="0" err="1">
                <a:latin typeface="Georgia" panose="02040502050405020303" pitchFamily="18" charset="0"/>
                <a:cs typeface="Tahoma" pitchFamily="34" charset="0"/>
              </a:rPr>
              <a:t>валериана+мелисса+зверобой+боярышник+пассифлора+хмель</a:t>
            </a:r>
            <a:r>
              <a:rPr lang="ru-RU" sz="2000" dirty="0">
                <a:latin typeface="Georgia" panose="02040502050405020303" pitchFamily="18" charset="0"/>
                <a:cs typeface="Tahoma" pitchFamily="34" charset="0"/>
              </a:rPr>
              <a:t>+</a:t>
            </a:r>
          </a:p>
          <a:p>
            <a:pPr algn="just" eaLnBrk="1" hangingPunct="1"/>
            <a:r>
              <a:rPr lang="ru-RU" sz="2000" dirty="0">
                <a:latin typeface="Georgia" panose="02040502050405020303" pitchFamily="18" charset="0"/>
                <a:cs typeface="Tahoma" pitchFamily="34" charset="0"/>
              </a:rPr>
              <a:t>      бузина</a:t>
            </a:r>
            <a:r>
              <a:rPr lang="ru-RU" sz="1900" dirty="0">
                <a:latin typeface="Georgia" panose="02040502050405020303" pitchFamily="18" charset="0"/>
                <a:cs typeface="Tahoma" pitchFamily="34" charset="0"/>
              </a:rPr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sz="1900" u="sng" dirty="0" err="1">
                <a:latin typeface="Georgia" panose="02040502050405020303" pitchFamily="18" charset="0"/>
                <a:cs typeface="Tahoma" pitchFamily="34" charset="0"/>
              </a:rPr>
              <a:t>Дормиплант</a:t>
            </a:r>
            <a:r>
              <a:rPr lang="ru-RU" sz="1900" u="sng" dirty="0"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ru-RU" sz="1900" dirty="0">
                <a:latin typeface="Georgia" panose="02040502050405020303" pitchFamily="18" charset="0"/>
                <a:cs typeface="Tahoma" pitchFamily="34" charset="0"/>
              </a:rPr>
              <a:t>(</a:t>
            </a:r>
            <a:r>
              <a:rPr lang="ru-RU" sz="1900" dirty="0" err="1">
                <a:latin typeface="Georgia" panose="02040502050405020303" pitchFamily="18" charset="0"/>
                <a:cs typeface="Tahoma" pitchFamily="34" charset="0"/>
              </a:rPr>
              <a:t>Валериана+мелисса</a:t>
            </a:r>
            <a:r>
              <a:rPr lang="ru-RU" sz="1900" dirty="0">
                <a:latin typeface="Georgia" panose="02040502050405020303" pitchFamily="18" charset="0"/>
                <a:cs typeface="Tahoma" pitchFamily="34" charset="0"/>
              </a:rPr>
              <a:t>)</a:t>
            </a:r>
            <a:endParaRPr lang="ru-RU" dirty="0"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D03960D8-F235-98A3-B75F-F09808F05C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765175"/>
            <a:ext cx="1371600" cy="454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69B54625-C14E-8715-6F7D-387931DAEB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7175" y="1125538"/>
            <a:ext cx="288925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06B12B88-A04C-B98B-56F8-8BCE417D2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762000"/>
            <a:ext cx="1447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000" b="1" u="sng" dirty="0">
                <a:solidFill>
                  <a:schemeClr val="tx2"/>
                </a:solidFill>
                <a:latin typeface="Georgia" panose="02040502050405020303" pitchFamily="18" charset="0"/>
              </a:rPr>
              <a:t>Нейролептики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– психотропные препараты, подавляющие высшую нервную деятельность, эмоциональное состояние, поведение, устраняющие проявления психоза, но не нарушающие сознание.</a:t>
            </a:r>
          </a:p>
          <a:p>
            <a:pPr marL="0" indent="0" algn="just">
              <a:buNone/>
            </a:pPr>
            <a:endParaRPr lang="ru-RU" sz="2000" b="1" dirty="0">
              <a:latin typeface="Georgia" panose="02040502050405020303" pitchFamily="18" charset="0"/>
            </a:endParaRPr>
          </a:p>
          <a:p>
            <a:pPr algn="just"/>
            <a:r>
              <a:rPr lang="ru-RU" sz="2000" b="1" u="sng" dirty="0">
                <a:solidFill>
                  <a:schemeClr val="tx2"/>
                </a:solidFill>
                <a:latin typeface="Georgia" panose="02040502050405020303" pitchFamily="18" charset="0"/>
              </a:rPr>
              <a:t>Психоз</a:t>
            </a:r>
            <a:r>
              <a:rPr lang="ru-RU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– глубокое болезненное состояние психики, проявляющееся неадекватным отражением реального мира с нарушением поведения, изменением психической деятельности, с возникновением </a:t>
            </a:r>
            <a:r>
              <a:rPr lang="ru-RU" sz="2000" u="sng" dirty="0">
                <a:latin typeface="Georgia" panose="02040502050405020303" pitchFamily="18" charset="0"/>
              </a:rPr>
              <a:t>галлюцинаций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u="sng" dirty="0">
                <a:latin typeface="Georgia" panose="02040502050405020303" pitchFamily="18" charset="0"/>
              </a:rPr>
              <a:t>бреда</a:t>
            </a:r>
            <a:r>
              <a:rPr lang="ru-RU" sz="2000" dirty="0">
                <a:latin typeface="Georgia" panose="02040502050405020303" pitchFamily="18" charset="0"/>
              </a:rPr>
              <a:t>, помрачнения сознания и проч.</a:t>
            </a:r>
          </a:p>
          <a:p>
            <a:pPr marL="0" indent="0" algn="just">
              <a:buNone/>
            </a:pPr>
            <a:endParaRPr lang="ru-RU" sz="2000" dirty="0">
              <a:latin typeface="Georgia" panose="02040502050405020303" pitchFamily="18" charset="0"/>
            </a:endParaRPr>
          </a:p>
          <a:p>
            <a:pPr algn="just"/>
            <a:r>
              <a:rPr lang="ru-RU" sz="2000" b="1" u="sng" dirty="0">
                <a:solidFill>
                  <a:schemeClr val="tx2"/>
                </a:solidFill>
                <a:latin typeface="Georgia" panose="02040502050405020303" pitchFamily="18" charset="0"/>
              </a:rPr>
              <a:t>Шизофрения</a:t>
            </a:r>
            <a:r>
              <a:rPr lang="ru-RU" sz="2000" dirty="0">
                <a:latin typeface="Georgia" panose="02040502050405020303" pitchFamily="18" charset="0"/>
              </a:rPr>
              <a:t> – психическое расстройство, характеризующееся сочетанием 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продуктивной</a:t>
            </a:r>
            <a:r>
              <a:rPr lang="ru-RU" sz="2000" dirty="0">
                <a:latin typeface="Georgia" panose="02040502050405020303" pitchFamily="18" charset="0"/>
              </a:rPr>
              <a:t> (галлюцинаторной, бредовой) и </a:t>
            </a: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негативной</a:t>
            </a:r>
            <a:r>
              <a:rPr lang="ru-RU" sz="2000" dirty="0">
                <a:latin typeface="Georgia" panose="02040502050405020303" pitchFamily="18" charset="0"/>
              </a:rPr>
              <a:t> (апатия, абулия (безволие), </a:t>
            </a:r>
            <a:r>
              <a:rPr lang="ru-RU" sz="2000" dirty="0" err="1">
                <a:latin typeface="Georgia" panose="02040502050405020303" pitchFamily="18" charset="0"/>
              </a:rPr>
              <a:t>алогия</a:t>
            </a:r>
            <a:r>
              <a:rPr lang="ru-RU" sz="2000" dirty="0">
                <a:latin typeface="Georgia" panose="02040502050405020303" pitchFamily="18" charset="0"/>
              </a:rPr>
              <a:t> (бедность речи), эмоциональная и социальная отгороженность и др.) симптоматики, поведенческих и когнитивных нарушений (памяти, внимания, мышления и др.).</a:t>
            </a:r>
          </a:p>
          <a:p>
            <a:pPr algn="just"/>
            <a:endParaRPr lang="ru-RU" sz="20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Georgia" panose="02040502050405020303" pitchFamily="18" charset="0"/>
            </a:endParaRPr>
          </a:p>
          <a:p>
            <a:pPr algn="just"/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8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9800000.ru/uploads/products/7c776292e2533374812a0033baf7a3c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47" y="437444"/>
            <a:ext cx="23590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s://6030000.ru/upload/iblock/0a9/0a98ce599635c234dfd99fbf2a71d46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224" y="35374"/>
            <a:ext cx="3775848" cy="377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https://6030000.ru/upload/iblock/41a/41ab0ac60bc3305aabadc0088283b42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460" y="3254436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03A551-C041-1759-B836-B44E4AD918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9673" y="562829"/>
            <a:ext cx="2074864" cy="3516787"/>
          </a:xfrm>
          <a:prstGeom prst="rect">
            <a:avLst/>
          </a:prstGeom>
        </p:spPr>
      </p:pic>
      <p:pic>
        <p:nvPicPr>
          <p:cNvPr id="6148" name="Picture 6" descr="https://samson-pharma.ru/uploads/prod/57/57-6002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34" t="3407" r="19987"/>
          <a:stretch>
            <a:fillRect/>
          </a:stretch>
        </p:blipFill>
        <p:spPr bwMode="auto">
          <a:xfrm>
            <a:off x="3904596" y="3284994"/>
            <a:ext cx="20748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440BFD-1F87-67F8-AD08-E768BD74BA9D}"/>
              </a:ext>
            </a:extLst>
          </p:cNvPr>
          <p:cNvSpPr txBox="1"/>
          <p:nvPr/>
        </p:nvSpPr>
        <p:spPr>
          <a:xfrm>
            <a:off x="2054693" y="372265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E19D7-CF3D-62D6-153B-7217165F65BD}"/>
              </a:ext>
            </a:extLst>
          </p:cNvPr>
          <p:cNvSpPr txBox="1"/>
          <p:nvPr/>
        </p:nvSpPr>
        <p:spPr>
          <a:xfrm>
            <a:off x="5875388" y="2136556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FAE98DD-F29C-9D3A-EDDA-CC7B1D35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81" y="4421840"/>
            <a:ext cx="3036024" cy="199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A61A8D-C584-5874-1266-A22C47EA99F7}"/>
              </a:ext>
            </a:extLst>
          </p:cNvPr>
          <p:cNvSpPr txBox="1"/>
          <p:nvPr/>
        </p:nvSpPr>
        <p:spPr>
          <a:xfrm>
            <a:off x="2924390" y="4533412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F32E9-2B2F-9047-6CDB-7A74073601D7}"/>
              </a:ext>
            </a:extLst>
          </p:cNvPr>
          <p:cNvSpPr txBox="1"/>
          <p:nvPr/>
        </p:nvSpPr>
        <p:spPr>
          <a:xfrm>
            <a:off x="6009023" y="5544289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</p:spTree>
    <p:extLst>
      <p:ext uri="{BB962C8B-B14F-4D97-AF65-F5344CB8AC3E}">
        <p14:creationId xmlns:p14="http://schemas.microsoft.com/office/powerpoint/2010/main" val="36069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proanalogi.ru/upload/iblock/97e/97e7ba08d250b3ebee740e7ef949dadd.jpg">
            <a:extLst>
              <a:ext uri="{FF2B5EF4-FFF2-40B4-BE49-F238E27FC236}">
                <a16:creationId xmlns:a16="http://schemas.microsoft.com/office/drawing/2014/main" id="{42DE161D-2456-58BE-BD70-890C597DF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31" y="465138"/>
            <a:ext cx="2319337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s://samson-pharma.ru/uploads/prod/141/141-54243.png">
            <a:extLst>
              <a:ext uri="{FF2B5EF4-FFF2-40B4-BE49-F238E27FC236}">
                <a16:creationId xmlns:a16="http://schemas.microsoft.com/office/drawing/2014/main" id="{C62FFC8B-18E8-64CA-FC45-9337AE0B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0" t="22398" b="21419"/>
          <a:stretch>
            <a:fillRect/>
          </a:stretch>
        </p:blipFill>
        <p:spPr bwMode="auto">
          <a:xfrm>
            <a:off x="3923928" y="558077"/>
            <a:ext cx="40195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s://6030000.ru/upload/iblock/010/010767009783b4ea7d73164d8e3f44f3.png">
            <a:extLst>
              <a:ext uri="{FF2B5EF4-FFF2-40B4-BE49-F238E27FC236}">
                <a16:creationId xmlns:a16="http://schemas.microsoft.com/office/drawing/2014/main" id="{76796A64-A80B-2DF7-68E5-5E4E1C104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91" r="20938"/>
          <a:stretch>
            <a:fillRect/>
          </a:stretch>
        </p:blipFill>
        <p:spPr bwMode="auto">
          <a:xfrm>
            <a:off x="6300192" y="2856777"/>
            <a:ext cx="18621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 descr="https://stolichki.ru/i/drugs/big/43206_1538400595.jpg">
            <a:extLst>
              <a:ext uri="{FF2B5EF4-FFF2-40B4-BE49-F238E27FC236}">
                <a16:creationId xmlns:a16="http://schemas.microsoft.com/office/drawing/2014/main" id="{0190B087-0510-17F9-A061-DBFB8999E1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591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AutoShape 12" descr="https://stolichki.ru/i/drugs/big/43206_1538400595.jpg">
            <a:extLst>
              <a:ext uri="{FF2B5EF4-FFF2-40B4-BE49-F238E27FC236}">
                <a16:creationId xmlns:a16="http://schemas.microsoft.com/office/drawing/2014/main" id="{56AF2B87-4ECD-0AAF-59B0-0D844658CE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31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9801FDF4-FBC5-5847-8236-60DA7D266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188" y="2774835"/>
            <a:ext cx="3033712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 descr="https://uteka.ru/media/big/1/cf/1cfe2262ac2f41be5d6c59b1d48cdc87.jpg">
            <a:extLst>
              <a:ext uri="{FF2B5EF4-FFF2-40B4-BE49-F238E27FC236}">
                <a16:creationId xmlns:a16="http://schemas.microsoft.com/office/drawing/2014/main" id="{3512885A-CD19-5DC1-2567-C69AD8087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93" y="3371349"/>
            <a:ext cx="237807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7C3A6F-5797-80C7-DE39-36D8D4ABBA6F}"/>
              </a:ext>
            </a:extLst>
          </p:cNvPr>
          <p:cNvSpPr txBox="1"/>
          <p:nvPr/>
        </p:nvSpPr>
        <p:spPr>
          <a:xfrm>
            <a:off x="1562518" y="2405503"/>
            <a:ext cx="56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7+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992CAF-BE1C-EA10-257C-55D872EA821F}"/>
              </a:ext>
            </a:extLst>
          </p:cNvPr>
          <p:cNvSpPr txBox="1"/>
          <p:nvPr/>
        </p:nvSpPr>
        <p:spPr>
          <a:xfrm>
            <a:off x="6444208" y="409164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3+</a:t>
            </a:r>
          </a:p>
        </p:txBody>
      </p:sp>
    </p:spTree>
    <p:extLst>
      <p:ext uri="{BB962C8B-B14F-4D97-AF65-F5344CB8AC3E}">
        <p14:creationId xmlns:p14="http://schemas.microsoft.com/office/powerpoint/2010/main" val="2081181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amson-pharma.ru/uploads/prod/139/139-42652.png">
            <a:extLst>
              <a:ext uri="{FF2B5EF4-FFF2-40B4-BE49-F238E27FC236}">
                <a16:creationId xmlns:a16="http://schemas.microsoft.com/office/drawing/2014/main" id="{27BED7AE-6BA9-7055-F6B2-FE6D3538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91" r="23460"/>
          <a:stretch>
            <a:fillRect/>
          </a:stretch>
        </p:blipFill>
        <p:spPr bwMode="auto">
          <a:xfrm>
            <a:off x="4970287" y="712390"/>
            <a:ext cx="2051120" cy="371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://lekhar.ru/wp-content/uploads/2018/04/55055-1-1-e1524650422198.jpg">
            <a:extLst>
              <a:ext uri="{FF2B5EF4-FFF2-40B4-BE49-F238E27FC236}">
                <a16:creationId xmlns:a16="http://schemas.microsoft.com/office/drawing/2014/main" id="{8077837D-EE7E-CEEB-E37C-E8F563F4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407" y="719139"/>
            <a:ext cx="1849437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s://6030000.ru/upload/iblock/1be/1be5fb45c8b7b8959824f4c41356641f.png">
            <a:extLst>
              <a:ext uri="{FF2B5EF4-FFF2-40B4-BE49-F238E27FC236}">
                <a16:creationId xmlns:a16="http://schemas.microsoft.com/office/drawing/2014/main" id="{BDF47A06-5501-E462-295D-FB745C7D8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934" y="459517"/>
            <a:ext cx="3608388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988393D0-3CD2-9041-BB78-6910277B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4293096"/>
            <a:ext cx="2744403" cy="249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 descr="http://health2beauty.ru/h2bimg.cgi?i=https://mmedia.ozone.ru/multimedia/1021393774.jpg">
            <a:extLst>
              <a:ext uri="{FF2B5EF4-FFF2-40B4-BE49-F238E27FC236}">
                <a16:creationId xmlns:a16="http://schemas.microsoft.com/office/drawing/2014/main" id="{0BD2BDD3-FEC2-8E62-BF7A-4F34736F9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18" y="3374897"/>
            <a:ext cx="24320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BE8850-3E83-2972-EC7B-40A17C955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01" y="459517"/>
            <a:ext cx="1600200" cy="2857500"/>
          </a:xfrm>
          <a:prstGeom prst="rect">
            <a:avLst/>
          </a:prstGeom>
        </p:spPr>
      </p:pic>
      <p:pic>
        <p:nvPicPr>
          <p:cNvPr id="8" name="Picture 17" descr="https://samson-pharma.ru/uploads/prod/15/15-28136.png">
            <a:extLst>
              <a:ext uri="{FF2B5EF4-FFF2-40B4-BE49-F238E27FC236}">
                <a16:creationId xmlns:a16="http://schemas.microsoft.com/office/drawing/2014/main" id="{05DA8976-379A-EF0E-BF9E-636832DBD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24" b="21500"/>
          <a:stretch>
            <a:fillRect/>
          </a:stretch>
        </p:blipFill>
        <p:spPr bwMode="auto">
          <a:xfrm>
            <a:off x="5551382" y="4581526"/>
            <a:ext cx="3319462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57DD4-5480-4DA9-5A7F-A003F750FFC0}"/>
              </a:ext>
            </a:extLst>
          </p:cNvPr>
          <p:cNvSpPr txBox="1"/>
          <p:nvPr/>
        </p:nvSpPr>
        <p:spPr>
          <a:xfrm>
            <a:off x="291818" y="55519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5A2E2-910D-77A0-7209-91F1992722DC}"/>
              </a:ext>
            </a:extLst>
          </p:cNvPr>
          <p:cNvSpPr txBox="1"/>
          <p:nvPr/>
        </p:nvSpPr>
        <p:spPr>
          <a:xfrm>
            <a:off x="712254" y="3655238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14+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456DEE-274B-60F9-1BBA-12EDBA03FF17}"/>
              </a:ext>
            </a:extLst>
          </p:cNvPr>
          <p:cNvSpPr txBox="1"/>
          <p:nvPr/>
        </p:nvSpPr>
        <p:spPr>
          <a:xfrm>
            <a:off x="1793817" y="342900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БАД</a:t>
            </a:r>
          </a:p>
        </p:txBody>
      </p:sp>
    </p:spTree>
    <p:extLst>
      <p:ext uri="{BB962C8B-B14F-4D97-AF65-F5344CB8AC3E}">
        <p14:creationId xmlns:p14="http://schemas.microsoft.com/office/powerpoint/2010/main" val="4063844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8B1A6F3-3A84-BB28-1AA2-DF84065348F8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341438"/>
            <a:ext cx="8207375" cy="4941887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66FF66"/>
              </a:buClr>
              <a:buSzPct val="145000"/>
              <a:buFont typeface="Arial" pitchFamily="34" charset="0"/>
              <a:buChar char="•"/>
              <a:defRPr/>
            </a:pPr>
            <a:r>
              <a:rPr lang="ru-RU" b="1" u="sng" dirty="0" err="1"/>
              <a:t>предневротические</a:t>
            </a:r>
            <a:r>
              <a:rPr lang="ru-RU" b="1" u="sng" dirty="0"/>
              <a:t> расстройства</a:t>
            </a:r>
            <a:r>
              <a:rPr lang="ru-RU" dirty="0"/>
              <a:t> с повышенной возбудимостью и сопровождающиеся: </a:t>
            </a:r>
            <a:r>
              <a:rPr lang="ru-RU" dirty="0" err="1"/>
              <a:t>коронароспазмом</a:t>
            </a:r>
            <a:r>
              <a:rPr lang="ru-RU" dirty="0"/>
              <a:t>, чувством страха, тревогой, головной болью, усталостью, </a:t>
            </a:r>
          </a:p>
          <a:p>
            <a:pPr algn="just">
              <a:buClr>
                <a:srgbClr val="66FF66"/>
              </a:buClr>
              <a:buSzPct val="145000"/>
              <a:buFont typeface="Arial" pitchFamily="34" charset="0"/>
              <a:buChar char="•"/>
              <a:defRPr/>
            </a:pPr>
            <a:r>
              <a:rPr lang="ru-RU" dirty="0"/>
              <a:t>бессонница, </a:t>
            </a:r>
          </a:p>
          <a:p>
            <a:pPr algn="just">
              <a:buClr>
                <a:srgbClr val="66FF66"/>
              </a:buClr>
              <a:buSzPct val="145000"/>
              <a:buFont typeface="Arial" pitchFamily="34" charset="0"/>
              <a:buChar char="•"/>
              <a:defRPr/>
            </a:pPr>
            <a:r>
              <a:rPr lang="ru-RU" dirty="0"/>
              <a:t>повышенная судорожная готовность у детей,  </a:t>
            </a:r>
          </a:p>
          <a:p>
            <a:pPr algn="just">
              <a:buClr>
                <a:srgbClr val="66FF66"/>
              </a:buClr>
              <a:buSzPct val="145000"/>
              <a:buFont typeface="Arial" pitchFamily="34" charset="0"/>
              <a:buChar char="•"/>
              <a:defRPr/>
            </a:pPr>
            <a:r>
              <a:rPr lang="ru-RU" dirty="0"/>
              <a:t>климактерические нарушения, </a:t>
            </a:r>
          </a:p>
          <a:p>
            <a:pPr algn="just">
              <a:buClr>
                <a:srgbClr val="66FF66"/>
              </a:buClr>
              <a:buSzPct val="145000"/>
              <a:buFont typeface="Arial" pitchFamily="34" charset="0"/>
              <a:buChar char="•"/>
              <a:defRPr/>
            </a:pPr>
            <a:r>
              <a:rPr lang="ru-RU" dirty="0"/>
              <a:t>нейроциркуляторная дистония </a:t>
            </a:r>
            <a:r>
              <a:rPr lang="ru-RU" sz="2000" i="1" dirty="0"/>
              <a:t>(доклад – сам. работа)</a:t>
            </a:r>
            <a:r>
              <a:rPr lang="ru-RU" dirty="0"/>
              <a:t>, </a:t>
            </a:r>
          </a:p>
          <a:p>
            <a:pPr algn="just">
              <a:buClr>
                <a:srgbClr val="66FF66"/>
              </a:buClr>
              <a:buSzPct val="145000"/>
              <a:buFont typeface="Arial" pitchFamily="34" charset="0"/>
              <a:buChar char="•"/>
              <a:defRPr/>
            </a:pPr>
            <a:r>
              <a:rPr lang="ru-RU" dirty="0"/>
              <a:t>спазмы гладкой мускулатуры.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C6C0B7-4791-3EBD-0B5D-86C78A6D1BC4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584906"/>
            <a:ext cx="7704856" cy="118745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u="sng">
                <a:solidFill>
                  <a:srgbClr val="00B050"/>
                </a:solidFill>
                <a:latin typeface="Georgia" panose="02040502050405020303" pitchFamily="18" charset="0"/>
              </a:rPr>
              <a:t>ПОКАЗАНИЯ К ПРИМЕНЕНИЮ</a:t>
            </a:r>
            <a:endParaRPr lang="ru-RU" sz="3200" b="1" i="1" u="sng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6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1192A-F09B-FC62-EE61-91111DAA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3898776" cy="10668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Georgia" panose="02040502050405020303" pitchFamily="18" charset="0"/>
              </a:rPr>
              <a:t>Побочные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52754-CAB9-9BC2-EE7B-FAF9545B4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241" y="1731617"/>
            <a:ext cx="4208701" cy="4525963"/>
          </a:xfrm>
        </p:spPr>
        <p:txBody>
          <a:bodyPr>
            <a:normAutofit/>
          </a:bodyPr>
          <a:lstStyle/>
          <a:p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Снижение умственной и физической работоспособности (бромиды), усталость, сонливость, заторможенность </a:t>
            </a:r>
          </a:p>
          <a:p>
            <a:r>
              <a:rPr lang="ru-RU" sz="2000" dirty="0">
                <a:latin typeface="Georgia" panose="02040502050405020303" pitchFamily="18" charset="0"/>
              </a:rPr>
              <a:t>П</a:t>
            </a:r>
            <a:r>
              <a:rPr lang="uk-UA" sz="2000" dirty="0" err="1">
                <a:latin typeface="Georgia" panose="02040502050405020303" pitchFamily="18" charset="0"/>
              </a:rPr>
              <a:t>ри</a:t>
            </a:r>
            <a:r>
              <a:rPr lang="uk-UA" sz="2000" dirty="0">
                <a:latin typeface="Georgia" panose="02040502050405020303" pitchFamily="18" charset="0"/>
              </a:rPr>
              <a:t> </a:t>
            </a:r>
            <a:r>
              <a:rPr lang="uk-UA" sz="2000" dirty="0" err="1">
                <a:latin typeface="Georgia" panose="02040502050405020303" pitchFamily="18" charset="0"/>
              </a:rPr>
              <a:t>длительном</a:t>
            </a:r>
            <a:r>
              <a:rPr lang="uk-UA" sz="2000" dirty="0">
                <a:latin typeface="Georgia" panose="02040502050405020303" pitchFamily="18" charset="0"/>
              </a:rPr>
              <a:t> </a:t>
            </a:r>
            <a:r>
              <a:rPr lang="uk-UA" sz="2000" dirty="0" err="1">
                <a:latin typeface="Georgia" panose="02040502050405020303" pitchFamily="18" charset="0"/>
              </a:rPr>
              <a:t>применении</a:t>
            </a:r>
            <a:r>
              <a:rPr lang="uk-UA" sz="2000" dirty="0">
                <a:latin typeface="Georgia" panose="02040502050405020303" pitchFamily="18" charset="0"/>
              </a:rPr>
              <a:t> </a:t>
            </a:r>
            <a:r>
              <a:rPr lang="uk-UA" sz="2000" dirty="0" err="1">
                <a:latin typeface="Georgia" panose="02040502050405020303" pitchFamily="18" charset="0"/>
              </a:rPr>
              <a:t>препараты</a:t>
            </a:r>
            <a:r>
              <a:rPr lang="uk-UA" sz="2000" dirty="0">
                <a:latin typeface="Georgia" panose="02040502050405020303" pitchFamily="18" charset="0"/>
              </a:rPr>
              <a:t> </a:t>
            </a:r>
            <a:r>
              <a:rPr lang="uk-UA" sz="2000" dirty="0" err="1">
                <a:latin typeface="Georgia" panose="02040502050405020303" pitchFamily="18" charset="0"/>
              </a:rPr>
              <a:t>брома</a:t>
            </a:r>
            <a:r>
              <a:rPr lang="uk-UA" sz="2000" dirty="0">
                <a:latin typeface="Georgia" panose="02040502050405020303" pitchFamily="18" charset="0"/>
              </a:rPr>
              <a:t> </a:t>
            </a:r>
            <a:r>
              <a:rPr lang="uk-UA" sz="2000" dirty="0" err="1">
                <a:latin typeface="Georgia" panose="02040502050405020303" pitchFamily="18" charset="0"/>
              </a:rPr>
              <a:t>вызывают</a:t>
            </a:r>
            <a:r>
              <a:rPr lang="uk-UA" sz="2000" dirty="0">
                <a:latin typeface="Georgia" panose="02040502050405020303" pitchFamily="18" charset="0"/>
              </a:rPr>
              <a:t> </a:t>
            </a:r>
            <a:r>
              <a:rPr lang="uk-UA" sz="2000" dirty="0">
                <a:solidFill>
                  <a:srgbClr val="0000FF"/>
                </a:solidFill>
                <a:latin typeface="Georgia" panose="02040502050405020303" pitchFamily="18" charset="0"/>
              </a:rPr>
              <a:t>«</a:t>
            </a:r>
            <a:r>
              <a:rPr lang="uk-UA" sz="2000" dirty="0" err="1">
                <a:solidFill>
                  <a:srgbClr val="0000FF"/>
                </a:solidFill>
                <a:latin typeface="Georgia" panose="02040502050405020303" pitchFamily="18" charset="0"/>
              </a:rPr>
              <a:t>бромизм</a:t>
            </a:r>
            <a:r>
              <a:rPr lang="uk-UA" sz="2000" dirty="0">
                <a:solidFill>
                  <a:srgbClr val="0000FF"/>
                </a:solidFill>
                <a:latin typeface="Georgia" panose="02040502050405020303" pitchFamily="18" charset="0"/>
              </a:rPr>
              <a:t>»</a:t>
            </a:r>
            <a:r>
              <a:rPr lang="ru-RU" sz="2000" dirty="0">
                <a:solidFill>
                  <a:srgbClr val="0000FF"/>
                </a:solidFill>
                <a:latin typeface="Georgia" panose="02040502050405020303" pitchFamily="18" charset="0"/>
              </a:rPr>
              <a:t>:</a:t>
            </a:r>
            <a:r>
              <a:rPr lang="uk-UA" sz="2000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uk-UA" sz="2000" dirty="0" err="1">
                <a:latin typeface="Georgia" panose="02040502050405020303" pitchFamily="18" charset="0"/>
              </a:rPr>
              <a:t>общая</a:t>
            </a:r>
            <a:r>
              <a:rPr lang="uk-UA" sz="2000" dirty="0">
                <a:latin typeface="Georgia" panose="02040502050405020303" pitchFamily="18" charset="0"/>
              </a:rPr>
              <a:t> </a:t>
            </a:r>
            <a:r>
              <a:rPr lang="uk-UA" sz="2000" dirty="0" err="1">
                <a:latin typeface="Georgia" panose="02040502050405020303" pitchFamily="18" charset="0"/>
              </a:rPr>
              <a:t>заторможенность</a:t>
            </a:r>
            <a:r>
              <a:rPr lang="uk-UA" sz="2000" dirty="0">
                <a:latin typeface="Georgia" panose="02040502050405020303" pitchFamily="18" charset="0"/>
              </a:rPr>
              <a:t>, </a:t>
            </a:r>
            <a:r>
              <a:rPr lang="uk-UA" sz="2000" dirty="0" err="1">
                <a:latin typeface="Georgia" panose="02040502050405020303" pitchFamily="18" charset="0"/>
              </a:rPr>
              <a:t>сонливость</a:t>
            </a:r>
            <a:r>
              <a:rPr lang="uk-UA" sz="2000" dirty="0">
                <a:latin typeface="Georgia" panose="02040502050405020303" pitchFamily="18" charset="0"/>
              </a:rPr>
              <a:t>, </a:t>
            </a:r>
            <a:r>
              <a:rPr lang="uk-UA" sz="2000" dirty="0" err="1">
                <a:latin typeface="Georgia" panose="02040502050405020303" pitchFamily="18" charset="0"/>
              </a:rPr>
              <a:t>ослабление</a:t>
            </a:r>
            <a:r>
              <a:rPr lang="uk-UA" sz="2000" dirty="0">
                <a:latin typeface="Georgia" panose="02040502050405020303" pitchFamily="18" charset="0"/>
              </a:rPr>
              <a:t> </a:t>
            </a:r>
            <a:r>
              <a:rPr lang="uk-UA" sz="2000" dirty="0" err="1">
                <a:latin typeface="Georgia" panose="02040502050405020303" pitchFamily="18" charset="0"/>
              </a:rPr>
              <a:t>памяти</a:t>
            </a:r>
            <a:r>
              <a:rPr lang="uk-UA" sz="2000" dirty="0">
                <a:latin typeface="Georgia" panose="02040502050405020303" pitchFamily="18" charset="0"/>
              </a:rPr>
              <a:t>, </a:t>
            </a:r>
            <a:r>
              <a:rPr lang="uk-UA" sz="2000" dirty="0" err="1">
                <a:latin typeface="Georgia" panose="02040502050405020303" pitchFamily="18" charset="0"/>
              </a:rPr>
              <a:t>апатия</a:t>
            </a:r>
            <a:r>
              <a:rPr lang="uk-UA" sz="2000" dirty="0">
                <a:latin typeface="Georgia" panose="02040502050405020303" pitchFamily="18" charset="0"/>
              </a:rPr>
              <a:t>, </a:t>
            </a:r>
            <a:r>
              <a:rPr lang="uk-UA" sz="2000" dirty="0" err="1">
                <a:latin typeface="Georgia" panose="02040502050405020303" pitchFamily="18" charset="0"/>
              </a:rPr>
              <a:t>снижение</a:t>
            </a:r>
            <a:r>
              <a:rPr lang="uk-UA" sz="2000" dirty="0">
                <a:latin typeface="Georgia" panose="02040502050405020303" pitchFamily="18" charset="0"/>
              </a:rPr>
              <a:t> </a:t>
            </a:r>
            <a:r>
              <a:rPr lang="uk-UA" sz="2000" dirty="0" err="1">
                <a:latin typeface="Georgia" panose="02040502050405020303" pitchFamily="18" charset="0"/>
              </a:rPr>
              <a:t>потенции</a:t>
            </a:r>
            <a:r>
              <a:rPr lang="uk-UA" sz="2000" dirty="0">
                <a:latin typeface="Georgia" panose="02040502050405020303" pitchFamily="18" charset="0"/>
              </a:rPr>
              <a:t>, </a:t>
            </a:r>
            <a:r>
              <a:rPr lang="uk-UA" sz="2000" dirty="0" err="1">
                <a:latin typeface="Georgia" panose="02040502050405020303" pitchFamily="18" charset="0"/>
              </a:rPr>
              <a:t>слезотечение</a:t>
            </a:r>
            <a:r>
              <a:rPr lang="uk-UA" sz="2000" dirty="0">
                <a:latin typeface="Georgia" panose="02040502050405020303" pitchFamily="18" charset="0"/>
              </a:rPr>
              <a:t>, кашель, </a:t>
            </a:r>
            <a:r>
              <a:rPr lang="uk-UA" sz="2000" dirty="0" err="1">
                <a:latin typeface="Georgia" panose="02040502050405020303" pitchFamily="18" charset="0"/>
              </a:rPr>
              <a:t>насморк</a:t>
            </a:r>
            <a:r>
              <a:rPr lang="uk-UA" sz="2000" dirty="0">
                <a:latin typeface="Georgia" panose="02040502050405020303" pitchFamily="18" charset="0"/>
              </a:rPr>
              <a:t>, </a:t>
            </a:r>
            <a:r>
              <a:rPr lang="uk-UA" sz="2000" dirty="0" err="1">
                <a:latin typeface="Georgia" panose="02040502050405020303" pitchFamily="18" charset="0"/>
              </a:rPr>
              <a:t>кож</a:t>
            </a:r>
            <a:r>
              <a:rPr lang="ru-RU" sz="2000" dirty="0">
                <a:latin typeface="Georgia" panose="02040502050405020303" pitchFamily="18" charset="0"/>
              </a:rPr>
              <a:t>ная сыпь</a:t>
            </a:r>
            <a:r>
              <a:rPr lang="uk-UA" dirty="0">
                <a:latin typeface="Georgia" panose="02040502050405020303" pitchFamily="18" charset="0"/>
              </a:rPr>
              <a:t> (</a:t>
            </a:r>
            <a:r>
              <a:rPr lang="uk-UA" dirty="0" err="1">
                <a:latin typeface="Georgia" panose="02040502050405020303" pitchFamily="18" charset="0"/>
              </a:rPr>
              <a:t>вводят</a:t>
            </a:r>
            <a:r>
              <a:rPr lang="uk-UA" dirty="0">
                <a:latin typeface="Georgia" panose="02040502050405020303" pitchFamily="18" charset="0"/>
              </a:rPr>
              <a:t> </a:t>
            </a:r>
            <a:r>
              <a:rPr lang="uk-UA" dirty="0" err="1">
                <a:latin typeface="Georgia" panose="02040502050405020303" pitchFamily="18" charset="0"/>
              </a:rPr>
              <a:t>большие</a:t>
            </a:r>
            <a:r>
              <a:rPr lang="uk-UA" dirty="0">
                <a:latin typeface="Georgia" panose="02040502050405020303" pitchFamily="18" charset="0"/>
              </a:rPr>
              <a:t> </a:t>
            </a:r>
            <a:r>
              <a:rPr lang="uk-UA" dirty="0" err="1">
                <a:latin typeface="Georgia" panose="02040502050405020303" pitchFamily="18" charset="0"/>
              </a:rPr>
              <a:t>количества</a:t>
            </a:r>
            <a:r>
              <a:rPr lang="uk-UA" dirty="0">
                <a:latin typeface="Georgia" panose="02040502050405020303" pitchFamily="18" charset="0"/>
              </a:rPr>
              <a:t> </a:t>
            </a:r>
            <a:r>
              <a:rPr lang="uk-UA" dirty="0" err="1">
                <a:latin typeface="Georgia" panose="02040502050405020303" pitchFamily="18" charset="0"/>
              </a:rPr>
              <a:t>натрия</a:t>
            </a:r>
            <a:r>
              <a:rPr lang="uk-UA" dirty="0">
                <a:latin typeface="Georgia" panose="02040502050405020303" pitchFamily="18" charset="0"/>
              </a:rPr>
              <a:t>)</a:t>
            </a:r>
            <a:endParaRPr lang="en-US" sz="2000" dirty="0">
              <a:latin typeface="Georgia" panose="02040502050405020303" pitchFamily="18" charset="0"/>
            </a:endParaRPr>
          </a:p>
          <a:p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E05594-4382-A076-AE9C-D6ADBF31F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718958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Деятельность, требующая быстрых психомоторных реакций </a:t>
            </a:r>
          </a:p>
          <a:p>
            <a:pPr algn="just"/>
            <a:endParaRPr lang="ru-RU" dirty="0"/>
          </a:p>
          <a:p>
            <a:pPr algn="just"/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Выраженные нарушения функции печени и почек</a:t>
            </a:r>
          </a:p>
          <a:p>
            <a:pPr marL="109728" indent="0" algn="just">
              <a:buNone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/>
            <a:r>
              <a:rPr lang="ru-RU" dirty="0"/>
              <a:t>Острая и хроническая сердечная недостаточность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33A890A-24A1-C0D2-1AE2-C81810733B37}"/>
              </a:ext>
            </a:extLst>
          </p:cNvPr>
          <p:cNvSpPr txBox="1">
            <a:spLocks/>
          </p:cNvSpPr>
          <p:nvPr/>
        </p:nvSpPr>
        <p:spPr>
          <a:xfrm>
            <a:off x="4401899" y="600420"/>
            <a:ext cx="5050906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Georgia" panose="02040502050405020303" pitchFamily="18" charset="0"/>
              </a:rPr>
              <a:t>Противопоказания</a:t>
            </a:r>
          </a:p>
        </p:txBody>
      </p:sp>
    </p:spTree>
    <p:extLst>
      <p:ext uri="{BB962C8B-B14F-4D97-AF65-F5344CB8AC3E}">
        <p14:creationId xmlns:p14="http://schemas.microsoft.com/office/powerpoint/2010/main" val="3113087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8060-6F03-9B48-7595-6113803A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9" y="620688"/>
            <a:ext cx="8229600" cy="1066800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Контрольные вопросы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FE5AB35-7BC9-A0F3-A77E-1351D92BD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88" y="1679730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Что такое психоз? Шизофрения?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Классификация нейролептиков.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Каковы основные фармакологические эффекты нейролептиков?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Побочные эффекты и противопоказания к применению нейролептиков.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Классификация </a:t>
            </a:r>
            <a:r>
              <a:rPr lang="ru-RU" sz="2400" dirty="0" err="1"/>
              <a:t>анксиолитиков</a:t>
            </a:r>
            <a:r>
              <a:rPr lang="ru-RU" sz="2400" dirty="0"/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Что такое невроз? Назовите причины неврозов.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Фармакологические и побочные эффекты </a:t>
            </a:r>
            <a:r>
              <a:rPr lang="ru-RU" sz="2400" dirty="0" err="1"/>
              <a:t>анксиолитиков</a:t>
            </a:r>
            <a:r>
              <a:rPr lang="ru-RU" sz="2400" dirty="0"/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Характеристика </a:t>
            </a:r>
            <a:r>
              <a:rPr lang="ru-RU" sz="2400" dirty="0" err="1"/>
              <a:t>небензодиазепиновых</a:t>
            </a:r>
            <a:r>
              <a:rPr lang="ru-RU" sz="2400" dirty="0"/>
              <a:t> </a:t>
            </a:r>
            <a:r>
              <a:rPr lang="ru-RU" sz="2400" dirty="0" err="1"/>
              <a:t>анксиолитиков</a:t>
            </a:r>
            <a:r>
              <a:rPr lang="ru-RU" sz="2400" dirty="0"/>
              <a:t> на примере препарата </a:t>
            </a:r>
            <a:r>
              <a:rPr lang="ru-RU" sz="2400" dirty="0" err="1"/>
              <a:t>гидроксизин</a:t>
            </a:r>
            <a:r>
              <a:rPr lang="ru-RU" sz="2400" dirty="0"/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Отличие </a:t>
            </a:r>
            <a:r>
              <a:rPr lang="ru-RU" sz="2400" dirty="0" err="1"/>
              <a:t>анксиолитиков</a:t>
            </a:r>
            <a:r>
              <a:rPr lang="ru-RU" sz="2400" dirty="0"/>
              <a:t> и седативных препаратов.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/>
              <a:t>Классификация и применение седативных препаратов.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217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36" y="-20913"/>
            <a:ext cx="8867328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Georgia" panose="02040502050405020303" pitchFamily="18" charset="0"/>
              </a:rPr>
              <a:t>Классификация нейролептиков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737" y="1115203"/>
            <a:ext cx="8229600" cy="5241147"/>
          </a:xfrm>
        </p:spPr>
        <p:txBody>
          <a:bodyPr>
            <a:normAutofit lnSpcReduction="10000"/>
          </a:bodyPr>
          <a:lstStyle/>
          <a:p>
            <a:r>
              <a:rPr lang="ru-RU" sz="2000" b="1" u="sng" dirty="0">
                <a:solidFill>
                  <a:schemeClr val="tx2"/>
                </a:solidFill>
                <a:latin typeface="Georgia" panose="02040502050405020303" pitchFamily="18" charset="0"/>
              </a:rPr>
              <a:t>Типичные нейролептики</a:t>
            </a:r>
          </a:p>
          <a:p>
            <a:pPr algn="just">
              <a:buFontTx/>
              <a:buChar char="-"/>
            </a:pPr>
            <a:r>
              <a:rPr lang="ru-RU" sz="2000" i="1" u="sng" dirty="0">
                <a:latin typeface="Georgia" panose="02040502050405020303" pitchFamily="18" charset="0"/>
              </a:rPr>
              <a:t>Производные </a:t>
            </a:r>
            <a:r>
              <a:rPr lang="ru-RU" sz="2000" i="1" u="sng" dirty="0" err="1">
                <a:latin typeface="Georgia" panose="02040502050405020303" pitchFamily="18" charset="0"/>
              </a:rPr>
              <a:t>фенотиазина</a:t>
            </a:r>
            <a:r>
              <a:rPr lang="ru-RU" sz="2000" i="1" dirty="0">
                <a:latin typeface="Georgia" panose="02040502050405020303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000" u="sng" dirty="0">
                <a:latin typeface="Georgia" panose="02040502050405020303" pitchFamily="18" charset="0"/>
              </a:rPr>
              <a:t>Алифатические: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хлорпром</a:t>
            </a:r>
            <a:r>
              <a:rPr lang="ru-RU" sz="20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азин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Аминазин</a:t>
            </a:r>
            <a:r>
              <a:rPr lang="ru-RU" sz="2000" dirty="0">
                <a:latin typeface="Georgia" panose="02040502050405020303" pitchFamily="18" charset="0"/>
              </a:rPr>
              <a:t>), </a:t>
            </a:r>
            <a:r>
              <a:rPr lang="ru-RU" sz="2000" b="1" dirty="0" err="1">
                <a:latin typeface="Georgia" panose="02040502050405020303" pitchFamily="18" charset="0"/>
              </a:rPr>
              <a:t>левомепромазин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Тизерцин</a:t>
            </a:r>
            <a:r>
              <a:rPr lang="ru-RU" sz="2000" dirty="0">
                <a:latin typeface="Georgia" panose="02040502050405020303" pitchFamily="18" charset="0"/>
              </a:rPr>
              <a:t>), </a:t>
            </a:r>
            <a:r>
              <a:rPr lang="ru-RU" sz="2000" b="1" dirty="0" err="1">
                <a:latin typeface="Georgia" panose="02040502050405020303" pitchFamily="18" charset="0"/>
              </a:rPr>
              <a:t>алимемазин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(</a:t>
            </a:r>
            <a:r>
              <a:rPr lang="ru-RU" sz="2000" dirty="0" err="1">
                <a:latin typeface="Georgia" panose="02040502050405020303" pitchFamily="18" charset="0"/>
              </a:rPr>
              <a:t>Тералиджен</a:t>
            </a:r>
            <a:r>
              <a:rPr lang="ru-RU" sz="2000" dirty="0">
                <a:latin typeface="Georgia" panose="02040502050405020303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u="sng" dirty="0" err="1">
                <a:latin typeface="Georgia" panose="02040502050405020303" pitchFamily="18" charset="0"/>
              </a:rPr>
              <a:t>Пиперазиновые</a:t>
            </a:r>
            <a:r>
              <a:rPr lang="ru-RU" sz="2000" u="sng" dirty="0">
                <a:latin typeface="Georgia" panose="02040502050405020303" pitchFamily="18" charset="0"/>
              </a:rPr>
              <a:t>: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перфеназин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Этаперазин</a:t>
            </a:r>
            <a:r>
              <a:rPr lang="ru-RU" sz="2000" dirty="0">
                <a:latin typeface="Georgia" panose="02040502050405020303" pitchFamily="18" charset="0"/>
              </a:rPr>
              <a:t>), </a:t>
            </a:r>
            <a:r>
              <a:rPr lang="ru-RU" sz="2000" b="1" dirty="0" err="1">
                <a:latin typeface="Georgia" panose="02040502050405020303" pitchFamily="18" charset="0"/>
              </a:rPr>
              <a:t>флуфеназин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Модитен</a:t>
            </a:r>
            <a:r>
              <a:rPr lang="ru-RU" sz="2000" dirty="0">
                <a:latin typeface="Georgia" panose="02040502050405020303" pitchFamily="18" charset="0"/>
              </a:rPr>
              <a:t> депо), </a:t>
            </a:r>
            <a:r>
              <a:rPr lang="ru-RU" sz="2000" b="1" dirty="0" err="1">
                <a:latin typeface="Georgia" panose="02040502050405020303" pitchFamily="18" charset="0"/>
              </a:rPr>
              <a:t>трифлуоперазин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Трифтазин</a:t>
            </a:r>
            <a:r>
              <a:rPr lang="ru-RU" sz="2000" dirty="0">
                <a:latin typeface="Georgia" panose="02040502050405020303" pitchFamily="18" charset="0"/>
              </a:rPr>
              <a:t>), </a:t>
            </a:r>
          </a:p>
          <a:p>
            <a:pPr marL="0" indent="0" algn="just">
              <a:buNone/>
            </a:pPr>
            <a:r>
              <a:rPr lang="ru-RU" sz="2000" u="sng" dirty="0" err="1">
                <a:latin typeface="Georgia" panose="02040502050405020303" pitchFamily="18" charset="0"/>
              </a:rPr>
              <a:t>Пиперидиновые</a:t>
            </a:r>
            <a:r>
              <a:rPr lang="ru-RU" sz="2000" dirty="0">
                <a:latin typeface="Georgia" panose="02040502050405020303" pitchFamily="18" charset="0"/>
              </a:rPr>
              <a:t>: </a:t>
            </a:r>
            <a:r>
              <a:rPr lang="ru-RU" sz="2000" b="1" dirty="0">
                <a:latin typeface="Georgia" panose="02040502050405020303" pitchFamily="18" charset="0"/>
              </a:rPr>
              <a:t>тиоридазин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Сонапакс</a:t>
            </a:r>
            <a:r>
              <a:rPr lang="ru-RU" sz="2000" dirty="0">
                <a:latin typeface="Georgia" panose="02040502050405020303" pitchFamily="18" charset="0"/>
              </a:rPr>
              <a:t>), </a:t>
            </a:r>
            <a:r>
              <a:rPr lang="ru-RU" sz="2000" b="1" dirty="0" err="1">
                <a:latin typeface="Georgia" panose="02040502050405020303" pitchFamily="18" charset="0"/>
              </a:rPr>
              <a:t>перициазин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Неулептил</a:t>
            </a:r>
            <a:r>
              <a:rPr lang="ru-RU" sz="2000" dirty="0">
                <a:latin typeface="Georgia" panose="02040502050405020303" pitchFamily="18" charset="0"/>
              </a:rPr>
              <a:t>).</a:t>
            </a:r>
          </a:p>
          <a:p>
            <a:pPr algn="just">
              <a:buFontTx/>
              <a:buChar char="-"/>
            </a:pPr>
            <a:r>
              <a:rPr lang="ru-RU" sz="2000" i="1" u="sng" dirty="0">
                <a:latin typeface="Georgia" panose="02040502050405020303" pitchFamily="18" charset="0"/>
              </a:rPr>
              <a:t>Производные </a:t>
            </a:r>
            <a:r>
              <a:rPr lang="ru-RU" sz="2000" i="1" u="sng" dirty="0" err="1">
                <a:latin typeface="Georgia" panose="02040502050405020303" pitchFamily="18" charset="0"/>
              </a:rPr>
              <a:t>тиоксантена</a:t>
            </a:r>
            <a:r>
              <a:rPr lang="ru-RU" sz="2000" i="1" u="sng" dirty="0">
                <a:latin typeface="Georgia" panose="02040502050405020303" pitchFamily="18" charset="0"/>
              </a:rPr>
              <a:t>:</a:t>
            </a:r>
            <a:r>
              <a:rPr lang="ru-RU" sz="2000" i="1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хлорпротиксен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Труксал</a:t>
            </a:r>
            <a:r>
              <a:rPr lang="ru-RU" sz="2000" dirty="0">
                <a:latin typeface="Georgia" panose="02040502050405020303" pitchFamily="18" charset="0"/>
              </a:rPr>
              <a:t>), </a:t>
            </a:r>
            <a:r>
              <a:rPr lang="ru-RU" sz="2000" dirty="0" err="1">
                <a:latin typeface="Georgia" panose="02040502050405020303" pitchFamily="18" charset="0"/>
              </a:rPr>
              <a:t>флупентиксол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Флюанксол</a:t>
            </a:r>
            <a:r>
              <a:rPr lang="ru-RU" sz="2000" dirty="0">
                <a:latin typeface="Georgia" panose="02040502050405020303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ru-RU" sz="2000" i="1" u="sng" dirty="0">
                <a:latin typeface="Georgia" panose="02040502050405020303" pitchFamily="18" charset="0"/>
              </a:rPr>
              <a:t>Производные</a:t>
            </a:r>
            <a:r>
              <a:rPr lang="ru-RU" sz="2000" i="1" dirty="0">
                <a:latin typeface="Georgia" panose="02040502050405020303" pitchFamily="18" charset="0"/>
              </a:rPr>
              <a:t> </a:t>
            </a:r>
            <a:r>
              <a:rPr lang="ru-RU" sz="2000" i="1" u="sng" dirty="0" err="1">
                <a:latin typeface="Georgia" panose="02040502050405020303" pitchFamily="18" charset="0"/>
              </a:rPr>
              <a:t>бутирофенона</a:t>
            </a:r>
            <a:r>
              <a:rPr lang="ru-RU" sz="2000" u="sng" dirty="0">
                <a:latin typeface="Georgia" panose="02040502050405020303" pitchFamily="18" charset="0"/>
              </a:rPr>
              <a:t>:</a:t>
            </a:r>
            <a:r>
              <a:rPr lang="ru-RU" sz="2000" dirty="0">
                <a:latin typeface="Georgia" panose="02040502050405020303" pitchFamily="18" charset="0"/>
              </a:rPr>
              <a:t> галоперидол, </a:t>
            </a:r>
            <a:r>
              <a:rPr lang="ru-RU" sz="2000" dirty="0" err="1">
                <a:latin typeface="Georgia" panose="02040502050405020303" pitchFamily="18" charset="0"/>
              </a:rPr>
              <a:t>дроперидол</a:t>
            </a:r>
            <a:endParaRPr lang="ru-RU" sz="2000" dirty="0">
              <a:latin typeface="Georgia" panose="02040502050405020303" pitchFamily="18" charset="0"/>
            </a:endParaRPr>
          </a:p>
          <a:p>
            <a:pPr algn="just"/>
            <a:r>
              <a:rPr lang="ru-RU" sz="2000" b="1" u="sng" dirty="0">
                <a:solidFill>
                  <a:schemeClr val="tx2"/>
                </a:solidFill>
                <a:latin typeface="Georgia" panose="02040502050405020303" pitchFamily="18" charset="0"/>
              </a:rPr>
              <a:t>Атипичные нейролептики</a:t>
            </a:r>
          </a:p>
          <a:p>
            <a:pPr algn="just">
              <a:buFontTx/>
              <a:buChar char="-"/>
            </a:pPr>
            <a:r>
              <a:rPr lang="ru-RU" sz="2000" u="sng" dirty="0" err="1">
                <a:latin typeface="Georgia" panose="02040502050405020303" pitchFamily="18" charset="0"/>
              </a:rPr>
              <a:t>бензамиды</a:t>
            </a:r>
            <a:r>
              <a:rPr lang="ru-RU" sz="2000" u="sng" dirty="0">
                <a:latin typeface="Georgia" panose="02040502050405020303" pitchFamily="18" charset="0"/>
              </a:rPr>
              <a:t>: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сульпирид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Эглонил</a:t>
            </a:r>
            <a:r>
              <a:rPr lang="ru-RU" sz="2000" dirty="0">
                <a:latin typeface="Georgia" panose="02040502050405020303" pitchFamily="18" charset="0"/>
              </a:rPr>
              <a:t>), </a:t>
            </a:r>
            <a:r>
              <a:rPr lang="ru-RU" sz="2000" dirty="0" err="1">
                <a:latin typeface="Georgia" panose="02040502050405020303" pitchFamily="18" charset="0"/>
              </a:rPr>
              <a:t>тиаприд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Тиапридал</a:t>
            </a:r>
            <a:r>
              <a:rPr lang="ru-RU" sz="2000" dirty="0">
                <a:latin typeface="Georgia" panose="02040502050405020303" pitchFamily="18" charset="0"/>
              </a:rPr>
              <a:t>).</a:t>
            </a:r>
          </a:p>
          <a:p>
            <a:pPr algn="just">
              <a:buFontTx/>
              <a:buChar char="-"/>
            </a:pPr>
            <a:r>
              <a:rPr lang="ru-RU" sz="2000" u="sng" dirty="0">
                <a:latin typeface="Georgia" panose="02040502050405020303" pitchFamily="18" charset="0"/>
              </a:rPr>
              <a:t>Производные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u="sng" dirty="0" err="1">
                <a:latin typeface="Georgia" panose="02040502050405020303" pitchFamily="18" charset="0"/>
              </a:rPr>
              <a:t>дибензодиазепина</a:t>
            </a:r>
            <a:r>
              <a:rPr lang="ru-RU" sz="2000" u="sng" dirty="0">
                <a:latin typeface="Georgia" panose="02040502050405020303" pitchFamily="18" charset="0"/>
              </a:rPr>
              <a:t>: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клозапин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Лепонекс</a:t>
            </a:r>
            <a:r>
              <a:rPr lang="ru-RU" sz="2000" dirty="0">
                <a:latin typeface="Georgia" panose="02040502050405020303" pitchFamily="18" charset="0"/>
              </a:rPr>
              <a:t>, Азалептин), </a:t>
            </a:r>
            <a:r>
              <a:rPr lang="ru-RU" sz="2000" dirty="0" err="1">
                <a:latin typeface="Georgia" panose="02040502050405020303" pitchFamily="18" charset="0"/>
              </a:rPr>
              <a:t>оланзапин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Зипрекса</a:t>
            </a:r>
            <a:r>
              <a:rPr lang="ru-RU" sz="2000" dirty="0">
                <a:latin typeface="Georgia" panose="02040502050405020303" pitchFamily="18" charset="0"/>
              </a:rPr>
              <a:t>), </a:t>
            </a:r>
            <a:r>
              <a:rPr lang="ru-RU" sz="2000" dirty="0" err="1">
                <a:latin typeface="Georgia" panose="02040502050405020303" pitchFamily="18" charset="0"/>
              </a:rPr>
              <a:t>кветиапин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Сероквель</a:t>
            </a:r>
            <a:r>
              <a:rPr lang="ru-RU" sz="2000" dirty="0">
                <a:latin typeface="Georgia" panose="02040502050405020303" pitchFamily="18" charset="0"/>
              </a:rPr>
              <a:t>), </a:t>
            </a:r>
          </a:p>
          <a:p>
            <a:pPr algn="just">
              <a:buFontTx/>
              <a:buChar char="-"/>
            </a:pPr>
            <a:r>
              <a:rPr lang="ru-RU" sz="2000" u="sng" dirty="0">
                <a:latin typeface="Georgia" panose="02040502050405020303" pitchFamily="18" charset="0"/>
              </a:rPr>
              <a:t>Производные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u="sng" dirty="0" err="1">
                <a:latin typeface="Georgia" panose="02040502050405020303" pitchFamily="18" charset="0"/>
              </a:rPr>
              <a:t>бензилоксазола</a:t>
            </a:r>
            <a:r>
              <a:rPr lang="ru-RU" sz="2000" u="sng" dirty="0">
                <a:latin typeface="Georgia" panose="02040502050405020303" pitchFamily="18" charset="0"/>
              </a:rPr>
              <a:t>: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рисперидон</a:t>
            </a:r>
            <a:r>
              <a:rPr lang="ru-RU" sz="2000" dirty="0">
                <a:latin typeface="Georgia" panose="02040502050405020303" pitchFamily="18" charset="0"/>
              </a:rPr>
              <a:t> (</a:t>
            </a:r>
            <a:r>
              <a:rPr lang="ru-RU" sz="2000" dirty="0" err="1">
                <a:latin typeface="Georgia" panose="02040502050405020303" pitchFamily="18" charset="0"/>
              </a:rPr>
              <a:t>Рисполепт</a:t>
            </a:r>
            <a:r>
              <a:rPr lang="ru-RU" sz="2000" dirty="0">
                <a:latin typeface="Georgia" panose="02040502050405020303" pitchFamily="18" charset="0"/>
              </a:rPr>
              <a:t>)</a:t>
            </a:r>
          </a:p>
          <a:p>
            <a:pPr algn="just">
              <a:buFontTx/>
              <a:buChar char="-"/>
            </a:pP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18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B94511-031E-48B7-AEF5-032B48D3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08ED9B-B0FF-4B18-978D-85D9657822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" y="1092699"/>
            <a:ext cx="3096344" cy="17773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9FD2C2-0365-4941-A438-A5933C9D51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355" y="548680"/>
            <a:ext cx="2138362" cy="25479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FA6407-0C7B-4621-BDAD-8E7E6F5FDE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812157"/>
            <a:ext cx="3019140" cy="211469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BE3863-F4B0-4F15-87B0-67155CA71743}"/>
              </a:ext>
            </a:extLst>
          </p:cNvPr>
          <p:cNvSpPr/>
          <p:nvPr/>
        </p:nvSpPr>
        <p:spPr>
          <a:xfrm>
            <a:off x="639166" y="259930"/>
            <a:ext cx="6245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Производные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фенотиазина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алифатические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46DA13-F5E4-45C1-9F07-D4F77F8C7582}"/>
              </a:ext>
            </a:extLst>
          </p:cNvPr>
          <p:cNvSpPr/>
          <p:nvPr/>
        </p:nvSpPr>
        <p:spPr>
          <a:xfrm>
            <a:off x="463678" y="3241105"/>
            <a:ext cx="6498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Производные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фенотиазина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перфеназиновые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C27A5E-C981-4544-97A3-244BA398F8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609" y="3981328"/>
            <a:ext cx="2375924" cy="22887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A659BC-E90B-4939-B1AF-A130C0F696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685" y="3657268"/>
            <a:ext cx="2677578" cy="12472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3F415EF-C371-446A-B215-9E202916D4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9012" y="4918587"/>
            <a:ext cx="1792373" cy="18088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2B800E-A79E-74A5-0859-F48CE7E63375}"/>
              </a:ext>
            </a:extLst>
          </p:cNvPr>
          <p:cNvSpPr txBox="1"/>
          <p:nvPr/>
        </p:nvSpPr>
        <p:spPr>
          <a:xfrm>
            <a:off x="1259632" y="158562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CEB89-F275-EDBF-5507-2BBB318C394C}"/>
              </a:ext>
            </a:extLst>
          </p:cNvPr>
          <p:cNvSpPr txBox="1"/>
          <p:nvPr/>
        </p:nvSpPr>
        <p:spPr>
          <a:xfrm>
            <a:off x="4929442" y="213285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7+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D837A0-0DB5-E53B-6858-7EEABE2E6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757" y="4375952"/>
            <a:ext cx="3116852" cy="16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8AA51E-59A3-C23B-8761-139C89C34689}"/>
              </a:ext>
            </a:extLst>
          </p:cNvPr>
          <p:cNvSpPr txBox="1"/>
          <p:nvPr/>
        </p:nvSpPr>
        <p:spPr>
          <a:xfrm>
            <a:off x="7414461" y="182264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5C932-8034-1947-8956-B028AF241B21}"/>
              </a:ext>
            </a:extLst>
          </p:cNvPr>
          <p:cNvSpPr txBox="1"/>
          <p:nvPr/>
        </p:nvSpPr>
        <p:spPr>
          <a:xfrm>
            <a:off x="2727659" y="49230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62335-9150-06A0-EFAD-158F91C65BFF}"/>
              </a:ext>
            </a:extLst>
          </p:cNvPr>
          <p:cNvSpPr txBox="1"/>
          <p:nvPr/>
        </p:nvSpPr>
        <p:spPr>
          <a:xfrm>
            <a:off x="5291304" y="538401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56569-34B9-F93B-8976-459D195925E6}"/>
              </a:ext>
            </a:extLst>
          </p:cNvPr>
          <p:cNvSpPr txBox="1"/>
          <p:nvPr/>
        </p:nvSpPr>
        <p:spPr>
          <a:xfrm>
            <a:off x="6439012" y="5738115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</p:spTree>
    <p:extLst>
      <p:ext uri="{BB962C8B-B14F-4D97-AF65-F5344CB8AC3E}">
        <p14:creationId xmlns:p14="http://schemas.microsoft.com/office/powerpoint/2010/main" val="12247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531F10-10FB-4248-8615-B0836BEB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D97CCB-52AA-48C4-BC59-DDBA9F88085A}"/>
              </a:ext>
            </a:extLst>
          </p:cNvPr>
          <p:cNvSpPr/>
          <p:nvPr/>
        </p:nvSpPr>
        <p:spPr>
          <a:xfrm>
            <a:off x="401580" y="476672"/>
            <a:ext cx="6361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Производные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фенотиазина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пиперидиновые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EB9AFF-67F3-4D21-B8D9-F932D0C205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38337"/>
            <a:ext cx="2505790" cy="25057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13BB76-D7F8-40BE-9902-53A5F7EC77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958" y="1007467"/>
            <a:ext cx="4572000" cy="235915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8F877D-3575-41D8-A0D3-0337A528D54E}"/>
              </a:ext>
            </a:extLst>
          </p:cNvPr>
          <p:cNvSpPr/>
          <p:nvPr/>
        </p:nvSpPr>
        <p:spPr>
          <a:xfrm>
            <a:off x="2195736" y="3314131"/>
            <a:ext cx="3919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Производные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тиоксантена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7214A2-2538-4784-B411-9329079862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85" y="3658660"/>
            <a:ext cx="2998092" cy="29980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9E8627-5ABC-4A2C-8653-1147C8C7CF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412" y="3730334"/>
            <a:ext cx="3167176" cy="29456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057A49-CCC5-49B0-AF55-9303C878EE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492" y="3775796"/>
            <a:ext cx="2852936" cy="2852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AE724B-6A40-675C-137D-448E8E8C14B2}"/>
              </a:ext>
            </a:extLst>
          </p:cNvPr>
          <p:cNvSpPr txBox="1"/>
          <p:nvPr/>
        </p:nvSpPr>
        <p:spPr>
          <a:xfrm>
            <a:off x="1115616" y="191683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A1F39-D887-9D95-91F5-DDB3931B7D4E}"/>
              </a:ext>
            </a:extLst>
          </p:cNvPr>
          <p:cNvSpPr txBox="1"/>
          <p:nvPr/>
        </p:nvSpPr>
        <p:spPr>
          <a:xfrm>
            <a:off x="6141016" y="21870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DC046-22DA-CFD4-FE52-8334819174B4}"/>
              </a:ext>
            </a:extLst>
          </p:cNvPr>
          <p:cNvSpPr txBox="1"/>
          <p:nvPr/>
        </p:nvSpPr>
        <p:spPr>
          <a:xfrm>
            <a:off x="1361029" y="405329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</p:spTree>
    <p:extLst>
      <p:ext uri="{BB962C8B-B14F-4D97-AF65-F5344CB8AC3E}">
        <p14:creationId xmlns:p14="http://schemas.microsoft.com/office/powerpoint/2010/main" val="32369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03BFA0-7795-4011-A57A-FAD358BD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0CD4F-CF02-41B5-B8A4-E127FD8C88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363" y="507491"/>
            <a:ext cx="4839724" cy="2026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FAB5D7-BBE0-44EC-BF87-DE9DB792938B}"/>
              </a:ext>
            </a:extLst>
          </p:cNvPr>
          <p:cNvSpPr txBox="1"/>
          <p:nvPr/>
        </p:nvSpPr>
        <p:spPr>
          <a:xfrm>
            <a:off x="383120" y="162292"/>
            <a:ext cx="3876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Атипичные нейролептики</a:t>
            </a:r>
          </a:p>
          <a:p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Бензамиды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AD02E5-2515-45EE-90F3-544B2741CD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04" y="870178"/>
            <a:ext cx="2358026" cy="19334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584954-D690-41DC-AF54-E4137D50C4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5" y="3168063"/>
            <a:ext cx="4909295" cy="129614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3AFABD-AA7F-46C5-84E6-7C18A482FE67}"/>
              </a:ext>
            </a:extLst>
          </p:cNvPr>
          <p:cNvSpPr/>
          <p:nvPr/>
        </p:nvSpPr>
        <p:spPr>
          <a:xfrm>
            <a:off x="383120" y="2743078"/>
            <a:ext cx="4785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Производные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дибензодиазепина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891318-255B-4919-BC06-27555A371C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69" y="3365472"/>
            <a:ext cx="2448272" cy="16111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4D9043-C586-42F5-98FE-CBE8D61143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371" y="4990768"/>
            <a:ext cx="2634781" cy="17005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3072F5-A8AE-4AD8-DBAA-8C80ED6FAC3F}"/>
              </a:ext>
            </a:extLst>
          </p:cNvPr>
          <p:cNvSpPr/>
          <p:nvPr/>
        </p:nvSpPr>
        <p:spPr>
          <a:xfrm>
            <a:off x="3545722" y="5053076"/>
            <a:ext cx="2401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Производные </a:t>
            </a:r>
          </a:p>
          <a:p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бензилоксазола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CFECAC-C9CA-52AD-3467-0126E3C6B3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341" y="4659792"/>
            <a:ext cx="2298491" cy="2000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3B88E2-B79C-F2F8-FA15-5F962EE4353B}"/>
              </a:ext>
            </a:extLst>
          </p:cNvPr>
          <p:cNvSpPr txBox="1"/>
          <p:nvPr/>
        </p:nvSpPr>
        <p:spPr>
          <a:xfrm>
            <a:off x="2267744" y="155096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F5599B-FF6C-EF28-F5B1-306993C82D2E}"/>
              </a:ext>
            </a:extLst>
          </p:cNvPr>
          <p:cNvSpPr txBox="1"/>
          <p:nvPr/>
        </p:nvSpPr>
        <p:spPr>
          <a:xfrm>
            <a:off x="4932040" y="98072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14+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2088B7-15BB-6113-0588-58777444F950}"/>
              </a:ext>
            </a:extLst>
          </p:cNvPr>
          <p:cNvSpPr txBox="1"/>
          <p:nvPr/>
        </p:nvSpPr>
        <p:spPr>
          <a:xfrm>
            <a:off x="622364" y="453666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13+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B4582B-A87A-99FD-39B8-96A4D83DAD60}"/>
              </a:ext>
            </a:extLst>
          </p:cNvPr>
          <p:cNvSpPr txBox="1"/>
          <p:nvPr/>
        </p:nvSpPr>
        <p:spPr>
          <a:xfrm>
            <a:off x="5730503" y="357301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DBF247-876B-3565-21F4-9805166023C9}"/>
              </a:ext>
            </a:extLst>
          </p:cNvPr>
          <p:cNvSpPr txBox="1"/>
          <p:nvPr/>
        </p:nvSpPr>
        <p:spPr>
          <a:xfrm>
            <a:off x="7145375" y="522235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15+</a:t>
            </a:r>
          </a:p>
        </p:txBody>
      </p:sp>
    </p:spTree>
    <p:extLst>
      <p:ext uri="{BB962C8B-B14F-4D97-AF65-F5344CB8AC3E}">
        <p14:creationId xmlns:p14="http://schemas.microsoft.com/office/powerpoint/2010/main" val="37146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 descr="http://player.myshared.ru/4/265026/slides/slide_18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872" y="0"/>
            <a:ext cx="915387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9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0232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1621</Words>
  <Application>Microsoft Office PowerPoint</Application>
  <PresentationFormat>Экран (4:3)</PresentationFormat>
  <Paragraphs>274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Georgia</vt:lpstr>
      <vt:lpstr>Trebuchet MS</vt:lpstr>
      <vt:lpstr>Wingdings</vt:lpstr>
      <vt:lpstr>Wingdings 2</vt:lpstr>
      <vt:lpstr>Тема Office</vt:lpstr>
      <vt:lpstr>Городская</vt:lpstr>
      <vt:lpstr>3.1.4. Психотропные лекарственные  препараты  </vt:lpstr>
      <vt:lpstr>Презентация PowerPoint</vt:lpstr>
      <vt:lpstr>Презентация PowerPoint</vt:lpstr>
      <vt:lpstr>Классификация нейролептиков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Фармакологические эффекты</vt:lpstr>
      <vt:lpstr>Показания к применению</vt:lpstr>
      <vt:lpstr>Побочные эффекты нейролептиков</vt:lpstr>
      <vt:lpstr>Противопоказания</vt:lpstr>
      <vt:lpstr>Биполярное аффективное расстройство (маниакально-депрессивный психоз)  </vt:lpstr>
      <vt:lpstr>Анксиолитики (транквилизаторы)</vt:lpstr>
      <vt:lpstr>Классификация</vt:lpstr>
      <vt:lpstr>Основные эффекты анксиолитиков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Побочные эффекты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Антипсихотические лекарственные  препараты  (Нейролептики)</dc:title>
  <dc:creator>Pharmacy</dc:creator>
  <cp:lastModifiedBy>Калинина Ольга Сергеевна</cp:lastModifiedBy>
  <cp:revision>49</cp:revision>
  <dcterms:created xsi:type="dcterms:W3CDTF">2018-11-28T07:11:57Z</dcterms:created>
  <dcterms:modified xsi:type="dcterms:W3CDTF">2024-03-15T13:24:35Z</dcterms:modified>
</cp:coreProperties>
</file>