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3" r:id="rId7"/>
    <p:sldId id="283" r:id="rId8"/>
    <p:sldId id="261" r:id="rId9"/>
    <p:sldId id="293" r:id="rId10"/>
    <p:sldId id="286" r:id="rId11"/>
    <p:sldId id="287" r:id="rId12"/>
    <p:sldId id="294" r:id="rId13"/>
    <p:sldId id="266" r:id="rId14"/>
    <p:sldId id="267" r:id="rId15"/>
    <p:sldId id="263" r:id="rId16"/>
    <p:sldId id="268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4668" autoAdjust="0"/>
  </p:normalViewPr>
  <p:slideViewPr>
    <p:cSldViewPr>
      <p:cViewPr varScale="1">
        <p:scale>
          <a:sx n="80" d="100"/>
          <a:sy n="80" d="100"/>
        </p:scale>
        <p:origin x="2898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87EC7-60C1-419F-BC62-C8B4E2DFC5C1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04D3-63C3-4582-85C1-20BCFE220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0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04D3-63C3-4582-85C1-20BCFE220B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04D3-63C3-4582-85C1-20BCFE220B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9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004D3-63C3-4582-85C1-20BCFE220BD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874-E4E4-4BEF-ABD2-651D3BB4B40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E4DA-58F1-4C2C-8F02-4136FFAD3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874-E4E4-4BEF-ABD2-651D3BB4B40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E4DA-58F1-4C2C-8F02-4136FFAD3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874-E4E4-4BEF-ABD2-651D3BB4B40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E4DA-58F1-4C2C-8F02-4136FFAD3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874-E4E4-4BEF-ABD2-651D3BB4B40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E4DA-58F1-4C2C-8F02-4136FFAD3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874-E4E4-4BEF-ABD2-651D3BB4B40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E4DA-58F1-4C2C-8F02-4136FFAD3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874-E4E4-4BEF-ABD2-651D3BB4B40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E4DA-58F1-4C2C-8F02-4136FFAD3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874-E4E4-4BEF-ABD2-651D3BB4B40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E4DA-58F1-4C2C-8F02-4136FFAD3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874-E4E4-4BEF-ABD2-651D3BB4B40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E4DA-58F1-4C2C-8F02-4136FFAD3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874-E4E4-4BEF-ABD2-651D3BB4B40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E4DA-58F1-4C2C-8F02-4136FFAD3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874-E4E4-4BEF-ABD2-651D3BB4B40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E4DA-58F1-4C2C-8F02-4136FFAD3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6874-E4E4-4BEF-ABD2-651D3BB4B40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E4DA-58F1-4C2C-8F02-4136FFAD3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6874-E4E4-4BEF-ABD2-651D3BB4B40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E4DA-58F1-4C2C-8F02-4136FFAD3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Паспортизация опасных отходов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467545"/>
            <a:ext cx="4114800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5414" y="755576"/>
            <a:ext cx="5689890" cy="7200799"/>
          </a:xfrm>
        </p:spPr>
        <p:txBody>
          <a:bodyPr>
            <a:normAutofit/>
          </a:bodyPr>
          <a:lstStyle/>
          <a:p>
            <a:r>
              <a:rPr lang="ru-RU" dirty="0" smtClean="0"/>
              <a:t>Для того, чтобы оформить паспорт отхода надо знать, как этот отход будет называться .</a:t>
            </a:r>
          </a:p>
          <a:p>
            <a:r>
              <a:rPr lang="ru-RU" dirty="0" smtClean="0"/>
              <a:t>Возьмем самый </a:t>
            </a:r>
            <a:r>
              <a:rPr lang="ru-RU" dirty="0"/>
              <a:t>типичный отход – пустую пластиковую банку из-под </a:t>
            </a:r>
            <a:r>
              <a:rPr lang="ru-RU" dirty="0" smtClean="0"/>
              <a:t>краски.</a:t>
            </a:r>
          </a:p>
          <a:p>
            <a:r>
              <a:rPr lang="ru-RU" dirty="0" smtClean="0"/>
              <a:t>Если обратиться к ФККО, то для пустых банок есть  целая группа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 самым очевидным из этой группы будет отход: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Но  если на дне банки с краской мы видим знак , то мы не можем принять название «тара полиэтиленовая»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Этот  знак означает, что  эта тара сделана из  совершенно другого материала. Не из  полиэтилена, а поливинилхлорида.</a:t>
            </a:r>
          </a:p>
          <a:p>
            <a:r>
              <a:rPr lang="ru-RU" dirty="0" smtClean="0"/>
              <a:t>И пластмасс, из которых сделана эта тара  может быть превеликое множество.</a:t>
            </a:r>
          </a:p>
          <a:p>
            <a:r>
              <a:rPr lang="ru-RU" dirty="0" smtClean="0"/>
              <a:t>И более того, одна и та же краска, в зависимости от фирмы-производителя  может быть упакована в разную тару.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123728"/>
            <a:ext cx="5977922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2" y="3275856"/>
            <a:ext cx="6464573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4572000"/>
            <a:ext cx="12525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5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664" y="467544"/>
            <a:ext cx="6336704" cy="727280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Как же поступить?</a:t>
            </a:r>
          </a:p>
          <a:p>
            <a:r>
              <a:rPr lang="ru-RU" dirty="0" smtClean="0"/>
              <a:t>Наверное, в том случае, если вы всегда получаете краску в определенной таре из определенного материала, то  имеет смысл обозначить конкретный  вид тары в названии отхода. Если это не так, то надо постараться найти наиболее «общий» вид отхода.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Но это, к сожалению, не  избавит вас от ситуации, когда в лицензии полигона, на котором вы собираетесь разместить банку из-под краски, или в лицензии перевозчика, который эту банку туда повезет, отхода с таким кодом нет.</a:t>
            </a:r>
          </a:p>
          <a:p>
            <a:endParaRPr lang="ru-RU" dirty="0"/>
          </a:p>
          <a:p>
            <a:r>
              <a:rPr lang="ru-RU" dirty="0" smtClean="0"/>
              <a:t>В таком случае, называем отход так, как  он называется у полигона, оформляем на него паспорт  и  во время проверки прячем подальше банки, сделанные из «неправильного» материала.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b="10448"/>
          <a:stretch>
            <a:fillRect/>
          </a:stretch>
        </p:blipFill>
        <p:spPr>
          <a:xfrm>
            <a:off x="747531" y="683568"/>
            <a:ext cx="5544269" cy="2952973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8" y="4932040"/>
            <a:ext cx="6676668" cy="70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0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1" b="10601"/>
          <a:stretch>
            <a:fillRect/>
          </a:stretch>
        </p:blipFill>
        <p:spPr>
          <a:xfrm>
            <a:off x="692150" y="2627313"/>
            <a:ext cx="5689600" cy="63373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2696" y="395536"/>
            <a:ext cx="5544616" cy="236929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Когда мы имеем дела с отходами производства, особенно с отходами производства, связанного с химическими преобразованиями, то для определения состава отхода и для его правильного «именования» необходим </a:t>
            </a:r>
            <a:r>
              <a:rPr lang="ru-RU" dirty="0" smtClean="0">
                <a:solidFill>
                  <a:srgbClr val="FF0000"/>
                </a:solidFill>
              </a:rPr>
              <a:t>химический</a:t>
            </a:r>
            <a:r>
              <a:rPr lang="ru-RU" dirty="0" smtClean="0"/>
              <a:t> анализ.</a:t>
            </a:r>
          </a:p>
          <a:p>
            <a:r>
              <a:rPr lang="ru-RU" dirty="0" smtClean="0"/>
              <a:t>И передавая отход на проведения этого анализа необходимо знать</a:t>
            </a:r>
          </a:p>
          <a:p>
            <a:r>
              <a:rPr lang="ru-RU" dirty="0"/>
              <a:t> </a:t>
            </a:r>
            <a:r>
              <a:rPr lang="ru-RU" dirty="0" smtClean="0"/>
              <a:t>-  суть технологического  процесса (что во что вливают и что получают, а еще лучше – что могут получить)</a:t>
            </a:r>
          </a:p>
          <a:p>
            <a:r>
              <a:rPr lang="ru-RU" dirty="0"/>
              <a:t> </a:t>
            </a:r>
            <a:r>
              <a:rPr lang="ru-RU" dirty="0" smtClean="0"/>
              <a:t>- примерный состав  готовой продукции, получаемый в результате этого процесса</a:t>
            </a:r>
          </a:p>
          <a:p>
            <a:r>
              <a:rPr lang="ru-RU" dirty="0"/>
              <a:t> </a:t>
            </a:r>
            <a:r>
              <a:rPr lang="ru-RU" dirty="0" smtClean="0"/>
              <a:t>-  ориентировочный качественный состав образующегося отхода.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54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317384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>Вот как выглядит процесс паспортизации для  обычных пальчиковых батареек. </a:t>
            </a:r>
            <a:br>
              <a:rPr lang="ru-RU" sz="1200" dirty="0" smtClean="0"/>
            </a:br>
            <a:r>
              <a:rPr lang="ru-RU" sz="1200" dirty="0" smtClean="0"/>
              <a:t>Проводим анализ</a:t>
            </a:r>
            <a:endParaRPr lang="ru-RU" sz="12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755576"/>
            <a:ext cx="5976664" cy="781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45376"/>
          </a:xfrm>
        </p:spPr>
        <p:txBody>
          <a:bodyPr>
            <a:noAutofit/>
          </a:bodyPr>
          <a:lstStyle/>
          <a:p>
            <a:r>
              <a:rPr lang="ru-RU" sz="1400" dirty="0" smtClean="0"/>
              <a:t>Получаем протокол анализа</a:t>
            </a:r>
            <a:endParaRPr lang="ru-RU" sz="14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683568"/>
            <a:ext cx="5815415" cy="822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4614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Оформляем Паспорт опасного отхода</a:t>
            </a:r>
            <a:endParaRPr lang="ru-RU" sz="1600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87" y="755650"/>
            <a:ext cx="5856425" cy="74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37464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отходов 5 класса оформление паспорта не требуется, для подтверждения 5 класса опасности необходимо провести морфологический (или химический) анализ отхода и  его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биотесирование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т.е проверить его опасность на биологическом материале.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7" y="1294430"/>
            <a:ext cx="5518876" cy="687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53421"/>
          </a:xfrm>
        </p:spPr>
        <p:txBody>
          <a:bodyPr>
            <a:normAutofit fontScale="90000"/>
          </a:bodyPr>
          <a:lstStyle/>
          <a:p>
            <a:r>
              <a:rPr lang="ru-RU" sz="2700" b="1" cap="all" dirty="0" smtClean="0"/>
              <a:t/>
            </a:r>
            <a:br>
              <a:rPr lang="ru-RU" sz="2700" b="1" cap="all" dirty="0" smtClean="0"/>
            </a:br>
            <a:r>
              <a:rPr lang="ru-RU" sz="2700" b="1" cap="all" dirty="0" smtClean="0"/>
              <a:t>ЧТО ТАКОЕ ПАСПОРТ ОТХОДОВ И ДЛЯ ЧЕГО ОН НУЖЕН?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403649"/>
            <a:ext cx="6172200" cy="705678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. 2 и 3 ст. 14 Федерального закона от 24.06.1998 № 89-ФЗ «Об отходах производства и потребления» (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ред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. от 29.06.2015; далее — Федеральный закон № 89-ФЗ) индивидуальные предприниматели и юридические лица, в процессе деятельности которых образуются отходы I–IV классов опасности, должны подтвердить отнесение этих отходов к конкретному классу опасности. На отходы I–IV классов опасности</a:t>
            </a:r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должен быть составлен паспорт:</a:t>
            </a:r>
          </a:p>
          <a:p>
            <a:pPr algn="just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800" b="1" i="1" dirty="0" smtClean="0"/>
              <a:t>Извлечение из </a:t>
            </a:r>
            <a:r>
              <a:rPr lang="ru-RU" sz="4800" b="1" i="1" dirty="0"/>
              <a:t>Федерального закона № 89-ФЗ</a:t>
            </a:r>
          </a:p>
          <a:p>
            <a:r>
              <a:rPr lang="ru-RU" sz="4800" b="1" i="1" dirty="0"/>
              <a:t>Статья 14. Требования к обращению с опасными отходами</a:t>
            </a:r>
            <a:br>
              <a:rPr lang="ru-RU" sz="4800" b="1" i="1" dirty="0"/>
            </a:br>
            <a:r>
              <a:rPr lang="ru-RU" sz="4800" b="1" i="1" dirty="0"/>
              <a:t/>
            </a:r>
            <a:br>
              <a:rPr lang="ru-RU" sz="4800" b="1" i="1" dirty="0"/>
            </a:br>
            <a:r>
              <a:rPr lang="ru-RU" sz="4800" b="1" i="1" dirty="0"/>
              <a:t>[…]</a:t>
            </a:r>
            <a:br>
              <a:rPr lang="ru-RU" sz="4800" b="1" i="1" dirty="0"/>
            </a:br>
            <a:r>
              <a:rPr lang="ru-RU" sz="4800" b="1" i="1" dirty="0"/>
              <a:t>2. Индивидуальные предприниматели и юридические лица, в процессе деятельности которых образуются отходы I–IV класса опасности, обязаны подтвердить отнесение данных отходов к конкретному классу опасности в порядке, установленном федеральным органом исполнительной власти, осуществляющим государственное регулирование в области охраны окружающей среды.</a:t>
            </a:r>
            <a:br>
              <a:rPr lang="ru-RU" sz="4800" b="1" i="1" dirty="0"/>
            </a:br>
            <a:r>
              <a:rPr lang="ru-RU" sz="4800" b="1" i="1" dirty="0"/>
              <a:t/>
            </a:r>
            <a:br>
              <a:rPr lang="ru-RU" sz="4800" b="1" i="1" dirty="0"/>
            </a:br>
            <a:r>
              <a:rPr lang="ru-RU" sz="4800" b="1" i="1" dirty="0"/>
              <a:t>3. На отходы I–IV класса опасности должен быть составлен паспорт. Паспорт отходов I–IV класса опасности составляется на основании данных о составе и свойствах этих отходов, оценки их опасности. Порядок паспортизации, а также типовые формы паспортов определяет Правительство Российской Федерации. Определение данных о составе и свойствах отходов, включаемых в паспорт отходов, должно осуществляться с соблюдением установленных законодательством Российской Федерации об обеспечении единства измерений требований к измерениям, средствам измерений.</a:t>
            </a:r>
            <a:br>
              <a:rPr lang="ru-RU" sz="4800" b="1" i="1" dirty="0"/>
            </a:br>
            <a:r>
              <a:rPr lang="ru-RU" sz="4800" b="1" i="1" dirty="0"/>
              <a:t>[…]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Согласно ст. 1 Федерального закона № 89-ФЗ паспорт отходов — это документ, удостоверяющий принадлежность отходов к отходам соответствующего вида и класса опасности, содержащий сведения об их составе.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Утвержденный паспорт отходов I–IV классов опасности служит основой для определения безопасного с точки зрения охраны окружающей среды и здоровья человека способа обращения с отходами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Сведения, которые содержатся в паспорте, могут быть использованы хозяйствующим субъектом:</a:t>
            </a:r>
          </a:p>
          <a:p>
            <a:pPr lvl="0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при организации мест накопления (хранения) отходов;</a:t>
            </a:r>
          </a:p>
          <a:p>
            <a:pPr lvl="0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при организации транспортирования отходов</a:t>
            </a:r>
          </a:p>
          <a:p>
            <a:pPr lvl="0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при составлении инструкции по обращению с отходами для лиц, допущенных к обращению с отходами I–IV классов опасности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Передача отходов I–IV классов опасности сторонним организациям также должна осуществляться при наличии паспорта.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7336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635563"/>
            <a:ext cx="6172200" cy="753265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п. 2 ст. 2 Федерального закона № 89-ФЗ и п. 2 Правил проведения паспортизации отходов I–IV классов опасности, утвержденных Постановлением № 712 (далее — Правила проведения паспортизации), требования данных нормативных правовых актов не распространяются на отношения в области обращения: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радиоактивными отходами;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биологическими отходами;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медицинскими отходами;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веществами, разрушающими озоновый слой (за исключением случаев, если такие вещества являются частью продукции, утратившей свои потребительские свойства);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выбросами вредных веществ в атмосферу;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сбросами вредных веществ в водные объекты.</a:t>
            </a:r>
          </a:p>
          <a:p>
            <a:pPr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054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ФККО-2014</a:t>
            </a:r>
            <a:endParaRPr lang="ru-RU" sz="24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35" y="899592"/>
            <a:ext cx="5119859" cy="72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77424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Структура ФККО</a:t>
            </a:r>
            <a:endParaRPr lang="ru-RU" sz="1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71601"/>
            <a:ext cx="6172200" cy="719661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Каждому отходу в системе каталога присваивается 11 —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значный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структурированный код. Все эти цифры имеют свои обозначения и относят отходы в блоки, группы, подгруппы, виды. Коды для токсичных, опасных отходов представляют собой совокупность всех этих значений. Первая систематизация в каталоге проходит по блокам, каждый из которых включает в себя мусор, относящийся к определенной сфере жизнедеятельности.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всего 8 глобальных блоков: 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Сельское хозяйство и рыбалка. 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Добыча полезных ресурсов. 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Промышленность в сфере обработки. 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Отходы потребления. 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Электроэнергия, газ, пар. 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Водоснабжение, водоотведение. 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Строительство. 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Прочие виды деятельности.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Код каждого вида отходов имеет 11-значную структуру. Первые восемь знаков кода вида отходов используются для кодирования происхождения видов отходов и их состава. Девятый и десятый знаки кода используются для кодирования агрегатного состояния и физической формы отхода, а одиннадцатый знак кода - для кодирования класса опасности вида отходов в зависимости от степени негативного воздействия на окружающую среду.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11-ом знаке кода цифра 0 используется для блоков, типов, подтипов, групп и подгрупп; для видов отходов значащая цифра обозначает: 1 -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I-й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класс опасности; 2 -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II-й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класс опасности; 3 -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III-й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класс опасности; 4 -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IV-й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класс опасности; 5 -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V-й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класс опасности.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65456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Пример кодирования сведений о виде отходов «тара и упаковка алюминиевая, загрязненная нефтепродуктами (содержание нефтепродуктов не более 15 %)», вошедшем в Блок 4: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42900" y="1475655"/>
          <a:ext cx="5822404" cy="4818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1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4 00 000 00 00 0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ОТХОДЫ ПОТРЕБЛЕНИЯ ПРОИЗВОДСТВЕННЫЕ И НЕПРОИЗВОДСТВЕННЫЕ; МАТЕРИАЛЫ, ИЗДЕЛИЯ, УТРАТИВШИЕ ПОТРЕБИТЕЛЬСКИЕ СВОЙСТВА, НЕ ВОШЕДШИЕ В БЛОКИ 1-3, 6-9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4 60 000 00 00 0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ЛОМ И ОТХОДЫ ЧЕРНЫХ И ЦВЕТНЫХ МЕТАЛЛОВ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4 68 000 00 00 0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Лом и отходы, содержащие черные и цветные металлы, загрязненные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4 68 200 00 00 0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Лом и отходы цветных металлов загрязненные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4 68 210 00 00 0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Лом и отходы алюминия загрязненные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4 68 211 00 00 0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Тара алюминиевая загрязненная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0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4 68 211 01 51 4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тара и упаковка алюминиевая, загрязненная нефтепродуктами (содержание нефтепродуктов не более 15 %)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3173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179512"/>
            <a:ext cx="6088893" cy="784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98" y="611188"/>
            <a:ext cx="5330604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В том случае, если отход представляет собой готовое изделие, свойства которого изменились в результате того, что изделие каким-то образом использовалось, то главное, что надо определить – каково содержание компонента, изменившего изделие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1691679"/>
            <a:ext cx="5328592" cy="7328381"/>
          </a:xfrm>
        </p:spPr>
      </p:pic>
    </p:spTree>
    <p:extLst>
      <p:ext uri="{BB962C8B-B14F-4D97-AF65-F5344CB8AC3E}">
        <p14:creationId xmlns:p14="http://schemas.microsoft.com/office/powerpoint/2010/main" val="1185081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747</Words>
  <Application>Microsoft Office PowerPoint</Application>
  <PresentationFormat>Экран (4:3)</PresentationFormat>
  <Paragraphs>109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Паспортизация опасных отходов</vt:lpstr>
      <vt:lpstr> ЧТО ТАКОЕ ПАСПОРТ ОТХОДОВ И ДЛЯ ЧЕГО ОН НУЖЕН? </vt:lpstr>
      <vt:lpstr>Презентация PowerPoint</vt:lpstr>
      <vt:lpstr>ФККО-2014</vt:lpstr>
      <vt:lpstr>Структура ФККО</vt:lpstr>
      <vt:lpstr>Пример кодирования сведений о виде отходов «тара и упаковка алюминиевая, загрязненная нефтепродуктами (содержание нефтепродуктов не более 15 %)», вошедшем в Блок 4: </vt:lpstr>
      <vt:lpstr>Презентация PowerPoint</vt:lpstr>
      <vt:lpstr>Презентация PowerPoint</vt:lpstr>
      <vt:lpstr>В том случае, если отход представляет собой готовое изделие, свойства которого изменились в результате того, что изделие каким-то образом использовалось, то главное, что надо определить – каково содержание компонента, изменившего изделие</vt:lpstr>
      <vt:lpstr> </vt:lpstr>
      <vt:lpstr>Презентация PowerPoint</vt:lpstr>
      <vt:lpstr>Презентация PowerPoint</vt:lpstr>
      <vt:lpstr>Вот как выглядит процесс паспортизации для  обычных пальчиковых батареек.  Проводим анализ</vt:lpstr>
      <vt:lpstr>Получаем протокол анализа</vt:lpstr>
      <vt:lpstr>Оформляем Паспорт опасного отхода</vt:lpstr>
      <vt:lpstr>Для отходов 5 класса оформление паспорта не требуется, для подтверждения 5 класса опасности необходимо провести морфологический (или химический) анализ отхода и  его биотесирование, т.е проверить его опасность на биологическом материале.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Паспортизация опасных отходов</dc:title>
  <dc:creator>Olga</dc:creator>
  <cp:lastModifiedBy>HomeNET</cp:lastModifiedBy>
  <cp:revision>51</cp:revision>
  <dcterms:created xsi:type="dcterms:W3CDTF">2018-03-01T19:19:23Z</dcterms:created>
  <dcterms:modified xsi:type="dcterms:W3CDTF">2022-12-10T08:51:49Z</dcterms:modified>
</cp:coreProperties>
</file>