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68" r:id="rId20"/>
    <p:sldId id="277" r:id="rId21"/>
    <p:sldId id="278" r:id="rId22"/>
    <p:sldId id="279" r:id="rId23"/>
    <p:sldId id="280" r:id="rId24"/>
    <p:sldId id="281" r:id="rId25"/>
    <p:sldId id="282" r:id="rId26"/>
    <p:sldId id="283" r:id="rId27"/>
    <p:sldId id="284" r:id="rId28"/>
    <p:sldId id="285" r:id="rId29"/>
    <p:sldId id="259" r:id="rId30"/>
    <p:sldId id="258"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7C8"/>
    <a:srgbClr val="71A934"/>
    <a:srgbClr val="479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0"/>
            <a:ext cx="6098400" cy="6858000"/>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dirty="0">
              <a:latin typeface="Book Antiqua" panose="02040602050305030304" pitchFamily="18" charset="0"/>
            </a:endParaRPr>
          </a:p>
        </p:txBody>
      </p:sp>
      <p:sp>
        <p:nvSpPr>
          <p:cNvPr id="2" name="Заголовок 1"/>
          <p:cNvSpPr>
            <a:spLocks noGrp="1"/>
          </p:cNvSpPr>
          <p:nvPr>
            <p:ph type="ctrTitle"/>
          </p:nvPr>
        </p:nvSpPr>
        <p:spPr>
          <a:xfrm>
            <a:off x="6690828" y="1514217"/>
            <a:ext cx="5026644" cy="2380691"/>
          </a:xfrm>
        </p:spPr>
        <p:txBody>
          <a:bodyPr anchor="b"/>
          <a:lstStyle>
            <a:lvl1pPr algn="ctr">
              <a:defRPr sz="6000">
                <a:latin typeface="Book Antiqua" panose="02040602050305030304" pitchFamily="18" charset="0"/>
              </a:defRPr>
            </a:lvl1pPr>
          </a:lstStyle>
          <a:p>
            <a:endParaRPr lang="ru-RU" dirty="0"/>
          </a:p>
        </p:txBody>
      </p:sp>
      <p:sp>
        <p:nvSpPr>
          <p:cNvPr id="3" name="Подзаголовок 2"/>
          <p:cNvSpPr>
            <a:spLocks noGrp="1"/>
          </p:cNvSpPr>
          <p:nvPr>
            <p:ph type="subTitle" idx="1"/>
          </p:nvPr>
        </p:nvSpPr>
        <p:spPr>
          <a:xfrm>
            <a:off x="6690828" y="4141878"/>
            <a:ext cx="5026644" cy="2013150"/>
          </a:xfrm>
        </p:spPr>
        <p:txBody>
          <a:bodyPr/>
          <a:lstStyle>
            <a:lvl1pPr marL="0" indent="0" algn="ctr">
              <a:buNone/>
              <a:defRPr sz="2400">
                <a:latin typeface="Blogger Sans Light" panose="02000506030000020004" pitchFamily="50" charset="0"/>
                <a:ea typeface="Blogger Sans Light"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TextBox 8"/>
          <p:cNvSpPr txBox="1"/>
          <p:nvPr userDrawn="1"/>
        </p:nvSpPr>
        <p:spPr>
          <a:xfrm>
            <a:off x="838200" y="643943"/>
            <a:ext cx="4699715" cy="2062103"/>
          </a:xfrm>
          <a:prstGeom prst="rect">
            <a:avLst/>
          </a:prstGeom>
          <a:noFill/>
        </p:spPr>
        <p:txBody>
          <a:bodyPr wrap="square" rtlCol="0">
            <a:spAutoFit/>
          </a:bodyPr>
          <a:lstStyle/>
          <a:p>
            <a:r>
              <a:rPr lang="ru-RU" sz="3200" dirty="0" smtClean="0">
                <a:solidFill>
                  <a:schemeClr val="bg1"/>
                </a:solidFill>
                <a:latin typeface="Book Antiqua" panose="02040602050305030304" pitchFamily="18" charset="0"/>
              </a:rPr>
              <a:t>КАЗАНСКИЙ</a:t>
            </a:r>
            <a:r>
              <a:rPr lang="ru-RU" sz="3200" baseline="0" dirty="0" smtClean="0">
                <a:solidFill>
                  <a:schemeClr val="bg1"/>
                </a:solidFill>
                <a:latin typeface="Book Antiqua" panose="02040602050305030304" pitchFamily="18" charset="0"/>
              </a:rPr>
              <a:t> </a:t>
            </a:r>
          </a:p>
          <a:p>
            <a:r>
              <a:rPr lang="ru-RU" sz="3200" baseline="0" dirty="0" smtClean="0">
                <a:solidFill>
                  <a:schemeClr val="bg1"/>
                </a:solidFill>
                <a:latin typeface="Book Antiqua" panose="02040602050305030304" pitchFamily="18" charset="0"/>
              </a:rPr>
              <a:t>ГОСУДАРСТВЕННЫЙ</a:t>
            </a:r>
            <a:br>
              <a:rPr lang="ru-RU" sz="3200" baseline="0" dirty="0" smtClean="0">
                <a:solidFill>
                  <a:schemeClr val="bg1"/>
                </a:solidFill>
                <a:latin typeface="Book Antiqua" panose="02040602050305030304" pitchFamily="18" charset="0"/>
              </a:rPr>
            </a:br>
            <a:r>
              <a:rPr lang="ru-RU" sz="3200" baseline="0" dirty="0" smtClean="0">
                <a:solidFill>
                  <a:schemeClr val="bg1"/>
                </a:solidFill>
                <a:latin typeface="Book Antiqua" panose="02040602050305030304" pitchFamily="18" charset="0"/>
              </a:rPr>
              <a:t>МЕДИЦИНСКИЙ </a:t>
            </a:r>
          </a:p>
          <a:p>
            <a:r>
              <a:rPr lang="ru-RU" sz="3200" baseline="0" dirty="0" smtClean="0">
                <a:solidFill>
                  <a:schemeClr val="bg1"/>
                </a:solidFill>
                <a:latin typeface="Book Antiqua" panose="02040602050305030304" pitchFamily="18" charset="0"/>
              </a:rPr>
              <a:t>УНИВЕРСИТЕТ</a:t>
            </a:r>
            <a:endParaRPr lang="ru-RU" sz="3200" dirty="0">
              <a:solidFill>
                <a:schemeClr val="bg1"/>
              </a:solidFill>
              <a:latin typeface="Book Antiqua" panose="02040602050305030304" pitchFamily="18" charset="0"/>
            </a:endParaRPr>
          </a:p>
        </p:txBody>
      </p:sp>
      <p:cxnSp>
        <p:nvCxnSpPr>
          <p:cNvPr id="11" name="Прямая соединительная линия 10"/>
          <p:cNvCxnSpPr/>
          <p:nvPr userDrawn="1"/>
        </p:nvCxnSpPr>
        <p:spPr>
          <a:xfrm>
            <a:off x="619930" y="656823"/>
            <a:ext cx="0" cy="2047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3" t="24722" r="68312" b="37500"/>
          <a:stretch/>
        </p:blipFill>
        <p:spPr>
          <a:xfrm>
            <a:off x="1653363" y="3349989"/>
            <a:ext cx="2571750" cy="2590800"/>
          </a:xfrm>
          <a:prstGeom prst="rect">
            <a:avLst/>
          </a:prstGeom>
        </p:spPr>
      </p:pic>
    </p:spTree>
    <p:extLst>
      <p:ext uri="{BB962C8B-B14F-4D97-AF65-F5344CB8AC3E}">
        <p14:creationId xmlns:p14="http://schemas.microsoft.com/office/powerpoint/2010/main" val="351164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13.08.2024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Спасибо</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284652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4" name="Прямоугольник 13"/>
          <p:cNvSpPr/>
          <p:nvPr userDrawn="1"/>
        </p:nvSpPr>
        <p:spPr>
          <a:xfrm>
            <a:off x="1" y="0"/>
            <a:ext cx="12191999" cy="682534"/>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07BCCCA-D0D7-4190-95BA-5D08F8F72979}" type="datetimeFigureOut">
              <a:rPr lang="ru-RU" smtClean="0"/>
              <a:t>13.08.2024</a:t>
            </a:fld>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9" name="Группа 18"/>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userDrawn="1"/>
        </p:nvSpPr>
        <p:spPr>
          <a:xfrm>
            <a:off x="838199" y="156601"/>
            <a:ext cx="4445001" cy="369332"/>
          </a:xfrm>
          <a:prstGeom prst="rect">
            <a:avLst/>
          </a:prstGeom>
          <a:noFill/>
        </p:spPr>
        <p:txBody>
          <a:bodyPr wrap="square" rtlCol="0">
            <a:spAutoFit/>
          </a:bodyPr>
          <a:lstStyle/>
          <a:p>
            <a:pPr algn="r"/>
            <a:r>
              <a:rPr lang="ru-RU" b="1" dirty="0" smtClean="0">
                <a:solidFill>
                  <a:schemeClr val="bg1"/>
                </a:solidFill>
                <a:latin typeface="Book Antiqua" panose="02040602050305030304" pitchFamily="18" charset="0"/>
              </a:rPr>
              <a:t>КАЗАНСКИЙ ГОСУДАРСТВЕННЫЙ</a:t>
            </a:r>
            <a:endParaRPr lang="ru-RU" b="1" dirty="0">
              <a:solidFill>
                <a:schemeClr val="bg1"/>
              </a:solidFill>
              <a:latin typeface="Book Antiqua" panose="02040602050305030304" pitchFamily="18" charset="0"/>
            </a:endParaRPr>
          </a:p>
        </p:txBody>
      </p:sp>
      <p:sp>
        <p:nvSpPr>
          <p:cNvPr id="21" name="TextBox 20"/>
          <p:cNvSpPr txBox="1"/>
          <p:nvPr userDrawn="1"/>
        </p:nvSpPr>
        <p:spPr>
          <a:xfrm>
            <a:off x="6908800" y="156601"/>
            <a:ext cx="4444999" cy="369332"/>
          </a:xfrm>
          <a:prstGeom prst="rect">
            <a:avLst/>
          </a:prstGeom>
          <a:noFill/>
        </p:spPr>
        <p:txBody>
          <a:bodyPr wrap="square" rtlCol="0">
            <a:spAutoFit/>
          </a:bodyPr>
          <a:lstStyle/>
          <a:p>
            <a:pPr algn="l"/>
            <a:r>
              <a:rPr lang="ru-RU" b="1" dirty="0" smtClean="0">
                <a:solidFill>
                  <a:schemeClr val="bg1"/>
                </a:solidFill>
                <a:latin typeface="Book Antiqua" panose="02040602050305030304" pitchFamily="18" charset="0"/>
              </a:rPr>
              <a:t>МЕДИЦИНСКИЙ УНИВЕРСИТЕТ</a:t>
            </a:r>
            <a:endParaRPr lang="ru-RU" b="1" dirty="0">
              <a:solidFill>
                <a:schemeClr val="bg1"/>
              </a:solidFill>
              <a:latin typeface="Book Antiqua" panose="02040602050305030304" pitchFamily="18" charset="0"/>
            </a:endParaRPr>
          </a:p>
        </p:txBody>
      </p:sp>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101" t="25164" r="68316" b="37465"/>
          <a:stretch/>
        </p:blipFill>
        <p:spPr>
          <a:xfrm>
            <a:off x="5729308" y="0"/>
            <a:ext cx="682582" cy="679169"/>
          </a:xfrm>
          <a:prstGeom prst="rect">
            <a:avLst/>
          </a:prstGeom>
        </p:spPr>
      </p:pic>
    </p:spTree>
    <p:extLst>
      <p:ext uri="{BB962C8B-B14F-4D97-AF65-F5344CB8AC3E}">
        <p14:creationId xmlns:p14="http://schemas.microsoft.com/office/powerpoint/2010/main" val="235632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7BCCCA-D0D7-4190-95BA-5D08F8F72979}" type="datetimeFigureOut">
              <a:rPr lang="ru-RU" smtClean="0"/>
              <a:t>13.08.2024</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3" name="Группа 12"/>
          <p:cNvGrpSpPr/>
          <p:nvPr userDrawn="1"/>
        </p:nvGrpSpPr>
        <p:grpSpPr>
          <a:xfrm rot="10800000" flipH="1">
            <a:off x="9170688" y="5123543"/>
            <a:ext cx="3021312" cy="1734457"/>
            <a:chOff x="8366975" y="0"/>
            <a:chExt cx="3825025" cy="2195848"/>
          </a:xfrm>
        </p:grpSpPr>
        <p:sp>
          <p:nvSpPr>
            <p:cNvPr id="14" name="Прямоугольный треугольник 13"/>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33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7BCCCA-D0D7-4190-95BA-5D08F8F72979}" type="datetimeFigureOut">
              <a:rPr lang="ru-RU" smtClean="0"/>
              <a:t>13.08.2024</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3103DC6B-32C4-4B33-B068-5484795C408B}" type="slidenum">
              <a:rPr lang="ru-RU" smtClean="0"/>
              <a:t>‹#›</a:t>
            </a:fld>
            <a:endParaRPr lang="ru-RU"/>
          </a:p>
        </p:txBody>
      </p:sp>
      <p:grpSp>
        <p:nvGrpSpPr>
          <p:cNvPr id="11" name="Группа 10"/>
          <p:cNvGrpSpPr/>
          <p:nvPr userDrawn="1"/>
        </p:nvGrpSpPr>
        <p:grpSpPr>
          <a:xfrm rot="10800000" flipH="1">
            <a:off x="9170688" y="5123543"/>
            <a:ext cx="3021312" cy="1734457"/>
            <a:chOff x="8366975" y="0"/>
            <a:chExt cx="3825025" cy="2195848"/>
          </a:xfrm>
        </p:grpSpPr>
        <p:sp>
          <p:nvSpPr>
            <p:cNvPr id="12" name="Прямоугольный треугольник 11"/>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18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13.08.2024</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9" name="Группа 8"/>
          <p:cNvGrpSpPr/>
          <p:nvPr userDrawn="1"/>
        </p:nvGrpSpPr>
        <p:grpSpPr>
          <a:xfrm rot="10800000" flipH="1">
            <a:off x="9170688" y="5123543"/>
            <a:ext cx="3021312" cy="1734457"/>
            <a:chOff x="8366975" y="0"/>
            <a:chExt cx="3825025" cy="2195848"/>
          </a:xfrm>
        </p:grpSpPr>
        <p:sp>
          <p:nvSpPr>
            <p:cNvPr id="10" name="Прямоугольный треугольник 9"/>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86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7BCCCA-D0D7-4190-95BA-5D08F8F72979}" type="datetimeFigureOut">
              <a:rPr lang="ru-RU" smtClean="0"/>
              <a:t>13.08.2024</a:t>
            </a:fld>
            <a:endParaRPr lang="ru-RU"/>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3103DC6B-32C4-4B33-B068-5484795C408B}" type="slidenum">
              <a:rPr lang="ru-RU" smtClean="0"/>
              <a:t>‹#›</a:t>
            </a:fld>
            <a:endParaRPr lang="ru-RU"/>
          </a:p>
        </p:txBody>
      </p:sp>
      <p:grpSp>
        <p:nvGrpSpPr>
          <p:cNvPr id="8" name="Группа 7"/>
          <p:cNvGrpSpPr/>
          <p:nvPr userDrawn="1"/>
        </p:nvGrpSpPr>
        <p:grpSpPr>
          <a:xfrm rot="10800000" flipH="1">
            <a:off x="9170688" y="5123543"/>
            <a:ext cx="3021312" cy="1734457"/>
            <a:chOff x="8366975" y="0"/>
            <a:chExt cx="3825025" cy="2195848"/>
          </a:xfrm>
        </p:grpSpPr>
        <p:sp>
          <p:nvSpPr>
            <p:cNvPr id="9" name="Прямоугольный треугольник 8"/>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67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13.08.2024</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6" name="Группа 5"/>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3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13.08.2024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Благодарим</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89887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13.08.2024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Благодарю</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424723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72477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737600" y="6356350"/>
            <a:ext cx="1301750" cy="365125"/>
          </a:xfrm>
          <a:prstGeom prst="rect">
            <a:avLst/>
          </a:prstGeom>
        </p:spPr>
        <p:txBody>
          <a:bodyPr vert="horz" lIns="91440" tIns="45720" rIns="91440" bIns="45720" rtlCol="0" anchor="ctr"/>
          <a:lstStyle>
            <a:lvl1pPr algn="l">
              <a:defRPr sz="1200">
                <a:solidFill>
                  <a:schemeClr val="tx1">
                    <a:tint val="75000"/>
                  </a:schemeClr>
                </a:solidFill>
                <a:latin typeface="Blogger Sans" panose="02000506030000020004" pitchFamily="50" charset="0"/>
                <a:ea typeface="Blogger Sans" panose="02000506030000020004" pitchFamily="50" charset="0"/>
              </a:defRPr>
            </a:lvl1pPr>
          </a:lstStyle>
          <a:p>
            <a:fld id="{007BCCCA-D0D7-4190-95BA-5D08F8F72979}" type="datetimeFigureOut">
              <a:rPr lang="ru-RU" smtClean="0"/>
              <a:pPr/>
              <a:t>13.08.2024</a:t>
            </a:fld>
            <a:endParaRPr lang="ru-RU" dirty="0"/>
          </a:p>
        </p:txBody>
      </p:sp>
      <p:sp>
        <p:nvSpPr>
          <p:cNvPr id="6" name="Номер слайда 5"/>
          <p:cNvSpPr>
            <a:spLocks noGrp="1"/>
          </p:cNvSpPr>
          <p:nvPr>
            <p:ph type="sldNum" sz="quarter" idx="4"/>
          </p:nvPr>
        </p:nvSpPr>
        <p:spPr>
          <a:xfrm>
            <a:off x="10391774" y="6356350"/>
            <a:ext cx="9620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3DC6B-32C4-4B33-B068-5484795C408B}" type="slidenum">
              <a:rPr lang="ru-RU" smtClean="0"/>
              <a:t>‹#›</a:t>
            </a:fld>
            <a:endParaRPr lang="ru-RU"/>
          </a:p>
        </p:txBody>
      </p:sp>
    </p:spTree>
    <p:extLst>
      <p:ext uri="{BB962C8B-B14F-4D97-AF65-F5344CB8AC3E}">
        <p14:creationId xmlns:p14="http://schemas.microsoft.com/office/powerpoint/2010/main" val="60589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9"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logger Sans Light" panose="02000506030000020004" pitchFamily="50" charset="0"/>
          <a:ea typeface="Blogger Sans Light" panose="02000506030000020004"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logger Sans Light" panose="02000506030000020004" pitchFamily="50" charset="0"/>
          <a:ea typeface="Blogger Sans Light" panose="02000506030000020004"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logger Sans Light" panose="02000506030000020004" pitchFamily="50" charset="0"/>
          <a:ea typeface="Blogger Sans Light" panose="02000506030000020004"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800" dirty="0" err="1"/>
              <a:t>Functional</a:t>
            </a:r>
            <a:r>
              <a:rPr lang="ru-RU" sz="2800" dirty="0"/>
              <a:t> </a:t>
            </a:r>
            <a:r>
              <a:rPr lang="ru-RU" sz="2800" dirty="0" err="1"/>
              <a:t>areas</a:t>
            </a:r>
            <a:r>
              <a:rPr lang="ru-RU" sz="2800" dirty="0"/>
              <a:t> </a:t>
            </a:r>
            <a:r>
              <a:rPr lang="ru-RU" sz="2800" dirty="0" err="1"/>
              <a:t>of</a:t>
            </a:r>
            <a:r>
              <a:rPr lang="ru-RU" sz="2800" dirty="0"/>
              <a:t> </a:t>
            </a:r>
            <a:r>
              <a:rPr lang="ru-RU" sz="2800" dirty="0" err="1"/>
              <a:t>logistics</a:t>
            </a:r>
            <a:r>
              <a:rPr lang="ru-RU" sz="2800" dirty="0"/>
              <a:t>. </a:t>
            </a:r>
            <a:r>
              <a:rPr lang="ru-RU" sz="2800" dirty="0" err="1"/>
              <a:t>Logistics</a:t>
            </a:r>
            <a:r>
              <a:rPr lang="ru-RU" sz="2800" dirty="0"/>
              <a:t> </a:t>
            </a:r>
            <a:r>
              <a:rPr lang="ru-RU" sz="2800" dirty="0" err="1" smtClean="0"/>
              <a:t>Concepts</a:t>
            </a:r>
            <a:r>
              <a:rPr lang="ru-RU" sz="2800" dirty="0" smtClean="0"/>
              <a:t/>
            </a:r>
            <a:br>
              <a:rPr lang="ru-RU" sz="2800" dirty="0" smtClean="0"/>
            </a:br>
            <a:r>
              <a:rPr lang="en-US" sz="2800" dirty="0" smtClean="0"/>
              <a:t/>
            </a:r>
            <a:br>
              <a:rPr lang="en-US" sz="2800" dirty="0" smtClean="0"/>
            </a:br>
            <a:r>
              <a:rPr lang="en-US" sz="2800" dirty="0"/>
              <a:t/>
            </a:r>
            <a:br>
              <a:rPr lang="en-US" sz="2800" dirty="0"/>
            </a:br>
            <a:r>
              <a:rPr lang="en-US" sz="2000" dirty="0" smtClean="0"/>
              <a:t>Lecture </a:t>
            </a:r>
            <a:r>
              <a:rPr lang="ru-RU" sz="2000" smtClean="0"/>
              <a:t>№</a:t>
            </a:r>
            <a:r>
              <a:rPr lang="ru-RU" sz="2000" dirty="0"/>
              <a:t>2</a:t>
            </a:r>
            <a:r>
              <a:rPr lang="ru-RU" sz="2800" dirty="0"/>
              <a:t/>
            </a:r>
            <a:br>
              <a:rPr lang="ru-RU" sz="2800" dirty="0"/>
            </a:br>
            <a:endParaRPr lang="ru-RU" sz="28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normAutofit fontScale="92500" lnSpcReduction="20000"/>
          </a:bodyPr>
          <a:lstStyle/>
          <a:p>
            <a:r>
              <a:rPr lang="en-US" b="1" dirty="0">
                <a:latin typeface="Times New Roman" panose="02020603050405020304" pitchFamily="18" charset="0"/>
                <a:cs typeface="Times New Roman" panose="02020603050405020304" pitchFamily="18" charset="0"/>
              </a:rPr>
              <a:t>Prof</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Tuhbatullina</a:t>
            </a:r>
            <a:r>
              <a:rPr lang="en-US" b="1" dirty="0">
                <a:latin typeface="Times New Roman" panose="02020603050405020304" pitchFamily="18" charset="0"/>
                <a:cs typeface="Times New Roman" panose="02020603050405020304" pitchFamily="18" charset="0"/>
              </a:rPr>
              <a:t> R</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G</a:t>
            </a:r>
            <a:r>
              <a:rPr lang="ru-RU" b="1"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Doctor of Pharmacy.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Honored </a:t>
            </a:r>
            <a:r>
              <a:rPr lang="en-US" dirty="0">
                <a:latin typeface="Times New Roman" panose="02020603050405020304" pitchFamily="18" charset="0"/>
                <a:cs typeface="Times New Roman" panose="02020603050405020304" pitchFamily="18" charset="0"/>
              </a:rPr>
              <a:t>Health Care Worker of the Republic of </a:t>
            </a:r>
            <a:r>
              <a:rPr lang="en-US" dirty="0" err="1">
                <a:latin typeface="Times New Roman" panose="02020603050405020304" pitchFamily="18" charset="0"/>
                <a:cs typeface="Times New Roman" panose="02020603050405020304" pitchFamily="18" charset="0"/>
              </a:rPr>
              <a:t>Tatarstan</a:t>
            </a:r>
            <a:r>
              <a:rPr lang="en-US"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Honored </a:t>
            </a:r>
            <a:r>
              <a:rPr lang="en-US" dirty="0">
                <a:latin typeface="Times New Roman" panose="02020603050405020304" pitchFamily="18" charset="0"/>
                <a:cs typeface="Times New Roman" panose="02020603050405020304" pitchFamily="18" charset="0"/>
              </a:rPr>
              <a:t>Health Care Worker of the Russian Federation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6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9074"/>
            <a:ext cx="10515600" cy="345688"/>
          </a:xfrm>
        </p:spPr>
        <p:txBody>
          <a:bodyPr>
            <a:noAutofit/>
          </a:bodyPr>
          <a:lstStyle/>
          <a:p>
            <a:r>
              <a:rPr lang="en-US" sz="2400" b="1" dirty="0">
                <a:latin typeface="Times New Roman" panose="02020603050405020304" pitchFamily="18" charset="0"/>
                <a:cs typeface="Times New Roman" panose="02020603050405020304" pitchFamily="18" charset="0"/>
              </a:rPr>
              <a:t>Logistics concept. The concept of integrated logistics</a:t>
            </a:r>
            <a:endParaRPr lang="ru-RU" sz="2400" dirty="0"/>
          </a:p>
        </p:txBody>
      </p:sp>
      <p:sp>
        <p:nvSpPr>
          <p:cNvPr id="3" name="Объект 2"/>
          <p:cNvSpPr>
            <a:spLocks noGrp="1"/>
          </p:cNvSpPr>
          <p:nvPr>
            <p:ph idx="1"/>
          </p:nvPr>
        </p:nvSpPr>
        <p:spPr>
          <a:xfrm>
            <a:off x="838200" y="1014762"/>
            <a:ext cx="10515600" cy="5162201"/>
          </a:xfrm>
        </p:spPr>
        <p:txBody>
          <a:bodyPr>
            <a:normAutofit fontScale="70000" lnSpcReduction="20000"/>
          </a:bodyPr>
          <a:lstStyle/>
          <a:p>
            <a:pPr marL="0" indent="0">
              <a:buNone/>
            </a:pPr>
            <a:r>
              <a:rPr lang="en-US" sz="3400" dirty="0">
                <a:latin typeface="Times New Roman" panose="02020603050405020304" pitchFamily="18" charset="0"/>
                <a:cs typeface="Times New Roman" panose="02020603050405020304" pitchFamily="18" charset="0"/>
              </a:rPr>
              <a:t>The basis for the creation of enterprise groups in the form of supply chains is the desire to effectively influence the market by controlling the production and distribution cycle from one center.</a:t>
            </a:r>
            <a:endParaRPr lang="ru-RU" sz="3400" dirty="0">
              <a:latin typeface="Times New Roman" panose="02020603050405020304" pitchFamily="18" charset="0"/>
              <a:cs typeface="Times New Roman" panose="02020603050405020304" pitchFamily="18" charset="0"/>
            </a:endParaRPr>
          </a:p>
          <a:p>
            <a:pPr marL="0" indent="0">
              <a:buNone/>
            </a:pPr>
            <a:r>
              <a:rPr lang="en-US" sz="3400" dirty="0">
                <a:latin typeface="Times New Roman" panose="02020603050405020304" pitchFamily="18" charset="0"/>
                <a:cs typeface="Times New Roman" panose="02020603050405020304" pitchFamily="18" charset="0"/>
              </a:rPr>
              <a:t>The principle of production and commercial organization, covering the entire production process, has not justified itself, since there is a certain optimal size of the enterprise, the excess of which reduces the efficiency of business results. Therefore, corporations prefer to have a dual source of components.</a:t>
            </a:r>
            <a:endParaRPr lang="ru-RU" sz="3400" dirty="0">
              <a:latin typeface="Times New Roman" panose="02020603050405020304" pitchFamily="18" charset="0"/>
              <a:cs typeface="Times New Roman" panose="02020603050405020304" pitchFamily="18" charset="0"/>
            </a:endParaRPr>
          </a:p>
          <a:p>
            <a:pPr marL="0" indent="0">
              <a:buNone/>
            </a:pPr>
            <a:r>
              <a:rPr lang="en-US" sz="3400" dirty="0">
                <a:latin typeface="Times New Roman" panose="02020603050405020304" pitchFamily="18" charset="0"/>
                <a:cs typeface="Times New Roman" panose="02020603050405020304" pitchFamily="18" charset="0"/>
              </a:rPr>
              <a:t>The characteristic tendencies of the organizational and economic optimization of entrepreneurship of recent times are the optimal decentralization and organizational and technological disaggregation of structures (while maintaining the logistics business chain) of sectoral production.</a:t>
            </a:r>
            <a:endParaRPr lang="ru-RU" sz="3400" dirty="0">
              <a:latin typeface="Times New Roman" panose="02020603050405020304" pitchFamily="18" charset="0"/>
              <a:cs typeface="Times New Roman" panose="02020603050405020304" pitchFamily="18" charset="0"/>
            </a:endParaRPr>
          </a:p>
          <a:p>
            <a:pPr marL="0" indent="0">
              <a:buNone/>
            </a:pPr>
            <a:r>
              <a:rPr lang="en-US" sz="3400" dirty="0">
                <a:latin typeface="Times New Roman" panose="02020603050405020304" pitchFamily="18" charset="0"/>
                <a:cs typeface="Times New Roman" panose="02020603050405020304" pitchFamily="18" charset="0"/>
              </a:rPr>
              <a:t>Obtaining components from external suppliers has its drawbacks: the risks of missed delivery dates increase, and the likelihood of quality deterioration increases.</a:t>
            </a:r>
          </a:p>
          <a:p>
            <a:pPr marL="0" indent="0">
              <a:buNone/>
            </a:pPr>
            <a:r>
              <a:rPr lang="en-US" sz="3400" dirty="0">
                <a:latin typeface="Times New Roman" panose="02020603050405020304" pitchFamily="18" charset="0"/>
                <a:cs typeface="Times New Roman" panose="02020603050405020304" pitchFamily="18" charset="0"/>
              </a:rPr>
              <a:t>To overcome such shortcomings, the organization of the enterprise group in the form of a logistics chain is aimed, which is characterized by the constancy of relations with independent suppliers.</a:t>
            </a:r>
            <a:endParaRPr lang="ru-RU" sz="3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3932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427987"/>
          </a:xfrm>
        </p:spPr>
        <p:txBody>
          <a:bodyPr>
            <a:normAutofit/>
          </a:bodyPr>
          <a:lstStyle/>
          <a:p>
            <a:pPr algn="ctr"/>
            <a:r>
              <a:rPr lang="en-US" sz="2400" b="1" dirty="0">
                <a:latin typeface="Times New Roman" panose="02020603050405020304" pitchFamily="18" charset="0"/>
                <a:cs typeface="Times New Roman" panose="02020603050405020304" pitchFamily="18" charset="0"/>
              </a:rPr>
              <a:t>Logistics concept. The concept of integrated logistics.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393902"/>
            <a:ext cx="10970941" cy="514071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concept of integrated logistics of a company is based on the behavior of the company, which, in turn, is determined by a number of factors, for example:</a:t>
            </a:r>
          </a:p>
          <a:p>
            <a:pPr marL="0" indent="0">
              <a:buNone/>
            </a:pPr>
            <a:r>
              <a:rPr lang="en-US" sz="2400" dirty="0">
                <a:latin typeface="Times New Roman" panose="02020603050405020304" pitchFamily="18" charset="0"/>
                <a:cs typeface="Times New Roman" panose="02020603050405020304" pitchFamily="18" charset="0"/>
              </a:rPr>
              <a:t>1. company costs; </a:t>
            </a:r>
            <a:endParaRPr lang="ru-RU"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demand for products and prices for them;</a:t>
            </a:r>
            <a:r>
              <a:rPr lang="ru-RU" sz="2400" dirty="0">
                <a:latin typeface="Times New Roman" panose="02020603050405020304" pitchFamily="18" charset="0"/>
                <a:cs typeface="Times New Roman" panose="02020603050405020304" pitchFamily="18" charset="0"/>
              </a:rPr>
              <a:t> 3. </a:t>
            </a:r>
            <a:r>
              <a:rPr lang="en-US" sz="2400" dirty="0">
                <a:latin typeface="Times New Roman" panose="02020603050405020304" pitchFamily="18" charset="0"/>
                <a:cs typeface="Times New Roman" panose="02020603050405020304" pitchFamily="18" charset="0"/>
              </a:rPr>
              <a:t>company capital;</a:t>
            </a:r>
            <a:endParaRPr lang="ru-RU"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4. prices for raw materials, materials and components; </a:t>
            </a:r>
            <a:endParaRPr lang="ru-RU"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5. the state of competition in the market;</a:t>
            </a:r>
            <a:endParaRPr lang="ru-RU"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6. solvency of consumers.</a:t>
            </a:r>
          </a:p>
          <a:p>
            <a:pPr marL="0" indent="0">
              <a:buNone/>
            </a:pPr>
            <a:r>
              <a:rPr lang="en-US" sz="2400" dirty="0">
                <a:latin typeface="Times New Roman" panose="02020603050405020304" pitchFamily="18" charset="0"/>
                <a:cs typeface="Times New Roman" panose="02020603050405020304" pitchFamily="18" charset="0"/>
              </a:rPr>
              <a:t>7. At the same time, the concept provides for the use of such indicators as: a high level of compliance with the deadlines for fulfilling orders; low stock levels; the minimum time for the passage of resources through the production technological cycle.</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92570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Logistics concept. The concept of integrated logistics.</a:t>
            </a:r>
            <a:endParaRPr lang="ru-RU" sz="2400" dirty="0"/>
          </a:p>
        </p:txBody>
      </p:sp>
      <p:sp>
        <p:nvSpPr>
          <p:cNvPr id="3" name="Объект 2"/>
          <p:cNvSpPr>
            <a:spLocks noGrp="1"/>
          </p:cNvSpPr>
          <p:nvPr>
            <p:ph idx="1"/>
          </p:nvPr>
        </p:nvSpPr>
        <p:spPr>
          <a:xfrm>
            <a:off x="838200" y="1527717"/>
            <a:ext cx="10515600" cy="4649246"/>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Three main components of integrated logistics:</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1. physical distribution </a:t>
            </a:r>
            <a:r>
              <a:rPr lang="en-US" sz="2400" dirty="0">
                <a:latin typeface="Times New Roman" panose="02020603050405020304" pitchFamily="18" charset="0"/>
                <a:cs typeface="Times New Roman" panose="02020603050405020304" pitchFamily="18" charset="0"/>
              </a:rPr>
              <a:t>(activities related to customer service) promotes finished products to consumers - from the position of physical distribution, the consumer is the end point of the marketing channel;</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solidFill>
                  <a:srgbClr val="FF0000"/>
                </a:solidFill>
                <a:latin typeface="Times New Roman" panose="02020603050405020304" pitchFamily="18" charset="0"/>
                <a:cs typeface="Times New Roman" panose="02020603050405020304" pitchFamily="18" charset="0"/>
              </a:rPr>
              <a:t>2. </a:t>
            </a:r>
            <a:r>
              <a:rPr lang="en-US" sz="2400" dirty="0">
                <a:solidFill>
                  <a:srgbClr val="FF0000"/>
                </a:solidFill>
                <a:latin typeface="Times New Roman" panose="02020603050405020304" pitchFamily="18" charset="0"/>
                <a:cs typeface="Times New Roman" panose="02020603050405020304" pitchFamily="18" charset="0"/>
              </a:rPr>
              <a:t>logistics of production </a:t>
            </a:r>
            <a:r>
              <a:rPr lang="en-US" sz="2400" dirty="0">
                <a:latin typeface="Times New Roman" panose="02020603050405020304" pitchFamily="18" charset="0"/>
                <a:cs typeface="Times New Roman" panose="02020603050405020304" pitchFamily="18" charset="0"/>
              </a:rPr>
              <a:t>(activities related to planning and supporting the production process) provides timely and comprehensive supply of material and technical resources necessary for the production process - satisfies its own managed needs, in contrast to physical distribution, which is forced to adapt to the uncertainty of market demand presented by end users;</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solidFill>
                  <a:srgbClr val="FF0000"/>
                </a:solidFill>
                <a:latin typeface="Times New Roman" panose="02020603050405020304" pitchFamily="18" charset="0"/>
                <a:cs typeface="Times New Roman" panose="02020603050405020304" pitchFamily="18" charset="0"/>
              </a:rPr>
              <a:t>3. </a:t>
            </a:r>
            <a:r>
              <a:rPr lang="en-US" sz="2400" dirty="0">
                <a:solidFill>
                  <a:srgbClr val="FF0000"/>
                </a:solidFill>
                <a:latin typeface="Times New Roman" panose="02020603050405020304" pitchFamily="18" charset="0"/>
                <a:cs typeface="Times New Roman" panose="02020603050405020304" pitchFamily="18" charset="0"/>
              </a:rPr>
              <a:t> supply </a:t>
            </a:r>
            <a:r>
              <a:rPr lang="en-US" sz="2400" dirty="0">
                <a:latin typeface="Times New Roman" panose="02020603050405020304" pitchFamily="18" charset="0"/>
                <a:cs typeface="Times New Roman" panose="02020603050405020304" pitchFamily="18" charset="0"/>
              </a:rPr>
              <a:t>(activity related to the acquisition of goods and materials from external suppliers) purchases and organizes external supplies of materials and components to manufacturing or assembly enterprises. Delivery can be made to distribution warehouses or retail trade.</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32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94534"/>
          </a:xfrm>
        </p:spPr>
        <p:txBody>
          <a:bodyPr>
            <a:normAutofit fontScale="90000"/>
          </a:bodyPr>
          <a:lstStyle/>
          <a:p>
            <a:r>
              <a:rPr lang="en-US" sz="2400" b="1" dirty="0">
                <a:latin typeface="Times New Roman" panose="02020603050405020304" pitchFamily="18" charset="0"/>
                <a:cs typeface="Times New Roman" panose="02020603050405020304" pitchFamily="18" charset="0"/>
              </a:rPr>
              <a:t>Logistics concept. The concept of integrated logistics.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360450"/>
            <a:ext cx="11004395" cy="5386038"/>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Thus, it becomes necessary to conduct a preliminary analysis of the company to determine the goals, objectives and the possibility of applying this concept for it, using system thinking, integrity, optimization of total costs, unity of leadership.</a:t>
            </a:r>
          </a:p>
          <a:p>
            <a:pPr marL="0" indent="0">
              <a:buNone/>
            </a:pPr>
            <a:r>
              <a:rPr lang="ru-RU" sz="2400" b="1" dirty="0" smtClean="0">
                <a:latin typeface="Times New Roman" panose="02020603050405020304" pitchFamily="18" charset="0"/>
                <a:cs typeface="Times New Roman" panose="02020603050405020304" pitchFamily="18" charset="0"/>
              </a:rPr>
              <a:t>1. </a:t>
            </a:r>
            <a:r>
              <a:rPr lang="en-US" sz="2400" b="1"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following categories act as objects of </a:t>
            </a:r>
            <a:r>
              <a:rPr lang="en-US" sz="2400" b="1" dirty="0" smtClean="0">
                <a:latin typeface="Times New Roman" panose="02020603050405020304" pitchFamily="18" charset="0"/>
                <a:cs typeface="Times New Roman" panose="02020603050405020304" pitchFamily="18" charset="0"/>
              </a:rPr>
              <a:t>analysis:</a:t>
            </a:r>
            <a:r>
              <a:rPr lang="ru-RU" sz="2400" b="1" dirty="0" smtClean="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the organizational structure of the company </a:t>
            </a:r>
            <a:r>
              <a:rPr lang="en-US" sz="2400" dirty="0">
                <a:latin typeface="Times New Roman" panose="02020603050405020304" pitchFamily="18" charset="0"/>
                <a:cs typeface="Times New Roman" panose="02020603050405020304" pitchFamily="18" charset="0"/>
              </a:rPr>
              <a:t>is a set of ordered links between the system-forming elements that ensure the stable functioning of the company.</a:t>
            </a:r>
          </a:p>
          <a:p>
            <a:pPr marL="0" indent="0">
              <a:buNone/>
            </a:pPr>
            <a:r>
              <a:rPr lang="ru-RU" sz="2400" b="1"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 the structure of production </a:t>
            </a:r>
            <a:r>
              <a:rPr lang="en-US" sz="2400" dirty="0">
                <a:latin typeface="Times New Roman" panose="02020603050405020304" pitchFamily="18" charset="0"/>
                <a:cs typeface="Times New Roman" panose="02020603050405020304" pitchFamily="18" charset="0"/>
              </a:rPr>
              <a:t>(the ratio between the products manufactured by the company or the services provided of various types and purposes, measured using natural or cost indicators);</a:t>
            </a:r>
          </a:p>
          <a:p>
            <a:pPr marL="0" indent="0">
              <a:buNone/>
            </a:pPr>
            <a:r>
              <a:rPr lang="en-US" sz="2400" dirty="0">
                <a:latin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 production structure according </a:t>
            </a:r>
            <a:r>
              <a:rPr lang="en-US" sz="2400" dirty="0">
                <a:latin typeface="Times New Roman" panose="02020603050405020304" pitchFamily="18" charset="0"/>
                <a:cs typeface="Times New Roman" panose="02020603050405020304" pitchFamily="18" charset="0"/>
              </a:rPr>
              <a:t>to the principle of sequence of operations (the composition of the managed units of the company with technological or cooperative relationships);</a:t>
            </a:r>
          </a:p>
          <a:p>
            <a:pPr marL="0" indent="0">
              <a:buNone/>
            </a:pPr>
            <a:r>
              <a:rPr lang="en-US" sz="2400" dirty="0">
                <a:latin typeface="Times New Roman" panose="02020603050405020304" pitchFamily="18"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the structure of the company's management </a:t>
            </a:r>
            <a:r>
              <a:rPr lang="en-US" sz="2400" dirty="0">
                <a:latin typeface="Times New Roman" panose="02020603050405020304" pitchFamily="18" charset="0"/>
                <a:cs typeface="Times New Roman" panose="02020603050405020304" pitchFamily="18" charset="0"/>
              </a:rPr>
              <a:t>system (a set of specialized subsystems that are interconnected in the process of making and </a:t>
            </a:r>
            <a:r>
              <a:rPr lang="en-US" sz="2400" dirty="0" err="1">
                <a:latin typeface="Times New Roman" panose="02020603050405020304" pitchFamily="18" charset="0"/>
                <a:cs typeface="Times New Roman" panose="02020603050405020304" pitchFamily="18" charset="0"/>
              </a:rPr>
              <a:t>impleme</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493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05324"/>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Logistics concept. The concept of integrated logistics.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71240"/>
            <a:ext cx="10515600" cy="5118409"/>
          </a:xfrm>
        </p:spPr>
        <p:txBody>
          <a:bodyPr>
            <a:normAutofit fontScale="92500"/>
          </a:bodyPr>
          <a:lstStyle/>
          <a:p>
            <a:pPr marL="0" indent="0">
              <a:buNone/>
            </a:pPr>
            <a:r>
              <a:rPr lang="en-US" sz="2600" dirty="0">
                <a:latin typeface="Times New Roman" panose="02020603050405020304" pitchFamily="18" charset="0"/>
                <a:cs typeface="Times New Roman" panose="02020603050405020304" pitchFamily="18" charset="0"/>
              </a:rPr>
              <a:t>5.Tools and methods of logistics; placement of consumer orders, sales and turnover planning, capacity and production process planning, supply, production and inventory management;</a:t>
            </a:r>
          </a:p>
          <a:p>
            <a:pPr marL="0" indent="0">
              <a:buNone/>
            </a:pPr>
            <a:r>
              <a:rPr lang="en-US" sz="2600" dirty="0">
                <a:latin typeface="Times New Roman" panose="02020603050405020304" pitchFamily="18" charset="0"/>
                <a:cs typeface="Times New Roman" panose="02020603050405020304" pitchFamily="18" charset="0"/>
              </a:rPr>
              <a:t>6. structure of products and services (duration and sequence of the technological cycle);</a:t>
            </a:r>
          </a:p>
          <a:p>
            <a:pPr marL="0" indent="0">
              <a:buNone/>
            </a:pPr>
            <a:r>
              <a:rPr lang="en-US" sz="2600" dirty="0">
                <a:latin typeface="Times New Roman" panose="02020603050405020304" pitchFamily="18" charset="0"/>
                <a:cs typeface="Times New Roman" panose="02020603050405020304" pitchFamily="18" charset="0"/>
              </a:rPr>
              <a:t>7. Structure of consumers, stocks for deliveries; the structure of the flows of material resources (its direction, nature and intensity) and the utilization of production capacities; the cost structure of the firm as a whole and logistics costs.</a:t>
            </a:r>
            <a:endParaRPr lang="ru-RU"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Thus, based on the results of the analysis of the company, a decision is made to use this concept, which is designed to contribute to the most complete achievement of such indicators as: compliance with the terms and conditions of the delivery service, reducing the duration of the order, increasing the flexibility of the company's logistics system and the accuracy of forecasts, the availability of relevant economic and technical information for the company.</a:t>
            </a:r>
            <a:endParaRPr lang="ru-RU" sz="2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8975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16475"/>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Logistics concept. The concept of integrated logistics.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282390"/>
            <a:ext cx="10859429" cy="5263376"/>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The main object of analysis of integrated logistics is its functional cycle or order execution cycle - this is the main object of planning and operational management in logistics, which plays a crucial role in satisfying logistics consumers and sets the structural basis for integrated logistics.</a:t>
            </a:r>
          </a:p>
          <a:p>
            <a:pPr marL="0" indent="0">
              <a:buNone/>
            </a:pPr>
            <a:r>
              <a:rPr lang="en-US" sz="2400" dirty="0">
                <a:latin typeface="Times New Roman" panose="02020603050405020304" pitchFamily="18" charset="0"/>
                <a:cs typeface="Times New Roman" panose="02020603050405020304" pitchFamily="18" charset="0"/>
              </a:rPr>
              <a:t>When forming the structures of integrated logistics, it is necessary to take into account the following main factors:</a:t>
            </a:r>
          </a:p>
          <a:p>
            <a:r>
              <a:rPr lang="en-US" sz="2400" dirty="0">
                <a:latin typeface="Times New Roman" panose="02020603050405020304" pitchFamily="18" charset="0"/>
                <a:cs typeface="Times New Roman" panose="02020603050405020304" pitchFamily="18" charset="0"/>
              </a:rPr>
              <a:t>1. the order execution cycle (functional cycle) serves as the main object of analysis of the integration of the logistics function.</a:t>
            </a:r>
          </a:p>
          <a:p>
            <a:r>
              <a:rPr lang="en-US" sz="2400" dirty="0">
                <a:latin typeface="Times New Roman" panose="02020603050405020304" pitchFamily="18" charset="0"/>
                <a:cs typeface="Times New Roman" panose="02020603050405020304" pitchFamily="18" charset="0"/>
              </a:rPr>
              <a:t>2. the basic structure of the communication functional cycle is almost the same for physical distribution, and for the logistics of production, and for supply - the significant difference is the degree of control of the firm over various types of functional cycle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23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Logistics concept. The concept of integrated logistics.</a:t>
            </a:r>
            <a:endParaRPr lang="ru-RU" sz="2400" dirty="0"/>
          </a:p>
        </p:txBody>
      </p:sp>
      <p:sp>
        <p:nvSpPr>
          <p:cNvPr id="3" name="Объект 2"/>
          <p:cNvSpPr>
            <a:spLocks noGrp="1"/>
          </p:cNvSpPr>
          <p:nvPr>
            <p:ph idx="1"/>
          </p:nvPr>
        </p:nvSpPr>
        <p:spPr/>
        <p:txBody>
          <a:bodyPr>
            <a:normAutofit lnSpcReduction="10000"/>
          </a:bodyPr>
          <a:lstStyle/>
          <a:p>
            <a:r>
              <a:rPr lang="en-US" sz="2400" dirty="0">
                <a:latin typeface="Times New Roman" panose="02020603050405020304" pitchFamily="18" charset="0"/>
                <a:cs typeface="Times New Roman" panose="02020603050405020304" pitchFamily="18" charset="0"/>
              </a:rPr>
              <a:t>3. The functional cycle in physical distribution is reduced to the processing and execution of consumer orders up to the direct delivery of products. The activities associated with attracting consumers come down to two components - the conclusion of transactions and their actual execution.no matter how complex the logistics system as a whole is, it is necessary to examine the configuration of a separate functional cycle in order to identify the most important relationships and lines of control (this is a prerequisite for integration</a:t>
            </a:r>
            <a:r>
              <a:rPr lang="en-US" sz="2400" dirty="0" smtClean="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Closing deals is a function of advertising and sales.</a:t>
            </a:r>
          </a:p>
          <a:p>
            <a:r>
              <a:rPr lang="en-US" sz="2400" dirty="0">
                <a:latin typeface="Times New Roman" panose="02020603050405020304" pitchFamily="18" charset="0"/>
                <a:cs typeface="Times New Roman" panose="02020603050405020304" pitchFamily="18" charset="0"/>
              </a:rPr>
              <a:t>Physical distribution carries out the actual execution of transactions - transfer, processing, order picking, transportation of ordered goods, delivery to consumers.</a:t>
            </a:r>
          </a:p>
          <a:p>
            <a:r>
              <a:rPr lang="en-US" sz="2400" dirty="0">
                <a:latin typeface="Times New Roman" panose="02020603050405020304" pitchFamily="18" charset="0"/>
                <a:cs typeface="Times New Roman" panose="02020603050405020304" pitchFamily="18" charset="0"/>
              </a:rPr>
              <a:t>Physical distribution as an element of the logistics system connects the firm with its customers, in addition, physical distribution coordinates production and marketing functions.</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77650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83383"/>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Logistics concept. Integrated supply </a:t>
            </a:r>
            <a:r>
              <a:rPr lang="en-US" sz="2400" b="1" dirty="0" smtClean="0">
                <a:latin typeface="Times New Roman" panose="02020603050405020304" pitchFamily="18" charset="0"/>
                <a:cs typeface="Times New Roman" panose="02020603050405020304" pitchFamily="18" charset="0"/>
              </a:rPr>
              <a:t>chain</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349298"/>
            <a:ext cx="10859429" cy="5174165"/>
          </a:xfrm>
        </p:spPr>
        <p:txBody>
          <a:bodyPr>
            <a:normAutofit/>
          </a:bodyPr>
          <a:lstStyle/>
          <a:p>
            <a:r>
              <a:rPr lang="en-US" sz="2400" dirty="0">
                <a:latin typeface="Times New Roman" panose="02020603050405020304" pitchFamily="18" charset="0"/>
                <a:cs typeface="Times New Roman" panose="02020603050405020304" pitchFamily="18" charset="0"/>
              </a:rPr>
              <a:t>Activities related to the logistics of production, is under the full responsibility and control of a separate company.</a:t>
            </a:r>
          </a:p>
          <a:p>
            <a:r>
              <a:rPr lang="en-US" sz="2400" dirty="0">
                <a:latin typeface="Times New Roman" panose="02020603050405020304" pitchFamily="18" charset="0"/>
                <a:cs typeface="Times New Roman" panose="02020603050405020304" pitchFamily="18" charset="0"/>
              </a:rPr>
              <a:t> At the enterprise: supply is responsible for the flow of material resources, but their movement within the enterprise is classified as material and technical support for production. Logistic operations in this case are limited to loading and unloading operations and transportation of material resources between the production units of the enterprise.</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functional cycle in the supply, observed in tracking the receipt of material resources to the enterprise, which requires certain actions, includes: selection of sources of supply, placing an order, transporting, ensuring delivery. The functional cycle of supply differs in many respects in the cyclical order processing, but differs in terms of delivery, the amount of cargo transportation, the method of transportation and the volume of products involved</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28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61080"/>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Logistics concept. Integrated supply chain.</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26996"/>
            <a:ext cx="10515600" cy="5263375"/>
          </a:xfrm>
        </p:spPr>
        <p:txBody>
          <a:bodyPr>
            <a:normAutofit fontScale="92500" lnSpcReduction="10000"/>
          </a:bodyPr>
          <a:lstStyle/>
          <a:p>
            <a:pPr marL="0" indent="0">
              <a:buNone/>
            </a:pPr>
            <a:r>
              <a:rPr lang="en-US" sz="2400" dirty="0">
                <a:latin typeface="Times New Roman" panose="02020603050405020304" pitchFamily="18" charset="0"/>
                <a:cs typeface="Times New Roman" panose="02020603050405020304" pitchFamily="18" charset="0"/>
              </a:rPr>
              <a:t>The Western concept of integrated logistics, due to the globalization of the economy, is considered in the monograph by D. J. Bauer Sox and D. J. Kloss "Integrated Supply Chain".</a:t>
            </a:r>
          </a:p>
          <a:p>
            <a:pPr marL="0" indent="0">
              <a:buNone/>
            </a:pPr>
            <a:r>
              <a:rPr lang="en-US" sz="2400" dirty="0">
                <a:latin typeface="Times New Roman" panose="02020603050405020304" pitchFamily="18" charset="0"/>
                <a:cs typeface="Times New Roman" panose="02020603050405020304" pitchFamily="18" charset="0"/>
              </a:rPr>
              <a:t>According to this concept, a common supply chain is considered, which includes links from a variety of suppliers, manufacturers and consumers. The concept applies to all types of enterprises: manufacturers, wholesale and retail trade, service enterprises, public sector organizations</a:t>
            </a:r>
            <a:r>
              <a:rPr lang="en-US" sz="2400" dirty="0" smtClean="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Suppliers, consumers and firms providing logistics services (distribution warehouses, transport companies) make up a single supply chain and use a single bank of information, develop common plans, which makes it possible to turn logistics distribution channels into more efficient and competitive ones.</a:t>
            </a:r>
            <a:endParaRPr lang="ru-RU"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The concept of supply chain management provides for a clear separation of the concepts of the logistics distribution channel and the supply chain. The logistics channel deals with the physical movement of the product. The main and traditional participants of this channel are the manufacturer, wholesale and retail trade. Each of the participants in turn owns the goods, and they also assume the risks associated with their status as temporary owners of the products.</a:t>
            </a:r>
            <a:endParaRPr lang="ru-RU" sz="26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658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700" b="1" dirty="0">
                <a:latin typeface="Times New Roman" panose="02020603050405020304" pitchFamily="18" charset="0"/>
                <a:cs typeface="Times New Roman" panose="02020603050405020304" pitchFamily="18" charset="0"/>
              </a:rPr>
              <a:t>Logistics concept. Logistic concept of supply chain management</a:t>
            </a:r>
            <a:r>
              <a:rPr lang="en-US" dirty="0"/>
              <a:t>.</a:t>
            </a:r>
            <a:endParaRPr lang="ru-RU" dirty="0"/>
          </a:p>
        </p:txBody>
      </p:sp>
      <p:sp>
        <p:nvSpPr>
          <p:cNvPr id="3" name="Объект 2"/>
          <p:cNvSpPr>
            <a:spLocks noGrp="1"/>
          </p:cNvSpPr>
          <p:nvPr>
            <p:ph idx="1"/>
          </p:nvPr>
        </p:nvSpPr>
        <p:spPr>
          <a:xfrm>
            <a:off x="838200" y="1825625"/>
            <a:ext cx="10515600" cy="4898560"/>
          </a:xfrm>
        </p:spPr>
        <p:txBody>
          <a:bodyPr>
            <a:normAutofit lnSpcReduction="10000"/>
          </a:bodyPr>
          <a:lstStyle/>
          <a:p>
            <a:pPr marL="0" indent="0">
              <a:buNone/>
            </a:pPr>
            <a:r>
              <a:rPr lang="en-US" sz="2400" b="1" dirty="0">
                <a:latin typeface="Times New Roman" panose="02020603050405020304" pitchFamily="18" charset="0"/>
                <a:cs typeface="Times New Roman" panose="02020603050405020304" pitchFamily="18" charset="0"/>
              </a:rPr>
              <a:t>the logistics channel:</a:t>
            </a:r>
          </a:p>
          <a:p>
            <a:r>
              <a:rPr lang="en-US" sz="2400" dirty="0">
                <a:latin typeface="Times New Roman" panose="02020603050405020304" pitchFamily="18" charset="0"/>
                <a:cs typeface="Times New Roman" panose="02020603050405020304" pitchFamily="18" charset="0"/>
              </a:rPr>
              <a:t>The channel focuses on one product or a number of related products and delivers them from producer to consumer. The supply chain covers the entire path from the initial supplier to the final consumer.</a:t>
            </a:r>
          </a:p>
          <a:p>
            <a:r>
              <a:rPr lang="en-US" sz="2400" dirty="0">
                <a:latin typeface="Times New Roman" panose="02020603050405020304" pitchFamily="18" charset="0"/>
                <a:cs typeface="Times New Roman" panose="02020603050405020304" pitchFamily="18" charset="0"/>
              </a:rPr>
              <a:t> The channel focuses only on existing products, and the supply chain has the ability to redesign products and processes so that resources flow smoothly throughout the chain</a:t>
            </a:r>
            <a:endParaRPr lang="ru-RU" sz="2400" dirty="0">
              <a:latin typeface="Times New Roman" panose="02020603050405020304" pitchFamily="18" charset="0"/>
              <a:cs typeface="Times New Roman" panose="02020603050405020304" pitchFamily="18" charset="0"/>
            </a:endParaRPr>
          </a:p>
          <a:p>
            <a:r>
              <a:rPr lang="en-US" sz="2400" dirty="0" smtClean="0"/>
              <a:t> </a:t>
            </a:r>
            <a:r>
              <a:rPr lang="en-US" sz="2400" dirty="0">
                <a:latin typeface="Times New Roman" panose="02020603050405020304" pitchFamily="18" charset="0"/>
                <a:cs typeface="Times New Roman" panose="02020603050405020304" pitchFamily="18" charset="0"/>
              </a:rPr>
              <a:t>In the supply chain, more efficient inventory management of material resources is carried out, as there is a continuous process of replenishment of stocks.</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supply chain makes it easy to transition from a push to a pull system by using shorter planning cycles and reducing restocking times.</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supply chain allows you to effectively organize public information links (management) and coordinate them with the help of long-term agreements between its participants.</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82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483744"/>
          </a:xfrm>
        </p:spPr>
        <p:txBody>
          <a:bodyPr>
            <a:normAutofit/>
          </a:bodyPr>
          <a:lstStyle/>
          <a:p>
            <a:pPr algn="ctr"/>
            <a:r>
              <a:rPr lang="ru-RU" altLang="ru-RU" sz="2800" b="1" dirty="0" err="1">
                <a:solidFill>
                  <a:srgbClr val="202124"/>
                </a:solidFill>
                <a:latin typeface="inherit"/>
              </a:rPr>
              <a:t>Functional</a:t>
            </a:r>
            <a:r>
              <a:rPr lang="ru-RU" altLang="ru-RU" sz="2800" b="1" dirty="0">
                <a:solidFill>
                  <a:srgbClr val="202124"/>
                </a:solidFill>
                <a:latin typeface="inherit"/>
              </a:rPr>
              <a:t> </a:t>
            </a:r>
            <a:r>
              <a:rPr lang="ru-RU" altLang="ru-RU" sz="2800" b="1" dirty="0" err="1">
                <a:solidFill>
                  <a:srgbClr val="202124"/>
                </a:solidFill>
                <a:latin typeface="inherit"/>
              </a:rPr>
              <a:t>areas</a:t>
            </a:r>
            <a:r>
              <a:rPr lang="ru-RU" altLang="ru-RU" sz="2800" b="1" dirty="0">
                <a:solidFill>
                  <a:srgbClr val="202124"/>
                </a:solidFill>
                <a:latin typeface="inherit"/>
              </a:rPr>
              <a:t> </a:t>
            </a:r>
            <a:r>
              <a:rPr lang="ru-RU" altLang="ru-RU" sz="2800" b="1" dirty="0" err="1">
                <a:solidFill>
                  <a:srgbClr val="202124"/>
                </a:solidFill>
                <a:latin typeface="inherit"/>
              </a:rPr>
              <a:t>of</a:t>
            </a:r>
            <a:r>
              <a:rPr lang="ru-RU" altLang="ru-RU" sz="2800" b="1" dirty="0">
                <a:solidFill>
                  <a:srgbClr val="202124"/>
                </a:solidFill>
                <a:latin typeface="inherit"/>
              </a:rPr>
              <a:t> </a:t>
            </a:r>
            <a:r>
              <a:rPr lang="ru-RU" altLang="ru-RU" sz="2800" b="1" dirty="0" err="1">
                <a:solidFill>
                  <a:srgbClr val="202124"/>
                </a:solidFill>
                <a:latin typeface="inherit"/>
              </a:rPr>
              <a:t>logistics</a:t>
            </a:r>
            <a:endParaRPr lang="ru-RU" sz="2800" dirty="0"/>
          </a:p>
        </p:txBody>
      </p:sp>
      <p:pic>
        <p:nvPicPr>
          <p:cNvPr id="4" name="Объект 3"/>
          <p:cNvPicPr>
            <a:picLocks noGrp="1" noChangeAspect="1"/>
          </p:cNvPicPr>
          <p:nvPr>
            <p:ph idx="1"/>
          </p:nvPr>
        </p:nvPicPr>
        <p:blipFill>
          <a:blip r:embed="rId2"/>
          <a:stretch>
            <a:fillRect/>
          </a:stretch>
        </p:blipFill>
        <p:spPr>
          <a:xfrm>
            <a:off x="557561" y="1449659"/>
            <a:ext cx="2163337" cy="2018370"/>
          </a:xfrm>
          <a:prstGeom prst="rect">
            <a:avLst/>
          </a:prstGeom>
        </p:spPr>
      </p:pic>
      <p:sp>
        <p:nvSpPr>
          <p:cNvPr id="5" name="Прямоугольник 4"/>
          <p:cNvSpPr/>
          <p:nvPr/>
        </p:nvSpPr>
        <p:spPr>
          <a:xfrm>
            <a:off x="3047999" y="1443841"/>
            <a:ext cx="8586439" cy="526297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functional area of ​​logistics is a large group of work on the management of material flows, united but on the basis of the common purpose of these works. </a:t>
            </a:r>
          </a:p>
          <a:p>
            <a:r>
              <a:rPr lang="en-US" sz="2400" dirty="0">
                <a:latin typeface="Times New Roman" panose="02020603050405020304" pitchFamily="18" charset="0"/>
                <a:cs typeface="Times New Roman" panose="02020603050405020304" pitchFamily="18" charset="0"/>
              </a:rPr>
              <a:t> Within the framework of this topic, an idea is formed about the individual functional areas of logistics, allocated in accordance with the named specifics:</a:t>
            </a:r>
            <a:endParaRPr lang="ru-RU" sz="2400" dirty="0">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procurement logistics </a:t>
            </a:r>
            <a:r>
              <a:rPr lang="en-US" sz="2400" dirty="0">
                <a:latin typeface="Times New Roman" panose="02020603050405020304" pitchFamily="18" charset="0"/>
                <a:cs typeface="Times New Roman" panose="02020603050405020304" pitchFamily="18" charset="0"/>
              </a:rPr>
              <a:t>- management of material flows in the process of providing the enterprise with material resources;</a:t>
            </a:r>
          </a:p>
          <a:p>
            <a:r>
              <a:rPr lang="en-US" sz="2400" dirty="0">
                <a:solidFill>
                  <a:srgbClr val="FF0000"/>
                </a:solidFill>
                <a:latin typeface="Times New Roman" panose="02020603050405020304" pitchFamily="18" charset="0"/>
                <a:cs typeface="Times New Roman" panose="02020603050405020304" pitchFamily="18" charset="0"/>
              </a:rPr>
              <a:t>production logistics </a:t>
            </a:r>
            <a:r>
              <a:rPr lang="en-US" sz="2400" dirty="0">
                <a:latin typeface="Times New Roman" panose="02020603050405020304" pitchFamily="18" charset="0"/>
                <a:cs typeface="Times New Roman" panose="02020603050405020304" pitchFamily="18" charset="0"/>
              </a:rPr>
              <a:t>- material flow management at the stage of the production link;</a:t>
            </a:r>
          </a:p>
          <a:p>
            <a:r>
              <a:rPr lang="en-US" sz="2400" dirty="0">
                <a:solidFill>
                  <a:srgbClr val="FF0000"/>
                </a:solidFill>
                <a:latin typeface="Times New Roman" panose="02020603050405020304" pitchFamily="18" charset="0"/>
                <a:cs typeface="Times New Roman" panose="02020603050405020304" pitchFamily="18" charset="0"/>
              </a:rPr>
              <a:t>distribution logistics </a:t>
            </a:r>
            <a:r>
              <a:rPr lang="en-US" sz="2400" dirty="0">
                <a:latin typeface="Times New Roman" panose="02020603050405020304" pitchFamily="18" charset="0"/>
                <a:cs typeface="Times New Roman" panose="02020603050405020304" pitchFamily="18" charset="0"/>
              </a:rPr>
              <a:t>- a complex of interrelated functions implemented in the process of distributing material flow between various wholesale buyers, that is, in the process of wholesale of goods;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383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smtClean="0">
                <a:latin typeface="Times New Roman" panose="02020603050405020304" pitchFamily="18" charset="0"/>
                <a:cs typeface="Times New Roman" panose="02020603050405020304" pitchFamily="18" charset="0"/>
              </a:rPr>
              <a:t>Figure2-1:The</a:t>
            </a:r>
            <a:r>
              <a:rPr lang="ru-RU"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Logistics</a:t>
            </a:r>
            <a:r>
              <a:rPr lang="ru-RU"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Cycle</a:t>
            </a:r>
            <a:endParaRPr lang="ru-RU" sz="2400" dirty="0">
              <a:latin typeface="Times New Roman" panose="02020603050405020304" pitchFamily="18" charset="0"/>
              <a:cs typeface="Times New Roman" panose="02020603050405020304" pitchFamily="18" charset="0"/>
            </a:endParaRPr>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6949" y="1825625"/>
            <a:ext cx="6418101" cy="4351338"/>
          </a:xfrm>
          <a:prstGeom prst="rect">
            <a:avLst/>
          </a:prstGeom>
          <a:noFill/>
          <a:ln>
            <a:noFill/>
          </a:ln>
        </p:spPr>
      </p:pic>
    </p:spTree>
    <p:extLst>
      <p:ext uri="{BB962C8B-B14F-4D97-AF65-F5344CB8AC3E}">
        <p14:creationId xmlns:p14="http://schemas.microsoft.com/office/powerpoint/2010/main" val="328261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416836"/>
          </a:xfrm>
        </p:spPr>
        <p:txBody>
          <a:bodyPr>
            <a:normAutofit fontScale="90000"/>
          </a:bodyPr>
          <a:lstStyle/>
          <a:p>
            <a:r>
              <a:rPr lang="en-US" sz="2400" b="1" dirty="0">
                <a:latin typeface="Times New Roman" panose="02020603050405020304" pitchFamily="18" charset="0"/>
                <a:cs typeface="Times New Roman" panose="02020603050405020304" pitchFamily="18" charset="0"/>
              </a:rPr>
              <a:t>Logistic concept of supply chain management. Reengineering</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82752"/>
            <a:ext cx="10515600" cy="5096107"/>
          </a:xfrm>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The main philosophy of reengineering -is the management of processes that intersect with all the functional tasks of the enterprise, which subsequently may require radical changes in the structure of the organization and in the distribution of responsibility.</a:t>
            </a:r>
          </a:p>
          <a:p>
            <a:pPr marL="0" indent="0">
              <a:buNone/>
            </a:pPr>
            <a:r>
              <a:rPr lang="en-US" dirty="0">
                <a:latin typeface="Times New Roman" panose="02020603050405020304" pitchFamily="18" charset="0"/>
                <a:cs typeface="Times New Roman" panose="02020603050405020304" pitchFamily="18" charset="0"/>
              </a:rPr>
              <a:t>The main provisions of reengineering:</a:t>
            </a:r>
          </a:p>
          <a:p>
            <a:r>
              <a:rPr lang="en-US" dirty="0">
                <a:latin typeface="Times New Roman" panose="02020603050405020304" pitchFamily="18" charset="0"/>
                <a:cs typeface="Times New Roman" panose="02020603050405020304" pitchFamily="18" charset="0"/>
              </a:rPr>
              <a:t>Reengineering deals with processes, including technological ones, and not with the functions (divisions) of the organizational structure of an enterprise.</a:t>
            </a:r>
          </a:p>
          <a:p>
            <a:r>
              <a:rPr lang="en-US" dirty="0">
                <a:latin typeface="Times New Roman" panose="02020603050405020304" pitchFamily="18" charset="0"/>
                <a:cs typeface="Times New Roman" panose="02020603050405020304" pitchFamily="18" charset="0"/>
              </a:rPr>
              <a:t> The process in the theory of reengineering - is the solution of interrelated tasks, the result of which is the creation of value for the consumer.</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are two main characteristics of the production process: the degree of mediation and the degree of cooperation. Reengineering seeks to organize the work of each process in such a way that would increase the degree of cooperation (group work) and would reduce the degree of intermediation (sequential interdependence).</a:t>
            </a:r>
          </a:p>
          <a:p>
            <a:r>
              <a:rPr lang="en-US" dirty="0">
                <a:latin typeface="Times New Roman" panose="02020603050405020304" pitchFamily="18" charset="0"/>
                <a:cs typeface="Times New Roman" panose="02020603050405020304" pitchFamily="18" charset="0"/>
              </a:rPr>
              <a:t>Reengineering is not limited only to the process that is being reconstructed, it should also apply to all related areas of production and distribution.</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277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72231"/>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Logistic concept of supply chain management. Reengineering</a:t>
            </a:r>
            <a:endParaRPr lang="ru-RU" sz="2400" dirty="0"/>
          </a:p>
        </p:txBody>
      </p:sp>
      <p:sp>
        <p:nvSpPr>
          <p:cNvPr id="3" name="Объект 2"/>
          <p:cNvSpPr>
            <a:spLocks noGrp="1"/>
          </p:cNvSpPr>
          <p:nvPr>
            <p:ph idx="1"/>
          </p:nvPr>
        </p:nvSpPr>
        <p:spPr>
          <a:xfrm>
            <a:off x="838200" y="1338146"/>
            <a:ext cx="10515600" cy="4838817"/>
          </a:xfrm>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The necessary basis for reengineering is the integration of all enterprise computer systems into one network. It is necessary to create a single database that should integrate information on processing and passing orders with a distribution network, an inventory system, a database for operational scheduling of production, and a database of a control system. A single integrated database will not only provide timely access to the necessary information, speed up coordination and coordination, but also significantly reduce decision-making time</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solving the problem of reducing the total time of the process, the main place is occupied by a comparison of the total time to complete a particular task (element) of the process and the share of time during which the added value is formed. Analysis of the ratio of the time of formation of added value to the total time for the execution of a particular task, including auxiliary work, makes it possible to identify reserves for reducing the time of the entire process cycle.</a:t>
            </a:r>
          </a:p>
          <a:p>
            <a:r>
              <a:rPr lang="en-US" dirty="0">
                <a:latin typeface="Times New Roman" panose="02020603050405020304" pitchFamily="18" charset="0"/>
                <a:cs typeface="Times New Roman" panose="02020603050405020304" pitchFamily="18" charset="0"/>
              </a:rPr>
              <a:t>Thus, the result of this implementation is a change in the organization of the distribution process from the standpoint of rationalization and optimization.</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006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61080"/>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Other concepts of logistics. Sales concept</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26996"/>
            <a:ext cx="10515600" cy="4849967"/>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marketing concept;</a:t>
            </a:r>
          </a:p>
          <a:p>
            <a:r>
              <a:rPr lang="en-US" dirty="0">
                <a:latin typeface="Times New Roman" panose="02020603050405020304" pitchFamily="18" charset="0"/>
                <a:cs typeface="Times New Roman" panose="02020603050405020304" pitchFamily="18" charset="0"/>
              </a:rPr>
              <a:t>consumer-oriented concept;</a:t>
            </a:r>
          </a:p>
          <a:p>
            <a:r>
              <a:rPr lang="en-US" dirty="0">
                <a:latin typeface="Times New Roman" panose="02020603050405020304" pitchFamily="18" charset="0"/>
                <a:cs typeface="Times New Roman" panose="02020603050405020304" pitchFamily="18" charset="0"/>
              </a:rPr>
              <a:t>the concept of total quality management;</a:t>
            </a:r>
          </a:p>
          <a:p>
            <a:r>
              <a:rPr lang="en-US" dirty="0">
                <a:latin typeface="Times New Roman" panose="02020603050405020304" pitchFamily="18" charset="0"/>
                <a:cs typeface="Times New Roman" panose="02020603050405020304" pitchFamily="18" charset="0"/>
              </a:rPr>
              <a:t>the concept of customer service;</a:t>
            </a:r>
          </a:p>
          <a:p>
            <a:r>
              <a:rPr lang="en-US" dirty="0">
                <a:latin typeface="Times New Roman" panose="02020603050405020304" pitchFamily="18" charset="0"/>
                <a:cs typeface="Times New Roman" panose="02020603050405020304" pitchFamily="18" charset="0"/>
              </a:rPr>
              <a:t> management concepts based on the use of advanced information technologies.</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 modern conditions, the enterprise needs to independently develop a system for selling products, taking into account the needs of consumers, based on the logistics concept of sales. This concept considers sales as a system consisting of elements interacting with each other and the external environment.</a:t>
            </a:r>
          </a:p>
          <a:p>
            <a:r>
              <a:rPr lang="en-US" dirty="0">
                <a:latin typeface="Times New Roman" panose="02020603050405020304" pitchFamily="18" charset="0"/>
                <a:cs typeface="Times New Roman" panose="02020603050405020304" pitchFamily="18" charset="0"/>
              </a:rPr>
              <a:t>The functional aspect of the concept is based on sales functions, taking into account logistical optimization: delivery of goods to the right place, at the right time, the right quantity and quality at an affordable price.</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institutional aspect is characterized by elements of the marketing system, which are producers, marketing intermediaries, consumers.</a:t>
            </a:r>
          </a:p>
          <a:p>
            <a:r>
              <a:rPr lang="en-US" dirty="0">
                <a:latin typeface="Times New Roman" panose="02020603050405020304" pitchFamily="18" charset="0"/>
                <a:cs typeface="Times New Roman" panose="02020603050405020304" pitchFamily="18" charset="0"/>
              </a:rPr>
              <a:t>The commodity aspect is characterized by a breakdown of goods by nomenclature.</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360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02528"/>
            <a:ext cx="10515600" cy="345688"/>
          </a:xfrm>
        </p:spPr>
        <p:txBody>
          <a:bodyPr>
            <a:normAutofit fontScale="90000"/>
          </a:bodyPr>
          <a:lstStyle/>
          <a:p>
            <a:r>
              <a:rPr lang="en-US" sz="2400" b="1" dirty="0">
                <a:latin typeface="Times New Roman" panose="02020603050405020304" pitchFamily="18" charset="0"/>
                <a:cs typeface="Times New Roman" panose="02020603050405020304" pitchFamily="18" charset="0"/>
              </a:rPr>
              <a:t>Other concepts of logistics. Consumer-oriented concept</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34898" y="1048216"/>
            <a:ext cx="11418848" cy="5664818"/>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Management of the process of product distribution becomes the most priority and takes a leading place in the activities of the enterprise. Logistics involves an integrated (end-to-end) approach to material flow management, its optimization, which leads to the coordination of supply, production, and marketing processes into a single process. At the same time, it is necessary to use the theory of compromises, reflecting the functional interests of the enterprise's divisions and all structures - participants in the movement of material values.</a:t>
            </a:r>
            <a:endParaRPr lang="ru-RU"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effective implementation of marketing functions, taking into account logistics, is determined by the ultimate goal of the enterprise's market strategy - the most complete satisfaction of consumers by supplying the product they need of a given quality in a certain quantity at the right place and time.</a:t>
            </a:r>
          </a:p>
          <a:p>
            <a:pPr marL="0" indent="0">
              <a:buNone/>
            </a:pPr>
            <a:r>
              <a:rPr lang="en-US" sz="2400" dirty="0">
                <a:latin typeface="Times New Roman" panose="02020603050405020304" pitchFamily="18" charset="0"/>
                <a:cs typeface="Times New Roman" panose="02020603050405020304" pitchFamily="18" charset="0"/>
              </a:rPr>
              <a:t>The consumer-oriented concept boils down to the following main points:</a:t>
            </a:r>
          </a:p>
          <a:p>
            <a:r>
              <a:rPr lang="en-US" sz="2400" dirty="0">
                <a:latin typeface="Times New Roman" panose="02020603050405020304" pitchFamily="18" charset="0"/>
                <a:cs typeface="Times New Roman" panose="02020603050405020304" pitchFamily="18" charset="0"/>
              </a:rPr>
              <a:t> customer needs and requests are more important than products and services;</a:t>
            </a:r>
          </a:p>
          <a:p>
            <a:r>
              <a:rPr lang="en-US" sz="2400" dirty="0">
                <a:latin typeface="Times New Roman" panose="02020603050405020304" pitchFamily="18" charset="0"/>
                <a:cs typeface="Times New Roman" panose="02020603050405020304" pitchFamily="18" charset="0"/>
              </a:rPr>
              <a:t>products and services become meaningful only when they are available and needed by customers;</a:t>
            </a:r>
          </a:p>
          <a:p>
            <a:r>
              <a:rPr lang="en-US" sz="2400" dirty="0">
                <a:latin typeface="Times New Roman" panose="02020603050405020304" pitchFamily="18" charset="0"/>
                <a:cs typeface="Times New Roman" panose="02020603050405020304" pitchFamily="18" charset="0"/>
              </a:rPr>
              <a:t> profit is more important than sales.</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642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46772"/>
            <a:ext cx="10515600" cy="334536"/>
          </a:xfrm>
        </p:spPr>
        <p:txBody>
          <a:bodyPr>
            <a:normAutofit fontScale="90000"/>
          </a:bodyPr>
          <a:lstStyle/>
          <a:p>
            <a:r>
              <a:rPr lang="en-US" sz="2400" b="1" dirty="0">
                <a:latin typeface="Times New Roman" panose="02020603050405020304" pitchFamily="18" charset="0"/>
                <a:cs typeface="Times New Roman" panose="02020603050405020304" pitchFamily="18" charset="0"/>
              </a:rPr>
              <a:t>Other concepts of logistics. The concept of total quality management</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981308"/>
            <a:ext cx="11127059" cy="5486399"/>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The concept of total quality management is based on the following fundamental principles:</a:t>
            </a:r>
          </a:p>
          <a:p>
            <a:r>
              <a:rPr lang="en-US" sz="2400" dirty="0">
                <a:latin typeface="Times New Roman" panose="02020603050405020304" pitchFamily="18" charset="0"/>
                <a:cs typeface="Times New Roman" panose="02020603050405020304" pitchFamily="18" charset="0"/>
              </a:rPr>
              <a:t> orientation of the service system to the consumer, on the satisfaction of the needs and expectations of which the market success of the company depends;</a:t>
            </a:r>
          </a:p>
          <a:p>
            <a:r>
              <a:rPr lang="en-US" sz="2400" dirty="0">
                <a:latin typeface="Times New Roman" panose="02020603050405020304" pitchFamily="18" charset="0"/>
                <a:cs typeface="Times New Roman" panose="02020603050405020304" pitchFamily="18" charset="0"/>
              </a:rPr>
              <a:t> continuous improvement of activities in the field of ensuring the quality of customer service;</a:t>
            </a:r>
          </a:p>
          <a:p>
            <a:r>
              <a:rPr lang="en-US" sz="2400" dirty="0">
                <a:latin typeface="Times New Roman" panose="02020603050405020304" pitchFamily="18" charset="0"/>
                <a:cs typeface="Times New Roman" panose="02020603050405020304" pitchFamily="18" charset="0"/>
              </a:rPr>
              <a:t>systematic solution of quality assurance tasks at all stages of the order fulfillment process;</a:t>
            </a:r>
          </a:p>
          <a:p>
            <a:r>
              <a:rPr lang="en-US" sz="2400" dirty="0">
                <a:latin typeface="Times New Roman" panose="02020603050405020304" pitchFamily="18" charset="0"/>
                <a:cs typeface="Times New Roman" panose="02020603050405020304" pitchFamily="18" charset="0"/>
              </a:rPr>
              <a:t>the shift of the main efforts in the field of ensuring the quality of service towards human resources;</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emphasis on the attitude of employees to business, the culture of production, on the style of leadership;</a:t>
            </a:r>
          </a:p>
          <a:p>
            <a:r>
              <a:rPr lang="en-US" sz="2400" dirty="0">
                <a:latin typeface="Times New Roman" panose="02020603050405020304" pitchFamily="18" charset="0"/>
                <a:cs typeface="Times New Roman" panose="02020603050405020304" pitchFamily="18" charset="0"/>
              </a:rPr>
              <a:t> participation of all employees without exception in solving the problems of maintaining the quality of customer service (quality is everyone's business);</a:t>
            </a:r>
          </a:p>
          <a:p>
            <a:endParaRPr lang="ru-RU" sz="2400" dirty="0"/>
          </a:p>
        </p:txBody>
      </p:sp>
    </p:spTree>
    <p:extLst>
      <p:ext uri="{BB962C8B-B14F-4D97-AF65-F5344CB8AC3E}">
        <p14:creationId xmlns:p14="http://schemas.microsoft.com/office/powerpoint/2010/main" val="3532691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439139"/>
          </a:xfrm>
        </p:spPr>
        <p:txBody>
          <a:bodyPr>
            <a:normAutofit/>
          </a:bodyPr>
          <a:lstStyle/>
          <a:p>
            <a:r>
              <a:rPr lang="en-US" sz="2400" b="1" dirty="0">
                <a:latin typeface="Times New Roman" panose="02020603050405020304" pitchFamily="18" charset="0"/>
                <a:cs typeface="Times New Roman" panose="02020603050405020304" pitchFamily="18" charset="0"/>
              </a:rPr>
              <a:t>Other concepts of logistics. The concept of total quality management</a:t>
            </a:r>
            <a:endParaRPr lang="ru-RU" sz="2400" dirty="0"/>
          </a:p>
        </p:txBody>
      </p:sp>
      <p:sp>
        <p:nvSpPr>
          <p:cNvPr id="3" name="Объект 2"/>
          <p:cNvSpPr>
            <a:spLocks noGrp="1"/>
          </p:cNvSpPr>
          <p:nvPr>
            <p:ph idx="1"/>
          </p:nvPr>
        </p:nvSpPr>
        <p:spPr>
          <a:xfrm>
            <a:off x="345687" y="1326996"/>
            <a:ext cx="11407697" cy="5073804"/>
          </a:xfrm>
        </p:spPr>
        <p:txBody>
          <a:bodyPr>
            <a:normAutofit/>
          </a:bodyPr>
          <a:lstStyle/>
          <a:p>
            <a:r>
              <a:rPr lang="en-US" sz="2400" dirty="0">
                <a:latin typeface="Times New Roman" panose="02020603050405020304" pitchFamily="18" charset="0"/>
                <a:cs typeface="Times New Roman" panose="02020603050405020304" pitchFamily="18" charset="0"/>
              </a:rPr>
              <a:t>focus on the prevention and prevention of errors, inconsistencies, failures and deficiencies in service;</a:t>
            </a:r>
          </a:p>
          <a:p>
            <a:r>
              <a:rPr lang="en-US" sz="2400" dirty="0">
                <a:latin typeface="Times New Roman" panose="02020603050405020304" pitchFamily="18" charset="0"/>
                <a:cs typeface="Times New Roman" panose="02020603050405020304" pitchFamily="18" charset="0"/>
              </a:rPr>
              <a:t> attitude to ensuring the quality of service as a continuous process, when the quality of service at the final stage of the order fulfillment process is the result of achieving the required quality level at all previous stages of this process (continuous improvement);</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orientation to the service process - the activities of all employees are organized, carried out and managed as a process of servicing consumers (internal or external).</a:t>
            </a:r>
          </a:p>
        </p:txBody>
      </p:sp>
    </p:spTree>
    <p:extLst>
      <p:ext uri="{BB962C8B-B14F-4D97-AF65-F5344CB8AC3E}">
        <p14:creationId xmlns:p14="http://schemas.microsoft.com/office/powerpoint/2010/main" val="315502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47494"/>
            <a:ext cx="10515600" cy="423746"/>
          </a:xfrm>
        </p:spPr>
        <p:txBody>
          <a:bodyPr>
            <a:noAutofit/>
          </a:bodyPr>
          <a:lstStyle/>
          <a:p>
            <a:pPr algn="ctr"/>
            <a:r>
              <a:rPr lang="en-US" sz="2400" b="1" dirty="0">
                <a:latin typeface="Times New Roman" panose="02020603050405020304" pitchFamily="18" charset="0"/>
                <a:cs typeface="Times New Roman" panose="02020603050405020304" pitchFamily="18" charset="0"/>
              </a:rPr>
              <a:t>Other concepts of logistics. Consumer service concept</a:t>
            </a: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01444" y="1115122"/>
            <a:ext cx="11452302" cy="5475249"/>
          </a:xfrm>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You can recall the following phrase: “better to prevent the disease then to cure it” (“it is easier to prevent than to cure”), or “a penny of prevention is worth a ruble of elimination.”</a:t>
            </a:r>
          </a:p>
          <a:p>
            <a:pPr marL="0" indent="0">
              <a:buNone/>
            </a:pPr>
            <a:r>
              <a:rPr lang="en-US" dirty="0">
                <a:latin typeface="Times New Roman" panose="02020603050405020304" pitchFamily="18" charset="0"/>
                <a:cs typeface="Times New Roman" panose="02020603050405020304" pitchFamily="18" charset="0"/>
              </a:rPr>
              <a:t>The concept focuses on the prevention of deficiencies by organizational measures and assumes that the service process is planned and implemented in such a way that it provides the required level of service the first time.</a:t>
            </a:r>
          </a:p>
          <a:p>
            <a:pPr marL="0" indent="0">
              <a:buNone/>
            </a:pPr>
            <a:r>
              <a:rPr lang="en-US" dirty="0">
                <a:latin typeface="Times New Roman" panose="02020603050405020304" pitchFamily="18" charset="0"/>
                <a:cs typeface="Times New Roman" panose="02020603050405020304" pitchFamily="18" charset="0"/>
              </a:rPr>
              <a:t>In methodological terms, it is fundamentally important for the entire family of international standards ISO 9000:2000 that all company activities are considered as a set of interrelated processes.</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For manage the quality service process:</a:t>
            </a:r>
          </a:p>
          <a:p>
            <a:r>
              <a:rPr lang="en-US" dirty="0">
                <a:latin typeface="Times New Roman" panose="02020603050405020304" pitchFamily="18" charset="0"/>
                <a:cs typeface="Times New Roman" panose="02020603050405020304" pitchFamily="18" charset="0"/>
              </a:rPr>
              <a:t>various instructions must be developed, implemented and observed;</a:t>
            </a:r>
          </a:p>
          <a:p>
            <a:r>
              <a:rPr lang="en-US" dirty="0">
                <a:latin typeface="Times New Roman" panose="02020603050405020304" pitchFamily="18" charset="0"/>
                <a:cs typeface="Times New Roman" panose="02020603050405020304" pitchFamily="18" charset="0"/>
              </a:rPr>
              <a:t>it is necessary to control the parameters of the service process and their regulation;</a:t>
            </a:r>
          </a:p>
          <a:p>
            <a:r>
              <a:rPr lang="en-US" dirty="0">
                <a:latin typeface="Times New Roman" panose="02020603050405020304" pitchFamily="18" charset="0"/>
                <a:cs typeface="Times New Roman" panose="02020603050405020304" pitchFamily="18" charset="0"/>
              </a:rPr>
              <a:t>use qualified and trained personnel;</a:t>
            </a:r>
          </a:p>
          <a:p>
            <a:r>
              <a:rPr lang="en-US" dirty="0">
                <a:latin typeface="Times New Roman" panose="02020603050405020304" pitchFamily="18" charset="0"/>
                <a:cs typeface="Times New Roman" panose="02020603050405020304" pitchFamily="18" charset="0"/>
              </a:rPr>
              <a:t> Criteria for the performance of customer service procedures should be clearly articulated;</a:t>
            </a:r>
          </a:p>
          <a:p>
            <a:r>
              <a:rPr lang="en-US" dirty="0">
                <a:latin typeface="Times New Roman" panose="02020603050405020304" pitchFamily="18" charset="0"/>
                <a:cs typeface="Times New Roman" panose="02020603050405020304" pitchFamily="18" charset="0"/>
              </a:rPr>
              <a:t>it is necessary to ensure the stability of the execution of maintenance processes with minimal time and cost.</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542596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61080"/>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Other concepts of logistics. Concepts of total logistics costs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26996"/>
            <a:ext cx="10515600" cy="4849967"/>
          </a:xfrm>
        </p:spPr>
        <p:txBody>
          <a:bodyPr>
            <a:normAutofit/>
          </a:bodyPr>
          <a:lstStyle/>
          <a:p>
            <a:r>
              <a:rPr lang="en-US" sz="2400" dirty="0">
                <a:latin typeface="Times New Roman" panose="02020603050405020304" pitchFamily="18" charset="0"/>
                <a:cs typeface="Times New Roman" panose="02020603050405020304" pitchFamily="18" charset="0"/>
              </a:rPr>
              <a:t>One of the main provisions of the concept of general logistics costs requires the accounting of differentiated logistics costs by functions (warehousing, transportation, inventory management, production, marketing activities) and further: in each function - by procedures; in each procedure - by operations.</a:t>
            </a:r>
          </a:p>
          <a:p>
            <a:r>
              <a:rPr lang="en-US" sz="2400" dirty="0">
                <a:latin typeface="Times New Roman" panose="02020603050405020304" pitchFamily="18" charset="0"/>
                <a:cs typeface="Times New Roman" panose="02020603050405020304" pitchFamily="18" charset="0"/>
              </a:rPr>
              <a:t>To manage logistics processes in supply chains, various models and methods are used that are used to optimize logistics processes by modeling them, which we will focus on in the next lecture.</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907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31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2400156" cy="724773"/>
          </a:xfrm>
        </p:spPr>
        <p:txBody>
          <a:bodyPr>
            <a:normAutofit/>
          </a:bodyPr>
          <a:lstStyle/>
          <a:p>
            <a:pPr algn="ctr"/>
            <a:r>
              <a:rPr lang="ru-RU" altLang="ru-RU" sz="2800" b="1" dirty="0" err="1">
                <a:solidFill>
                  <a:srgbClr val="202124"/>
                </a:solidFill>
                <a:latin typeface="Times New Roman" panose="02020603050405020304" pitchFamily="18" charset="0"/>
                <a:cs typeface="Times New Roman" panose="02020603050405020304" pitchFamily="18" charset="0"/>
              </a:rPr>
              <a:t>Functional</a:t>
            </a:r>
            <a:r>
              <a:rPr lang="ru-RU" altLang="ru-RU" sz="2800" b="1" dirty="0">
                <a:solidFill>
                  <a:srgbClr val="202124"/>
                </a:solidFill>
                <a:latin typeface="Times New Roman" panose="02020603050405020304" pitchFamily="18" charset="0"/>
                <a:cs typeface="Times New Roman" panose="02020603050405020304" pitchFamily="18" charset="0"/>
              </a:rPr>
              <a:t> </a:t>
            </a:r>
            <a:r>
              <a:rPr lang="ru-RU" altLang="ru-RU" sz="2800" b="1" dirty="0" err="1">
                <a:solidFill>
                  <a:srgbClr val="202124"/>
                </a:solidFill>
                <a:latin typeface="Times New Roman" panose="02020603050405020304" pitchFamily="18" charset="0"/>
                <a:cs typeface="Times New Roman" panose="02020603050405020304" pitchFamily="18" charset="0"/>
              </a:rPr>
              <a:t>areas</a:t>
            </a:r>
            <a:r>
              <a:rPr lang="ru-RU" altLang="ru-RU" sz="2800" b="1" dirty="0">
                <a:solidFill>
                  <a:srgbClr val="202124"/>
                </a:solidFill>
                <a:latin typeface="Times New Roman" panose="02020603050405020304" pitchFamily="18" charset="0"/>
                <a:cs typeface="Times New Roman" panose="02020603050405020304" pitchFamily="18" charset="0"/>
              </a:rPr>
              <a:t> </a:t>
            </a:r>
            <a:r>
              <a:rPr lang="ru-RU" altLang="ru-RU" sz="2800" b="1" dirty="0" err="1">
                <a:solidFill>
                  <a:srgbClr val="202124"/>
                </a:solidFill>
                <a:latin typeface="Times New Roman" panose="02020603050405020304" pitchFamily="18" charset="0"/>
                <a:cs typeface="Times New Roman" panose="02020603050405020304" pitchFamily="18" charset="0"/>
              </a:rPr>
              <a:t>of</a:t>
            </a:r>
            <a:r>
              <a:rPr lang="ru-RU" altLang="ru-RU" sz="2800" b="1" dirty="0">
                <a:solidFill>
                  <a:srgbClr val="202124"/>
                </a:solidFill>
                <a:latin typeface="Times New Roman" panose="02020603050405020304" pitchFamily="18" charset="0"/>
                <a:cs typeface="Times New Roman" panose="02020603050405020304" pitchFamily="18" charset="0"/>
              </a:rPr>
              <a:t> </a:t>
            </a:r>
            <a:r>
              <a:rPr lang="ru-RU" altLang="ru-RU" sz="2800" b="1" dirty="0" err="1">
                <a:solidFill>
                  <a:srgbClr val="202124"/>
                </a:solidFill>
                <a:latin typeface="Times New Roman" panose="02020603050405020304" pitchFamily="18" charset="0"/>
                <a:cs typeface="Times New Roman" panose="02020603050405020304" pitchFamily="18" charset="0"/>
              </a:rPr>
              <a:t>logistics</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marL="0" indent="0">
              <a:buNone/>
            </a:pPr>
            <a:endParaRPr lang="ru-RU" sz="24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ru-RU" sz="2400" dirty="0">
              <a:solidFill>
                <a:srgbClr val="FF0000"/>
              </a:solidFill>
              <a:latin typeface="Times New Roman" panose="02020603050405020304" pitchFamily="18" charset="0"/>
              <a:cs typeface="Times New Roman" panose="02020603050405020304" pitchFamily="18" charset="0"/>
            </a:endParaRPr>
          </a:p>
          <a:p>
            <a:pPr marL="0" indent="0">
              <a:buNone/>
            </a:pPr>
            <a:endParaRPr lang="ru-RU" sz="24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smtClean="0">
                <a:solidFill>
                  <a:srgbClr val="FF0000"/>
                </a:solidFill>
                <a:latin typeface="Times New Roman" panose="02020603050405020304" pitchFamily="18" charset="0"/>
                <a:cs typeface="Times New Roman" panose="02020603050405020304" pitchFamily="18" charset="0"/>
              </a:rPr>
              <a:t>transport </a:t>
            </a:r>
            <a:r>
              <a:rPr lang="en-US" sz="2400" dirty="0">
                <a:solidFill>
                  <a:srgbClr val="FF0000"/>
                </a:solidFill>
                <a:latin typeface="Times New Roman" panose="02020603050405020304" pitchFamily="18" charset="0"/>
                <a:cs typeface="Times New Roman" panose="02020603050405020304" pitchFamily="18" charset="0"/>
              </a:rPr>
              <a:t>logistics</a:t>
            </a:r>
            <a:r>
              <a:rPr lang="en-US" sz="2400" dirty="0">
                <a:latin typeface="Times New Roman" panose="02020603050405020304" pitchFamily="18" charset="0"/>
                <a:cs typeface="Times New Roman" panose="02020603050405020304" pitchFamily="18" charset="0"/>
              </a:rPr>
              <a:t> - specific tasks solved in the management of material flows in transport sections;</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information logistics </a:t>
            </a:r>
            <a:r>
              <a:rPr lang="en-US" sz="2400" dirty="0">
                <a:latin typeface="Times New Roman" panose="02020603050405020304" pitchFamily="18" charset="0"/>
                <a:cs typeface="Times New Roman" panose="02020603050405020304" pitchFamily="18" charset="0"/>
              </a:rPr>
              <a:t>- management of information flows along the entire path of the material flow.</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A principle </a:t>
            </a:r>
            <a:r>
              <a:rPr lang="en-US" sz="2400" dirty="0">
                <a:latin typeface="Times New Roman" panose="02020603050405020304" pitchFamily="18" charset="0"/>
                <a:cs typeface="Times New Roman" panose="02020603050405020304" pitchFamily="18" charset="0"/>
              </a:rPr>
              <a:t>is the basic, initial position of a theory, doctrine, science.</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The main constructive principle </a:t>
            </a:r>
            <a:r>
              <a:rPr lang="en-US" sz="2400" dirty="0">
                <a:latin typeface="Times New Roman" panose="02020603050405020304" pitchFamily="18" charset="0"/>
                <a:cs typeface="Times New Roman" panose="02020603050405020304" pitchFamily="18" charset="0"/>
              </a:rPr>
              <a:t>on which logistics is built is the principle of consistency, which means the organization, procurement, storage, production, marketing and transportation as a single process.</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pic>
        <p:nvPicPr>
          <p:cNvPr id="4" name="Рисунок 3" descr="https://kartinki.pics/uploads/posts/2022-12/1670318451_1-kartinkin-net-p-logistika-kartinki-dlya-prezentatsii-vkont-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990" y="1062190"/>
            <a:ext cx="3969834" cy="1959790"/>
          </a:xfrm>
          <a:prstGeom prst="rect">
            <a:avLst/>
          </a:prstGeom>
          <a:noFill/>
          <a:ln>
            <a:noFill/>
          </a:ln>
        </p:spPr>
      </p:pic>
    </p:spTree>
    <p:extLst>
      <p:ext uri="{BB962C8B-B14F-4D97-AF65-F5344CB8AC3E}">
        <p14:creationId xmlns:p14="http://schemas.microsoft.com/office/powerpoint/2010/main" val="2475526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47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38778"/>
          </a:xfrm>
        </p:spPr>
        <p:txBody>
          <a:bodyPr>
            <a:normAutofit fontScale="90000"/>
          </a:bodyPr>
          <a:lstStyle/>
          <a:p>
            <a:pPr algn="ctr"/>
            <a:r>
              <a:rPr lang="en-US" sz="2800" b="1" dirty="0">
                <a:latin typeface="Times New Roman" panose="02020603050405020304" pitchFamily="18" charset="0"/>
                <a:cs typeface="Times New Roman" panose="02020603050405020304" pitchFamily="18" charset="0"/>
              </a:rPr>
              <a:t>Logistics concepts</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24107" y="1304694"/>
            <a:ext cx="11296186" cy="5241072"/>
          </a:xfrm>
        </p:spPr>
        <p:txBody>
          <a:bodyPr>
            <a:normAutofit/>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Logistics</a:t>
            </a:r>
            <a:r>
              <a:rPr lang="en-US" sz="2400" dirty="0">
                <a:latin typeface="Times New Roman" panose="02020603050405020304" pitchFamily="18" charset="0"/>
                <a:cs typeface="Times New Roman" panose="02020603050405020304" pitchFamily="18" charset="0"/>
              </a:rPr>
              <a:t> is a direction of economic activity, which, in particular, is the management of material flow in the areas of supply, production and circulation.</a:t>
            </a:r>
            <a:endParaRPr lang="ru-RU" sz="2400" dirty="0">
              <a:latin typeface="Times New Roman" panose="02020603050405020304" pitchFamily="18"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rPr>
              <a:t>A concept </a:t>
            </a:r>
            <a:r>
              <a:rPr lang="en-US" sz="2400" dirty="0">
                <a:latin typeface="Times New Roman" panose="02020603050405020304" pitchFamily="18" charset="0"/>
                <a:cs typeface="Times New Roman" panose="02020603050405020304" pitchFamily="18" charset="0"/>
              </a:rPr>
              <a:t>is understood as a system of views, one or another understanding of a phenomenon, a process based on the constructive principle of this process.</a:t>
            </a:r>
          </a:p>
          <a:p>
            <a:pPr marL="0" indent="0">
              <a:buNone/>
            </a:pPr>
            <a:r>
              <a:rPr lang="en-US" sz="2400" dirty="0" smtClean="0">
                <a:latin typeface="Times New Roman" panose="02020603050405020304" pitchFamily="18" charset="0"/>
                <a:cs typeface="Times New Roman" panose="02020603050405020304" pitchFamily="18" charset="0"/>
              </a:rPr>
              <a:t>Four </a:t>
            </a:r>
            <a:r>
              <a:rPr lang="en-US" sz="2400" dirty="0">
                <a:latin typeface="Times New Roman" panose="02020603050405020304" pitchFamily="18" charset="0"/>
                <a:cs typeface="Times New Roman" panose="02020603050405020304" pitchFamily="18" charset="0"/>
              </a:rPr>
              <a:t>basic logistical concepts, the essence and content of which should be analyzed in chronological order - as they appear:</a:t>
            </a:r>
          </a:p>
          <a:p>
            <a:pPr marL="0" indent="0">
              <a:buNone/>
            </a:pPr>
            <a:r>
              <a:rPr lang="en-US" sz="2400" b="1" dirty="0">
                <a:latin typeface="Times New Roman" panose="02020603050405020304" pitchFamily="18" charset="0"/>
                <a:cs typeface="Times New Roman" panose="02020603050405020304" pitchFamily="18" charset="0"/>
              </a:rPr>
              <a:t>1) the concept of a systematic approach;</a:t>
            </a:r>
          </a:p>
          <a:p>
            <a:pPr marL="0" indent="0">
              <a:buNone/>
            </a:pPr>
            <a:r>
              <a:rPr lang="en-US" sz="2400" b="1" dirty="0">
                <a:latin typeface="Times New Roman" panose="02020603050405020304" pitchFamily="18" charset="0"/>
                <a:cs typeface="Times New Roman" panose="02020603050405020304" pitchFamily="18" charset="0"/>
              </a:rPr>
              <a:t>2) the concept of total logistics costs;</a:t>
            </a:r>
          </a:p>
          <a:p>
            <a:pPr marL="0" indent="0">
              <a:buNone/>
            </a:pPr>
            <a:r>
              <a:rPr lang="en-US" sz="2400" b="1" dirty="0">
                <a:latin typeface="Times New Roman" panose="02020603050405020304" pitchFamily="18" charset="0"/>
                <a:cs typeface="Times New Roman" panose="02020603050405020304" pitchFamily="18" charset="0"/>
              </a:rPr>
              <a:t>3) the concept of an integrated logistics strategy;</a:t>
            </a:r>
          </a:p>
          <a:p>
            <a:pPr marL="0" indent="0">
              <a:buNone/>
            </a:pPr>
            <a:r>
              <a:rPr lang="en-US" sz="2400" b="1" dirty="0">
                <a:latin typeface="Times New Roman" panose="02020603050405020304" pitchFamily="18" charset="0"/>
                <a:cs typeface="Times New Roman" panose="02020603050405020304" pitchFamily="18" charset="0"/>
              </a:rPr>
              <a:t>4) the concept of supply chain management.</a:t>
            </a:r>
            <a:endParaRPr lang="ru-RU"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Let's consider the principle scheme of material flow based on the main principle statement of the logistics concept </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8572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Logistics concepts</a:t>
            </a:r>
            <a:endParaRPr lang="ru-RU"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959005" y="1825625"/>
            <a:ext cx="10069551" cy="4932014"/>
          </a:xfrm>
          <a:prstGeom prst="rect">
            <a:avLst/>
          </a:prstGeom>
        </p:spPr>
      </p:pic>
    </p:spTree>
    <p:extLst>
      <p:ext uri="{BB962C8B-B14F-4D97-AF65-F5344CB8AC3E}">
        <p14:creationId xmlns:p14="http://schemas.microsoft.com/office/powerpoint/2010/main" val="227910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700" b="1" dirty="0">
                <a:latin typeface="Times New Roman" panose="02020603050405020304" pitchFamily="18" charset="0"/>
                <a:cs typeface="Times New Roman" panose="02020603050405020304" pitchFamily="18" charset="0"/>
              </a:rPr>
              <a:t>Logistics concept. The concept of a systematic approach. The concept of common logistics costs</a:t>
            </a:r>
            <a:r>
              <a:rPr lang="en-US" dirty="0"/>
              <a:t>.</a:t>
            </a:r>
            <a:endParaRPr lang="ru-RU" dirty="0"/>
          </a:p>
        </p:txBody>
      </p:sp>
      <p:sp>
        <p:nvSpPr>
          <p:cNvPr id="3" name="Объект 2"/>
          <p:cNvSpPr>
            <a:spLocks noGrp="1"/>
          </p:cNvSpPr>
          <p:nvPr>
            <p:ph idx="1"/>
          </p:nvPr>
        </p:nvSpPr>
        <p:spPr>
          <a:xfrm>
            <a:off x="838200" y="1825624"/>
            <a:ext cx="10814824" cy="4742443"/>
          </a:xfrm>
        </p:spPr>
        <p:txBody>
          <a:bodyPr>
            <a:normAutofit/>
          </a:bodyPr>
          <a:lstStyle/>
          <a:p>
            <a:r>
              <a:rPr lang="en-US" sz="2400" dirty="0">
                <a:latin typeface="Times New Roman" panose="02020603050405020304" pitchFamily="18" charset="0"/>
                <a:cs typeface="Times New Roman" panose="02020603050405020304" pitchFamily="18" charset="0"/>
              </a:rPr>
              <a:t>The concept of the system approach is to bring the work of the logistics chain of material flow as a single mechanism of the totality of flows within the production and material infra-structure (supply, sales, transportation, warehousing, communication, information and financial support). </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concept of total logistics costs (the concept of full cost</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developed in the United States, is based on analyzing the costs of all links, which leads to lower costs of other procedures and operations to a greater extent. </a:t>
            </a:r>
          </a:p>
          <a:p>
            <a:r>
              <a:rPr lang="en-US" sz="2400" dirty="0">
                <a:latin typeface="Times New Roman" panose="02020603050405020304" pitchFamily="18" charset="0"/>
                <a:cs typeface="Times New Roman" panose="02020603050405020304" pitchFamily="18" charset="0"/>
              </a:rPr>
              <a:t>The traditional approach to the management of individual facilities  has been replaced by a logistics approach - management of end-to-end material flow at the level of an individual enterprise</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25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49929"/>
          </a:xfrm>
        </p:spPr>
        <p:txBody>
          <a:bodyPr>
            <a:noAutofit/>
          </a:bodyPr>
          <a:lstStyle/>
          <a:p>
            <a:r>
              <a:rPr lang="en-US" sz="2400" b="1" dirty="0">
                <a:latin typeface="Times New Roman" panose="02020603050405020304" pitchFamily="18" charset="0"/>
                <a:cs typeface="Times New Roman" panose="02020603050405020304" pitchFamily="18" charset="0"/>
              </a:rPr>
              <a:t>Logistics concept. The concept of common logistics costs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15844"/>
            <a:ext cx="10515600" cy="4861119"/>
          </a:xfrm>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The application of this concept of reducing the overall logistics costs allows us to solve the following problems:</a:t>
            </a:r>
          </a:p>
          <a:p>
            <a:r>
              <a:rPr lang="en-US" sz="2400" dirty="0">
                <a:latin typeface="Times New Roman" panose="02020603050405020304" pitchFamily="18" charset="0"/>
                <a:cs typeface="Times New Roman" panose="02020603050405020304" pitchFamily="18" charset="0"/>
              </a:rPr>
              <a:t>buy or produce yourself;</a:t>
            </a:r>
          </a:p>
          <a:p>
            <a:r>
              <a:rPr lang="en-US" sz="2400" dirty="0">
                <a:latin typeface="Times New Roman" panose="02020603050405020304" pitchFamily="18" charset="0"/>
                <a:cs typeface="Times New Roman" panose="02020603050405020304" pitchFamily="18" charset="0"/>
              </a:rPr>
              <a:t> use a public warehouse (rent) or build your own warehouse;</a:t>
            </a:r>
          </a:p>
          <a:p>
            <a:r>
              <a:rPr lang="en-US" sz="2400" dirty="0">
                <a:latin typeface="Times New Roman" panose="02020603050405020304" pitchFamily="18" charset="0"/>
                <a:cs typeface="Times New Roman" panose="02020603050405020304" pitchFamily="18" charset="0"/>
              </a:rPr>
              <a:t>store products in one common warehouse or distribute warehouses in regions;</a:t>
            </a:r>
          </a:p>
          <a:p>
            <a:r>
              <a:rPr lang="en-US" sz="2400" dirty="0">
                <a:latin typeface="Times New Roman" panose="02020603050405020304" pitchFamily="18" charset="0"/>
                <a:cs typeface="Times New Roman" panose="02020603050405020304" pitchFamily="18" charset="0"/>
              </a:rPr>
              <a:t> make infrequent purchases in large quantities or frequent purchases in small quantities;</a:t>
            </a:r>
          </a:p>
          <a:p>
            <a:r>
              <a:rPr lang="en-US" sz="2400" dirty="0">
                <a:latin typeface="Times New Roman" panose="02020603050405020304" pitchFamily="18" charset="0"/>
                <a:cs typeface="Times New Roman" panose="02020603050405020304" pitchFamily="18" charset="0"/>
              </a:rPr>
              <a:t> selection of a rational route for cargo delivery;</a:t>
            </a:r>
          </a:p>
          <a:p>
            <a:r>
              <a:rPr lang="en-US" sz="2400" dirty="0">
                <a:latin typeface="Times New Roman" panose="02020603050405020304" pitchFamily="18" charset="0"/>
                <a:cs typeface="Times New Roman" panose="02020603050405020304" pitchFamily="18" charset="0"/>
              </a:rPr>
              <a:t> the choice of the size of stocks for uninterrupted supply, the scale of constant replenishment of stocks;</a:t>
            </a:r>
          </a:p>
          <a:p>
            <a:r>
              <a:rPr lang="en-US" sz="2400" dirty="0">
                <a:latin typeface="Times New Roman" panose="02020603050405020304" pitchFamily="18" charset="0"/>
                <a:cs typeface="Times New Roman" panose="02020603050405020304" pitchFamily="18" charset="0"/>
              </a:rPr>
              <a:t> regulation of the production schedule depending on demand;</a:t>
            </a:r>
          </a:p>
          <a:p>
            <a:r>
              <a:rPr lang="en-US" sz="2400" dirty="0">
                <a:latin typeface="Times New Roman" panose="02020603050405020304" pitchFamily="18" charset="0"/>
                <a:cs typeface="Times New Roman" panose="02020603050405020304" pitchFamily="18" charset="0"/>
              </a:rPr>
              <a:t> regulation of order fulfillment time, etc.</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244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38778"/>
          </a:xfrm>
        </p:spPr>
        <p:txBody>
          <a:bodyPr>
            <a:noAutofit/>
          </a:bodyPr>
          <a:lstStyle/>
          <a:p>
            <a:pPr algn="ctr"/>
            <a:r>
              <a:rPr lang="en-US" sz="2400" b="1" dirty="0">
                <a:latin typeface="Times New Roman" panose="02020603050405020304" pitchFamily="18" charset="0"/>
                <a:cs typeface="Times New Roman" panose="02020603050405020304" pitchFamily="18" charset="0"/>
              </a:rPr>
              <a:t>Logistics concept. The concept of common logistics costs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46049" y="1304694"/>
            <a:ext cx="10907751" cy="5207618"/>
          </a:xfrm>
        </p:spPr>
        <p:txBody>
          <a:bodyPr>
            <a:normAutofit/>
          </a:bodyPr>
          <a:lstStyle/>
          <a:p>
            <a:r>
              <a:rPr lang="en-US" sz="2400" dirty="0">
                <a:latin typeface="Times New Roman" panose="02020603050405020304" pitchFamily="18" charset="0"/>
                <a:cs typeface="Times New Roman" panose="02020603050405020304" pitchFamily="18" charset="0"/>
              </a:rPr>
              <a:t>The concept of integrated logistics has become widespread in the West and represents the realization of the goal of logistics as the management of the process In highly developed economies, the concept of integrated logistics plays a very important role by grouping the actors in the process.</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are </a:t>
            </a:r>
            <a:r>
              <a:rPr lang="en-US" sz="2400" b="1" dirty="0">
                <a:latin typeface="Times New Roman" panose="02020603050405020304" pitchFamily="18" charset="0"/>
                <a:cs typeface="Times New Roman" panose="02020603050405020304" pitchFamily="18" charset="0"/>
              </a:rPr>
              <a:t>two lines of grouping: one unites large </a:t>
            </a:r>
            <a:r>
              <a:rPr lang="en-US" sz="2400" dirty="0">
                <a:latin typeface="Times New Roman" panose="02020603050405020304" pitchFamily="18" charset="0"/>
                <a:cs typeface="Times New Roman" panose="02020603050405020304" pitchFamily="18" charset="0"/>
              </a:rPr>
              <a:t>(equivalent) firms (of the same activity specialization), </a:t>
            </a:r>
            <a:r>
              <a:rPr lang="en-US" sz="2400" b="1" dirty="0">
                <a:latin typeface="Times New Roman" panose="02020603050405020304" pitchFamily="18" charset="0"/>
                <a:cs typeface="Times New Roman" panose="02020603050405020304" pitchFamily="18" charset="0"/>
              </a:rPr>
              <a:t>the other one</a:t>
            </a:r>
            <a:r>
              <a:rPr lang="en-US" sz="2400" dirty="0">
                <a:latin typeface="Times New Roman" panose="02020603050405020304" pitchFamily="18" charset="0"/>
                <a:cs typeface="Times New Roman" panose="02020603050405020304" pitchFamily="18" charset="0"/>
              </a:rPr>
              <a:t> is connected with the fact that around one large firm, as an initiator, a number of firms of any other scale are grouped together.  </a:t>
            </a:r>
            <a:r>
              <a:rPr lang="en-US" sz="2400" dirty="0" err="1">
                <a:latin typeface="Times New Roman" panose="02020603050405020304" pitchFamily="18" charset="0"/>
                <a:cs typeface="Times New Roman" panose="02020603050405020304" pitchFamily="18" charset="0"/>
              </a:rPr>
              <a:t>Оn</a:t>
            </a:r>
            <a:r>
              <a:rPr lang="en-US" sz="2400" dirty="0">
                <a:latin typeface="Times New Roman" panose="02020603050405020304" pitchFamily="18" charset="0"/>
                <a:cs typeface="Times New Roman" panose="02020603050405020304" pitchFamily="18" charset="0"/>
              </a:rPr>
              <a:t> the basis of property or contractual agreements, combined with the implementation of diversification programs of the parent firm-initiator, and thus creating a logistics system or logistics chain. Of goods movement by uniting the participants in this process.</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5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483744"/>
          </a:xfrm>
        </p:spPr>
        <p:txBody>
          <a:bodyPr>
            <a:normAutofit/>
          </a:bodyPr>
          <a:lstStyle/>
          <a:p>
            <a:pPr algn="ctr"/>
            <a:r>
              <a:rPr lang="en-US" sz="2400" b="1" dirty="0">
                <a:latin typeface="Times New Roman" panose="02020603050405020304" pitchFamily="18" charset="0"/>
                <a:cs typeface="Times New Roman" panose="02020603050405020304" pitchFamily="18" charset="0"/>
              </a:rPr>
              <a:t>Logistics concept. The concept of integrated logistics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5259" y="1360449"/>
            <a:ext cx="10818541" cy="4816514"/>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basis for the creation of enterprise groups in the form of supply chains is the desire to effectively influence the market by controlling the production and distribution cycle from one center.</a:t>
            </a:r>
          </a:p>
          <a:p>
            <a:r>
              <a:rPr lang="en-US" dirty="0">
                <a:latin typeface="Times New Roman" panose="02020603050405020304" pitchFamily="18" charset="0"/>
                <a:cs typeface="Times New Roman" panose="02020603050405020304" pitchFamily="18" charset="0"/>
              </a:rPr>
              <a:t>The principle of production and commercial organization, covering the entire production process, has not justified itself, since there is a certain optimal size of the enterprise, the excess of which reduces the efficiency of business results. Therefore, corporations prefer to have a dual source of components</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principles of grouping pursue the goals of reliable organizational and technological, economic and informational unity of streaming (material, financial, informational) business processes based on property or contractual agreements, combined with the implementation of diversification programs of the parent company-initiator, and thus the creation of a logistics system or a logistics chain. The integration of an enterprise into such an entity is exceptionally vertical.</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0190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3960</Words>
  <Application>Microsoft Office PowerPoint</Application>
  <PresentationFormat>Широкоэкранный</PresentationFormat>
  <Paragraphs>161</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Arial</vt:lpstr>
      <vt:lpstr>Blogger Sans</vt:lpstr>
      <vt:lpstr>Blogger Sans Light</vt:lpstr>
      <vt:lpstr>Book Antiqua</vt:lpstr>
      <vt:lpstr>Calibri</vt:lpstr>
      <vt:lpstr>inherit</vt:lpstr>
      <vt:lpstr>Times New Roman</vt:lpstr>
      <vt:lpstr>Тема Office</vt:lpstr>
      <vt:lpstr>Functional areas of logistics. Logistics Concepts   Lecture №2 </vt:lpstr>
      <vt:lpstr>Functional areas of logistics</vt:lpstr>
      <vt:lpstr>Functional areas of logistics</vt:lpstr>
      <vt:lpstr>Logistics concepts</vt:lpstr>
      <vt:lpstr>Logistics concepts</vt:lpstr>
      <vt:lpstr>Logistics concept. The concept of a systematic approach. The concept of common logistics costs.</vt:lpstr>
      <vt:lpstr>Logistics concept. The concept of common logistics costs</vt:lpstr>
      <vt:lpstr>Logistics concept. The concept of common logistics costs</vt:lpstr>
      <vt:lpstr>Logistics concept. The concept of integrated logistics</vt:lpstr>
      <vt:lpstr>Logistics concept. The concept of integrated logistics</vt:lpstr>
      <vt:lpstr>Logistics concept. The concept of integrated logistics.</vt:lpstr>
      <vt:lpstr>Logistics concept. The concept of integrated logistics.</vt:lpstr>
      <vt:lpstr>Logistics concept. The concept of integrated logistics.</vt:lpstr>
      <vt:lpstr>Logistics concept. The concept of integrated logistics.</vt:lpstr>
      <vt:lpstr>Logistics concept. The concept of integrated logistics.</vt:lpstr>
      <vt:lpstr>Logistics concept. The concept of integrated logistics.</vt:lpstr>
      <vt:lpstr>Logistics concept. Integrated supply chain</vt:lpstr>
      <vt:lpstr>Logistics concept. Integrated supply chain.</vt:lpstr>
      <vt:lpstr>Logistics concept. Logistic concept of supply chain management.</vt:lpstr>
      <vt:lpstr>Figure2-1:The Logistics Cycle</vt:lpstr>
      <vt:lpstr>Logistic concept of supply chain management. Reengineering</vt:lpstr>
      <vt:lpstr>Logistic concept of supply chain management. Reengineering</vt:lpstr>
      <vt:lpstr>Other concepts of logistics. Sales concept</vt:lpstr>
      <vt:lpstr>Other concepts of logistics. Consumer-oriented concept</vt:lpstr>
      <vt:lpstr>Other concepts of logistics. The concept of total quality management</vt:lpstr>
      <vt:lpstr>Other concepts of logistics. The concept of total quality management</vt:lpstr>
      <vt:lpstr>Other concepts of logistics. Consumer service concept </vt:lpstr>
      <vt:lpstr>Other concepts of logistics. Concepts of total logistics costs</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Dmitriy</dc:creator>
  <cp:lastModifiedBy>рузалия Тухбатуллина</cp:lastModifiedBy>
  <cp:revision>33</cp:revision>
  <dcterms:created xsi:type="dcterms:W3CDTF">2020-04-23T06:28:02Z</dcterms:created>
  <dcterms:modified xsi:type="dcterms:W3CDTF">2024-08-13T13:05:33Z</dcterms:modified>
</cp:coreProperties>
</file>