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4" r:id="rId5"/>
    <p:sldId id="261" r:id="rId6"/>
    <p:sldId id="262" r:id="rId7"/>
    <p:sldId id="263" r:id="rId8"/>
    <p:sldId id="265" r:id="rId9"/>
    <p:sldId id="268" r:id="rId10"/>
    <p:sldId id="269" r:id="rId11"/>
    <p:sldId id="270" r:id="rId12"/>
    <p:sldId id="271" r:id="rId13"/>
    <p:sldId id="272" r:id="rId14"/>
    <p:sldId id="273" r:id="rId15"/>
    <p:sldId id="274" r:id="rId16"/>
    <p:sldId id="275" r:id="rId17"/>
    <p:sldId id="276" r:id="rId18"/>
    <p:sldId id="259" r:id="rId19"/>
    <p:sldId id="258"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7C8"/>
    <a:srgbClr val="71A934"/>
    <a:srgbClr val="479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0"/>
            <a:ext cx="6098400" cy="6858000"/>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dirty="0">
              <a:latin typeface="Book Antiqua" panose="02040602050305030304" pitchFamily="18" charset="0"/>
            </a:endParaRPr>
          </a:p>
        </p:txBody>
      </p:sp>
      <p:sp>
        <p:nvSpPr>
          <p:cNvPr id="2" name="Заголовок 1"/>
          <p:cNvSpPr>
            <a:spLocks noGrp="1"/>
          </p:cNvSpPr>
          <p:nvPr>
            <p:ph type="ctrTitle"/>
          </p:nvPr>
        </p:nvSpPr>
        <p:spPr>
          <a:xfrm>
            <a:off x="6690828" y="1514217"/>
            <a:ext cx="5026644" cy="2380691"/>
          </a:xfrm>
        </p:spPr>
        <p:txBody>
          <a:bodyPr anchor="b"/>
          <a:lstStyle>
            <a:lvl1pPr algn="ctr">
              <a:defRPr sz="6000">
                <a:latin typeface="Book Antiqua" panose="02040602050305030304" pitchFamily="18" charset="0"/>
              </a:defRPr>
            </a:lvl1pPr>
          </a:lstStyle>
          <a:p>
            <a:endParaRPr lang="ru-RU" dirty="0"/>
          </a:p>
        </p:txBody>
      </p:sp>
      <p:sp>
        <p:nvSpPr>
          <p:cNvPr id="3" name="Подзаголовок 2"/>
          <p:cNvSpPr>
            <a:spLocks noGrp="1"/>
          </p:cNvSpPr>
          <p:nvPr>
            <p:ph type="subTitle" idx="1"/>
          </p:nvPr>
        </p:nvSpPr>
        <p:spPr>
          <a:xfrm>
            <a:off x="6690828" y="4141878"/>
            <a:ext cx="5026644" cy="2013150"/>
          </a:xfrm>
        </p:spPr>
        <p:txBody>
          <a:bodyPr/>
          <a:lstStyle>
            <a:lvl1pPr marL="0" indent="0" algn="ctr">
              <a:buNone/>
              <a:defRPr sz="2400">
                <a:latin typeface="Blogger Sans Light" panose="02000506030000020004" pitchFamily="50" charset="0"/>
                <a:ea typeface="Blogger Sans Light"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TextBox 8"/>
          <p:cNvSpPr txBox="1"/>
          <p:nvPr userDrawn="1"/>
        </p:nvSpPr>
        <p:spPr>
          <a:xfrm>
            <a:off x="838200" y="643943"/>
            <a:ext cx="4699715" cy="2062103"/>
          </a:xfrm>
          <a:prstGeom prst="rect">
            <a:avLst/>
          </a:prstGeom>
          <a:noFill/>
        </p:spPr>
        <p:txBody>
          <a:bodyPr wrap="square" rtlCol="0">
            <a:spAutoFit/>
          </a:bodyPr>
          <a:lstStyle/>
          <a:p>
            <a:r>
              <a:rPr lang="ru-RU" sz="3200" dirty="0" smtClean="0">
                <a:solidFill>
                  <a:schemeClr val="bg1"/>
                </a:solidFill>
                <a:latin typeface="Book Antiqua" panose="02040602050305030304" pitchFamily="18" charset="0"/>
              </a:rPr>
              <a:t>КАЗАНСКИЙ</a:t>
            </a:r>
            <a:r>
              <a:rPr lang="ru-RU" sz="3200" baseline="0" dirty="0" smtClean="0">
                <a:solidFill>
                  <a:schemeClr val="bg1"/>
                </a:solidFill>
                <a:latin typeface="Book Antiqua" panose="02040602050305030304" pitchFamily="18" charset="0"/>
              </a:rPr>
              <a:t> </a:t>
            </a:r>
          </a:p>
          <a:p>
            <a:r>
              <a:rPr lang="ru-RU" sz="3200" baseline="0" dirty="0" smtClean="0">
                <a:solidFill>
                  <a:schemeClr val="bg1"/>
                </a:solidFill>
                <a:latin typeface="Book Antiqua" panose="02040602050305030304" pitchFamily="18" charset="0"/>
              </a:rPr>
              <a:t>ГОСУДАРСТВЕННЫЙ</a:t>
            </a:r>
            <a:br>
              <a:rPr lang="ru-RU" sz="3200" baseline="0" dirty="0" smtClean="0">
                <a:solidFill>
                  <a:schemeClr val="bg1"/>
                </a:solidFill>
                <a:latin typeface="Book Antiqua" panose="02040602050305030304" pitchFamily="18" charset="0"/>
              </a:rPr>
            </a:br>
            <a:r>
              <a:rPr lang="ru-RU" sz="3200" baseline="0" dirty="0" smtClean="0">
                <a:solidFill>
                  <a:schemeClr val="bg1"/>
                </a:solidFill>
                <a:latin typeface="Book Antiqua" panose="02040602050305030304" pitchFamily="18" charset="0"/>
              </a:rPr>
              <a:t>МЕДИЦИНСКИЙ </a:t>
            </a:r>
          </a:p>
          <a:p>
            <a:r>
              <a:rPr lang="ru-RU" sz="3200" baseline="0" dirty="0" smtClean="0">
                <a:solidFill>
                  <a:schemeClr val="bg1"/>
                </a:solidFill>
                <a:latin typeface="Book Antiqua" panose="02040602050305030304" pitchFamily="18" charset="0"/>
              </a:rPr>
              <a:t>УНИВЕРСИТЕТ</a:t>
            </a:r>
            <a:endParaRPr lang="ru-RU" sz="3200" dirty="0">
              <a:solidFill>
                <a:schemeClr val="bg1"/>
              </a:solidFill>
              <a:latin typeface="Book Antiqua" panose="02040602050305030304" pitchFamily="18" charset="0"/>
            </a:endParaRPr>
          </a:p>
        </p:txBody>
      </p:sp>
      <p:cxnSp>
        <p:nvCxnSpPr>
          <p:cNvPr id="11" name="Прямая соединительная линия 10"/>
          <p:cNvCxnSpPr/>
          <p:nvPr userDrawn="1"/>
        </p:nvCxnSpPr>
        <p:spPr>
          <a:xfrm>
            <a:off x="619930" y="656823"/>
            <a:ext cx="0" cy="2047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3" t="24722" r="68312" b="37500"/>
          <a:stretch/>
        </p:blipFill>
        <p:spPr>
          <a:xfrm>
            <a:off x="1653363" y="3349989"/>
            <a:ext cx="2571750" cy="2590800"/>
          </a:xfrm>
          <a:prstGeom prst="rect">
            <a:avLst/>
          </a:prstGeom>
        </p:spPr>
      </p:pic>
    </p:spTree>
    <p:extLst>
      <p:ext uri="{BB962C8B-B14F-4D97-AF65-F5344CB8AC3E}">
        <p14:creationId xmlns:p14="http://schemas.microsoft.com/office/powerpoint/2010/main" val="351164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14.08.2024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Спасибо</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284652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4" name="Прямоугольник 13"/>
          <p:cNvSpPr/>
          <p:nvPr userDrawn="1"/>
        </p:nvSpPr>
        <p:spPr>
          <a:xfrm>
            <a:off x="1" y="0"/>
            <a:ext cx="12191999" cy="682534"/>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07BCCCA-D0D7-4190-95BA-5D08F8F72979}" type="datetimeFigureOut">
              <a:rPr lang="ru-RU" smtClean="0"/>
              <a:t>14.08.2024</a:t>
            </a:fld>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9" name="Группа 18"/>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userDrawn="1"/>
        </p:nvSpPr>
        <p:spPr>
          <a:xfrm>
            <a:off x="838199" y="156601"/>
            <a:ext cx="4445001" cy="369332"/>
          </a:xfrm>
          <a:prstGeom prst="rect">
            <a:avLst/>
          </a:prstGeom>
          <a:noFill/>
        </p:spPr>
        <p:txBody>
          <a:bodyPr wrap="square" rtlCol="0">
            <a:spAutoFit/>
          </a:bodyPr>
          <a:lstStyle/>
          <a:p>
            <a:pPr algn="r"/>
            <a:r>
              <a:rPr lang="ru-RU" b="1" dirty="0" smtClean="0">
                <a:solidFill>
                  <a:schemeClr val="bg1"/>
                </a:solidFill>
                <a:latin typeface="Book Antiqua" panose="02040602050305030304" pitchFamily="18" charset="0"/>
              </a:rPr>
              <a:t>КАЗАНСКИЙ ГОСУДАРСТВЕННЫЙ</a:t>
            </a:r>
            <a:endParaRPr lang="ru-RU" b="1" dirty="0">
              <a:solidFill>
                <a:schemeClr val="bg1"/>
              </a:solidFill>
              <a:latin typeface="Book Antiqua" panose="02040602050305030304" pitchFamily="18" charset="0"/>
            </a:endParaRPr>
          </a:p>
        </p:txBody>
      </p:sp>
      <p:sp>
        <p:nvSpPr>
          <p:cNvPr id="21" name="TextBox 20"/>
          <p:cNvSpPr txBox="1"/>
          <p:nvPr userDrawn="1"/>
        </p:nvSpPr>
        <p:spPr>
          <a:xfrm>
            <a:off x="6908800" y="156601"/>
            <a:ext cx="4444999" cy="369332"/>
          </a:xfrm>
          <a:prstGeom prst="rect">
            <a:avLst/>
          </a:prstGeom>
          <a:noFill/>
        </p:spPr>
        <p:txBody>
          <a:bodyPr wrap="square" rtlCol="0">
            <a:spAutoFit/>
          </a:bodyPr>
          <a:lstStyle/>
          <a:p>
            <a:pPr algn="l"/>
            <a:r>
              <a:rPr lang="ru-RU" b="1" dirty="0" smtClean="0">
                <a:solidFill>
                  <a:schemeClr val="bg1"/>
                </a:solidFill>
                <a:latin typeface="Book Antiqua" panose="02040602050305030304" pitchFamily="18" charset="0"/>
              </a:rPr>
              <a:t>МЕДИЦИНСКИЙ УНИВЕРСИТЕТ</a:t>
            </a:r>
            <a:endParaRPr lang="ru-RU" b="1" dirty="0">
              <a:solidFill>
                <a:schemeClr val="bg1"/>
              </a:solidFill>
              <a:latin typeface="Book Antiqua" panose="02040602050305030304" pitchFamily="18" charset="0"/>
            </a:endParaRPr>
          </a:p>
        </p:txBody>
      </p:sp>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101" t="25164" r="68316" b="37465"/>
          <a:stretch/>
        </p:blipFill>
        <p:spPr>
          <a:xfrm>
            <a:off x="5729308" y="0"/>
            <a:ext cx="682582" cy="679169"/>
          </a:xfrm>
          <a:prstGeom prst="rect">
            <a:avLst/>
          </a:prstGeom>
        </p:spPr>
      </p:pic>
    </p:spTree>
    <p:extLst>
      <p:ext uri="{BB962C8B-B14F-4D97-AF65-F5344CB8AC3E}">
        <p14:creationId xmlns:p14="http://schemas.microsoft.com/office/powerpoint/2010/main" val="235632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7BCCCA-D0D7-4190-95BA-5D08F8F72979}" type="datetimeFigureOut">
              <a:rPr lang="ru-RU" smtClean="0"/>
              <a:t>14.08.2024</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3" name="Группа 12"/>
          <p:cNvGrpSpPr/>
          <p:nvPr userDrawn="1"/>
        </p:nvGrpSpPr>
        <p:grpSpPr>
          <a:xfrm rot="10800000" flipH="1">
            <a:off x="9170688" y="5123543"/>
            <a:ext cx="3021312" cy="1734457"/>
            <a:chOff x="8366975" y="0"/>
            <a:chExt cx="3825025" cy="2195848"/>
          </a:xfrm>
        </p:grpSpPr>
        <p:sp>
          <p:nvSpPr>
            <p:cNvPr id="14" name="Прямоугольный треугольник 13"/>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33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7BCCCA-D0D7-4190-95BA-5D08F8F72979}" type="datetimeFigureOut">
              <a:rPr lang="ru-RU" smtClean="0"/>
              <a:t>14.08.2024</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3103DC6B-32C4-4B33-B068-5484795C408B}" type="slidenum">
              <a:rPr lang="ru-RU" smtClean="0"/>
              <a:t>‹#›</a:t>
            </a:fld>
            <a:endParaRPr lang="ru-RU"/>
          </a:p>
        </p:txBody>
      </p:sp>
      <p:grpSp>
        <p:nvGrpSpPr>
          <p:cNvPr id="11" name="Группа 10"/>
          <p:cNvGrpSpPr/>
          <p:nvPr userDrawn="1"/>
        </p:nvGrpSpPr>
        <p:grpSpPr>
          <a:xfrm rot="10800000" flipH="1">
            <a:off x="9170688" y="5123543"/>
            <a:ext cx="3021312" cy="1734457"/>
            <a:chOff x="8366975" y="0"/>
            <a:chExt cx="3825025" cy="2195848"/>
          </a:xfrm>
        </p:grpSpPr>
        <p:sp>
          <p:nvSpPr>
            <p:cNvPr id="12" name="Прямоугольный треугольник 11"/>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18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14.08.2024</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9" name="Группа 8"/>
          <p:cNvGrpSpPr/>
          <p:nvPr userDrawn="1"/>
        </p:nvGrpSpPr>
        <p:grpSpPr>
          <a:xfrm rot="10800000" flipH="1">
            <a:off x="9170688" y="5123543"/>
            <a:ext cx="3021312" cy="1734457"/>
            <a:chOff x="8366975" y="0"/>
            <a:chExt cx="3825025" cy="2195848"/>
          </a:xfrm>
        </p:grpSpPr>
        <p:sp>
          <p:nvSpPr>
            <p:cNvPr id="10" name="Прямоугольный треугольник 9"/>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86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7BCCCA-D0D7-4190-95BA-5D08F8F72979}" type="datetimeFigureOut">
              <a:rPr lang="ru-RU" smtClean="0"/>
              <a:t>14.08.2024</a:t>
            </a:fld>
            <a:endParaRPr lang="ru-RU"/>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3103DC6B-32C4-4B33-B068-5484795C408B}" type="slidenum">
              <a:rPr lang="ru-RU" smtClean="0"/>
              <a:t>‹#›</a:t>
            </a:fld>
            <a:endParaRPr lang="ru-RU"/>
          </a:p>
        </p:txBody>
      </p:sp>
      <p:grpSp>
        <p:nvGrpSpPr>
          <p:cNvPr id="8" name="Группа 7"/>
          <p:cNvGrpSpPr/>
          <p:nvPr userDrawn="1"/>
        </p:nvGrpSpPr>
        <p:grpSpPr>
          <a:xfrm rot="10800000" flipH="1">
            <a:off x="9170688" y="5123543"/>
            <a:ext cx="3021312" cy="1734457"/>
            <a:chOff x="8366975" y="0"/>
            <a:chExt cx="3825025" cy="2195848"/>
          </a:xfrm>
        </p:grpSpPr>
        <p:sp>
          <p:nvSpPr>
            <p:cNvPr id="9" name="Прямоугольный треугольник 8"/>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67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14.08.2024</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6" name="Группа 5"/>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3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14.08.2024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Благодарим</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89887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14.08.2024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Благодарю</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424723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72477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737600" y="6356350"/>
            <a:ext cx="1301750" cy="365125"/>
          </a:xfrm>
          <a:prstGeom prst="rect">
            <a:avLst/>
          </a:prstGeom>
        </p:spPr>
        <p:txBody>
          <a:bodyPr vert="horz" lIns="91440" tIns="45720" rIns="91440" bIns="45720" rtlCol="0" anchor="ctr"/>
          <a:lstStyle>
            <a:lvl1pPr algn="l">
              <a:defRPr sz="1200">
                <a:solidFill>
                  <a:schemeClr val="tx1">
                    <a:tint val="75000"/>
                  </a:schemeClr>
                </a:solidFill>
                <a:latin typeface="Blogger Sans" panose="02000506030000020004" pitchFamily="50" charset="0"/>
                <a:ea typeface="Blogger Sans" panose="02000506030000020004" pitchFamily="50" charset="0"/>
              </a:defRPr>
            </a:lvl1pPr>
          </a:lstStyle>
          <a:p>
            <a:fld id="{007BCCCA-D0D7-4190-95BA-5D08F8F72979}" type="datetimeFigureOut">
              <a:rPr lang="ru-RU" smtClean="0"/>
              <a:pPr/>
              <a:t>14.08.2024</a:t>
            </a:fld>
            <a:endParaRPr lang="ru-RU" dirty="0"/>
          </a:p>
        </p:txBody>
      </p:sp>
      <p:sp>
        <p:nvSpPr>
          <p:cNvPr id="6" name="Номер слайда 5"/>
          <p:cNvSpPr>
            <a:spLocks noGrp="1"/>
          </p:cNvSpPr>
          <p:nvPr>
            <p:ph type="sldNum" sz="quarter" idx="4"/>
          </p:nvPr>
        </p:nvSpPr>
        <p:spPr>
          <a:xfrm>
            <a:off x="10391774" y="6356350"/>
            <a:ext cx="9620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3DC6B-32C4-4B33-B068-5484795C408B}" type="slidenum">
              <a:rPr lang="ru-RU" smtClean="0"/>
              <a:t>‹#›</a:t>
            </a:fld>
            <a:endParaRPr lang="ru-RU"/>
          </a:p>
        </p:txBody>
      </p:sp>
    </p:spTree>
    <p:extLst>
      <p:ext uri="{BB962C8B-B14F-4D97-AF65-F5344CB8AC3E}">
        <p14:creationId xmlns:p14="http://schemas.microsoft.com/office/powerpoint/2010/main" val="60589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9"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logger Sans Light" panose="02000506030000020004" pitchFamily="50" charset="0"/>
          <a:ea typeface="Blogger Sans Light" panose="02000506030000020004"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logger Sans Light" panose="02000506030000020004" pitchFamily="50" charset="0"/>
          <a:ea typeface="Blogger Sans Light" panose="02000506030000020004"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logger Sans Light" panose="02000506030000020004" pitchFamily="50" charset="0"/>
          <a:ea typeface="Blogger Sans Light" panose="02000506030000020004"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2800" b="1" dirty="0">
                <a:latin typeface="Times New Roman" panose="02020603050405020304" pitchFamily="18" charset="0"/>
                <a:cs typeface="Times New Roman" panose="02020603050405020304" pitchFamily="18" charset="0"/>
              </a:rPr>
              <a:t>Supply chain management in the modern </a:t>
            </a:r>
            <a:r>
              <a:rPr lang="en-US" sz="2800" b="1" dirty="0" smtClean="0">
                <a:latin typeface="Times New Roman" panose="02020603050405020304" pitchFamily="18" charset="0"/>
                <a:cs typeface="Times New Roman" panose="02020603050405020304" pitchFamily="18" charset="0"/>
              </a:rPr>
              <a:t>economy</a:t>
            </a:r>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Lecture </a:t>
            </a:r>
            <a:r>
              <a:rPr lang="ru-RU" sz="2800" b="1" dirty="0" smtClean="0">
                <a:latin typeface="Times New Roman" panose="02020603050405020304" pitchFamily="18" charset="0"/>
                <a:cs typeface="Times New Roman" panose="02020603050405020304" pitchFamily="18" charset="0"/>
              </a:rPr>
              <a:t>№3</a:t>
            </a:r>
            <a:endParaRPr lang="ru-RU" sz="28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normAutofit fontScale="92500" lnSpcReduction="20000"/>
          </a:bodyPr>
          <a:lstStyle/>
          <a:p>
            <a:r>
              <a:rPr lang="en-US" b="1" dirty="0">
                <a:latin typeface="Times New Roman" panose="02020603050405020304" pitchFamily="18" charset="0"/>
                <a:cs typeface="Times New Roman" panose="02020603050405020304" pitchFamily="18" charset="0"/>
              </a:rPr>
              <a:t>Prof</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Tuhbatullina</a:t>
            </a:r>
            <a:r>
              <a:rPr lang="en-US" b="1" dirty="0">
                <a:latin typeface="Times New Roman" panose="02020603050405020304" pitchFamily="18" charset="0"/>
                <a:cs typeface="Times New Roman" panose="02020603050405020304" pitchFamily="18" charset="0"/>
              </a:rPr>
              <a:t> R</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G</a:t>
            </a:r>
            <a:r>
              <a:rPr lang="ru-RU" b="1"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Doctor of Pharmacy.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Honored Health Care Worker of the Republic of </a:t>
            </a:r>
            <a:r>
              <a:rPr lang="en-US" dirty="0" err="1">
                <a:latin typeface="Times New Roman" panose="02020603050405020304" pitchFamily="18" charset="0"/>
                <a:cs typeface="Times New Roman" panose="02020603050405020304" pitchFamily="18" charset="0"/>
              </a:rPr>
              <a:t>Tatarstan</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Honored Health Care Worker of the Russian Federation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6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800" b="1" dirty="0">
                <a:latin typeface="Times New Roman" panose="02020603050405020304" pitchFamily="18" charset="0"/>
                <a:cs typeface="Times New Roman" panose="02020603050405020304" pitchFamily="18" charset="0"/>
              </a:rPr>
              <a:t>Opinions of logistics specialists</a:t>
            </a:r>
            <a:endParaRPr lang="ru-RU" sz="2800" dirty="0"/>
          </a:p>
        </p:txBody>
      </p:sp>
      <p:sp>
        <p:nvSpPr>
          <p:cNvPr id="3" name="Объект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It is necessary to apply analytical methods for modeling and designing material flows are effective when using minimal information for:</a:t>
            </a:r>
          </a:p>
          <a:p>
            <a:r>
              <a:rPr lang="en-US" dirty="0">
                <a:latin typeface="Times New Roman" panose="02020603050405020304" pitchFamily="18" charset="0"/>
                <a:cs typeface="Times New Roman" panose="02020603050405020304" pitchFamily="18" charset="0"/>
              </a:rPr>
              <a:t>1. Modeling various situations on the market and assessing the possibility of introducing new functions in the short term (mathematical models, formulas, graphs, auxiliary tools are used to solve the tasks).</a:t>
            </a:r>
          </a:p>
          <a:p>
            <a:r>
              <a:rPr lang="ru-RU"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Disadvantages of analytical methods: the inability to take into account all the factors that affect the economic situation, so it is difficult to achieve ideal results.</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05581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800" b="1" dirty="0">
                <a:latin typeface="Times New Roman" panose="02020603050405020304" pitchFamily="18" charset="0"/>
                <a:cs typeface="Times New Roman" panose="02020603050405020304" pitchFamily="18" charset="0"/>
              </a:rPr>
              <a:t>Opinions of logistics specialists</a:t>
            </a:r>
            <a:endParaRPr lang="ru-RU" sz="2800" dirty="0"/>
          </a:p>
        </p:txBody>
      </p:sp>
      <p:sp>
        <p:nvSpPr>
          <p:cNvPr id="3" name="Объект 2"/>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The modeling method allows taking into account the specifics and components of all elements of supply chains. It is used to build visualization models, for the convenience of controlling the entire supply process and detailing each process. Compared to the analytical method, the simulation method takes into account many more factors.</a:t>
            </a:r>
          </a:p>
          <a:p>
            <a:r>
              <a:rPr lang="ru-RU" dirty="0">
                <a:latin typeface="Times New Roman" panose="02020603050405020304" pitchFamily="18" charset="0"/>
                <a:cs typeface="Times New Roman" panose="02020603050405020304" pitchFamily="18" charset="0"/>
              </a:rPr>
              <a:t>4. </a:t>
            </a:r>
            <a:r>
              <a:rPr lang="en-US" dirty="0">
                <a:latin typeface="Times New Roman" panose="02020603050405020304" pitchFamily="18" charset="0"/>
                <a:cs typeface="Times New Roman" panose="02020603050405020304" pitchFamily="18" charset="0"/>
              </a:rPr>
              <a:t>The current trend towards </a:t>
            </a:r>
            <a:r>
              <a:rPr lang="en-US" dirty="0" err="1">
                <a:latin typeface="Times New Roman" panose="02020603050405020304" pitchFamily="18" charset="0"/>
                <a:cs typeface="Times New Roman" panose="02020603050405020304" pitchFamily="18" charset="0"/>
              </a:rPr>
              <a:t>informatization</a:t>
            </a:r>
            <a:r>
              <a:rPr lang="en-US" dirty="0">
                <a:latin typeface="Times New Roman" panose="02020603050405020304" pitchFamily="18" charset="0"/>
                <a:cs typeface="Times New Roman" panose="02020603050405020304" pitchFamily="18" charset="0"/>
              </a:rPr>
              <a:t> allows the introduction of </a:t>
            </a:r>
            <a:r>
              <a:rPr lang="en-US" dirty="0" err="1">
                <a:latin typeface="Times New Roman" panose="02020603050405020304" pitchFamily="18" charset="0"/>
                <a:cs typeface="Times New Roman" panose="02020603050405020304" pitchFamily="18" charset="0"/>
              </a:rPr>
              <a:t>blockchain</a:t>
            </a:r>
            <a:r>
              <a:rPr lang="en-US" dirty="0">
                <a:latin typeface="Times New Roman" panose="02020603050405020304" pitchFamily="18" charset="0"/>
                <a:cs typeface="Times New Roman" panose="02020603050405020304" pitchFamily="18" charset="0"/>
              </a:rPr>
              <a:t> technologies, which involve the creation of an informational and more transparent model of interaction at all levels of delivery. The following counterparties are involved in the supply chains: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372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800" b="1" dirty="0">
                <a:latin typeface="Times New Roman" panose="02020603050405020304" pitchFamily="18" charset="0"/>
                <a:cs typeface="Times New Roman" panose="02020603050405020304" pitchFamily="18" charset="0"/>
              </a:rPr>
              <a:t>Opinions of logistics specialists</a:t>
            </a:r>
            <a:endParaRPr lang="ru-RU" sz="2800" dirty="0"/>
          </a:p>
        </p:txBody>
      </p:sp>
      <p:sp>
        <p:nvSpPr>
          <p:cNvPr id="3" name="Объект 2"/>
          <p:cNvSpPr>
            <a:spLocks noGrp="1"/>
          </p:cNvSpPr>
          <p:nvPr>
            <p:ph idx="1"/>
          </p:nvPr>
        </p:nvSpPr>
        <p:spPr/>
        <p:txBody>
          <a:bodyPr/>
          <a:lstStyle/>
          <a:p>
            <a:pPr marL="0" indent="0">
              <a:buNone/>
            </a:pPr>
            <a:r>
              <a:rPr lang="en-US" dirty="0"/>
              <a:t>1. supplier;</a:t>
            </a:r>
          </a:p>
          <a:p>
            <a:pPr marL="0" indent="0">
              <a:buNone/>
            </a:pPr>
            <a:r>
              <a:rPr lang="en-US" dirty="0"/>
              <a:t>2. manufacturer;</a:t>
            </a:r>
          </a:p>
          <a:p>
            <a:pPr marL="0" indent="0">
              <a:buNone/>
            </a:pPr>
            <a:r>
              <a:rPr lang="en-US" dirty="0"/>
              <a:t>3) consumer;</a:t>
            </a:r>
          </a:p>
          <a:p>
            <a:pPr marL="0" indent="0">
              <a:buNone/>
            </a:pPr>
            <a:r>
              <a:rPr lang="en-US" dirty="0"/>
              <a:t>4) distributor;</a:t>
            </a:r>
          </a:p>
          <a:p>
            <a:pPr marL="0" indent="0">
              <a:buNone/>
            </a:pPr>
            <a:r>
              <a:rPr lang="en-US" dirty="0"/>
              <a:t>5) retailers.</a:t>
            </a:r>
            <a:endParaRPr lang="ru-RU" dirty="0"/>
          </a:p>
          <a:p>
            <a:endParaRPr lang="ru-RU" dirty="0"/>
          </a:p>
        </p:txBody>
      </p:sp>
    </p:spTree>
    <p:extLst>
      <p:ext uri="{BB962C8B-B14F-4D97-AF65-F5344CB8AC3E}">
        <p14:creationId xmlns:p14="http://schemas.microsoft.com/office/powerpoint/2010/main" val="109046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472592"/>
          </a:xfrm>
        </p:spPr>
        <p:txBody>
          <a:bodyPr>
            <a:noAutofit/>
          </a:bodyPr>
          <a:lstStyle/>
          <a:p>
            <a:pPr algn="ctr"/>
            <a:r>
              <a:rPr lang="en-US" sz="2800" b="1" dirty="0"/>
              <a:t>Opinions of logistics specialists</a:t>
            </a:r>
            <a:endParaRPr lang="ru-RU" sz="2800" dirty="0"/>
          </a:p>
        </p:txBody>
      </p:sp>
      <p:sp>
        <p:nvSpPr>
          <p:cNvPr id="3" name="Объект 2"/>
          <p:cNvSpPr>
            <a:spLocks noGrp="1"/>
          </p:cNvSpPr>
          <p:nvPr>
            <p:ph idx="1"/>
          </p:nvPr>
        </p:nvSpPr>
        <p:spPr>
          <a:xfrm>
            <a:off x="838200" y="1438508"/>
            <a:ext cx="10515600" cy="4738455"/>
          </a:xfrm>
        </p:spPr>
        <p:txBody>
          <a:bodyPr>
            <a:normAutofit fontScale="85000" lnSpcReduction="10000"/>
          </a:bodyPr>
          <a:lstStyle/>
          <a:p>
            <a:pPr marL="0" indent="0">
              <a:buNone/>
            </a:pPr>
            <a:r>
              <a:rPr lang="en-US" dirty="0">
                <a:latin typeface="Times New Roman" panose="02020603050405020304" pitchFamily="18" charset="0"/>
                <a:cs typeface="Times New Roman" panose="02020603050405020304" pitchFamily="18" charset="0"/>
              </a:rPr>
              <a:t>All contractors can enter and make notes about the processes that occur with the cargo. The use of </a:t>
            </a:r>
            <a:r>
              <a:rPr lang="en-US" dirty="0" err="1">
                <a:latin typeface="Times New Roman" panose="02020603050405020304" pitchFamily="18" charset="0"/>
                <a:cs typeface="Times New Roman" panose="02020603050405020304" pitchFamily="18" charset="0"/>
              </a:rPr>
              <a:t>blockchain</a:t>
            </a:r>
            <a:r>
              <a:rPr lang="en-US" dirty="0">
                <a:latin typeface="Times New Roman" panose="02020603050405020304" pitchFamily="18" charset="0"/>
                <a:cs typeface="Times New Roman" panose="02020603050405020304" pitchFamily="18" charset="0"/>
              </a:rPr>
              <a:t> technologies helps to create:</a:t>
            </a:r>
          </a:p>
          <a:p>
            <a:r>
              <a:rPr lang="en-US" dirty="0">
                <a:latin typeface="Times New Roman" panose="02020603050405020304" pitchFamily="18" charset="0"/>
                <a:cs typeface="Times New Roman" panose="02020603050405020304" pitchFamily="18" charset="0"/>
              </a:rPr>
              <a:t> 1. Each product has a unique code in the system and the rights to edit the status of this cargo are available only to participants in the supply chains.</a:t>
            </a:r>
          </a:p>
          <a:p>
            <a:r>
              <a:rPr lang="en-US" dirty="0">
                <a:latin typeface="Times New Roman" panose="02020603050405020304" pitchFamily="18" charset="0"/>
                <a:cs typeface="Times New Roman" panose="02020603050405020304" pitchFamily="18" charset="0"/>
              </a:rPr>
              <a:t>2. Each participant in the supply chain also has a profile that contains information about the counterparty, certificates, permits, contacts.</a:t>
            </a:r>
          </a:p>
          <a:p>
            <a:r>
              <a:rPr lang="ru-RU" dirty="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Not all profile information is displayed in the public domain, you can set viewing restrictions, but certificates and permissions will always remain visible to all participants in the supply chain.</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e-ECD project (European Electronic Cleaning Certificate) is a new priority in the development of digital logistics processes, allowing to reduce the number of blacklists of carriers that do not fulfill their obligations to counterparties. The availability of these certificates makes it easier for suppliers to find a counterparty, preferences can be allocated for participants with this certificate.</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11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800" b="1" dirty="0"/>
              <a:t>Opinions of logistics specialists</a:t>
            </a:r>
            <a:endParaRPr lang="ru-RU" sz="2800" dirty="0"/>
          </a:p>
        </p:txBody>
      </p:sp>
      <p:sp>
        <p:nvSpPr>
          <p:cNvPr id="3" name="Объект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Also, other initiatives of "green" reengineering include the following:</a:t>
            </a:r>
          </a:p>
          <a:p>
            <a:r>
              <a:rPr lang="en-US" dirty="0">
                <a:latin typeface="Times New Roman" panose="02020603050405020304" pitchFamily="18" charset="0"/>
                <a:cs typeface="Times New Roman" panose="02020603050405020304" pitchFamily="18" charset="0"/>
              </a:rPr>
              <a:t>1. improving the efficiency of transportation;</a:t>
            </a:r>
          </a:p>
          <a:p>
            <a:r>
              <a:rPr lang="en-US" dirty="0">
                <a:latin typeface="Times New Roman" panose="02020603050405020304" pitchFamily="18" charset="0"/>
                <a:cs typeface="Times New Roman" panose="02020603050405020304" pitchFamily="18" charset="0"/>
              </a:rPr>
              <a:t>2. improvement of logistics operations;</a:t>
            </a:r>
          </a:p>
          <a:p>
            <a:r>
              <a:rPr lang="en-US" dirty="0">
                <a:latin typeface="Times New Roman" panose="02020603050405020304" pitchFamily="18" charset="0"/>
                <a:cs typeface="Times New Roman" panose="02020603050405020304" pitchFamily="18" charset="0"/>
              </a:rPr>
              <a:t>3. reusable packaging;</a:t>
            </a:r>
          </a:p>
          <a:p>
            <a:r>
              <a:rPr lang="en-US" dirty="0">
                <a:latin typeface="Times New Roman" panose="02020603050405020304" pitchFamily="18" charset="0"/>
                <a:cs typeface="Times New Roman" panose="02020603050405020304" pitchFamily="18" charset="0"/>
              </a:rPr>
              <a:t>4. unified raw material selection mechanism.</a:t>
            </a:r>
          </a:p>
          <a:p>
            <a:pPr marL="0" indent="0">
              <a:buNone/>
            </a:pPr>
            <a:r>
              <a:rPr lang="en-US" dirty="0">
                <a:latin typeface="Times New Roman" panose="02020603050405020304" pitchFamily="18" charset="0"/>
                <a:cs typeface="Times New Roman" panose="02020603050405020304" pitchFamily="18" charset="0"/>
              </a:rPr>
              <a:t>Unfortunately, the technology of "green" reengineering is little used on the territory of the Russian Federation. Most companies see in such technologies only an increase in costs without further prospects.</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77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35981"/>
            <a:ext cx="10515600" cy="613317"/>
          </a:xfrm>
        </p:spPr>
        <p:txBody>
          <a:bodyPr>
            <a:normAutofit fontScale="90000"/>
          </a:bodyPr>
          <a:lstStyle/>
          <a:p>
            <a:r>
              <a:rPr lang="en-US" sz="2800" b="1" dirty="0"/>
              <a:t>Performance indicators of the supply chain management concept</a:t>
            </a:r>
            <a:endParaRPr lang="ru-RU" sz="2800" b="1" dirty="0"/>
          </a:p>
        </p:txBody>
      </p:sp>
      <p:sp>
        <p:nvSpPr>
          <p:cNvPr id="3" name="Объект 2"/>
          <p:cNvSpPr>
            <a:spLocks noGrp="1"/>
          </p:cNvSpPr>
          <p:nvPr>
            <p:ph idx="1"/>
          </p:nvPr>
        </p:nvSpPr>
        <p:spPr>
          <a:xfrm>
            <a:off x="423746" y="1159726"/>
            <a:ext cx="11374244" cy="5586761"/>
          </a:xfrm>
        </p:spPr>
        <p:txBody>
          <a:bodyPr>
            <a:normAutofit fontScale="62500" lnSpcReduction="20000"/>
          </a:bodyPr>
          <a:lstStyle/>
          <a:p>
            <a:pPr marL="0" indent="0">
              <a:buNone/>
            </a:pPr>
            <a:r>
              <a:rPr lang="en-US" sz="4000" dirty="0">
                <a:latin typeface="Times New Roman" panose="02020603050405020304" pitchFamily="18" charset="0"/>
                <a:cs typeface="Times New Roman" panose="02020603050405020304" pitchFamily="18" charset="0"/>
              </a:rPr>
              <a:t>The following indicators can be used for evaluation:</a:t>
            </a:r>
          </a:p>
          <a:p>
            <a:r>
              <a:rPr lang="en-US" sz="4000" dirty="0">
                <a:latin typeface="Times New Roman" panose="02020603050405020304" pitchFamily="18" charset="0"/>
                <a:cs typeface="Times New Roman" panose="02020603050405020304" pitchFamily="18" charset="0"/>
              </a:rPr>
              <a:t>Quantitative measures, you can check the performance or other parameters, for example,</a:t>
            </a:r>
          </a:p>
          <a:p>
            <a:r>
              <a:rPr lang="en-US" sz="4000" dirty="0">
                <a:latin typeface="Times New Roman" panose="02020603050405020304" pitchFamily="18" charset="0"/>
                <a:cs typeface="Times New Roman" panose="02020603050405020304" pitchFamily="18" charset="0"/>
              </a:rPr>
              <a:t>Non-financial - the time for which each next cycle ends, the level at which the client is served, at what level are the reserves, how ready the company is to use resources;</a:t>
            </a:r>
          </a:p>
          <a:p>
            <a:r>
              <a:rPr lang="en-US" sz="4000" dirty="0">
                <a:latin typeface="Times New Roman" panose="02020603050405020304" pitchFamily="18" charset="0"/>
                <a:cs typeface="Times New Roman" panose="02020603050405020304" pitchFamily="18" charset="0"/>
              </a:rPr>
              <a:t>Financial, these are fixed and variable costs. The key chain of calculations is minimizing costs and increasing revenues, for example, by costing by type of activity, by results or by costs, depending on the purpose of the calculation. To do this, you can use special programs</a:t>
            </a:r>
            <a:endParaRPr lang="ru-RU"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In the event of a price increase due to an increase in inventories, raw materials, operations, equipment and other reasons, find out ways to reduce costs, for example:</a:t>
            </a:r>
          </a:p>
          <a:p>
            <a:r>
              <a:rPr lang="en-US" sz="4000" dirty="0">
                <a:latin typeface="Times New Roman" panose="02020603050405020304" pitchFamily="18" charset="0"/>
                <a:cs typeface="Times New Roman" panose="02020603050405020304" pitchFamily="18" charset="0"/>
              </a:rPr>
              <a:t>The cost of raw materials;</a:t>
            </a:r>
          </a:p>
          <a:p>
            <a:r>
              <a:rPr lang="en-US" sz="4000" dirty="0">
                <a:latin typeface="Times New Roman" panose="02020603050405020304" pitchFamily="18" charset="0"/>
                <a:cs typeface="Times New Roman" panose="02020603050405020304" pitchFamily="18" charset="0"/>
              </a:rPr>
              <a:t>Expenses for carrying out recalculations;</a:t>
            </a:r>
          </a:p>
          <a:p>
            <a:r>
              <a:rPr lang="en-US" sz="4000" dirty="0">
                <a:latin typeface="Times New Roman" panose="02020603050405020304" pitchFamily="18" charset="0"/>
                <a:cs typeface="Times New Roman" panose="02020603050405020304" pitchFamily="18" charset="0"/>
              </a:rPr>
              <a:t>Processing of materials, production of products;</a:t>
            </a:r>
          </a:p>
          <a:p>
            <a:r>
              <a:rPr lang="en-US" sz="4000" dirty="0">
                <a:latin typeface="Times New Roman" panose="02020603050405020304" pitchFamily="18" charset="0"/>
                <a:cs typeface="Times New Roman" panose="02020603050405020304" pitchFamily="18" charset="0"/>
              </a:rPr>
              <a:t>-Payment of fines</a:t>
            </a:r>
            <a:endParaRPr lang="ru-RU" sz="4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2076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03249"/>
            <a:ext cx="10515600" cy="691375"/>
          </a:xfrm>
        </p:spPr>
        <p:txBody>
          <a:bodyPr>
            <a:noAutofit/>
          </a:bodyPr>
          <a:lstStyle/>
          <a:p>
            <a:r>
              <a:rPr lang="ru-RU" sz="2800" b="1" dirty="0" smtClean="0"/>
              <a:t/>
            </a:r>
            <a:br>
              <a:rPr lang="ru-RU" sz="2800" b="1" dirty="0" smtClean="0"/>
            </a:br>
            <a:r>
              <a:rPr lang="en-US" sz="2800" b="1" dirty="0" smtClean="0"/>
              <a:t>Performance </a:t>
            </a:r>
            <a:r>
              <a:rPr lang="en-US" sz="2800" b="1" dirty="0"/>
              <a:t>indicators of the supply chain management concept</a:t>
            </a:r>
            <a:r>
              <a:rPr lang="ru-RU" sz="2800" b="1" dirty="0"/>
              <a:t/>
            </a:r>
            <a:br>
              <a:rPr lang="ru-RU" sz="2800" b="1" dirty="0"/>
            </a:br>
            <a:endParaRPr lang="ru-RU" sz="2800" b="1" dirty="0"/>
          </a:p>
        </p:txBody>
      </p:sp>
      <p:sp>
        <p:nvSpPr>
          <p:cNvPr id="3" name="Объект 2"/>
          <p:cNvSpPr>
            <a:spLocks noGrp="1"/>
          </p:cNvSpPr>
          <p:nvPr>
            <p:ph idx="1"/>
          </p:nvPr>
        </p:nvSpPr>
        <p:spPr>
          <a:xfrm>
            <a:off x="838200" y="1825625"/>
            <a:ext cx="10515600" cy="4731292"/>
          </a:xfrm>
        </p:spPr>
        <p:txBody>
          <a:bodyPr>
            <a:normAutofit fontScale="92500"/>
          </a:bodyPr>
          <a:lstStyle/>
          <a:p>
            <a:r>
              <a:rPr lang="en-US" dirty="0">
                <a:latin typeface="Times New Roman" panose="02020603050405020304" pitchFamily="18" charset="0"/>
                <a:cs typeface="Times New Roman" panose="02020603050405020304" pitchFamily="18" charset="0"/>
              </a:rPr>
              <a:t>Responsible and interested persons of departments in the results are determined;</a:t>
            </a:r>
          </a:p>
          <a:p>
            <a:r>
              <a:rPr lang="en-US" dirty="0">
                <a:latin typeface="Times New Roman" panose="02020603050405020304" pitchFamily="18" charset="0"/>
                <a:cs typeface="Times New Roman" panose="02020603050405020304" pitchFamily="18" charset="0"/>
              </a:rPr>
              <a:t>The market of suppliers is being assessed, their counterparties are being studied, replacements are being sought in case of need, if the first refuse;</a:t>
            </a:r>
          </a:p>
          <a:p>
            <a:r>
              <a:rPr lang="en-US" dirty="0">
                <a:latin typeface="Times New Roman" panose="02020603050405020304" pitchFamily="18" charset="0"/>
                <a:cs typeface="Times New Roman" panose="02020603050405020304" pitchFamily="18" charset="0"/>
              </a:rPr>
              <a:t>Current and potential companies are interviewed to analyze and further changes in the logistics system, as well as to assess customer satisfaction;</a:t>
            </a:r>
          </a:p>
          <a:p>
            <a:r>
              <a:rPr lang="en-US" dirty="0">
                <a:latin typeface="Times New Roman" panose="02020603050405020304" pitchFamily="18" charset="0"/>
                <a:cs typeface="Times New Roman" panose="02020603050405020304" pitchFamily="18" charset="0"/>
              </a:rPr>
              <a:t>A strategy is being built to achieve the superiority of the product in terms of quality, price and other characteristics, a search is being made for substitute products;</a:t>
            </a:r>
          </a:p>
          <a:p>
            <a:r>
              <a:rPr lang="en-US" dirty="0">
                <a:latin typeface="Times New Roman" panose="02020603050405020304" pitchFamily="18" charset="0"/>
                <a:cs typeface="Times New Roman" panose="02020603050405020304" pitchFamily="18" charset="0"/>
              </a:rPr>
              <a:t>Relations with new suppliers are established, communication planning is organized, risks and burdens on new participants are calculated.</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84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endParaRPr lang="ru-RU" sz="3600" dirty="0" smtClean="0"/>
          </a:p>
          <a:p>
            <a:pPr marL="0" indent="0" algn="ctr">
              <a:buNone/>
            </a:pPr>
            <a:r>
              <a:rPr lang="en-US" sz="3600" dirty="0" smtClean="0"/>
              <a:t>THANK </a:t>
            </a:r>
            <a:r>
              <a:rPr lang="en-US" sz="3600" dirty="0"/>
              <a:t>YOU FOR ATTENTION!</a:t>
            </a:r>
            <a:endParaRPr lang="ru-RU" sz="3600" dirty="0"/>
          </a:p>
          <a:p>
            <a:pPr algn="ctr"/>
            <a:endParaRPr lang="ru-RU" sz="3600" dirty="0"/>
          </a:p>
        </p:txBody>
      </p:sp>
    </p:spTree>
    <p:extLst>
      <p:ext uri="{BB962C8B-B14F-4D97-AF65-F5344CB8AC3E}">
        <p14:creationId xmlns:p14="http://schemas.microsoft.com/office/powerpoint/2010/main" val="127224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315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47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9005" y="943612"/>
            <a:ext cx="10394795" cy="724773"/>
          </a:xfrm>
        </p:spPr>
        <p:txBody>
          <a:bodyPr>
            <a:normAutofit/>
          </a:bodyPr>
          <a:lstStyle/>
          <a:p>
            <a:r>
              <a:rPr lang="en-US" sz="2800" b="1" dirty="0"/>
              <a:t>Models and methods for managing logistics processes</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Models and methods used in logistics can be conditionally divided into general scientific (modeling tools) and special (models and methods for managing logistics infrastructure objects and logistics flows and processes).</a:t>
            </a:r>
          </a:p>
          <a:p>
            <a:pPr marL="0" indent="0">
              <a:buNone/>
            </a:pPr>
            <a:r>
              <a:rPr lang="en-US" dirty="0">
                <a:latin typeface="Times New Roman" panose="02020603050405020304" pitchFamily="18" charset="0"/>
                <a:cs typeface="Times New Roman" panose="02020603050405020304" pitchFamily="18" charset="0"/>
              </a:rPr>
              <a:t>The objects of management in supply chains are infrastructure facilities that provide their resources for deliveries from the initial supplier (through all stages of the production process) to the final consumer.</a:t>
            </a:r>
          </a:p>
          <a:p>
            <a:pPr marL="0" indent="0">
              <a:buNone/>
            </a:pPr>
            <a:r>
              <a:rPr lang="en-US" dirty="0">
                <a:latin typeface="Times New Roman" panose="02020603050405020304" pitchFamily="18" charset="0"/>
                <a:cs typeface="Times New Roman" panose="02020603050405020304" pitchFamily="18" charset="0"/>
              </a:rPr>
              <a:t>Logistic flows are divided into:</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 Flows of inventory items (material flow)</a:t>
            </a:r>
          </a:p>
          <a:p>
            <a:r>
              <a:rPr lang="en-US" dirty="0">
                <a:latin typeface="Times New Roman" panose="02020603050405020304" pitchFamily="18" charset="0"/>
                <a:cs typeface="Times New Roman" panose="02020603050405020304" pitchFamily="18" charset="0"/>
              </a:rPr>
              <a:t>2. Information flows (information flow)</a:t>
            </a:r>
          </a:p>
          <a:p>
            <a:r>
              <a:rPr lang="en-US" dirty="0">
                <a:latin typeface="Times New Roman" panose="02020603050405020304" pitchFamily="18" charset="0"/>
                <a:cs typeface="Times New Roman" panose="02020603050405020304" pitchFamily="18" charset="0"/>
              </a:rPr>
              <a:t>3. Financial flows (financial flow)</a:t>
            </a:r>
          </a:p>
          <a:p>
            <a:r>
              <a:rPr lang="en-US" dirty="0">
                <a:latin typeface="Times New Roman" panose="02020603050405020304" pitchFamily="18" charset="0"/>
                <a:cs typeface="Times New Roman" panose="02020603050405020304" pitchFamily="18" charset="0"/>
              </a:rPr>
              <a:t>Logistics processes in supply chains are determined by the stages of promotion of inventory items and related information and financial flows from the initial supplier to the final consumer.</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38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a:t>The structure of models and methods used in supply chains</a:t>
            </a:r>
            <a:endParaRPr lang="ru-RU" sz="2800" dirty="0"/>
          </a:p>
        </p:txBody>
      </p:sp>
      <p:sp>
        <p:nvSpPr>
          <p:cNvPr id="3" name="Объект 2"/>
          <p:cNvSpPr>
            <a:spLocks noGrp="1"/>
          </p:cNvSpPr>
          <p:nvPr>
            <p:ph idx="1"/>
          </p:nvPr>
        </p:nvSpPr>
        <p:spPr>
          <a:xfrm>
            <a:off x="434899" y="1494262"/>
            <a:ext cx="11296184" cy="5107259"/>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It can be conditionally divided into two blocks:</a:t>
            </a:r>
          </a:p>
          <a:p>
            <a:r>
              <a:rPr lang="en-US" dirty="0">
                <a:latin typeface="Times New Roman" panose="02020603050405020304" pitchFamily="18" charset="0"/>
                <a:cs typeface="Times New Roman" panose="02020603050405020304" pitchFamily="18" charset="0"/>
              </a:rPr>
              <a:t>1. Supply chain planning that performs the following functions: scheduling in the CRM system, production plan, inclusion of predictive positions in the production plan (ordering components with a long delivery time), a system for monitoring the completion of tasks on time, assessing the quality of completed tasks;</a:t>
            </a:r>
          </a:p>
          <a:p>
            <a:r>
              <a:rPr lang="en-US" dirty="0">
                <a:latin typeface="Times New Roman" panose="02020603050405020304" pitchFamily="18" charset="0"/>
                <a:cs typeface="Times New Roman" panose="02020603050405020304" pitchFamily="18" charset="0"/>
              </a:rPr>
              <a:t>2. Execution of supply chains in the current moment. The unit includes a transportation management system (selection of the optimal type of transportation, cost-effective route planning, cargo tracking), a warehousing management system (controlling the fullness of storage spaces, assessing warehouse stocks, inventory, packaging and labeling products), an order management system (availability of an internal ERP system, formation of orders for incoming products</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35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Autofit/>
          </a:bodyPr>
          <a:lstStyle/>
          <a:p>
            <a:r>
              <a:rPr lang="en-US" dirty="0">
                <a:latin typeface="Times New Roman" panose="02020603050405020304" pitchFamily="18" charset="0"/>
                <a:cs typeface="Times New Roman" panose="02020603050405020304" pitchFamily="18" charset="0"/>
              </a:rPr>
              <a:t>12. TQM (Total Quality Management) - the model is being implemented everywhere in logistics processes, the quality management system penetrates into all areas of logistics, contributing to the unification and coordination of processes in all instances;</a:t>
            </a:r>
          </a:p>
          <a:p>
            <a:r>
              <a:rPr lang="en-US" dirty="0">
                <a:latin typeface="Times New Roman" panose="02020603050405020304" pitchFamily="18" charset="0"/>
                <a:cs typeface="Times New Roman" panose="02020603050405020304" pitchFamily="18" charset="0"/>
              </a:rPr>
              <a:t>13. SCOR models - reengineering is being introduced and business processes are being improved, material flow management is built on the basis of improved algorithms with all counterparties and participants in the supply chain;</a:t>
            </a:r>
          </a:p>
          <a:p>
            <a:r>
              <a:rPr lang="ru-RU" dirty="0">
                <a:latin typeface="Times New Roman" panose="02020603050405020304" pitchFamily="18" charset="0"/>
                <a:cs typeface="Times New Roman" panose="02020603050405020304" pitchFamily="18" charset="0"/>
              </a:rPr>
              <a:t>14. </a:t>
            </a:r>
            <a:r>
              <a:rPr lang="en-US" dirty="0">
                <a:latin typeface="Times New Roman" panose="02020603050405020304" pitchFamily="18" charset="0"/>
                <a:cs typeface="Times New Roman" panose="02020603050405020304" pitchFamily="18" charset="0"/>
              </a:rPr>
              <a:t>IMM (Inventory Management Models) - the model uses the concept of safety stock, the system automatically calculates a certain stock of components that are necessary for production, taking into account the time of shipment of past orders.</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09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a:t>The structure of models and methods used in supply chains</a:t>
            </a:r>
            <a:endParaRPr lang="ru-RU" sz="2800" dirty="0"/>
          </a:p>
        </p:txBody>
      </p:sp>
      <p:sp>
        <p:nvSpPr>
          <p:cNvPr id="3" name="Объект 2"/>
          <p:cNvSpPr>
            <a:spLocks noGrp="1"/>
          </p:cNvSpPr>
          <p:nvPr>
            <p:ph idx="1"/>
          </p:nvPr>
        </p:nvSpPr>
        <p:spPr>
          <a:xfrm>
            <a:off x="838200" y="1471961"/>
            <a:ext cx="10515600" cy="5029200"/>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In practice, a combination of methods and models is used.</a:t>
            </a:r>
          </a:p>
          <a:p>
            <a:pPr marL="0" indent="0">
              <a:buNone/>
            </a:pPr>
            <a:r>
              <a:rPr lang="en-US" dirty="0">
                <a:latin typeface="Times New Roman" panose="02020603050405020304" pitchFamily="18" charset="0"/>
                <a:cs typeface="Times New Roman" panose="02020603050405020304" pitchFamily="18" charset="0"/>
              </a:rPr>
              <a:t>1. ECR (Efficient Consumer Response) - the focus is on customer service, all supply chain counterparties act in the interests of the consumer;</a:t>
            </a:r>
          </a:p>
          <a:p>
            <a:pPr marL="0" indent="0">
              <a:buNone/>
            </a:pPr>
            <a:r>
              <a:rPr lang="en-US" dirty="0">
                <a:latin typeface="Times New Roman" panose="02020603050405020304" pitchFamily="18" charset="0"/>
                <a:cs typeface="Times New Roman" panose="02020603050405020304" pitchFamily="18" charset="0"/>
              </a:rPr>
              <a:t>2. VMI (Vendor Managed Inventory) - the supplier (manufacturer of products) is obliged to maintain an insurance stock in his own warehouse and at the consumer's;</a:t>
            </a:r>
          </a:p>
          <a:p>
            <a:pPr marL="0" indent="0">
              <a:buNone/>
            </a:pPr>
            <a:r>
              <a:rPr lang="en-US" dirty="0">
                <a:latin typeface="Times New Roman" panose="02020603050405020304" pitchFamily="18" charset="0"/>
                <a:cs typeface="Times New Roman" panose="02020603050405020304" pitchFamily="18" charset="0"/>
              </a:rPr>
              <a:t>3. CRP (Continuous Replenishment Planning) - the turnover between the supplier and the sales representative must continuously function on an ongoing basis;</a:t>
            </a:r>
          </a:p>
          <a:p>
            <a:pPr marL="0" indent="0">
              <a:buNone/>
            </a:pPr>
            <a:r>
              <a:rPr lang="en-US" dirty="0">
                <a:latin typeface="Times New Roman" panose="02020603050405020304" pitchFamily="18" charset="0"/>
                <a:cs typeface="Times New Roman" panose="02020603050405020304" pitchFamily="18" charset="0"/>
              </a:rPr>
              <a:t>4. FM (Forecasting Methods) - this method focuses on the use of predictive models: trends, interval forecast and fashion;</a:t>
            </a:r>
            <a:endParaRPr lang="ru-RU" dirty="0">
              <a:latin typeface="Times New Roman" panose="02020603050405020304" pitchFamily="18" charset="0"/>
              <a:cs typeface="Times New Roman" panose="02020603050405020304" pitchFamily="18" charset="0"/>
            </a:endParaRPr>
          </a:p>
          <a:p>
            <a:endParaRPr lang="ru-RU" dirty="0"/>
          </a:p>
          <a:p>
            <a:endParaRPr lang="ru-RU" dirty="0"/>
          </a:p>
        </p:txBody>
      </p:sp>
    </p:spTree>
    <p:extLst>
      <p:ext uri="{BB962C8B-B14F-4D97-AF65-F5344CB8AC3E}">
        <p14:creationId xmlns:p14="http://schemas.microsoft.com/office/powerpoint/2010/main" val="3843884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a:t>The structure of models and methods used in supply chains</a:t>
            </a:r>
            <a:endParaRPr lang="ru-RU" sz="2800" dirty="0"/>
          </a:p>
        </p:txBody>
      </p:sp>
      <p:sp>
        <p:nvSpPr>
          <p:cNvPr id="3" name="Объект 2"/>
          <p:cNvSpPr>
            <a:spLocks noGrp="1"/>
          </p:cNvSpPr>
          <p:nvPr>
            <p:ph idx="1"/>
          </p:nvPr>
        </p:nvSpPr>
        <p:spPr>
          <a:xfrm>
            <a:off x="838200" y="1516566"/>
            <a:ext cx="10515600" cy="5029200"/>
          </a:xfrm>
        </p:spPr>
        <p:txBody>
          <a:bodyPr>
            <a:noAutofit/>
          </a:bodyPr>
          <a:lstStyle/>
          <a:p>
            <a:r>
              <a:rPr lang="en-US" dirty="0">
                <a:latin typeface="Times New Roman" panose="02020603050405020304" pitchFamily="18" charset="0"/>
                <a:cs typeface="Times New Roman" panose="02020603050405020304" pitchFamily="18" charset="0"/>
              </a:rPr>
              <a:t>5. SV (Select Vendors) - special attention is paid to the choice of a supplier, criteria such as reliability, quality, price and delivery time are considered;</a:t>
            </a:r>
          </a:p>
          <a:p>
            <a:r>
              <a:rPr lang="en-US" dirty="0">
                <a:latin typeface="Times New Roman" panose="02020603050405020304" pitchFamily="18" charset="0"/>
                <a:cs typeface="Times New Roman" panose="02020603050405020304" pitchFamily="18" charset="0"/>
              </a:rPr>
              <a:t>6. GT (Game Theory) - possible variants of consumer behavior in conditions of uncertain demand are modeled;</a:t>
            </a:r>
          </a:p>
          <a:p>
            <a:r>
              <a:rPr lang="en-US" dirty="0">
                <a:latin typeface="Times New Roman" panose="02020603050405020304" pitchFamily="18" charset="0"/>
                <a:cs typeface="Times New Roman" panose="02020603050405020304" pitchFamily="18" charset="0"/>
              </a:rPr>
              <a:t>7.MBM (Make or Buy Model) focuses on minimizing costs, therefore, based on the analysis, operations are identified that can be transferred to Outsource;</a:t>
            </a:r>
          </a:p>
          <a:p>
            <a:r>
              <a:rPr lang="en-US" dirty="0">
                <a:latin typeface="Times New Roman" panose="02020603050405020304" pitchFamily="18" charset="0"/>
                <a:cs typeface="Times New Roman" panose="02020603050405020304" pitchFamily="18" charset="0"/>
              </a:rPr>
              <a:t>8.JIT (Just in Time) - to implement the principle of "just in time" delivery, all costs are optimized with the possibility of using third-party resources;</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69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a:t>The structure of models and methods used in supply chains</a:t>
            </a:r>
            <a:endParaRPr lang="ru-RU" sz="2800" dirty="0"/>
          </a:p>
        </p:txBody>
      </p:sp>
      <p:sp>
        <p:nvSpPr>
          <p:cNvPr id="3" name="Объект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9. ABC-costing - a matrix is ​​created in the model, in which resources are ranked according to the degree of use and importance;</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10. CRM (Customer Relations Management) - an information system is used that contains customer data; situational analysis - modeling of possible options for the movement of material flows in logistics is used;</a:t>
            </a:r>
          </a:p>
          <a:p>
            <a:r>
              <a:rPr lang="en-US" dirty="0">
                <a:latin typeface="Times New Roman" panose="02020603050405020304" pitchFamily="18" charset="0"/>
                <a:cs typeface="Times New Roman" panose="02020603050405020304" pitchFamily="18" charset="0"/>
              </a:rPr>
              <a:t>11. QR (Quick Response) - this model implies an instant response to changes in the terms and conditions of delivery, using electronic document management and monitoring technologies in the work;</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3607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13679"/>
            <a:ext cx="10515600" cy="434897"/>
          </a:xfrm>
        </p:spPr>
        <p:txBody>
          <a:bodyPr>
            <a:normAutofit fontScale="90000"/>
          </a:bodyPr>
          <a:lstStyle/>
          <a:p>
            <a:r>
              <a:rPr lang="en-US" sz="2800" b="1" dirty="0">
                <a:latin typeface="Times New Roman" panose="02020603050405020304" pitchFamily="18" charset="0"/>
                <a:cs typeface="Times New Roman" panose="02020603050405020304" pitchFamily="18" charset="0"/>
              </a:rPr>
              <a:t>The structure of models and methods used in supply chains</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48576"/>
            <a:ext cx="10736766" cy="5386039"/>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12. TQM (Total Quality Management) - the model is being implemented everywhere in logistics processes, the quality management system penetrates into all areas of logistics, contributing to the unification and coordination of processes in all instances;</a:t>
            </a:r>
          </a:p>
          <a:p>
            <a:pPr marL="0" indent="0">
              <a:buNone/>
            </a:pPr>
            <a:r>
              <a:rPr lang="en-US" dirty="0">
                <a:latin typeface="Times New Roman" panose="02020603050405020304" pitchFamily="18" charset="0"/>
                <a:cs typeface="Times New Roman" panose="02020603050405020304" pitchFamily="18" charset="0"/>
              </a:rPr>
              <a:t>13. SCOR models - reengineering is being introduced and business processes are being improved, material flow management is built on the basis of improved algorithms with all counterparties and participants in the supply chain;</a:t>
            </a:r>
          </a:p>
          <a:p>
            <a:pPr marL="0" indent="0">
              <a:buNone/>
            </a:pPr>
            <a:r>
              <a:rPr lang="ru-RU" dirty="0">
                <a:latin typeface="Times New Roman" panose="02020603050405020304" pitchFamily="18" charset="0"/>
                <a:cs typeface="Times New Roman" panose="02020603050405020304" pitchFamily="18" charset="0"/>
              </a:rPr>
              <a:t>14. </a:t>
            </a:r>
            <a:r>
              <a:rPr lang="en-US" dirty="0">
                <a:latin typeface="Times New Roman" panose="02020603050405020304" pitchFamily="18" charset="0"/>
                <a:cs typeface="Times New Roman" panose="02020603050405020304" pitchFamily="18" charset="0"/>
              </a:rPr>
              <a:t>IMM (Inventory Management Models) - the model uses the concept of safety stock, the system automatically calculates a certain stock of components that are necessary for production, taking into account the time of shipment of past orders.</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53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83383"/>
          </a:xfrm>
        </p:spPr>
        <p:txBody>
          <a:bodyPr>
            <a:noAutofit/>
          </a:bodyPr>
          <a:lstStyle/>
          <a:p>
            <a:pPr algn="ctr"/>
            <a:r>
              <a:rPr lang="en-US" sz="2800" b="1" dirty="0">
                <a:latin typeface="Times New Roman" panose="02020603050405020304" pitchFamily="18" charset="0"/>
                <a:cs typeface="Times New Roman" panose="02020603050405020304" pitchFamily="18" charset="0"/>
              </a:rPr>
              <a:t>Opinions of logistics specialists</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49298"/>
            <a:ext cx="10515600" cy="5196468"/>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For supply chain regulation, a multi-modal approach is the best option to help reduce costs and optimize the number of participants, and includes:</a:t>
            </a:r>
          </a:p>
          <a:p>
            <a:r>
              <a:rPr lang="en-US" dirty="0">
                <a:latin typeface="Times New Roman" panose="02020603050405020304" pitchFamily="18" charset="0"/>
                <a:cs typeface="Times New Roman" panose="02020603050405020304" pitchFamily="18" charset="0"/>
              </a:rPr>
              <a:t>1. analysis of the break-even point (zero point);</a:t>
            </a:r>
          </a:p>
          <a:p>
            <a:r>
              <a:rPr lang="en-US" dirty="0">
                <a:latin typeface="Times New Roman" panose="02020603050405020304" pitchFamily="18" charset="0"/>
                <a:cs typeface="Times New Roman" panose="02020603050405020304" pitchFamily="18" charset="0"/>
              </a:rPr>
              <a:t>2. Network reduction method (focusing on the formation of processes at one point);</a:t>
            </a:r>
          </a:p>
          <a:p>
            <a:r>
              <a:rPr lang="en-US" dirty="0">
                <a:latin typeface="Times New Roman" panose="02020603050405020304" pitchFamily="18" charset="0"/>
                <a:cs typeface="Times New Roman" panose="02020603050405020304" pitchFamily="18" charset="0"/>
              </a:rPr>
              <a:t>3. Modeling of possible risks;</a:t>
            </a:r>
          </a:p>
          <a:p>
            <a:r>
              <a:rPr lang="en-US" dirty="0">
                <a:latin typeface="Times New Roman" panose="02020603050405020304" pitchFamily="18" charset="0"/>
                <a:cs typeface="Times New Roman" panose="02020603050405020304" pitchFamily="18" charset="0"/>
              </a:rPr>
              <a:t>4. Analysis of the market, exchange rates, economic situations;</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8072538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1809</Words>
  <Application>Microsoft Office PowerPoint</Application>
  <PresentationFormat>Широкоэкранный</PresentationFormat>
  <Paragraphs>89</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Blogger Sans</vt:lpstr>
      <vt:lpstr>Blogger Sans Light</vt:lpstr>
      <vt:lpstr>Book Antiqua</vt:lpstr>
      <vt:lpstr>Calibri</vt:lpstr>
      <vt:lpstr>Times New Roman</vt:lpstr>
      <vt:lpstr>Тема Office</vt:lpstr>
      <vt:lpstr>Supply chain management in the modern economy Lecture №3</vt:lpstr>
      <vt:lpstr>Models and methods for managing logistics processes</vt:lpstr>
      <vt:lpstr>The structure of models and methods used in supply chains</vt:lpstr>
      <vt:lpstr>Презентация PowerPoint</vt:lpstr>
      <vt:lpstr>The structure of models and methods used in supply chains</vt:lpstr>
      <vt:lpstr>The structure of models and methods used in supply chains</vt:lpstr>
      <vt:lpstr>The structure of models and methods used in supply chains</vt:lpstr>
      <vt:lpstr>The structure of models and methods used in supply chains</vt:lpstr>
      <vt:lpstr>Opinions of logistics specialists</vt:lpstr>
      <vt:lpstr>Opinions of logistics specialists</vt:lpstr>
      <vt:lpstr>Opinions of logistics specialists</vt:lpstr>
      <vt:lpstr>Opinions of logistics specialists</vt:lpstr>
      <vt:lpstr>Opinions of logistics specialists</vt:lpstr>
      <vt:lpstr>Opinions of logistics specialists</vt:lpstr>
      <vt:lpstr>Performance indicators of the supply chain management concept</vt:lpstr>
      <vt:lpstr> Performance indicators of the supply chain management concept </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Dmitriy</dc:creator>
  <cp:lastModifiedBy>рузалия Тухбатуллина</cp:lastModifiedBy>
  <cp:revision>25</cp:revision>
  <dcterms:created xsi:type="dcterms:W3CDTF">2020-04-23T06:28:02Z</dcterms:created>
  <dcterms:modified xsi:type="dcterms:W3CDTF">2024-08-14T12:05:59Z</dcterms:modified>
</cp:coreProperties>
</file>