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61" r:id="rId5"/>
    <p:sldId id="262" r:id="rId6"/>
    <p:sldId id="264" r:id="rId7"/>
    <p:sldId id="265"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2" r:id="rId29"/>
    <p:sldId id="286" r:id="rId30"/>
    <p:sldId id="259" r:id="rId31"/>
    <p:sldId id="258"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CA5B8-D627-4AAC-9BD4-71CB2C8645C7}" type="datetimeFigureOut">
              <a:rPr lang="ru-RU" smtClean="0"/>
              <a:t>15.08.2024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4F720-3B88-4B8A-8B04-AE2FBDD92414}" type="slidenum">
              <a:rPr lang="ru-RU" smtClean="0"/>
              <a:t>‹#›</a:t>
            </a:fld>
            <a:endParaRPr lang="ru-RU"/>
          </a:p>
        </p:txBody>
      </p:sp>
    </p:spTree>
    <p:extLst>
      <p:ext uri="{BB962C8B-B14F-4D97-AF65-F5344CB8AC3E}">
        <p14:creationId xmlns:p14="http://schemas.microsoft.com/office/powerpoint/2010/main" val="298492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D4F720-3B88-4B8A-8B04-AE2FBDD92414}" type="slidenum">
              <a:rPr lang="ru-RU" smtClean="0"/>
              <a:t>27</a:t>
            </a:fld>
            <a:endParaRPr lang="ru-RU"/>
          </a:p>
        </p:txBody>
      </p:sp>
    </p:spTree>
    <p:extLst>
      <p:ext uri="{BB962C8B-B14F-4D97-AF65-F5344CB8AC3E}">
        <p14:creationId xmlns:p14="http://schemas.microsoft.com/office/powerpoint/2010/main" val="2539909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15.08.2024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15.08.2024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15.08.2024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15.08.2024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15.08.2024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15.08.2024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15.08.2024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15.08.2024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15.08.2024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15.08.2024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b="1" dirty="0" err="1"/>
              <a:t>Purchasing</a:t>
            </a:r>
            <a:r>
              <a:rPr lang="ru-RU" sz="2800" b="1" dirty="0"/>
              <a:t> </a:t>
            </a:r>
            <a:r>
              <a:rPr lang="ru-RU" sz="2800" b="1" dirty="0" err="1"/>
              <a:t>logistics</a:t>
            </a:r>
            <a:r>
              <a:rPr lang="ru-RU" sz="2800" b="1" dirty="0"/>
              <a:t> </a:t>
            </a:r>
            <a:r>
              <a:rPr lang="ru-RU" sz="2800" b="1" dirty="0" err="1"/>
              <a:t>of</a:t>
            </a:r>
            <a:r>
              <a:rPr lang="ru-RU" sz="2800" b="1" dirty="0"/>
              <a:t> a </a:t>
            </a:r>
            <a:r>
              <a:rPr lang="ru-RU" sz="2800" b="1" dirty="0" err="1"/>
              <a:t>pharmaceutical</a:t>
            </a:r>
            <a:r>
              <a:rPr lang="ru-RU" sz="2800" b="1" dirty="0"/>
              <a:t> </a:t>
            </a:r>
            <a:r>
              <a:rPr lang="ru-RU" sz="2800" b="1" dirty="0" err="1"/>
              <a:t>organization</a:t>
            </a:r>
            <a:r>
              <a:rPr lang="ru-RU" sz="2800" b="1" dirty="0"/>
              <a:t> </a:t>
            </a:r>
            <a:r>
              <a:rPr lang="ru-RU" sz="2800" dirty="0"/>
              <a:t/>
            </a:r>
            <a:br>
              <a:rPr lang="ru-RU" sz="2800" dirty="0"/>
            </a:br>
            <a:endParaRPr lang="ru-RU" sz="2800" b="1" dirty="0"/>
          </a:p>
        </p:txBody>
      </p:sp>
      <p:sp>
        <p:nvSpPr>
          <p:cNvPr id="3" name="Подзаголовок 2"/>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Russian Federation</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472592"/>
          </a:xfrm>
        </p:spPr>
        <p:txBody>
          <a:bodyPr>
            <a:normAutofit/>
          </a:bodyPr>
          <a:lstStyle/>
          <a:p>
            <a:r>
              <a:rPr lang="en-US" sz="2400" b="1" dirty="0">
                <a:latin typeface="Times New Roman" panose="02020603050405020304" pitchFamily="18" charset="0"/>
                <a:cs typeface="Times New Roman" panose="02020603050405020304" pitchFamily="18" charset="0"/>
              </a:rPr>
              <a:t>Procurement logistics. Management of tender purchases</a:t>
            </a:r>
            <a:endParaRPr lang="ru-RU" sz="2400" dirty="0"/>
          </a:p>
        </p:txBody>
      </p:sp>
      <p:sp>
        <p:nvSpPr>
          <p:cNvPr id="3" name="Объект 2"/>
          <p:cNvSpPr>
            <a:spLocks noGrp="1"/>
          </p:cNvSpPr>
          <p:nvPr>
            <p:ph idx="1"/>
          </p:nvPr>
        </p:nvSpPr>
        <p:spPr>
          <a:xfrm>
            <a:off x="838200" y="1349298"/>
            <a:ext cx="10515600" cy="4827665"/>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12) </a:t>
            </a:r>
            <a:r>
              <a:rPr lang="en-US" sz="2600" dirty="0">
                <a:latin typeface="Times New Roman" panose="02020603050405020304" pitchFamily="18" charset="0"/>
                <a:cs typeface="Times New Roman" panose="02020603050405020304" pitchFamily="18" charset="0"/>
              </a:rPr>
              <a:t>the results of procurement monitoring, audit in the field of procurement, as well as control in the field of procurement</a:t>
            </a:r>
            <a:r>
              <a:rPr lang="en-US" sz="2600" dirty="0">
                <a:solidFill>
                  <a:srgbClr val="FF0000"/>
                </a:solidFill>
                <a:latin typeface="Times New Roman" panose="02020603050405020304" pitchFamily="18" charset="0"/>
                <a:cs typeface="Times New Roman" panose="02020603050405020304" pitchFamily="18" charset="0"/>
              </a:rPr>
              <a:t>; 13) </a:t>
            </a:r>
            <a:r>
              <a:rPr lang="en-US" sz="2600" dirty="0">
                <a:latin typeface="Times New Roman" panose="02020603050405020304" pitchFamily="18" charset="0"/>
                <a:cs typeface="Times New Roman" panose="02020603050405020304" pitchFamily="18" charset="0"/>
              </a:rPr>
              <a:t>customer reports; </a:t>
            </a:r>
            <a:r>
              <a:rPr lang="en-US" sz="2600" dirty="0">
                <a:solidFill>
                  <a:srgbClr val="FF0000"/>
                </a:solidFill>
                <a:latin typeface="Times New Roman" panose="02020603050405020304" pitchFamily="18" charset="0"/>
                <a:cs typeface="Times New Roman" panose="02020603050405020304" pitchFamily="18" charset="0"/>
              </a:rPr>
              <a:t>14) </a:t>
            </a:r>
            <a:r>
              <a:rPr lang="en-US" sz="2600" dirty="0">
                <a:latin typeface="Times New Roman" panose="02020603050405020304" pitchFamily="18" charset="0"/>
                <a:cs typeface="Times New Roman" panose="02020603050405020304" pitchFamily="18" charset="0"/>
              </a:rPr>
              <a:t>catalogs of goods, works, services to meet state and municipal needs; </a:t>
            </a:r>
            <a:r>
              <a:rPr lang="en-US" sz="2600" dirty="0">
                <a:solidFill>
                  <a:srgbClr val="FF0000"/>
                </a:solidFill>
                <a:latin typeface="Times New Roman" panose="02020603050405020304" pitchFamily="18" charset="0"/>
                <a:cs typeface="Times New Roman" panose="02020603050405020304" pitchFamily="18" charset="0"/>
              </a:rPr>
              <a:t>15)</a:t>
            </a:r>
            <a:r>
              <a:rPr lang="en-US" sz="2600" dirty="0">
                <a:latin typeface="Times New Roman" panose="02020603050405020304" pitchFamily="18" charset="0"/>
                <a:cs typeface="Times New Roman" panose="02020603050405020304" pitchFamily="18" charset="0"/>
              </a:rPr>
              <a:t> normative legal acts regulating, in accordance with Part 1 of Art. 1 of the Federal Law on the contract system in the field of procurement, relations in the part relating to: planning the procurement of goods, works, services; definitions of suppliers (contractors, performers); conclusion of a civil law contract, the subject of which is the supply of goods, the performance of work, the provision of services (including the acquisition of real estate or the lease of property), on behalf of the Russian Federation, a constituent entity of the Russian Federation or a municipality, as well as a budgetary institution or other legal entity ( hereinafter referred to as the contract);</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59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rmAutofit fontScale="90000"/>
          </a:bodyPr>
          <a:lstStyle/>
          <a:p>
            <a:pPr algn="ctr"/>
            <a:r>
              <a:rPr lang="ru-RU" altLang="ru-RU" sz="2400" b="1" dirty="0" err="1">
                <a:solidFill>
                  <a:srgbClr val="202124"/>
                </a:solidFill>
                <a:latin typeface="Times New Roman" panose="02020603050405020304" pitchFamily="18" charset="0"/>
                <a:cs typeface="Times New Roman" panose="02020603050405020304" pitchFamily="18" charset="0"/>
              </a:rPr>
              <a:t>Procurement</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methods</a:t>
            </a:r>
            <a:r>
              <a:rPr lang="ru-RU" altLang="ru-RU" sz="2400" b="1" dirty="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2166" y="1304694"/>
            <a:ext cx="11028556" cy="5140711"/>
          </a:xfrm>
        </p:spPr>
        <p:txBody>
          <a:bodyPr/>
          <a:lstStyle/>
          <a:p>
            <a:pPr marL="0" indent="0">
              <a:buNone/>
            </a:pPr>
            <a:r>
              <a:rPr lang="en-US" dirty="0">
                <a:latin typeface="Times New Roman" panose="02020603050405020304" pitchFamily="18" charset="0"/>
                <a:cs typeface="Times New Roman" panose="02020603050405020304" pitchFamily="18" charset="0"/>
              </a:rPr>
              <a:t>Procurement can be competitive or non-competitive.</a:t>
            </a:r>
          </a:p>
          <a:p>
            <a:pPr marL="0" indent="0">
              <a:buNone/>
            </a:pPr>
            <a:r>
              <a:rPr lang="en-US" dirty="0">
                <a:latin typeface="Times New Roman" panose="02020603050405020304" pitchFamily="18" charset="0"/>
                <a:cs typeface="Times New Roman" panose="02020603050405020304" pitchFamily="18" charset="0"/>
              </a:rPr>
              <a:t>Competitive procurement is carried out in the following ways:</a:t>
            </a:r>
          </a:p>
          <a:p>
            <a:pPr marL="0" indent="0">
              <a:buNone/>
            </a:pPr>
            <a:r>
              <a:rPr lang="en-US" dirty="0">
                <a:latin typeface="Times New Roman" panose="02020603050405020304" pitchFamily="18" charset="0"/>
                <a:cs typeface="Times New Roman" panose="02020603050405020304" pitchFamily="18" charset="0"/>
              </a:rPr>
              <a:t>Competition (open competition, electronic competition, closed competition)</a:t>
            </a:r>
          </a:p>
          <a:p>
            <a:pPr marL="0" indent="0">
              <a:buNone/>
            </a:pPr>
            <a:r>
              <a:rPr lang="en-US" dirty="0">
                <a:latin typeface="Times New Roman" panose="02020603050405020304" pitchFamily="18" charset="0"/>
                <a:cs typeface="Times New Roman" panose="02020603050405020304" pitchFamily="18" charset="0"/>
              </a:rPr>
              <a:t>Auction (open auction, electronic auction, closed auction)</a:t>
            </a:r>
          </a:p>
          <a:p>
            <a:pPr marL="0" indent="0">
              <a:buNone/>
            </a:pPr>
            <a:r>
              <a:rPr lang="en-US" dirty="0">
                <a:latin typeface="Times New Roman" panose="02020603050405020304" pitchFamily="18" charset="0"/>
                <a:cs typeface="Times New Roman" panose="02020603050405020304" pitchFamily="18" charset="0"/>
              </a:rPr>
              <a:t>Request for proposals (open request for proposals, request for proposals in electronic form, closed request for proposals);</a:t>
            </a:r>
          </a:p>
          <a:p>
            <a:pPr marL="0" indent="0">
              <a:buNone/>
            </a:pPr>
            <a:r>
              <a:rPr lang="en-US" dirty="0">
                <a:latin typeface="Times New Roman" panose="02020603050405020304" pitchFamily="18" charset="0"/>
                <a:cs typeface="Times New Roman" panose="02020603050405020304" pitchFamily="18" charset="0"/>
              </a:rPr>
              <a:t>Request for quotations (open request for quotations, request for quotations in electronic form, closed request for quotations);</a:t>
            </a:r>
          </a:p>
          <a:p>
            <a:pPr marL="0" indent="0">
              <a:buNone/>
            </a:pPr>
            <a:r>
              <a:rPr lang="en-US" dirty="0">
                <a:latin typeface="Times New Roman" panose="02020603050405020304" pitchFamily="18" charset="0"/>
                <a:cs typeface="Times New Roman" panose="02020603050405020304" pitchFamily="18" charset="0"/>
              </a:rPr>
              <a:t>Non-competitive procurement: procurement from a single supplier</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66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4830"/>
            <a:ext cx="10515600" cy="579864"/>
          </a:xfrm>
        </p:spPr>
        <p:txBody>
          <a:bodyPr>
            <a:noAutofit/>
          </a:bodyPr>
          <a:lstStyle/>
          <a:p>
            <a:r>
              <a:rPr lang="en-US" sz="2400" b="1" dirty="0">
                <a:latin typeface="Times New Roman" panose="02020603050405020304" pitchFamily="18" charset="0"/>
                <a:cs typeface="Times New Roman" panose="02020603050405020304" pitchFamily="18" charset="0"/>
              </a:rPr>
              <a:t>Procurement logistics. Management of tender purchases. Good Distribution Practice (GDP)</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9863" y="1304694"/>
            <a:ext cx="11273883" cy="5196467"/>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Good distribution practice (GDP) is a vital component that ensures the quality of pharmaceutical products by controlling the entire supply chain from the supplier to the customer.</a:t>
            </a:r>
          </a:p>
          <a:p>
            <a:pPr marL="0" indent="0">
              <a:buNone/>
            </a:pPr>
            <a:r>
              <a:rPr lang="en-US" sz="2400" dirty="0">
                <a:latin typeface="Times New Roman" panose="02020603050405020304" pitchFamily="18" charset="0"/>
                <a:cs typeface="Times New Roman" panose="02020603050405020304" pitchFamily="18" charset="0"/>
              </a:rPr>
              <a:t>All premises, warehouses, containers and involved transport for the production and distribution of medicines must comply with the requirements of the GDP (Russian GDP) in order for the medicines received by the consumer to meet internationally recognized levels of quality, safety and efficacy.</a:t>
            </a:r>
          </a:p>
          <a:p>
            <a:pPr marL="0" indent="0">
              <a:buNone/>
            </a:pPr>
            <a:r>
              <a:rPr lang="en-US" sz="2400" dirty="0">
                <a:latin typeface="Times New Roman" panose="02020603050405020304" pitchFamily="18" charset="0"/>
                <a:cs typeface="Times New Roman" panose="02020603050405020304" pitchFamily="18" charset="0"/>
              </a:rPr>
              <a:t>The GDP manual consists of requirements related to personnel, premises, equipment, documentation, including the quality system, operations performed (storage, transportation, marketing and / or export of medicines), handling complaints, returns, internal audit, etc. .</a:t>
            </a:r>
          </a:p>
          <a:p>
            <a:pPr marL="0" indent="0">
              <a:buNone/>
            </a:pPr>
            <a:r>
              <a:rPr lang="en-US" sz="2400" dirty="0">
                <a:latin typeface="Times New Roman" panose="02020603050405020304" pitchFamily="18" charset="0"/>
                <a:cs typeface="Times New Roman" panose="02020603050405020304" pitchFamily="18" charset="0"/>
              </a:rPr>
              <a:t>Thus, GDP compliance in the pharmaceutical supply chain will improve the traceability, accountability and reliability of medicines that ultimately end up in the hands of the consumer.</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9449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Procurement logistics. Management of tender purchases. Good Distribution Practice (GDP)</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0293" y="1825624"/>
            <a:ext cx="11307335" cy="4720141"/>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QUALITY CONTROL SYSTEM FOR MEDICINES WILL ENSURE:</a:t>
            </a:r>
          </a:p>
          <a:p>
            <a:r>
              <a:rPr lang="en-US" sz="2400" dirty="0">
                <a:latin typeface="Times New Roman" panose="02020603050405020304" pitchFamily="18" charset="0"/>
                <a:cs typeface="Times New Roman" panose="02020603050405020304" pitchFamily="18" charset="0"/>
              </a:rPr>
              <a:t>application of the EU GDP system throughout the pharmaceutical supply chain</a:t>
            </a:r>
          </a:p>
          <a:p>
            <a:r>
              <a:rPr lang="en-US" sz="2400" dirty="0">
                <a:latin typeface="Times New Roman" panose="02020603050405020304" pitchFamily="18" charset="0"/>
                <a:cs typeface="Times New Roman" panose="02020603050405020304" pitchFamily="18" charset="0"/>
              </a:rPr>
              <a:t>transparency, reliability and consistency of the drug distribution process</a:t>
            </a:r>
          </a:p>
          <a:p>
            <a:r>
              <a:rPr lang="en-US" sz="2400" dirty="0">
                <a:latin typeface="Times New Roman" panose="02020603050405020304" pitchFamily="18" charset="0"/>
                <a:cs typeface="Times New Roman" panose="02020603050405020304" pitchFamily="18" charset="0"/>
              </a:rPr>
              <a:t>product integrity and patient safety</a:t>
            </a:r>
          </a:p>
          <a:p>
            <a:r>
              <a:rPr lang="en-US" sz="2400" dirty="0">
                <a:latin typeface="Times New Roman" panose="02020603050405020304" pitchFamily="18" charset="0"/>
                <a:cs typeface="Times New Roman" panose="02020603050405020304" pitchFamily="18" charset="0"/>
              </a:rPr>
              <a:t>reducing the risk of contamination and drug theft or falsification</a:t>
            </a:r>
          </a:p>
          <a:p>
            <a:r>
              <a:rPr lang="en-US" sz="2400" dirty="0">
                <a:latin typeface="Times New Roman" panose="02020603050405020304" pitchFamily="18" charset="0"/>
                <a:cs typeface="Times New Roman" panose="02020603050405020304" pitchFamily="18" charset="0"/>
              </a:rPr>
              <a:t>reducing the number of complaints and losses</a:t>
            </a:r>
          </a:p>
          <a:p>
            <a:r>
              <a:rPr lang="en-US" sz="2400" dirty="0">
                <a:latin typeface="Times New Roman" panose="02020603050405020304" pitchFamily="18" charset="0"/>
                <a:cs typeface="Times New Roman" panose="02020603050405020304" pitchFamily="18" charset="0"/>
              </a:rPr>
              <a:t>increase efficiency and reduce costs</a:t>
            </a:r>
          </a:p>
          <a:p>
            <a:r>
              <a:rPr lang="en-US" sz="2400" dirty="0">
                <a:latin typeface="Times New Roman" panose="02020603050405020304" pitchFamily="18" charset="0"/>
                <a:cs typeface="Times New Roman" panose="02020603050405020304" pitchFamily="18" charset="0"/>
              </a:rPr>
              <a:t>increasing customer confidence and improving reputation</a:t>
            </a:r>
          </a:p>
          <a:p>
            <a:r>
              <a:rPr lang="en-US" sz="2400" dirty="0">
                <a:latin typeface="Times New Roman" panose="02020603050405020304" pitchFamily="18" charset="0"/>
                <a:cs typeface="Times New Roman" panose="02020603050405020304" pitchFamily="18" charset="0"/>
              </a:rPr>
              <a:t>delivery of goods to the right address on time</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That. compliance with GDP rules will improve not only supply chain control, but also the quality level and integrity of drugs in the pharmaceutical industry.</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87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en-US" sz="2400" b="1" dirty="0"/>
              <a:t>The main stages of tender purchases</a:t>
            </a:r>
            <a:endParaRPr lang="ru-RU" sz="2400" b="1" dirty="0"/>
          </a:p>
        </p:txBody>
      </p:sp>
      <p:sp>
        <p:nvSpPr>
          <p:cNvPr id="3" name="Объект 2"/>
          <p:cNvSpPr>
            <a:spLocks noGrp="1"/>
          </p:cNvSpPr>
          <p:nvPr>
            <p:ph idx="1"/>
          </p:nvPr>
        </p:nvSpPr>
        <p:spPr>
          <a:xfrm>
            <a:off x="838199" y="1315844"/>
            <a:ext cx="10982093" cy="5218771"/>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1. an advertising company for the organization of the competition, a notice of the competition is published in the media and in the official publication of the organizer (information about the organizer, the time and place of the competition, the terms of the state contract, the requirements for the participants in the competition, the procedure and place for them to receive the competition documentation;</a:t>
            </a:r>
          </a:p>
          <a:p>
            <a:pPr marL="0" indent="0">
              <a:buNone/>
            </a:pPr>
            <a:r>
              <a:rPr lang="en-US" dirty="0">
                <a:latin typeface="Times New Roman" panose="02020603050405020304" pitchFamily="18" charset="0"/>
                <a:cs typeface="Times New Roman" panose="02020603050405020304" pitchFamily="18" charset="0"/>
              </a:rPr>
              <a:t>2. development and publication of tender documentation (indicates the bidding procedure, description of the purchased goods or services, establishes criteria for evaluating proposals, determines the terms of the future contract, etc.)</a:t>
            </a:r>
          </a:p>
          <a:p>
            <a:pPr marL="0" indent="0">
              <a:buNone/>
            </a:pPr>
            <a:r>
              <a:rPr lang="en-US" dirty="0">
                <a:latin typeface="Times New Roman" panose="02020603050405020304" pitchFamily="18" charset="0"/>
                <a:cs typeface="Times New Roman" panose="02020603050405020304" pitchFamily="18" charset="0"/>
              </a:rPr>
              <a:t>3. appointment of members of the tender committee, acceptance and evaluation of tender proposals: proposals must meet the requirements set out in the tender documentation, the evaluation procedures specified in the documentation, ensure the evaluation of proposals, maintain confidentiality of information, lack of negotiations with bidders, adhere to the principle of publicity in the coverage of results commission work;</a:t>
            </a:r>
          </a:p>
          <a:p>
            <a:pPr marL="0" indent="0">
              <a:buNone/>
            </a:pPr>
            <a:r>
              <a:rPr lang="en-US" dirty="0">
                <a:latin typeface="Times New Roman" panose="02020603050405020304" pitchFamily="18" charset="0"/>
                <a:cs typeface="Times New Roman" panose="02020603050405020304" pitchFamily="18" charset="0"/>
              </a:rPr>
              <a:t>4. awarding the contract and determining the winner of the competition: the commission draws up a report, which indicates how the tender proposals were evaluated, the reasons for rejecting the proposals are substantiated. Public procurement of drugs on the basis of tenders can reduce the prices of purchased goods from 2 to 20%, save budgetary funds, increase the volume of purchases due to savings and guarantee the provision of high-quality drug care.</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65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61441"/>
          </a:xfrm>
        </p:spPr>
        <p:txBody>
          <a:bodyPr>
            <a:normAutofit/>
          </a:bodyPr>
          <a:lstStyle/>
          <a:p>
            <a:pPr algn="ctr"/>
            <a:r>
              <a:rPr lang="en-US" sz="2400" b="1" dirty="0"/>
              <a:t>The main stages of tender purchases</a:t>
            </a:r>
            <a:endParaRPr lang="ru-RU" sz="2400" dirty="0"/>
          </a:p>
        </p:txBody>
      </p:sp>
      <p:sp>
        <p:nvSpPr>
          <p:cNvPr id="3" name="Объект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preference for choosing proposals is influenced by the following factors: strict compliance with the terms of reference, price of the application, costs, terms of delivery of goods, the procedure and terms for making payments under the conditions of providing guarantees for products. The winner is the participant whose proposals meet all qualification requirements and contain the most favorable economic terms of delivery.</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94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83383"/>
          </a:xfrm>
        </p:spPr>
        <p:txBody>
          <a:bodyPr>
            <a:noAutofit/>
          </a:bodyPr>
          <a:lstStyle/>
          <a:p>
            <a:pPr algn="ctr"/>
            <a:r>
              <a:rPr lang="en-US" sz="2400" b="1" dirty="0">
                <a:latin typeface="Times New Roman" panose="02020603050405020304" pitchFamily="18" charset="0"/>
                <a:cs typeface="Times New Roman" panose="02020603050405020304" pitchFamily="18" charset="0"/>
              </a:rPr>
              <a:t>Division of functions between managers of different levels</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26634"/>
            <a:ext cx="10515600" cy="528567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 Divisions and branches</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needs planning, procurement planning, participation in the preparation of tender documentation</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Urchasing</a:t>
            </a:r>
            <a:r>
              <a:rPr lang="en-US" sz="2400" dirty="0">
                <a:latin typeface="Times New Roman" panose="02020603050405020304" pitchFamily="18" charset="0"/>
                <a:cs typeface="Times New Roman" panose="02020603050405020304" pitchFamily="18" charset="0"/>
              </a:rPr>
              <a:t> department</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monitoring the correctness and timeliness of planning</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automatic information about the purchases of departments</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control over the timing and quality of preparation of tender documentation</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Management</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summary reports on planning and procurement</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coordination of budgets and schedules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07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4829"/>
            <a:ext cx="10515600" cy="367991"/>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Russian pharmaceutical market. Conceptual apparatus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92820"/>
            <a:ext cx="10904034" cy="5765180"/>
          </a:xfrm>
        </p:spPr>
        <p:txBody>
          <a:bodyPr>
            <a:noAutofit/>
          </a:bodyPr>
          <a:lstStyle/>
          <a:p>
            <a:r>
              <a:rPr lang="en-US" sz="2400" dirty="0">
                <a:latin typeface="Times New Roman" panose="02020603050405020304" pitchFamily="18" charset="0"/>
                <a:cs typeface="Times New Roman" panose="02020603050405020304" pitchFamily="18" charset="0"/>
              </a:rPr>
              <a:t>The pharmaceutical market (on a functional basis) is a part of the consumer goods and services market, the analysis of which is carried out using systemic, marketing and institutional approaches.</a:t>
            </a:r>
          </a:p>
          <a:p>
            <a:r>
              <a:rPr lang="en-US" sz="2400" dirty="0">
                <a:latin typeface="Times New Roman" panose="02020603050405020304" pitchFamily="18" charset="0"/>
                <a:cs typeface="Times New Roman" panose="02020603050405020304" pitchFamily="18" charset="0"/>
              </a:rPr>
              <a:t>The pharmaceutical market is a set of economic relations that arise between its subjects regarding the sale and purchase and appointment-consumption of drugs and other pharmacy products.</a:t>
            </a:r>
          </a:p>
          <a:p>
            <a:r>
              <a:rPr lang="en-US" sz="2400" dirty="0">
                <a:latin typeface="Times New Roman" panose="02020603050405020304" pitchFamily="18" charset="0"/>
                <a:cs typeface="Times New Roman" panose="02020603050405020304" pitchFamily="18" charset="0"/>
              </a:rPr>
              <a:t>The main economic laws of the pharmaceutical market are objective economic laws:</a:t>
            </a:r>
          </a:p>
          <a:p>
            <a:r>
              <a:rPr lang="en-US" sz="2400" dirty="0">
                <a:latin typeface="Times New Roman" panose="02020603050405020304" pitchFamily="18" charset="0"/>
                <a:cs typeface="Times New Roman" panose="02020603050405020304" pitchFamily="18" charset="0"/>
              </a:rPr>
              <a:t>the law of demand (an increase in the market price, other things being equal, reduces the volume of demand and vice versa);</a:t>
            </a:r>
          </a:p>
          <a:p>
            <a:r>
              <a:rPr lang="en-US" sz="2400" dirty="0">
                <a:latin typeface="Times New Roman" panose="02020603050405020304" pitchFamily="18" charset="0"/>
                <a:cs typeface="Times New Roman" panose="02020603050405020304" pitchFamily="18" charset="0"/>
              </a:rPr>
              <a:t>the law of supply (an increase in the market price, ceteris paribus, increases the volume of supply and vice versa);</a:t>
            </a:r>
          </a:p>
          <a:p>
            <a:r>
              <a:rPr lang="en-US" sz="2400" dirty="0">
                <a:latin typeface="Times New Roman" panose="02020603050405020304" pitchFamily="18" charset="0"/>
                <a:cs typeface="Times New Roman" panose="02020603050405020304" pitchFamily="18" charset="0"/>
              </a:rPr>
              <a:t>the law of value.</a:t>
            </a:r>
          </a:p>
          <a:p>
            <a:r>
              <a:rPr lang="en-US" sz="2400" dirty="0">
                <a:latin typeface="Times New Roman" panose="02020603050405020304" pitchFamily="18" charset="0"/>
                <a:cs typeface="Times New Roman" panose="02020603050405020304" pitchFamily="18" charset="0"/>
              </a:rPr>
              <a:t>The marketing approach assumes that the pharmaceutical market can be considered as a set of existing and potential consumers of pharmaceutical products and a set of goods and services that satisfy the needs for pharmaceutical care.</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85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283022"/>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Analysis of the pharmaceutical market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2595" y="1248938"/>
            <a:ext cx="11307337" cy="5274525"/>
          </a:xfrm>
        </p:spPr>
        <p:txBody>
          <a:bodyPr>
            <a:normAutofit fontScale="92500" lnSpcReduction="10000"/>
          </a:bodyPr>
          <a:lstStyle/>
          <a:p>
            <a:pPr marL="0" indent="0">
              <a:buNone/>
            </a:pPr>
            <a:r>
              <a:rPr lang="en-US" sz="2600" dirty="0">
                <a:latin typeface="Times New Roman" panose="02020603050405020304" pitchFamily="18" charset="0"/>
                <a:cs typeface="Times New Roman" panose="02020603050405020304" pitchFamily="18" charset="0"/>
              </a:rPr>
              <a:t>1. The principle of an open system.</a:t>
            </a:r>
          </a:p>
          <a:p>
            <a:r>
              <a:rPr lang="en-US" sz="2600" dirty="0">
                <a:latin typeface="Times New Roman" panose="02020603050405020304" pitchFamily="18" charset="0"/>
                <a:cs typeface="Times New Roman" panose="02020603050405020304" pitchFamily="18" charset="0"/>
              </a:rPr>
              <a:t>The pharmaceutical market is an open system representing a set of interrelated components, including:</a:t>
            </a:r>
          </a:p>
          <a:p>
            <a:r>
              <a:rPr lang="en-US" sz="2600" dirty="0">
                <a:latin typeface="Times New Roman" panose="02020603050405020304" pitchFamily="18" charset="0"/>
                <a:cs typeface="Times New Roman" panose="02020603050405020304" pitchFamily="18" charset="0"/>
              </a:rPr>
              <a:t>structural elements of the system (external environment, internal environment, “input-output” system);</a:t>
            </a:r>
          </a:p>
          <a:p>
            <a:r>
              <a:rPr lang="en-US" sz="2600" dirty="0">
                <a:latin typeface="Times New Roman" panose="02020603050405020304" pitchFamily="18" charset="0"/>
                <a:cs typeface="Times New Roman" panose="02020603050405020304" pitchFamily="18" charset="0"/>
              </a:rPr>
              <a:t>links between elements;</a:t>
            </a:r>
          </a:p>
          <a:p>
            <a:r>
              <a:rPr lang="en-US" sz="2600" dirty="0">
                <a:latin typeface="Times New Roman" panose="02020603050405020304" pitchFamily="18" charset="0"/>
                <a:cs typeface="Times New Roman" panose="02020603050405020304" pitchFamily="18" charset="0"/>
              </a:rPr>
              <a:t>pharmaceutical industry environment.</a:t>
            </a:r>
          </a:p>
          <a:p>
            <a:pPr marL="0" indent="0">
              <a:buNone/>
            </a:pPr>
            <a:r>
              <a:rPr lang="en-US" sz="2600" dirty="0">
                <a:latin typeface="Times New Roman" panose="02020603050405020304" pitchFamily="18" charset="0"/>
                <a:cs typeface="Times New Roman" panose="02020603050405020304" pitchFamily="18" charset="0"/>
              </a:rPr>
              <a:t>2. The principle of synergy.</a:t>
            </a:r>
          </a:p>
          <a:p>
            <a:r>
              <a:rPr lang="en-US" sz="2600" dirty="0">
                <a:latin typeface="Times New Roman" panose="02020603050405020304" pitchFamily="18" charset="0"/>
                <a:cs typeface="Times New Roman" panose="02020603050405020304" pitchFamily="18" charset="0"/>
              </a:rPr>
              <a:t>The principle of synergy means that a functioning system, due to the interaction between its structural elements, acquires properties that are absent from a simple summation of its elements. Moreover, a change in the properties of any of the elements will entail a change in the characteristics of the entire system as a whole.</a:t>
            </a:r>
          </a:p>
          <a:p>
            <a:r>
              <a:rPr lang="en-US" sz="2600" dirty="0">
                <a:latin typeface="Times New Roman" panose="02020603050405020304" pitchFamily="18" charset="0"/>
                <a:cs typeface="Times New Roman" panose="02020603050405020304" pitchFamily="18" charset="0"/>
              </a:rPr>
              <a:t>The subjects of the pharmaceutical market are market participants that are active in relation to the objects they act on.</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6126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271870"/>
          </a:xfrm>
        </p:spPr>
        <p:txBody>
          <a:bodyPr>
            <a:normAutofit fontScale="90000"/>
          </a:bodyPr>
          <a:lstStyle/>
          <a:p>
            <a:pPr algn="ctr"/>
            <a:r>
              <a:rPr lang="en-US" altLang="ru-RU" sz="2400" b="1" dirty="0">
                <a:latin typeface="Times New Roman" panose="02020603050405020304" pitchFamily="18" charset="0"/>
                <a:cs typeface="Times New Roman" panose="02020603050405020304" pitchFamily="18" charset="0"/>
              </a:rPr>
              <a:t>Subjects of the pharmaceutical market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746" y="1237786"/>
            <a:ext cx="11296186" cy="5241073"/>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Pharmaceutical market entities are represented by subsystems (organizations):</a:t>
            </a:r>
          </a:p>
          <a:p>
            <a:r>
              <a:rPr lang="en-US" sz="2600" dirty="0">
                <a:latin typeface="Times New Roman" panose="02020603050405020304" pitchFamily="18" charset="0"/>
                <a:cs typeface="Times New Roman" panose="02020603050405020304" pitchFamily="18" charset="0"/>
              </a:rPr>
              <a:t>management and regulation (represented by bodies for the implementation of supervision over pharmaceutical activities, quality control, efficacy and safety of medicines at the federal and regional levels);</a:t>
            </a:r>
          </a:p>
          <a:p>
            <a:r>
              <a:rPr lang="en-US" sz="2600" dirty="0">
                <a:latin typeface="Times New Roman" panose="02020603050405020304" pitchFamily="18" charset="0"/>
                <a:cs typeface="Times New Roman" panose="02020603050405020304" pitchFamily="18" charset="0"/>
              </a:rPr>
              <a:t>research;</a:t>
            </a:r>
          </a:p>
          <a:p>
            <a:r>
              <a:rPr lang="en-US" sz="2600" dirty="0">
                <a:latin typeface="Times New Roman" panose="02020603050405020304" pitchFamily="18" charset="0"/>
                <a:cs typeface="Times New Roman" panose="02020603050405020304" pitchFamily="18" charset="0"/>
              </a:rPr>
              <a:t>production and distribution, including pharmaceutical industrial domestic enterprises, representative offices of foreign companies, wholesale and retail organizations;</a:t>
            </a:r>
          </a:p>
          <a:p>
            <a:r>
              <a:rPr lang="en-US" sz="2600" dirty="0">
                <a:latin typeface="Times New Roman" panose="02020603050405020304" pitchFamily="18" charset="0"/>
                <a:cs typeface="Times New Roman" panose="02020603050405020304" pitchFamily="18" charset="0"/>
              </a:rPr>
              <a:t>consumers (institutional, intermediate and final);</a:t>
            </a:r>
          </a:p>
          <a:p>
            <a:r>
              <a:rPr lang="en-US" sz="2600" dirty="0">
                <a:latin typeface="Times New Roman" panose="02020603050405020304" pitchFamily="18" charset="0"/>
                <a:cs typeface="Times New Roman" panose="02020603050405020304" pitchFamily="18" charset="0"/>
              </a:rPr>
              <a:t>pharmaceutical information, bringing together specialized information and analytical publications and agencies, consulting companies, etc.;</a:t>
            </a:r>
          </a:p>
          <a:p>
            <a:r>
              <a:rPr lang="en-US" sz="2600" dirty="0">
                <a:latin typeface="Times New Roman" panose="02020603050405020304" pitchFamily="18" charset="0"/>
                <a:cs typeface="Times New Roman" panose="02020603050405020304" pitchFamily="18" charset="0"/>
              </a:rPr>
              <a:t>training of personnel focused on continuous pharmaceutical education at the stages of career guidance, diploma (secondary and higher) and postgraduate education;</a:t>
            </a:r>
          </a:p>
          <a:p>
            <a:r>
              <a:rPr lang="en-US" sz="2600" dirty="0">
                <a:latin typeface="Times New Roman" panose="02020603050405020304" pitchFamily="18" charset="0"/>
                <a:cs typeface="Times New Roman" panose="02020603050405020304" pitchFamily="18" charset="0"/>
              </a:rPr>
              <a:t>professional public organizations.</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7079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943612"/>
            <a:ext cx="10515600" cy="439139"/>
          </a:xfrm>
        </p:spPr>
        <p:txBody>
          <a:bodyPr>
            <a:normAutofit/>
          </a:bodyPr>
          <a:lstStyle/>
          <a:p>
            <a:pPr algn="ctr"/>
            <a:r>
              <a:rPr lang="ru-RU" sz="2400" b="1" dirty="0" err="1"/>
              <a:t>Purchasing</a:t>
            </a:r>
            <a:r>
              <a:rPr lang="ru-RU" sz="2400" b="1" dirty="0"/>
              <a:t> </a:t>
            </a:r>
            <a:r>
              <a:rPr lang="ru-RU" sz="2400" b="1" dirty="0" err="1"/>
              <a:t>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2957" y="1382750"/>
            <a:ext cx="11162370" cy="5129561"/>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The purpose of procurement logistics is to meet the need for medicines, pharmaceutical substances, medical devices for the population and healthcare facilities and the needs of production with the highest possible economic efficiency and satisfactory quality.</a:t>
            </a:r>
          </a:p>
          <a:p>
            <a:pPr marL="0" indent="0">
              <a:buNone/>
            </a:pPr>
            <a:r>
              <a:rPr lang="en-US" dirty="0">
                <a:latin typeface="Times New Roman" panose="02020603050405020304" pitchFamily="18" charset="0"/>
                <a:cs typeface="Times New Roman" panose="02020603050405020304" pitchFamily="18" charset="0"/>
              </a:rPr>
              <a:t>The purchase of pharmaceutical products can be carried out centrally (as a rule, by health authorities and the pharmaceutical service) and decentralized directly by each participant in the pharmaceutical market.</a:t>
            </a:r>
          </a:p>
          <a:p>
            <a:r>
              <a:rPr lang="en-US" dirty="0">
                <a:latin typeface="Times New Roman" panose="02020603050405020304" pitchFamily="18" charset="0"/>
                <a:cs typeface="Times New Roman" panose="02020603050405020304" pitchFamily="18" charset="0"/>
              </a:rPr>
              <a:t>Regardless of the procurement method, the supplier selection procedure includes several stages:</a:t>
            </a:r>
          </a:p>
          <a:p>
            <a:r>
              <a:rPr lang="en-US" dirty="0">
                <a:latin typeface="Times New Roman" panose="02020603050405020304" pitchFamily="18" charset="0"/>
                <a:cs typeface="Times New Roman" panose="02020603050405020304" pitchFamily="18" charset="0"/>
              </a:rPr>
              <a:t>Collection of information about existing and potential suppliers of pharmaceutical products, they can be conditionally divided into 2 groups, these are manufacturers (domestic and foreign) and intermediaries;</a:t>
            </a:r>
          </a:p>
          <a:p>
            <a:r>
              <a:rPr lang="en-US" dirty="0">
                <a:latin typeface="Times New Roman" panose="02020603050405020304" pitchFamily="18" charset="0"/>
                <a:cs typeface="Times New Roman" panose="02020603050405020304" pitchFamily="18" charset="0"/>
              </a:rPr>
              <a:t>Determining the criteria for selecting suppliers: reputation, product quality, organization of goods distribution, prices for goods and methods of organizing settlements, completeness of the assortment, location, business ethics, financial stability, etc.</a:t>
            </a:r>
          </a:p>
          <a:p>
            <a:r>
              <a:rPr lang="en-US" dirty="0">
                <a:latin typeface="Times New Roman" panose="02020603050405020304" pitchFamily="18" charset="0"/>
                <a:cs typeface="Times New Roman" panose="02020603050405020304" pitchFamily="18" charset="0"/>
              </a:rPr>
              <a:t>Evaluation of suppliers according to selected criteria;</a:t>
            </a:r>
          </a:p>
          <a:p>
            <a:r>
              <a:rPr lang="en-US" dirty="0">
                <a:latin typeface="Times New Roman" panose="02020603050405020304" pitchFamily="18" charset="0"/>
                <a:cs typeface="Times New Roman" panose="02020603050405020304" pitchFamily="18" charset="0"/>
              </a:rPr>
              <a:t>Conclusion of an agreement as a logical conclusion of the supplier selection procedure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38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rmAutofit fontScale="90000"/>
          </a:bodyPr>
          <a:lstStyle/>
          <a:p>
            <a:pPr algn="ctr"/>
            <a:r>
              <a:rPr lang="en-US" altLang="ru-RU" sz="2400" b="1" dirty="0">
                <a:solidFill>
                  <a:srgbClr val="202124"/>
                </a:solidFill>
                <a:latin typeface="inherit"/>
              </a:rPr>
              <a:t>P</a:t>
            </a:r>
            <a:r>
              <a:rPr lang="ru-RU" altLang="ru-RU" sz="2400" b="1" dirty="0" err="1">
                <a:solidFill>
                  <a:srgbClr val="202124"/>
                </a:solidFill>
                <a:latin typeface="inherit"/>
              </a:rPr>
              <a:t>harmaceutical</a:t>
            </a:r>
            <a:r>
              <a:rPr lang="ru-RU" altLang="ru-RU" sz="2400" b="1" dirty="0">
                <a:solidFill>
                  <a:srgbClr val="202124"/>
                </a:solidFill>
                <a:latin typeface="inherit"/>
              </a:rPr>
              <a:t> </a:t>
            </a:r>
            <a:r>
              <a:rPr lang="ru-RU" altLang="ru-RU" sz="2400" b="1" dirty="0" err="1">
                <a:solidFill>
                  <a:srgbClr val="202124"/>
                </a:solidFill>
                <a:latin typeface="inherit"/>
              </a:rPr>
              <a:t>market</a:t>
            </a:r>
            <a:r>
              <a:rPr lang="ru-RU" altLang="ru-RU" sz="2400" b="1" dirty="0">
                <a:solidFill>
                  <a:srgbClr val="202124"/>
                </a:solidFill>
                <a:latin typeface="inherit"/>
              </a:rPr>
              <a:t> </a:t>
            </a:r>
            <a:r>
              <a:rPr lang="ru-RU" altLang="ru-RU" sz="2400" b="1" dirty="0" err="1">
                <a:solidFill>
                  <a:srgbClr val="202124"/>
                </a:solidFill>
                <a:latin typeface="inherit"/>
              </a:rPr>
              <a:t>facilities</a:t>
            </a:r>
            <a:r>
              <a:rPr lang="ru-RU" altLang="ru-RU" sz="2400" b="1" dirty="0"/>
              <a:t> </a:t>
            </a:r>
            <a:endParaRPr lang="ru-RU" sz="2400" b="1" dirty="0"/>
          </a:p>
        </p:txBody>
      </p:sp>
      <p:sp>
        <p:nvSpPr>
          <p:cNvPr id="3" name="Объект 2"/>
          <p:cNvSpPr>
            <a:spLocks noGrp="1"/>
          </p:cNvSpPr>
          <p:nvPr>
            <p:ph idx="1"/>
          </p:nvPr>
        </p:nvSpPr>
        <p:spPr>
          <a:xfrm>
            <a:off x="838200" y="1304694"/>
            <a:ext cx="10515600" cy="4872269"/>
          </a:xfrm>
        </p:spPr>
        <p:txBody>
          <a:bodyPr>
            <a:normAutofit/>
          </a:bodyPr>
          <a:lstStyle/>
          <a:p>
            <a:r>
              <a:rPr lang="en-US" sz="2400" dirty="0">
                <a:latin typeface="Times New Roman" panose="02020603050405020304" pitchFamily="18" charset="0"/>
                <a:cs typeface="Times New Roman" panose="02020603050405020304" pitchFamily="18" charset="0"/>
              </a:rPr>
              <a:t>pharmaceutical goods and services;</a:t>
            </a:r>
          </a:p>
          <a:p>
            <a:r>
              <a:rPr lang="en-US" sz="2400" dirty="0" err="1">
                <a:latin typeface="Times New Roman" panose="02020603050405020304" pitchFamily="18" charset="0"/>
                <a:cs typeface="Times New Roman" panose="02020603050405020304" pitchFamily="18" charset="0"/>
              </a:rPr>
              <a:t>parapharmaceutical</a:t>
            </a:r>
            <a:r>
              <a:rPr lang="en-US" sz="2400" dirty="0">
                <a:latin typeface="Times New Roman" panose="02020603050405020304" pitchFamily="18" charset="0"/>
                <a:cs typeface="Times New Roman" panose="02020603050405020304" pitchFamily="18" charset="0"/>
              </a:rPr>
              <a:t> products;</a:t>
            </a:r>
          </a:p>
          <a:p>
            <a:r>
              <a:rPr lang="en-US" sz="2400" dirty="0">
                <a:latin typeface="Times New Roman" panose="02020603050405020304" pitchFamily="18" charset="0"/>
                <a:cs typeface="Times New Roman" panose="02020603050405020304" pitchFamily="18" charset="0"/>
              </a:rPr>
              <a:t>pharmaceutical information;</a:t>
            </a:r>
          </a:p>
          <a:p>
            <a:r>
              <a:rPr lang="en-US" sz="2400" dirty="0">
                <a:latin typeface="Times New Roman" panose="02020603050405020304" pitchFamily="18" charset="0"/>
                <a:cs typeface="Times New Roman" panose="02020603050405020304" pitchFamily="18" charset="0"/>
              </a:rPr>
              <a:t>tastes and preferences of consumers;</a:t>
            </a:r>
          </a:p>
          <a:p>
            <a:r>
              <a:rPr lang="en-US" sz="2400" dirty="0">
                <a:latin typeface="Times New Roman" panose="02020603050405020304" pitchFamily="18" charset="0"/>
                <a:cs typeface="Times New Roman" panose="02020603050405020304" pitchFamily="18" charset="0"/>
              </a:rPr>
              <a:t>solvent need;</a:t>
            </a:r>
          </a:p>
          <a:p>
            <a:r>
              <a:rPr lang="en-US" sz="2400" dirty="0">
                <a:latin typeface="Times New Roman" panose="02020603050405020304" pitchFamily="18" charset="0"/>
                <a:cs typeface="Times New Roman" panose="02020603050405020304" pitchFamily="18" charset="0"/>
              </a:rPr>
              <a:t>product quality, technology, etc.</a:t>
            </a:r>
          </a:p>
          <a:p>
            <a:r>
              <a:rPr lang="en-US" sz="2400" dirty="0">
                <a:latin typeface="Times New Roman" panose="02020603050405020304" pitchFamily="18" charset="0"/>
                <a:cs typeface="Times New Roman" panose="02020603050405020304" pitchFamily="18" charset="0"/>
              </a:rPr>
              <a:t>A feature of the pharmaceutical market in Russia is that more than 30% of the Russian population, being on outpatient treatment, enjoy benefits when receiving medicines. About 70% of all medicines in circulation (including 100% of medicines used for diagnostics and treatment in hospitals - within the framework of state guarantee programs) are paid for at the expense of budgetary funds of all levels or compulsory medical insurance funds.</a:t>
            </a:r>
          </a:p>
          <a:p>
            <a:endParaRPr lang="ru-RU" dirty="0"/>
          </a:p>
        </p:txBody>
      </p:sp>
    </p:spTree>
    <p:extLst>
      <p:ext uri="{BB962C8B-B14F-4D97-AF65-F5344CB8AC3E}">
        <p14:creationId xmlns:p14="http://schemas.microsoft.com/office/powerpoint/2010/main" val="159795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91377"/>
            <a:ext cx="10515600" cy="747130"/>
          </a:xfrm>
        </p:spPr>
        <p:txBody>
          <a:bodyPr>
            <a:normAutofit/>
          </a:bodyPr>
          <a:lstStyle/>
          <a:p>
            <a:pPr algn="ctr"/>
            <a:r>
              <a:rPr lang="en-US" sz="2400" b="1" dirty="0">
                <a:latin typeface="Times New Roman" panose="02020603050405020304" pitchFamily="18" charset="0"/>
                <a:cs typeface="Times New Roman" panose="02020603050405020304" pitchFamily="18" charset="0"/>
              </a:rPr>
              <a:t>Main forms of state regulation of the pharmaceutical market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0293" y="1438506"/>
            <a:ext cx="10963507" cy="5185317"/>
          </a:xfrm>
        </p:spPr>
        <p:txBody>
          <a:bodyPr>
            <a:normAutofit fontScale="77500" lnSpcReduction="20000"/>
          </a:bodyPr>
          <a:lstStyle/>
          <a:p>
            <a:r>
              <a:rPr lang="en-US" sz="3100" dirty="0">
                <a:latin typeface="Times New Roman" panose="02020603050405020304" pitchFamily="18" charset="0"/>
                <a:cs typeface="Times New Roman" panose="02020603050405020304" pitchFamily="18" charset="0"/>
              </a:rPr>
              <a:t>development and approval of regulatory documents regulating the procedure for the circulation of drugs, establishing requirements for pharmaceutical organizations, licensing of pharmaceutical activities;</a:t>
            </a:r>
          </a:p>
          <a:p>
            <a:r>
              <a:rPr lang="en-US" sz="3100" dirty="0">
                <a:latin typeface="Times New Roman" panose="02020603050405020304" pitchFamily="18" charset="0"/>
                <a:cs typeface="Times New Roman" panose="02020603050405020304" pitchFamily="18" charset="0"/>
              </a:rPr>
              <a:t>regulation of export and import of pharmaceutical products, aimed, on the one hand, at protecting domestic manufacturers of drugs, on the other hand, at saturating the market with drugs that are not produced in Russia, or their production is insufficient;</a:t>
            </a:r>
          </a:p>
          <a:p>
            <a:r>
              <a:rPr lang="en-US" sz="3100" dirty="0">
                <a:latin typeface="Times New Roman" panose="02020603050405020304" pitchFamily="18" charset="0"/>
                <a:cs typeface="Times New Roman" panose="02020603050405020304" pitchFamily="18" charset="0"/>
              </a:rPr>
              <a:t>standardization of the volume and quality of pharmaceutical and medical care, which is associated with the limited possibilities of financing the industry.</a:t>
            </a:r>
          </a:p>
          <a:p>
            <a:r>
              <a:rPr lang="en-US" sz="3100" dirty="0">
                <a:latin typeface="Times New Roman" panose="02020603050405020304" pitchFamily="18" charset="0"/>
                <a:cs typeface="Times New Roman" panose="02020603050405020304" pitchFamily="18" charset="0"/>
              </a:rPr>
              <a:t>development and improvement of the registration and certification system for drugs and other products that affect the health of citizens. The system is focused on ensuring the safety of pharmaceutical products;</a:t>
            </a:r>
          </a:p>
          <a:p>
            <a:r>
              <a:rPr lang="en-US" sz="3100" dirty="0">
                <a:latin typeface="Times New Roman" panose="02020603050405020304" pitchFamily="18" charset="0"/>
                <a:cs typeface="Times New Roman" panose="02020603050405020304" pitchFamily="18" charset="0"/>
              </a:rPr>
              <a:t>financial and tax policy, which provides for control over the rational use of funds for the purchase of medicines, the provision of tax incentives to enterprises that produce and sell drugs;</a:t>
            </a:r>
          </a:p>
          <a:p>
            <a:r>
              <a:rPr lang="en-US" sz="3100" dirty="0">
                <a:latin typeface="Times New Roman" panose="02020603050405020304" pitchFamily="18" charset="0"/>
                <a:cs typeface="Times New Roman" panose="02020603050405020304" pitchFamily="18" charset="0"/>
              </a:rPr>
              <a:t>social protection of consumers, expressed in the regulation of prices for medicines to ensure their availability; the formation of population groups that have benefits when receiving drug assistance; limiting the advertising of prescription drugs.</a:t>
            </a:r>
            <a:endParaRPr lang="ru-RU" sz="31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6698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How many pharmaceutical companies are there in Russia?</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If you look at the structure of manufacturers of essential medicines in 2021, then Russian and foreign companies are approximately equal in number: out of 564 companies, 293 are Russian, and 271 are foreign. The latter had 167 non-localized productions, 88 contract sites, and 16 own sites.</a:t>
            </a:r>
          </a:p>
          <a:p>
            <a:r>
              <a:rPr lang="en-US" sz="2400" dirty="0">
                <a:latin typeface="Times New Roman" panose="02020603050405020304" pitchFamily="18" charset="0"/>
                <a:cs typeface="Times New Roman" panose="02020603050405020304" pitchFamily="18" charset="0"/>
              </a:rPr>
              <a:t>Which Russian drug manufacturers are better?</a:t>
            </a:r>
          </a:p>
          <a:p>
            <a:r>
              <a:rPr lang="en-US" sz="2400" dirty="0">
                <a:latin typeface="Times New Roman" panose="02020603050405020304" pitchFamily="18" charset="0"/>
                <a:cs typeface="Times New Roman" panose="02020603050405020304" pitchFamily="18" charset="0"/>
              </a:rPr>
              <a:t>Thus, the top 3 Russian companies included </a:t>
            </a:r>
            <a:r>
              <a:rPr lang="en-US" sz="2400" dirty="0" err="1">
                <a:latin typeface="Times New Roman" panose="02020603050405020304" pitchFamily="18" charset="0"/>
                <a:cs typeface="Times New Roman" panose="02020603050405020304" pitchFamily="18" charset="0"/>
              </a:rPr>
              <a:t>Pharmstandard</a:t>
            </a:r>
            <a:r>
              <a:rPr lang="en-US" sz="2400" dirty="0">
                <a:latin typeface="Times New Roman" panose="02020603050405020304" pitchFamily="18" charset="0"/>
                <a:cs typeface="Times New Roman" panose="02020603050405020304" pitchFamily="18" charset="0"/>
              </a:rPr>
              <a:t> Group of Companies (23.5% of doctors trust them), </a:t>
            </a:r>
            <a:r>
              <a:rPr lang="en-US" sz="2400" dirty="0" err="1">
                <a:latin typeface="Times New Roman" panose="02020603050405020304" pitchFamily="18" charset="0"/>
                <a:cs typeface="Times New Roman" panose="02020603050405020304" pitchFamily="18" charset="0"/>
              </a:rPr>
              <a:t>Pharmasyntez</a:t>
            </a:r>
            <a:r>
              <a:rPr lang="en-US" sz="2400" dirty="0">
                <a:latin typeface="Times New Roman" panose="02020603050405020304" pitchFamily="18" charset="0"/>
                <a:cs typeface="Times New Roman" panose="02020603050405020304" pitchFamily="18" charset="0"/>
              </a:rPr>
              <a:t> Group of Companies (18.9%) and </a:t>
            </a:r>
            <a:r>
              <a:rPr lang="en-US" sz="2400" dirty="0" err="1">
                <a:latin typeface="Times New Roman" panose="02020603050405020304" pitchFamily="18" charset="0"/>
                <a:cs typeface="Times New Roman" panose="02020603050405020304" pitchFamily="18" charset="0"/>
              </a:rPr>
              <a:t>Biocad</a:t>
            </a:r>
            <a:r>
              <a:rPr lang="en-US" sz="2400" dirty="0">
                <a:latin typeface="Times New Roman" panose="02020603050405020304" pitchFamily="18" charset="0"/>
                <a:cs typeface="Times New Roman" panose="02020603050405020304" pitchFamily="18" charset="0"/>
              </a:rPr>
              <a:t> (10%). In foreign companies, Russian doctors are obviously more confident: the leader of the rating, Bayer AG, is trusted by 57.5%, Pfizer is in second place (52.9%), and AstraZeneca is in third.</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97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9074"/>
            <a:ext cx="10515600" cy="289932"/>
          </a:xfrm>
        </p:spPr>
        <p:txBody>
          <a:bodyPr>
            <a:normAutofit fontScale="90000"/>
          </a:bodyPr>
          <a:lstStyle/>
          <a:p>
            <a:pPr algn="ctr"/>
            <a:r>
              <a:rPr lang="en-US" sz="2400" b="1" dirty="0"/>
              <a:t>Supplier types</a:t>
            </a:r>
            <a:endParaRPr lang="ru-RU" sz="2400" b="1" dirty="0"/>
          </a:p>
        </p:txBody>
      </p:sp>
      <p:sp>
        <p:nvSpPr>
          <p:cNvPr id="3" name="Объект 2"/>
          <p:cNvSpPr>
            <a:spLocks noGrp="1"/>
          </p:cNvSpPr>
          <p:nvPr>
            <p:ph idx="1"/>
          </p:nvPr>
        </p:nvSpPr>
        <p:spPr>
          <a:xfrm>
            <a:off x="356839" y="959006"/>
            <a:ext cx="11552663" cy="5798633"/>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Vendor market analysis helps purchasing staff predict the number of vendors willing to bid. There are four types of markets with suppliers:</a:t>
            </a:r>
          </a:p>
          <a:p>
            <a:r>
              <a:rPr lang="en-US" sz="2400" dirty="0">
                <a:latin typeface="Times New Roman" panose="02020603050405020304" pitchFamily="18" charset="0"/>
                <a:cs typeface="Times New Roman" panose="02020603050405020304" pitchFamily="18" charset="0"/>
              </a:rPr>
              <a:t>1. a market of free competition, when the prices of one seller do not affect the prices of another who sells the same product. The price develops as a resultant of many factors, to which all market participants adapt;</a:t>
            </a:r>
          </a:p>
          <a:p>
            <a:r>
              <a:rPr lang="en-US" sz="2400" dirty="0">
                <a:latin typeface="Times New Roman" panose="02020603050405020304" pitchFamily="18" charset="0"/>
                <a:cs typeface="Times New Roman" panose="02020603050405020304" pitchFamily="18" charset="0"/>
              </a:rPr>
              <a:t>2. the market of monopolistic competition, when the seller offers a different product that differs in properties and prices. Manufacturers strive to increase sales by positioning, for example, a trademark (APO, ACRI, GALENA-Pharm). Firms occupy their market niche;</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The market of oligopolistic competition is the market of a small number of large firms trading in homogeneous and heterogeneous goods. This is a market that is difficult for a new firm to enter, since price changes are carried out after marketing research.</a:t>
            </a:r>
          </a:p>
          <a:p>
            <a:r>
              <a:rPr lang="en-US" sz="2400" dirty="0">
                <a:latin typeface="Times New Roman" panose="02020603050405020304" pitchFamily="18" charset="0"/>
                <a:cs typeface="Times New Roman" panose="02020603050405020304" pitchFamily="18" charset="0"/>
              </a:rPr>
              <a:t>4. The market of pure competition is the market of one seller (it can be called JSC "</a:t>
            </a:r>
            <a:r>
              <a:rPr lang="en-US" sz="2400" dirty="0" err="1">
                <a:latin typeface="Times New Roman" panose="02020603050405020304" pitchFamily="18" charset="0"/>
                <a:cs typeface="Times New Roman" panose="02020603050405020304" pitchFamily="18" charset="0"/>
              </a:rPr>
              <a:t>Nizhpharm</a:t>
            </a:r>
            <a:r>
              <a:rPr lang="en-US" sz="2400" dirty="0">
                <a:latin typeface="Times New Roman" panose="02020603050405020304" pitchFamily="18" charset="0"/>
                <a:cs typeface="Times New Roman" panose="02020603050405020304" pitchFamily="18" charset="0"/>
              </a:rPr>
              <a:t>" ((manufacturer of soft drugs. Forms). The monopolist is free to set and change prices and the pricing policy is aimed at obtaining income from the most solvent category of buyers. Prices are controlled by the state. FZ “On Competition and Restriction of Monopolistic Activities in Commodity Markets”, “On Natural Monopolies”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85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16475"/>
          </a:xfrm>
        </p:spPr>
        <p:txBody>
          <a:bodyPr>
            <a:noAutofit/>
          </a:bodyPr>
          <a:lstStyle/>
          <a:p>
            <a:pPr algn="ctr"/>
            <a:r>
              <a:rPr lang="en-US" altLang="ru-RU" sz="2400" b="1" dirty="0">
                <a:latin typeface="Times New Roman" panose="02020603050405020304" pitchFamily="18" charset="0"/>
                <a:cs typeface="Times New Roman" panose="02020603050405020304" pitchFamily="18" charset="0"/>
              </a:rPr>
              <a:t>Wholesale intermediaries: classification and functions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82390"/>
            <a:ext cx="10515600" cy="4894573"/>
          </a:xfrm>
        </p:spPr>
        <p:txBody>
          <a:bodyPr>
            <a:normAutofit/>
          </a:bodyPr>
          <a:lstStyle/>
          <a:p>
            <a:pPr marL="0" indent="0">
              <a:buNone/>
            </a:pPr>
            <a:r>
              <a:rPr lang="en-US" sz="2400" dirty="0" err="1">
                <a:latin typeface="Times New Roman" panose="02020603050405020304" pitchFamily="18" charset="0"/>
                <a:cs typeface="Times New Roman" panose="02020603050405020304" pitchFamily="18" charset="0"/>
              </a:rPr>
              <a:t>D</a:t>
            </a:r>
            <a:r>
              <a:rPr lang="en-US" sz="2400" dirty="0" err="1" smtClean="0">
                <a:latin typeface="Times New Roman" panose="02020603050405020304" pitchFamily="18" charset="0"/>
                <a:cs typeface="Times New Roman" panose="02020603050405020304" pitchFamily="18" charset="0"/>
              </a:rPr>
              <a:t>eral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Law "On Medicines" for the first time introduced the concept of "drug wholesaler" and established the procedure for the interaction of a wholesaler with other subjects of the pharmaceutical market.</a:t>
            </a:r>
          </a:p>
          <a:p>
            <a:pPr marL="0" indent="0">
              <a:buNone/>
            </a:pPr>
            <a:r>
              <a:rPr lang="en-US" sz="2400" dirty="0">
                <a:latin typeface="Times New Roman" panose="02020603050405020304" pitchFamily="18" charset="0"/>
                <a:cs typeface="Times New Roman" panose="02020603050405020304" pitchFamily="18" charset="0"/>
              </a:rPr>
              <a:t>According to international terminology, they can act as:</a:t>
            </a:r>
          </a:p>
          <a:p>
            <a:r>
              <a:rPr lang="en-US" sz="2400" dirty="0">
                <a:latin typeface="Times New Roman" panose="02020603050405020304" pitchFamily="18" charset="0"/>
                <a:cs typeface="Times New Roman" panose="02020603050405020304" pitchFamily="18" charset="0"/>
              </a:rPr>
              <a:t>Distributor - when they receive the goods in ownership (they have the right to sell, dispose and use)</a:t>
            </a:r>
          </a:p>
          <a:p>
            <a:r>
              <a:rPr lang="en-US" sz="2400" dirty="0">
                <a:latin typeface="Times New Roman" panose="02020603050405020304" pitchFamily="18" charset="0"/>
                <a:cs typeface="Times New Roman" panose="02020603050405020304" pitchFamily="18" charset="0"/>
              </a:rPr>
              <a:t> Agents (specialized operator or distribution partner) - manage the affairs of several enterprises, do not receive goods in ownership, but can conclude transactions on behalf of and at the expense of persons who have concluded an agency agreement with them.</a:t>
            </a:r>
            <a:endParaRPr lang="ru-RU"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To characterize a wholesale trade enterprise, a family of classifications based on various characteristics can be used.</a:t>
            </a:r>
          </a:p>
          <a:p>
            <a:endParaRPr lang="ru-RU" dirty="0"/>
          </a:p>
        </p:txBody>
      </p:sp>
    </p:spTree>
    <p:extLst>
      <p:ext uri="{BB962C8B-B14F-4D97-AF65-F5344CB8AC3E}">
        <p14:creationId xmlns:p14="http://schemas.microsoft.com/office/powerpoint/2010/main" val="402303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91377"/>
            <a:ext cx="10515600" cy="557560"/>
          </a:xfrm>
        </p:spPr>
        <p:txBody>
          <a:bodyPr>
            <a:normAutofit/>
          </a:bodyPr>
          <a:lstStyle/>
          <a:p>
            <a:pPr algn="ctr"/>
            <a:r>
              <a:rPr lang="en-US" sz="2400" b="1" dirty="0">
                <a:latin typeface="Times New Roman" panose="02020603050405020304" pitchFamily="18" charset="0"/>
                <a:cs typeface="Times New Roman" panose="02020603050405020304" pitchFamily="18" charset="0"/>
              </a:rPr>
              <a:t>GDP standard ("Good distribution practice" - Good Distribution Practice).</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148576"/>
            <a:ext cx="10781371" cy="5363736"/>
          </a:xfrm>
        </p:spPr>
        <p:txBody>
          <a:bodyPr/>
          <a:lstStyle/>
          <a:p>
            <a:pPr marL="0" indent="0">
              <a:buNone/>
            </a:pPr>
            <a:r>
              <a:rPr lang="en-US" dirty="0">
                <a:latin typeface="Times New Roman" panose="02020603050405020304" pitchFamily="18" charset="0"/>
                <a:cs typeface="Times New Roman" panose="02020603050405020304" pitchFamily="18" charset="0"/>
              </a:rPr>
              <a:t>The GDP (Good distribution practice) standard establishes a unified approach to the organizational process of the wholesale distribution of medicines and is aimed at ensuring the quality of medicines all the way from the manufacturer to the retail network and medical institutions.</a:t>
            </a:r>
          </a:p>
          <a:p>
            <a:pPr marL="0" indent="0">
              <a:buNone/>
            </a:pPr>
            <a:r>
              <a:rPr lang="en-US" dirty="0">
                <a:latin typeface="Times New Roman" panose="02020603050405020304" pitchFamily="18" charset="0"/>
                <a:cs typeface="Times New Roman" panose="02020603050405020304" pitchFamily="18" charset="0"/>
              </a:rPr>
              <a:t>Good Distribution Practice (GDP) is a quality assurance system for warehouses and wholesalers in the drug distribution industry. Internationally accepted GDP rules require distributors of pharmaceutical products to bring their activities into line with these standards. </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An independent assessment is the most effective way to confirm that your quality management system complies with international GDP requirements.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19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27987"/>
          </a:xfrm>
        </p:spPr>
        <p:txBody>
          <a:bodyPr>
            <a:normAutofit/>
          </a:bodyPr>
          <a:lstStyle/>
          <a:p>
            <a:pPr algn="ctr"/>
            <a:r>
              <a:rPr lang="en-US" sz="2400" b="1" dirty="0"/>
              <a:t>Good Storage Practice Standard (GSP)</a:t>
            </a:r>
            <a:endParaRPr lang="ru-RU" sz="2400" b="1" dirty="0"/>
          </a:p>
        </p:txBody>
      </p:sp>
      <p:sp>
        <p:nvSpPr>
          <p:cNvPr id="3" name="Объект 2"/>
          <p:cNvSpPr>
            <a:spLocks noGrp="1"/>
          </p:cNvSpPr>
          <p:nvPr>
            <p:ph idx="1"/>
          </p:nvPr>
        </p:nvSpPr>
        <p:spPr>
          <a:xfrm>
            <a:off x="838200" y="1393902"/>
            <a:ext cx="10515600" cy="4783061"/>
          </a:xfrm>
        </p:spPr>
        <p:txBody>
          <a:bodyPr/>
          <a:lstStyle/>
          <a:p>
            <a:pPr marL="0" indent="0">
              <a:buNone/>
            </a:pPr>
            <a:r>
              <a:rPr lang="en-US" sz="2400" dirty="0">
                <a:latin typeface="Times New Roman" panose="02020603050405020304" pitchFamily="18" charset="0"/>
                <a:cs typeface="Times New Roman" panose="02020603050405020304" pitchFamily="18" charset="0"/>
              </a:rPr>
              <a:t>Under internationally accepted GDP rules and national legislation, distributors of pharmaceutical products must bring their activities in line with these standards. Companies must ensure that all employees who, by the nature of their duties, have access to drugs and are involved in the processes of their storage and distribution, are well acquainted with the principles of the GDP.</a:t>
            </a:r>
          </a:p>
          <a:p>
            <a:pPr marL="0" indent="0">
              <a:buNone/>
            </a:pPr>
            <a:r>
              <a:rPr lang="en-US" sz="2400" dirty="0">
                <a:latin typeface="Times New Roman" panose="02020603050405020304" pitchFamily="18" charset="0"/>
                <a:cs typeface="Times New Roman" panose="02020603050405020304" pitchFamily="18" charset="0"/>
              </a:rPr>
              <a:t>Storage and transportation of pharmaceutical materials and products in accordance with GSP rules takes place at all stages of circulation, and almost all participants in the pharmaceutical market are involved in these operations.</a:t>
            </a:r>
          </a:p>
          <a:p>
            <a:endParaRPr lang="ru-RU" dirty="0"/>
          </a:p>
        </p:txBody>
      </p:sp>
    </p:spTree>
    <p:extLst>
      <p:ext uri="{BB962C8B-B14F-4D97-AF65-F5344CB8AC3E}">
        <p14:creationId xmlns:p14="http://schemas.microsoft.com/office/powerpoint/2010/main" val="4101968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72231"/>
          </a:xfrm>
        </p:spPr>
        <p:txBody>
          <a:bodyPr>
            <a:normAutofit fontScale="90000"/>
          </a:bodyPr>
          <a:lstStyle/>
          <a:p>
            <a:r>
              <a:rPr lang="en-US" altLang="ru-RU" sz="2400" b="1" dirty="0">
                <a:latin typeface="Times New Roman" panose="02020603050405020304" pitchFamily="18" charset="0"/>
                <a:cs typeface="Times New Roman" panose="02020603050405020304" pitchFamily="18" charset="0"/>
              </a:rPr>
              <a:t>Good distribution practice (English GDP - good distribution practice)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38146"/>
            <a:ext cx="10515600" cy="5174166"/>
          </a:xfrm>
        </p:spPr>
        <p:txBody>
          <a:bodyPr>
            <a:normAutofit fontScale="92500"/>
          </a:bodyPr>
          <a:lstStyle/>
          <a:p>
            <a:pPr marL="0" indent="0">
              <a:buNone/>
            </a:pPr>
            <a:r>
              <a:rPr lang="en-US" sz="2600" dirty="0">
                <a:latin typeface="Times New Roman" panose="02020603050405020304" pitchFamily="18" charset="0"/>
                <a:cs typeface="Times New Roman" panose="02020603050405020304" pitchFamily="18" charset="0"/>
              </a:rPr>
              <a:t>Good distribution practice (GDP) is a vital component that ensures the quality of pharmaceutical products by controlling the entire supply chain from the supplier to the customer.</a:t>
            </a:r>
          </a:p>
          <a:p>
            <a:pPr marL="0" indent="0">
              <a:buNone/>
            </a:pPr>
            <a:r>
              <a:rPr lang="en-US" sz="2600" dirty="0">
                <a:latin typeface="Times New Roman" panose="02020603050405020304" pitchFamily="18" charset="0"/>
                <a:cs typeface="Times New Roman" panose="02020603050405020304" pitchFamily="18" charset="0"/>
              </a:rPr>
              <a:t>All premises, warehouses, containers and involved transport for the production and distribution of medicines must comply with the requirements of the GDP (Russian GDP) in order for the medicines received by the consumer to meet internationally recognized levels of quality, safety and efficacy.</a:t>
            </a:r>
          </a:p>
          <a:p>
            <a:pPr marL="0" indent="0">
              <a:buNone/>
            </a:pPr>
            <a:r>
              <a:rPr lang="en-US" sz="2600" dirty="0">
                <a:latin typeface="Times New Roman" panose="02020603050405020304" pitchFamily="18" charset="0"/>
                <a:cs typeface="Times New Roman" panose="02020603050405020304" pitchFamily="18" charset="0"/>
              </a:rPr>
              <a:t>The GDP manual consists of requirements related to personnel, premises, equipment, documentation, including the quality system, operations performed (storage, transportation, marketing and / or export of medicines), handling complaints, returns, internal audit, etc. .</a:t>
            </a:r>
          </a:p>
          <a:p>
            <a:pPr marL="0" indent="0">
              <a:buNone/>
            </a:pPr>
            <a:r>
              <a:rPr lang="en-US" sz="2600" dirty="0">
                <a:latin typeface="Times New Roman" panose="02020603050405020304" pitchFamily="18" charset="0"/>
                <a:cs typeface="Times New Roman" panose="02020603050405020304" pitchFamily="18" charset="0"/>
              </a:rPr>
              <a:t>Thus, GDP compliance in the pharmaceutical supply chain will improve the traceability, accountability and reliability of medicines that ultimately end up in the hands of the consumer.</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7696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468" y="825190"/>
            <a:ext cx="10515600" cy="423747"/>
          </a:xfrm>
        </p:spPr>
        <p:txBody>
          <a:bodyPr>
            <a:normAutofit/>
          </a:bodyPr>
          <a:lstStyle/>
          <a:p>
            <a:r>
              <a:rPr lang="en-US" sz="2400" b="1" dirty="0">
                <a:latin typeface="Times New Roman" panose="02020603050405020304" pitchFamily="18" charset="0"/>
                <a:cs typeface="Times New Roman" panose="02020603050405020304" pitchFamily="18" charset="0"/>
              </a:rPr>
              <a:t>THE QUALITY CONTROL SYSTEM FOR MEDICINES WILL ENSURE:</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48937"/>
            <a:ext cx="10515600" cy="4928026"/>
          </a:xfrm>
        </p:spPr>
        <p:txBody>
          <a:bodyPr>
            <a:normAutofit/>
          </a:bodyPr>
          <a:lstStyle/>
          <a:p>
            <a:r>
              <a:rPr lang="en-US" sz="2400" dirty="0">
                <a:latin typeface="Times New Roman" panose="02020603050405020304" pitchFamily="18" charset="0"/>
                <a:cs typeface="Times New Roman" panose="02020603050405020304" pitchFamily="18" charset="0"/>
              </a:rPr>
              <a:t>application of the EU GDP system throughout the pharmaceutical supply chain</a:t>
            </a:r>
          </a:p>
          <a:p>
            <a:r>
              <a:rPr lang="en-US" sz="2400" dirty="0">
                <a:latin typeface="Times New Roman" panose="02020603050405020304" pitchFamily="18" charset="0"/>
                <a:cs typeface="Times New Roman" panose="02020603050405020304" pitchFamily="18" charset="0"/>
              </a:rPr>
              <a:t>transparency, reliability and consistency of the drug distribution process</a:t>
            </a:r>
          </a:p>
          <a:p>
            <a:r>
              <a:rPr lang="en-US" sz="2400" dirty="0">
                <a:latin typeface="Times New Roman" panose="02020603050405020304" pitchFamily="18" charset="0"/>
                <a:cs typeface="Times New Roman" panose="02020603050405020304" pitchFamily="18" charset="0"/>
              </a:rPr>
              <a:t>product integrity and patient safety</a:t>
            </a:r>
          </a:p>
          <a:p>
            <a:r>
              <a:rPr lang="en-US" sz="2400" dirty="0">
                <a:latin typeface="Times New Roman" panose="02020603050405020304" pitchFamily="18" charset="0"/>
                <a:cs typeface="Times New Roman" panose="02020603050405020304" pitchFamily="18" charset="0"/>
              </a:rPr>
              <a:t>reducing the risk of contamination and drug theft or falsification</a:t>
            </a:r>
          </a:p>
          <a:p>
            <a:r>
              <a:rPr lang="en-US" sz="2400" dirty="0">
                <a:latin typeface="Times New Roman" panose="02020603050405020304" pitchFamily="18" charset="0"/>
                <a:cs typeface="Times New Roman" panose="02020603050405020304" pitchFamily="18" charset="0"/>
              </a:rPr>
              <a:t>reducing the number of complaints and losses</a:t>
            </a:r>
          </a:p>
          <a:p>
            <a:r>
              <a:rPr lang="en-US" sz="2400" dirty="0">
                <a:latin typeface="Times New Roman" panose="02020603050405020304" pitchFamily="18" charset="0"/>
                <a:cs typeface="Times New Roman" panose="02020603050405020304" pitchFamily="18" charset="0"/>
              </a:rPr>
              <a:t>increase efficiency and reduce costs</a:t>
            </a:r>
          </a:p>
          <a:p>
            <a:r>
              <a:rPr lang="en-US" sz="2400" dirty="0">
                <a:latin typeface="Times New Roman" panose="02020603050405020304" pitchFamily="18" charset="0"/>
                <a:cs typeface="Times New Roman" panose="02020603050405020304" pitchFamily="18" charset="0"/>
              </a:rPr>
              <a:t>increasing customer confidence and improving reputation</a:t>
            </a:r>
          </a:p>
          <a:p>
            <a:r>
              <a:rPr lang="en-US" sz="2400" dirty="0">
                <a:latin typeface="Times New Roman" panose="02020603050405020304" pitchFamily="18" charset="0"/>
                <a:cs typeface="Times New Roman" panose="02020603050405020304" pitchFamily="18" charset="0"/>
              </a:rPr>
              <a:t>delivery of goods to the right address on time</a:t>
            </a:r>
          </a:p>
          <a:p>
            <a:pPr marL="0" indent="0">
              <a:buNone/>
            </a:pPr>
            <a:r>
              <a:rPr lang="en-US" sz="2400" dirty="0">
                <a:latin typeface="Times New Roman" panose="02020603050405020304" pitchFamily="18" charset="0"/>
                <a:cs typeface="Times New Roman" panose="02020603050405020304" pitchFamily="18" charset="0"/>
              </a:rPr>
              <a:t>That. compliance with GDP rules will improve not only supply chain control, but also the quality level and integrity of drugs in the pharmaceutical industry.</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46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2873386" y="3244334"/>
            <a:ext cx="6445227" cy="707886"/>
          </a:xfrm>
          <a:prstGeom prst="rect">
            <a:avLst/>
          </a:prstGeom>
        </p:spPr>
        <p:txBody>
          <a:bodyPr wrap="none">
            <a:spAutoFit/>
          </a:bodyPr>
          <a:lstStyle/>
          <a:p>
            <a:pPr algn="ctr"/>
            <a:r>
              <a:rPr lang="en-US" sz="4000" b="1" dirty="0"/>
              <a:t>THANK YOU FOR ATTENTION!</a:t>
            </a:r>
            <a:endParaRPr lang="ru-RU" sz="4000" b="1" dirty="0"/>
          </a:p>
        </p:txBody>
      </p:sp>
    </p:spTree>
    <p:extLst>
      <p:ext uri="{BB962C8B-B14F-4D97-AF65-F5344CB8AC3E}">
        <p14:creationId xmlns:p14="http://schemas.microsoft.com/office/powerpoint/2010/main" val="154769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27987"/>
          </a:xfrm>
        </p:spPr>
        <p:txBody>
          <a:bodyPr>
            <a:normAutofit fontScale="90000"/>
          </a:bodyPr>
          <a:lstStyle/>
          <a:p>
            <a:pPr algn="ctr"/>
            <a:r>
              <a:rPr lang="en-US" sz="3200" b="1" dirty="0"/>
              <a:t>procurement logistics</a:t>
            </a:r>
            <a:endParaRPr lang="ru-RU" sz="3200" b="1" dirty="0"/>
          </a:p>
        </p:txBody>
      </p:sp>
      <p:sp>
        <p:nvSpPr>
          <p:cNvPr id="3" name="Объект 2"/>
          <p:cNvSpPr>
            <a:spLocks noGrp="1"/>
          </p:cNvSpPr>
          <p:nvPr>
            <p:ph idx="1"/>
          </p:nvPr>
        </p:nvSpPr>
        <p:spPr>
          <a:xfrm>
            <a:off x="423745" y="1393902"/>
            <a:ext cx="11329639" cy="5207620"/>
          </a:xfrm>
        </p:spPr>
        <p:style>
          <a:lnRef idx="2">
            <a:schemeClr val="accent6"/>
          </a:lnRef>
          <a:fillRef idx="1">
            <a:schemeClr val="lt1"/>
          </a:fillRef>
          <a:effectRef idx="0">
            <a:schemeClr val="accent6"/>
          </a:effectRef>
          <a:fontRef idx="minor">
            <a:schemeClr val="dk1"/>
          </a:fontRef>
        </p:style>
        <p:txBody>
          <a:bodyPr/>
          <a:lstStyle/>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86361" y="1951463"/>
            <a:ext cx="3969834" cy="657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supplier selection</a:t>
            </a:r>
            <a:endParaRPr lang="ru-RU" sz="2400" dirty="0"/>
          </a:p>
        </p:txBody>
      </p:sp>
      <p:sp>
        <p:nvSpPr>
          <p:cNvPr id="5" name="Прямоугольник 4"/>
          <p:cNvSpPr/>
          <p:nvPr/>
        </p:nvSpPr>
        <p:spPr>
          <a:xfrm>
            <a:off x="2888166" y="3144644"/>
            <a:ext cx="5642517" cy="1014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Determining the need for medicines and medical devices and medical equipment</a:t>
            </a:r>
            <a:endParaRPr lang="ru-RU" sz="2400" dirty="0"/>
          </a:p>
        </p:txBody>
      </p:sp>
      <p:sp>
        <p:nvSpPr>
          <p:cNvPr id="6" name="Прямоугольник 5"/>
          <p:cNvSpPr/>
          <p:nvPr/>
        </p:nvSpPr>
        <p:spPr>
          <a:xfrm>
            <a:off x="6501161" y="4404732"/>
            <a:ext cx="3646449" cy="769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procurement organization and planning</a:t>
            </a:r>
            <a:endParaRPr lang="ru-RU" sz="2400" dirty="0"/>
          </a:p>
        </p:txBody>
      </p:sp>
      <p:sp>
        <p:nvSpPr>
          <p:cNvPr id="7" name="Прямоугольник 6"/>
          <p:cNvSpPr/>
          <p:nvPr/>
        </p:nvSpPr>
        <p:spPr>
          <a:xfrm rot="10800000" flipV="1">
            <a:off x="7086600" y="5593122"/>
            <a:ext cx="3791414" cy="7540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organizing the functioning of the supply system</a:t>
            </a:r>
            <a:endParaRPr lang="ru-RU" sz="2400" dirty="0"/>
          </a:p>
        </p:txBody>
      </p:sp>
      <p:sp>
        <p:nvSpPr>
          <p:cNvPr id="8" name="Выгнутая вверх стрелка 7"/>
          <p:cNvSpPr/>
          <p:nvPr/>
        </p:nvSpPr>
        <p:spPr>
          <a:xfrm rot="3859761">
            <a:off x="6272413" y="2296563"/>
            <a:ext cx="1158401" cy="5425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право стрелка 8"/>
          <p:cNvSpPr/>
          <p:nvPr/>
        </p:nvSpPr>
        <p:spPr>
          <a:xfrm rot="19598917">
            <a:off x="9004847" y="3108462"/>
            <a:ext cx="455367" cy="1260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право стрелка 9"/>
          <p:cNvSpPr/>
          <p:nvPr/>
        </p:nvSpPr>
        <p:spPr>
          <a:xfrm>
            <a:off x="10671717" y="5118410"/>
            <a:ext cx="412595" cy="10816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63887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61441"/>
          </a:xfrm>
        </p:spPr>
        <p:txBody>
          <a:bodyPr>
            <a:normAutofit fontScale="90000"/>
          </a:bodyPr>
          <a:lstStyle/>
          <a:p>
            <a:pPr algn="ctr"/>
            <a:r>
              <a:rPr lang="ru-RU" sz="2800" b="1" dirty="0" err="1"/>
              <a:t>Purchasing</a:t>
            </a:r>
            <a:r>
              <a:rPr lang="ru-RU" sz="2800" b="1" dirty="0"/>
              <a:t> </a:t>
            </a:r>
            <a:r>
              <a:rPr lang="ru-RU" sz="2800" b="1" dirty="0" err="1"/>
              <a:t>logistics</a:t>
            </a:r>
            <a:endParaRPr lang="ru-RU" sz="2800" b="1" dirty="0"/>
          </a:p>
        </p:txBody>
      </p:sp>
      <p:sp>
        <p:nvSpPr>
          <p:cNvPr id="3" name="Объект 2"/>
          <p:cNvSpPr>
            <a:spLocks noGrp="1"/>
          </p:cNvSpPr>
          <p:nvPr>
            <p:ph idx="1"/>
          </p:nvPr>
        </p:nvSpPr>
        <p:spPr>
          <a:xfrm>
            <a:off x="367990" y="1427356"/>
            <a:ext cx="11296186" cy="5140712"/>
          </a:xfrm>
        </p:spPr>
        <p:txBody>
          <a:bodyPr>
            <a:normAutofit fontScale="77500" lnSpcReduction="20000"/>
          </a:bodyPr>
          <a:lstStyle/>
          <a:p>
            <a:pPr marL="0" indent="0">
              <a:buNone/>
            </a:pP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Purchasing logistics functions: supplier selection, determination of the need for material resources, organization and planning of purchases, organization of the functioning of supply systems</a:t>
            </a:r>
            <a:r>
              <a:rPr lang="ru-RU" dirty="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quality of the goods is determined by such criteria as efficiency, compliance with the requirements of regulatory and technical documentation, remaining shelf life, cost, packaging, etc.</a:t>
            </a:r>
          </a:p>
          <a:p>
            <a:pPr marL="0" indent="0">
              <a:buNone/>
            </a:pPr>
            <a:r>
              <a:rPr lang="en-US" dirty="0">
                <a:latin typeface="Times New Roman" panose="02020603050405020304" pitchFamily="18" charset="0"/>
                <a:cs typeface="Times New Roman" panose="02020603050405020304" pitchFamily="18" charset="0"/>
              </a:rPr>
              <a:t>In international practice, when evaluating suppliers by the quality of the products supplied, </a:t>
            </a:r>
            <a:r>
              <a:rPr lang="en-US" b="1"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they use the method of establishing the minimum acceptable quality level (MAL), which consists in the fact that at the time of acceptance of the goods, the pharmaceutical organization fixes the amount of defective material (breakage, damage, shortage) according to the acceptance documents. This indicator (DUC) should not be higher than 4%.</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Quality rating = 100-20X% defect / AQL</a:t>
            </a:r>
            <a:endParaRPr lang="ru-RU" dirty="0">
              <a:latin typeface="Times New Roman" panose="02020603050405020304" pitchFamily="18" charset="0"/>
              <a:cs typeface="Times New Roman" panose="02020603050405020304" pitchFamily="18" charset="0"/>
            </a:endParaRPr>
          </a:p>
          <a:p>
            <a:pPr marL="0" indent="0">
              <a:buNone/>
            </a:pPr>
            <a:r>
              <a:rPr lang="ru-RU"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quantify the organization of goods distribution, depending on the complexity of the distribution channel of goods, the speed and ease of placing orders, guarantees of deliveries at the required time (JIT-just in time - just in time), the possibility of obtaining goods in small batches, the return of unsold products, the ability to use the most suitable mode of transport, etc. The assessment indicator is the assessment of the timing and fragmentation of </a:t>
            </a:r>
            <a:r>
              <a:rPr lang="en-US" dirty="0" err="1" smtClean="0">
                <a:latin typeface="Times New Roman" panose="02020603050405020304" pitchFamily="18" charset="0"/>
                <a:cs typeface="Times New Roman" panose="02020603050405020304" pitchFamily="18" charset="0"/>
              </a:rPr>
              <a:t>deliverie</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0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39139"/>
          </a:xfrm>
        </p:spPr>
        <p:txBody>
          <a:bodyPr>
            <a:normAutofit/>
          </a:bodyPr>
          <a:lstStyle/>
          <a:p>
            <a:pPr algn="ctr"/>
            <a:r>
              <a:rPr lang="en-US" sz="2400" b="1" dirty="0"/>
              <a:t>Purchasing logistics. The criterion is the quality of the goods.</a:t>
            </a:r>
            <a:endParaRPr lang="ru-RU" sz="2400" b="1" dirty="0"/>
          </a:p>
        </p:txBody>
      </p:sp>
      <p:sp>
        <p:nvSpPr>
          <p:cNvPr id="3" name="Объект 2"/>
          <p:cNvSpPr>
            <a:spLocks noGrp="1"/>
          </p:cNvSpPr>
          <p:nvPr>
            <p:ph idx="1"/>
          </p:nvPr>
        </p:nvSpPr>
        <p:spPr>
          <a:xfrm>
            <a:off x="838200" y="1405054"/>
            <a:ext cx="10515600" cy="5330283"/>
          </a:xfrm>
        </p:spPr>
        <p:txBody>
          <a:bodyPr>
            <a:noAutofit/>
          </a:bodyPr>
          <a:lstStyle/>
          <a:p>
            <a:r>
              <a:rPr lang="en-US" sz="2400" dirty="0">
                <a:latin typeface="Times New Roman" panose="02020603050405020304" pitchFamily="18" charset="0"/>
                <a:cs typeface="Times New Roman" panose="02020603050405020304" pitchFamily="18" charset="0"/>
              </a:rPr>
              <a:t>80- upon receipt of the ordered batch for 1 week. later or 2 weeks later. before the deadline;</a:t>
            </a:r>
          </a:p>
          <a:p>
            <a:r>
              <a:rPr lang="en-US" sz="2400" dirty="0">
                <a:latin typeface="Times New Roman" panose="02020603050405020304" pitchFamily="18" charset="0"/>
                <a:cs typeface="Times New Roman" panose="02020603050405020304" pitchFamily="18" charset="0"/>
              </a:rPr>
              <a:t>60 - upon receipt of the ordered batch for 2 weeks. later or 3 weeks later. before the deadline;</a:t>
            </a:r>
          </a:p>
          <a:p>
            <a:r>
              <a:rPr lang="en-US" sz="2400" dirty="0">
                <a:latin typeface="Times New Roman" panose="02020603050405020304" pitchFamily="18" charset="0"/>
                <a:cs typeface="Times New Roman" panose="02020603050405020304" pitchFamily="18" charset="0"/>
              </a:rPr>
              <a:t>40 - upon receipt of the ordered batch for 3 weeks. later or 4 weeks later. before the deadline;</a:t>
            </a:r>
          </a:p>
          <a:p>
            <a:r>
              <a:rPr lang="en-US" sz="2400" dirty="0">
                <a:latin typeface="Times New Roman" panose="02020603050405020304" pitchFamily="18" charset="0"/>
                <a:cs typeface="Times New Roman" panose="02020603050405020304" pitchFamily="18" charset="0"/>
              </a:rPr>
              <a:t>20- upon receipt of the ordered batch for 4 weeks. Later;</a:t>
            </a:r>
          </a:p>
          <a:p>
            <a:r>
              <a:rPr lang="en-US" sz="2400" dirty="0">
                <a:latin typeface="Times New Roman" panose="02020603050405020304" pitchFamily="18" charset="0"/>
                <a:cs typeface="Times New Roman" panose="02020603050405020304" pitchFamily="18" charset="0"/>
              </a:rPr>
              <a:t>0 - upon receipt of the ordered batch for 5 weeks. and more later;</a:t>
            </a:r>
          </a:p>
          <a:p>
            <a:r>
              <a:rPr lang="en-US" sz="2400" dirty="0">
                <a:latin typeface="Times New Roman" panose="02020603050405020304" pitchFamily="18" charset="0"/>
                <a:cs typeface="Times New Roman" panose="02020603050405020304" pitchFamily="18" charset="0"/>
              </a:rPr>
              <a:t>The estimate for the </a:t>
            </a:r>
            <a:r>
              <a:rPr lang="en-US" sz="2400" dirty="0" err="1">
                <a:latin typeface="Times New Roman" panose="02020603050405020304" pitchFamily="18" charset="0"/>
                <a:cs typeface="Times New Roman" panose="02020603050405020304" pitchFamily="18" charset="0"/>
              </a:rPr>
              <a:t>fractionality</a:t>
            </a:r>
            <a:r>
              <a:rPr lang="en-US" sz="2400" dirty="0">
                <a:latin typeface="Times New Roman" panose="02020603050405020304" pitchFamily="18" charset="0"/>
                <a:cs typeface="Times New Roman" panose="02020603050405020304" pitchFamily="18" charset="0"/>
              </a:rPr>
              <a:t> of deliveries is determined by dividing the number of planned shipments (</a:t>
            </a:r>
            <a:r>
              <a:rPr lang="en-US" sz="2400" dirty="0" err="1">
                <a:latin typeface="Times New Roman" panose="02020603050405020304" pitchFamily="18" charset="0"/>
                <a:cs typeface="Times New Roman" panose="02020603050405020304" pitchFamily="18" charset="0"/>
              </a:rPr>
              <a:t>Nplan</a:t>
            </a:r>
            <a:r>
              <a:rPr lang="en-US" sz="2400" dirty="0">
                <a:latin typeface="Times New Roman" panose="02020603050405020304" pitchFamily="18" charset="0"/>
                <a:cs typeface="Times New Roman" panose="02020603050405020304" pitchFamily="18" charset="0"/>
              </a:rPr>
              <a:t>.) by the number of actual shipments (</a:t>
            </a:r>
            <a:r>
              <a:rPr lang="en-US" sz="2400" dirty="0" err="1">
                <a:latin typeface="Times New Roman" panose="02020603050405020304" pitchFamily="18" charset="0"/>
                <a:cs typeface="Times New Roman" panose="02020603050405020304" pitchFamily="18" charset="0"/>
              </a:rPr>
              <a:t>Nfact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Od = H plan: H fact. X100</a:t>
            </a:r>
          </a:p>
          <a:p>
            <a:r>
              <a:rPr lang="en-US" sz="2400" dirty="0">
                <a:latin typeface="Times New Roman" panose="02020603050405020304" pitchFamily="18" charset="0"/>
                <a:cs typeface="Times New Roman" panose="02020603050405020304" pitchFamily="18" charset="0"/>
              </a:rPr>
              <a:t>With such an assessment system, the “passing” score for the quality of service by the consumer supplier should not be lower than 90.</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23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450290"/>
          </a:xfrm>
        </p:spPr>
        <p:txBody>
          <a:bodyPr>
            <a:normAutofit/>
          </a:bodyPr>
          <a:lstStyle/>
          <a:p>
            <a:pPr algn="ctr"/>
            <a:r>
              <a:rPr lang="en-US" sz="2400" b="1" dirty="0"/>
              <a:t>Purchasing logistics.</a:t>
            </a:r>
            <a:endParaRPr lang="ru-RU" sz="2400" dirty="0"/>
          </a:p>
        </p:txBody>
      </p:sp>
      <p:sp>
        <p:nvSpPr>
          <p:cNvPr id="3" name="Объект 2"/>
          <p:cNvSpPr>
            <a:spLocks noGrp="1"/>
          </p:cNvSpPr>
          <p:nvPr>
            <p:ph idx="1"/>
          </p:nvPr>
        </p:nvSpPr>
        <p:spPr>
          <a:xfrm>
            <a:off x="838200" y="1416206"/>
            <a:ext cx="10814824" cy="4760757"/>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 very important factor in determining competitiveness is business ethics, which cannot be measured quantitatively. Business ethics defines the basic principles of behavior, such as honesty and decency, unity of word and deed, benevolence, tact, delicacy, justice, self-criticism, high culture.</a:t>
            </a:r>
          </a:p>
          <a:p>
            <a:pPr marL="0" indent="0">
              <a:buNone/>
            </a:pPr>
            <a:r>
              <a:rPr lang="en-US" sz="2400" dirty="0">
                <a:latin typeface="Times New Roman" panose="02020603050405020304" pitchFamily="18" charset="0"/>
                <a:cs typeface="Times New Roman" panose="02020603050405020304" pitchFamily="18" charset="0"/>
              </a:rPr>
              <a:t>There is an expert assessment of several suppliers: </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assessment </a:t>
            </a:r>
            <a:r>
              <a:rPr lang="en-US" sz="2400" dirty="0">
                <a:latin typeface="Times New Roman" panose="02020603050405020304" pitchFamily="18" charset="0"/>
                <a:cs typeface="Times New Roman" panose="02020603050405020304" pitchFamily="18" charset="0"/>
              </a:rPr>
              <a:t>criteria are selected, the weight of each criterion is established by expert means, an assessment scale is selected (for example, a point scale), </a:t>
            </a:r>
            <a:r>
              <a:rPr lang="en-US" sz="2400" dirty="0" smtClean="0">
                <a:latin typeface="Times New Roman" panose="02020603050405020304" pitchFamily="18" charset="0"/>
                <a:cs typeface="Times New Roman" panose="02020603050405020304" pitchFamily="18" charset="0"/>
              </a:rPr>
              <a:t>suppliers </a:t>
            </a:r>
            <a:r>
              <a:rPr lang="en-US" sz="2400" dirty="0">
                <a:latin typeface="Times New Roman" panose="02020603050405020304" pitchFamily="18" charset="0"/>
                <a:cs typeface="Times New Roman" panose="02020603050405020304" pitchFamily="18" charset="0"/>
              </a:rPr>
              <a:t>are evaluated according to the selected criteria, an assessment is calculated taking into account the weight of the criterion, the overall rating of suppliers is determined for all criteria, a decision is made about further cooperation. </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weight of the supplier selection criterion is calculated, attention is drawn to the availability of appropriate licenses that give the right to carry out pharmaceutical activities.</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5154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t>Procurement logistics. Management of tender purchases.</a:t>
            </a:r>
            <a:endParaRPr lang="ru-RU" sz="2400" b="1" dirty="0"/>
          </a:p>
        </p:txBody>
      </p:sp>
      <p:sp>
        <p:nvSpPr>
          <p:cNvPr id="3" name="Объект 2"/>
          <p:cNvSpPr>
            <a:spLocks noGrp="1"/>
          </p:cNvSpPr>
          <p:nvPr>
            <p:ph idx="1"/>
          </p:nvPr>
        </p:nvSpPr>
        <p:spPr>
          <a:xfrm>
            <a:off x="434897" y="1583472"/>
            <a:ext cx="11240429" cy="5096107"/>
          </a:xfrm>
        </p:spPr>
        <p:txBody>
          <a:bodyPr>
            <a:normAutofit fontScale="77500" lnSpcReduction="20000"/>
          </a:bodyPr>
          <a:lstStyle/>
          <a:p>
            <a:pPr marL="0" indent="0">
              <a:buNone/>
            </a:pPr>
            <a:r>
              <a:rPr lang="en-US" sz="3100" dirty="0">
                <a:latin typeface="Times New Roman" panose="02020603050405020304" pitchFamily="18" charset="0"/>
                <a:cs typeface="Times New Roman" panose="02020603050405020304" pitchFamily="18" charset="0"/>
              </a:rPr>
              <a:t>The most adequate way of placing state orders for the purchase of medicines, medical equipment, medical devices is competitive (tender purchases).</a:t>
            </a:r>
          </a:p>
          <a:p>
            <a:pPr marL="0" indent="0">
              <a:buNone/>
            </a:pPr>
            <a:r>
              <a:rPr lang="en-US" sz="3100" dirty="0">
                <a:latin typeface="Times New Roman" panose="02020603050405020304" pitchFamily="18" charset="0"/>
                <a:cs typeface="Times New Roman" panose="02020603050405020304" pitchFamily="18" charset="0"/>
              </a:rPr>
              <a:t>The main regulatory documents regulating the legislation on the contract system in the field of procurement of goods, works, services for state and municipal needs:</a:t>
            </a:r>
          </a:p>
          <a:p>
            <a:pPr marL="0" indent="0">
              <a:buNone/>
            </a:pPr>
            <a:r>
              <a:rPr lang="en-US" sz="3100" dirty="0">
                <a:latin typeface="Times New Roman" panose="02020603050405020304" pitchFamily="18" charset="0"/>
                <a:cs typeface="Times New Roman" panose="02020603050405020304" pitchFamily="18" charset="0"/>
              </a:rPr>
              <a:t>The legislation of the Russian Federation on the contract system in the field of procurement is based on the following documents:</a:t>
            </a:r>
          </a:p>
          <a:p>
            <a:r>
              <a:rPr lang="en-US" sz="3100" dirty="0">
                <a:solidFill>
                  <a:srgbClr val="FF0000"/>
                </a:solidFill>
                <a:latin typeface="Times New Roman" panose="02020603050405020304" pitchFamily="18" charset="0"/>
                <a:cs typeface="Times New Roman" panose="02020603050405020304" pitchFamily="18" charset="0"/>
              </a:rPr>
              <a:t>1.</a:t>
            </a:r>
            <a:r>
              <a:rPr lang="en-US" sz="3100" dirty="0">
                <a:latin typeface="Times New Roman" panose="02020603050405020304" pitchFamily="18" charset="0"/>
                <a:cs typeface="Times New Roman" panose="02020603050405020304" pitchFamily="18" charset="0"/>
              </a:rPr>
              <a:t> The Constitution of the Russian Federation </a:t>
            </a:r>
            <a:r>
              <a:rPr lang="en-US" sz="3100" dirty="0">
                <a:solidFill>
                  <a:srgbClr val="FF0000"/>
                </a:solidFill>
                <a:latin typeface="Times New Roman" panose="02020603050405020304" pitchFamily="18" charset="0"/>
                <a:cs typeface="Times New Roman" panose="02020603050405020304" pitchFamily="18" charset="0"/>
              </a:rPr>
              <a:t>2.</a:t>
            </a:r>
            <a:r>
              <a:rPr lang="en-US" sz="3100" dirty="0">
                <a:latin typeface="Times New Roman" panose="02020603050405020304" pitchFamily="18" charset="0"/>
                <a:cs typeface="Times New Roman" panose="02020603050405020304" pitchFamily="18" charset="0"/>
              </a:rPr>
              <a:t> The Civil Code of the Russian Federation </a:t>
            </a:r>
            <a:r>
              <a:rPr lang="en-US" sz="3100" dirty="0">
                <a:solidFill>
                  <a:srgbClr val="FF0000"/>
                </a:solidFill>
                <a:latin typeface="Times New Roman" panose="02020603050405020304" pitchFamily="18" charset="0"/>
                <a:cs typeface="Times New Roman" panose="02020603050405020304" pitchFamily="18" charset="0"/>
              </a:rPr>
              <a:t>3. </a:t>
            </a:r>
            <a:r>
              <a:rPr lang="en-US" sz="3100" dirty="0">
                <a:latin typeface="Times New Roman" panose="02020603050405020304" pitchFamily="18" charset="0"/>
                <a:cs typeface="Times New Roman" panose="02020603050405020304" pitchFamily="18" charset="0"/>
              </a:rPr>
              <a:t>The Budget Code of the Russian Federation </a:t>
            </a:r>
            <a:r>
              <a:rPr lang="en-US" sz="3100" dirty="0">
                <a:solidFill>
                  <a:srgbClr val="FF0000"/>
                </a:solidFill>
                <a:latin typeface="Times New Roman" panose="02020603050405020304" pitchFamily="18" charset="0"/>
                <a:cs typeface="Times New Roman" panose="02020603050405020304" pitchFamily="18" charset="0"/>
              </a:rPr>
              <a:t>4. </a:t>
            </a:r>
            <a:r>
              <a:rPr lang="en-US" sz="3100" dirty="0">
                <a:latin typeface="Times New Roman" panose="02020603050405020304" pitchFamily="18" charset="0"/>
                <a:cs typeface="Times New Roman" panose="02020603050405020304" pitchFamily="18" charset="0"/>
              </a:rPr>
              <a:t>The Federal Law of April 5, 2013 N 44-FZ "On the contract system in the field of procurement of goods, works, services to meet state and municipal needs", Law No. 223- Federal Law, Federal Law No. 135 dated 26.07.2006 – Federal Law “On protection of competition, etc</a:t>
            </a:r>
            <a:r>
              <a:rPr lang="en-US" sz="3100" dirty="0">
                <a:solidFill>
                  <a:srgbClr val="FF0000"/>
                </a:solidFill>
                <a:latin typeface="Times New Roman" panose="02020603050405020304" pitchFamily="18" charset="0"/>
                <a:cs typeface="Times New Roman" panose="02020603050405020304" pitchFamily="18" charset="0"/>
              </a:rPr>
              <a:t>. 5</a:t>
            </a:r>
            <a:r>
              <a:rPr lang="en-US" sz="3100" dirty="0">
                <a:latin typeface="Times New Roman" panose="02020603050405020304" pitchFamily="18" charset="0"/>
                <a:cs typeface="Times New Roman" panose="02020603050405020304" pitchFamily="18" charset="0"/>
              </a:rPr>
              <a:t>. and other federal laws regulating the relations specified in Part 1, Article 1 of this Law. 1. The Constitution of the Russian Federation 2. The Civil Code of the Russian Federation 3. The Budget Code of the Russian Federation 4. The Federal Law of April 5, 2013 N 44-FZ "On the contract system in the field of procurement of goods, works, services to meet state and municipal needs", Law No. 223- Federal Law, Federal Law No. 135 dated 26.07.2006 – Federal Law “On protection of competition, etc. 5. and other federal laws regulating the relations specified in Part 1, Article 1 of this Law.</a:t>
            </a:r>
          </a:p>
          <a:p>
            <a:endParaRPr lang="ru-RU" dirty="0"/>
          </a:p>
        </p:txBody>
      </p:sp>
    </p:spTree>
    <p:extLst>
      <p:ext uri="{BB962C8B-B14F-4D97-AF65-F5344CB8AC3E}">
        <p14:creationId xmlns:p14="http://schemas.microsoft.com/office/powerpoint/2010/main" val="64302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4829"/>
            <a:ext cx="10515600" cy="479503"/>
          </a:xfrm>
        </p:spPr>
        <p:txBody>
          <a:bodyPr>
            <a:normAutofit/>
          </a:bodyPr>
          <a:lstStyle/>
          <a:p>
            <a:pPr algn="ctr"/>
            <a:r>
              <a:rPr lang="en-US" sz="2800" b="1" dirty="0"/>
              <a:t>Procurement logistics. Management of tender purchases.</a:t>
            </a:r>
            <a:endParaRPr lang="ru-RU" sz="2800" b="1" dirty="0"/>
          </a:p>
        </p:txBody>
      </p:sp>
      <p:sp>
        <p:nvSpPr>
          <p:cNvPr id="3" name="Объект 2"/>
          <p:cNvSpPr>
            <a:spLocks noGrp="1"/>
          </p:cNvSpPr>
          <p:nvPr>
            <p:ph idx="1"/>
          </p:nvPr>
        </p:nvSpPr>
        <p:spPr>
          <a:xfrm>
            <a:off x="479502" y="1293540"/>
            <a:ext cx="10874298" cy="533028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Of particular importance are the provisions of Art. 71 of the Constitution of the Russian Federation, relating to the jurisdiction of Russia such issues as establishing the procedure for organizing and operating federal executive bodies (clause "g"), establishing the legal foundations of a single market (clause "g"), civil legislation (clause "o" ).</a:t>
            </a:r>
          </a:p>
          <a:p>
            <a:pPr marL="0" indent="0">
              <a:buNone/>
            </a:pPr>
            <a:r>
              <a:rPr lang="en-US" sz="2400" dirty="0">
                <a:latin typeface="Times New Roman" panose="02020603050405020304" pitchFamily="18" charset="0"/>
                <a:cs typeface="Times New Roman" panose="02020603050405020304" pitchFamily="18" charset="0"/>
              </a:rPr>
              <a:t>In accordance with Part 1 of Art. 76 of the Constitution of the Russian Federation on the subjects of the jurisdiction of Russia, federal constitutional laws and federal laws are adopted that have direct effect on the entire territory of the Russian Federation. Accordingly, in part 1 of the commented article, we are talking about legislative acts only at the federal level. Definition as the basis of the RF legislation on the contract system in the field of procurement of the Civil Code of the Russian Federation and the Budget Code of the Russian Federation, i.e. the main legislative acts, respectively, civil legislation and budgetary legislation, is predetermined by the subject of regulation of these legislative branches. Each customer develops a regulation in order to regulate procurement activities.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5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58284"/>
            <a:ext cx="10515600" cy="457200"/>
          </a:xfrm>
        </p:spPr>
        <p:txBody>
          <a:bodyPr>
            <a:normAutofit/>
          </a:bodyPr>
          <a:lstStyle/>
          <a:p>
            <a:pPr algn="ctr"/>
            <a:r>
              <a:rPr lang="en-US" sz="2400" b="1" dirty="0">
                <a:latin typeface="Times New Roman" panose="02020603050405020304" pitchFamily="18" charset="0"/>
                <a:cs typeface="Times New Roman" panose="02020603050405020304" pitchFamily="18" charset="0"/>
              </a:rPr>
              <a:t>Procurement logistics. Management of tender purchases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15484"/>
            <a:ext cx="10515600" cy="5341433"/>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In accordance with Part 3 of Art. 4 of the Federal Law on the contract system in the field of procurement to meet state and municipal needs, a unified information system (hereinafter referred to as the UIS) must contain: </a:t>
            </a:r>
            <a:r>
              <a:rPr lang="en-US" dirty="0">
                <a:solidFill>
                  <a:srgbClr val="FF0000"/>
                </a:solidFill>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procurement plans; 2) plans-schedules; </a:t>
            </a:r>
            <a:r>
              <a:rPr lang="en-US" dirty="0">
                <a:solidFill>
                  <a:srgbClr val="FF0000"/>
                </a:solidFill>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information on the implementation of procurement plans and schedules</a:t>
            </a:r>
          </a:p>
          <a:p>
            <a:r>
              <a:rPr lang="en-US" dirty="0">
                <a:solidFill>
                  <a:srgbClr val="FF0000"/>
                </a:solidFill>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information on the conditions, prohibitions and restrictions on the admission of goods originating from a foreign state or a group of foreign states, works, services, respectively, performed, provided by foreign persons, a list of foreign states, groups of foreign states with which the Russian Federation has concluded international treaties on mutual application of national treatment in procurement, as well as the conditions for the application of such national treatment; </a:t>
            </a:r>
            <a:r>
              <a:rPr lang="en-US" dirty="0">
                <a:solidFill>
                  <a:srgbClr val="FF0000"/>
                </a:solidFill>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information on procurement, on the execution of contracts</a:t>
            </a:r>
            <a:r>
              <a:rPr lang="en-US" dirty="0">
                <a:solidFill>
                  <a:srgbClr val="FF0000"/>
                </a:solidFill>
                <a:latin typeface="Times New Roman" panose="02020603050405020304" pitchFamily="18" charset="0"/>
                <a:cs typeface="Times New Roman" panose="02020603050405020304" pitchFamily="18" charset="0"/>
              </a:rPr>
              <a:t>; 6) </a:t>
            </a:r>
            <a:r>
              <a:rPr lang="en-US" dirty="0">
                <a:latin typeface="Times New Roman" panose="02020603050405020304" pitchFamily="18" charset="0"/>
                <a:cs typeface="Times New Roman" panose="02020603050405020304" pitchFamily="18" charset="0"/>
              </a:rPr>
              <a:t>register of contracts concluded by customers; </a:t>
            </a:r>
            <a:r>
              <a:rPr lang="en-US" dirty="0">
                <a:solidFill>
                  <a:srgbClr val="FF0000"/>
                </a:solidFill>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a register of unscrupulous suppliers (contractors, performers</a:t>
            </a:r>
            <a:r>
              <a:rPr lang="en-US" dirty="0">
                <a:solidFill>
                  <a:srgbClr val="FF0000"/>
                </a:solidFill>
                <a:latin typeface="Times New Roman" panose="02020603050405020304" pitchFamily="18" charset="0"/>
                <a:cs typeface="Times New Roman" panose="02020603050405020304" pitchFamily="18" charset="0"/>
              </a:rPr>
              <a:t>); 8)</a:t>
            </a:r>
            <a:r>
              <a:rPr lang="en-US" dirty="0">
                <a:latin typeface="Times New Roman" panose="02020603050405020304" pitchFamily="18" charset="0"/>
                <a:cs typeface="Times New Roman" panose="02020603050405020304" pitchFamily="18" charset="0"/>
              </a:rPr>
              <a:t> a library of standard contracts, standard conditions of contracts; </a:t>
            </a:r>
            <a:r>
              <a:rPr lang="en-US" dirty="0">
                <a:solidFill>
                  <a:srgbClr val="FF0000"/>
                </a:solidFill>
                <a:latin typeface="Times New Roman" panose="02020603050405020304" pitchFamily="18" charset="0"/>
                <a:cs typeface="Times New Roman" panose="02020603050405020304" pitchFamily="18" charset="0"/>
              </a:rPr>
              <a:t>9) </a:t>
            </a:r>
            <a:r>
              <a:rPr lang="en-US" dirty="0">
                <a:latin typeface="Times New Roman" panose="02020603050405020304" pitchFamily="18" charset="0"/>
                <a:cs typeface="Times New Roman" panose="02020603050405020304" pitchFamily="18" charset="0"/>
              </a:rPr>
              <a:t>register of bank guarantees; </a:t>
            </a:r>
            <a:r>
              <a:rPr lang="en-US" dirty="0">
                <a:solidFill>
                  <a:srgbClr val="FF0000"/>
                </a:solidFill>
                <a:latin typeface="Times New Roman" panose="02020603050405020304" pitchFamily="18" charset="0"/>
                <a:cs typeface="Times New Roman" panose="02020603050405020304" pitchFamily="18" charset="0"/>
              </a:rPr>
              <a:t>10) </a:t>
            </a:r>
            <a:r>
              <a:rPr lang="en-US" dirty="0">
                <a:latin typeface="Times New Roman" panose="02020603050405020304" pitchFamily="18" charset="0"/>
                <a:cs typeface="Times New Roman" panose="02020603050405020304" pitchFamily="18" charset="0"/>
              </a:rPr>
              <a:t>register of complaints, scheduled and unscheduled inspections, their results and orders issued; </a:t>
            </a:r>
            <a:r>
              <a:rPr lang="en-US" dirty="0">
                <a:solidFill>
                  <a:srgbClr val="FF0000"/>
                </a:solidFill>
                <a:latin typeface="Times New Roman" panose="02020603050405020304" pitchFamily="18" charset="0"/>
                <a:cs typeface="Times New Roman" panose="02020603050405020304" pitchFamily="18" charset="0"/>
              </a:rPr>
              <a:t>11) </a:t>
            </a:r>
            <a:r>
              <a:rPr lang="en-US" dirty="0">
                <a:latin typeface="Times New Roman" panose="02020603050405020304" pitchFamily="18" charset="0"/>
                <a:cs typeface="Times New Roman" panose="02020603050405020304" pitchFamily="18" charset="0"/>
              </a:rPr>
              <a:t>a list of international financial organizations established in accordance with international agreements to which the Russian Federation is a party, as well as international financial organizations with which the Russian Federation has concluded international agreements;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386229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4342</Words>
  <Application>Microsoft Office PowerPoint</Application>
  <PresentationFormat>Широкоэкранный</PresentationFormat>
  <Paragraphs>167</Paragraphs>
  <Slides>31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Blogger Sans</vt:lpstr>
      <vt:lpstr>Blogger Sans Light</vt:lpstr>
      <vt:lpstr>Book Antiqua</vt:lpstr>
      <vt:lpstr>Calibri</vt:lpstr>
      <vt:lpstr>inherit</vt:lpstr>
      <vt:lpstr>Times New Roman</vt:lpstr>
      <vt:lpstr>Тема Office</vt:lpstr>
      <vt:lpstr>Purchasing logistics of a pharmaceutical organization  </vt:lpstr>
      <vt:lpstr>Purchasing logistics</vt:lpstr>
      <vt:lpstr>procurement logistics</vt:lpstr>
      <vt:lpstr>Purchasing logistics</vt:lpstr>
      <vt:lpstr>Purchasing logistics. The criterion is the quality of the goods.</vt:lpstr>
      <vt:lpstr>Purchasing logistics.</vt:lpstr>
      <vt:lpstr>Procurement logistics. Management of tender purchases.</vt:lpstr>
      <vt:lpstr>Procurement logistics. Management of tender purchases.</vt:lpstr>
      <vt:lpstr>Procurement logistics. Management of tender purchases</vt:lpstr>
      <vt:lpstr>Procurement logistics. Management of tender purchases</vt:lpstr>
      <vt:lpstr>Procurement methods </vt:lpstr>
      <vt:lpstr>Procurement logistics. Management of tender purchases. Good Distribution Practice (GDP)</vt:lpstr>
      <vt:lpstr>Procurement logistics. Management of tender purchases. Good Distribution Practice (GDP)</vt:lpstr>
      <vt:lpstr>The main stages of tender purchases</vt:lpstr>
      <vt:lpstr>The main stages of tender purchases</vt:lpstr>
      <vt:lpstr>Division of functions between managers of different levels </vt:lpstr>
      <vt:lpstr>Russian pharmaceutical market. Conceptual apparatus</vt:lpstr>
      <vt:lpstr>Analysis of the pharmaceutical market</vt:lpstr>
      <vt:lpstr>Subjects of the pharmaceutical market </vt:lpstr>
      <vt:lpstr>Pharmaceutical market facilities </vt:lpstr>
      <vt:lpstr>Main forms of state regulation of the pharmaceutical market</vt:lpstr>
      <vt:lpstr>How many pharmaceutical companies are there in Russia?</vt:lpstr>
      <vt:lpstr>Supplier types</vt:lpstr>
      <vt:lpstr>Wholesale intermediaries: classification and functions </vt:lpstr>
      <vt:lpstr>GDP standard ("Good distribution practice" - Good Distribution Practice).</vt:lpstr>
      <vt:lpstr>Good Storage Practice Standard (GSP)</vt:lpstr>
      <vt:lpstr>Good distribution practice (English GDP - good distribution practice) </vt:lpstr>
      <vt:lpstr>THE QUALITY CONTROL SYSTEM FOR MEDICINES WILL ENSURE:</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44</cp:revision>
  <dcterms:created xsi:type="dcterms:W3CDTF">2020-04-23T06:28:02Z</dcterms:created>
  <dcterms:modified xsi:type="dcterms:W3CDTF">2024-08-15T08:58:38Z</dcterms:modified>
</cp:coreProperties>
</file>