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60" r:id="rId5"/>
    <p:sldId id="261" r:id="rId6"/>
    <p:sldId id="262" r:id="rId7"/>
    <p:sldId id="264" r:id="rId8"/>
    <p:sldId id="267" r:id="rId9"/>
    <p:sldId id="265" r:id="rId10"/>
    <p:sldId id="266" r:id="rId11"/>
    <p:sldId id="263" r:id="rId12"/>
    <p:sldId id="268"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59" r:id="rId42"/>
    <p:sldId id="258"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16.08.2024</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16.08.2024</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16.08.2024</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16.08.2024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16.08.2024</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16.08.2024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16.08.2024</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2800" dirty="0"/>
              <a:t>Pharmaceutical Organization Warehousing </a:t>
            </a:r>
            <a:r>
              <a:rPr lang="en-US" sz="2800" dirty="0" smtClean="0"/>
              <a:t>Logistics</a:t>
            </a:r>
            <a:r>
              <a:rPr lang="ru-RU" sz="2800" dirty="0" smtClean="0"/>
              <a:t/>
            </a:r>
            <a:br>
              <a:rPr lang="ru-RU" sz="2800" dirty="0" smtClean="0"/>
            </a:br>
            <a:endParaRPr lang="ru-RU" sz="2800" b="1" dirty="0"/>
          </a:p>
        </p:txBody>
      </p:sp>
      <p:sp>
        <p:nvSpPr>
          <p:cNvPr id="3" name="Подзаголовок 2"/>
          <p:cNvSpPr>
            <a:spLocks noGrp="1"/>
          </p:cNvSpPr>
          <p:nvPr>
            <p:ph type="subTitle"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Prof</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Tuhbatullina</a:t>
            </a:r>
            <a:r>
              <a:rPr lang="en-US" b="1" dirty="0">
                <a:latin typeface="Times New Roman" panose="02020603050405020304" pitchFamily="18" charset="0"/>
                <a:cs typeface="Times New Roman" panose="02020603050405020304" pitchFamily="18" charset="0"/>
              </a:rPr>
              <a:t> R</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G</a:t>
            </a:r>
            <a:r>
              <a:rPr lang="ru-RU"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Doctor of Pharmacy.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Republic of </a:t>
            </a:r>
            <a:r>
              <a:rPr lang="en-US" dirty="0" err="1">
                <a:latin typeface="Times New Roman" panose="02020603050405020304" pitchFamily="18" charset="0"/>
                <a:cs typeface="Times New Roman" panose="02020603050405020304" pitchFamily="18" charset="0"/>
              </a:rPr>
              <a:t>Tatarstan</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Russian Federation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27987"/>
          </a:xfrm>
        </p:spPr>
        <p:txBody>
          <a:bodyPr>
            <a:normAutofit/>
          </a:bodyPr>
          <a:lstStyle/>
          <a:p>
            <a:r>
              <a:rPr lang="en-US" sz="2400" b="1" dirty="0">
                <a:latin typeface="Times New Roman" panose="02020603050405020304" pitchFamily="18" charset="0"/>
                <a:cs typeface="Times New Roman" panose="02020603050405020304" pitchFamily="18" charset="0"/>
              </a:rPr>
              <a:t>Regulatory framework for the storage of medicines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93902"/>
            <a:ext cx="10515600" cy="4783061"/>
          </a:xfrm>
        </p:spPr>
        <p:txBody>
          <a:bodyPr>
            <a:normAutofit/>
          </a:bodyPr>
          <a:lstStyle/>
          <a:p>
            <a:r>
              <a:rPr lang="en-US" sz="2400" b="1" dirty="0">
                <a:latin typeface="Times New Roman" panose="02020603050405020304" pitchFamily="18" charset="0"/>
                <a:cs typeface="Times New Roman" panose="02020603050405020304" pitchFamily="18" charset="0"/>
              </a:rPr>
              <a:t>continuous monitoring </a:t>
            </a:r>
            <a:r>
              <a:rPr lang="en-US" sz="2400" dirty="0">
                <a:latin typeface="Times New Roman" panose="02020603050405020304" pitchFamily="18" charset="0"/>
                <a:cs typeface="Times New Roman" panose="02020603050405020304" pitchFamily="18" charset="0"/>
              </a:rPr>
              <a:t>of the temperature regime during storage of </a:t>
            </a:r>
            <a:r>
              <a:rPr lang="en-US" sz="2400" dirty="0" err="1">
                <a:latin typeface="Times New Roman" panose="02020603050405020304" pitchFamily="18" charset="0"/>
                <a:cs typeface="Times New Roman" panose="02020603050405020304" pitchFamily="18" charset="0"/>
              </a:rPr>
              <a:t>thermosensitive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thermolabile</a:t>
            </a:r>
            <a:r>
              <a:rPr lang="en-US" sz="2400" dirty="0">
                <a:latin typeface="Times New Roman" panose="02020603050405020304" pitchFamily="18" charset="0"/>
                <a:cs typeface="Times New Roman" panose="02020603050405020304" pitchFamily="18" charset="0"/>
              </a:rPr>
              <a:t>) drugs in refrigerators, cabinets, refrigerators is carried out using thermographs and temperature recorders, the readings of which, in the case of </a:t>
            </a:r>
            <a:r>
              <a:rPr lang="en-US" sz="2400" dirty="0" err="1">
                <a:latin typeface="Times New Roman" panose="02020603050405020304" pitchFamily="18" charset="0"/>
                <a:cs typeface="Times New Roman" panose="02020603050405020304" pitchFamily="18" charset="0"/>
              </a:rPr>
              <a:t>immunobiological</a:t>
            </a:r>
            <a:r>
              <a:rPr lang="en-US" sz="2400" dirty="0">
                <a:latin typeface="Times New Roman" panose="02020603050405020304" pitchFamily="18" charset="0"/>
                <a:cs typeface="Times New Roman" panose="02020603050405020304" pitchFamily="18" charset="0"/>
              </a:rPr>
              <a:t> drugs, are recorded at least twice a day. Other drugs (not related to </a:t>
            </a:r>
            <a:r>
              <a:rPr lang="en-US" sz="2400" dirty="0" err="1">
                <a:latin typeface="Times New Roman" panose="02020603050405020304" pitchFamily="18" charset="0"/>
                <a:cs typeface="Times New Roman" panose="02020603050405020304" pitchFamily="18" charset="0"/>
              </a:rPr>
              <a:t>immunobiological</a:t>
            </a:r>
            <a:r>
              <a:rPr lang="en-US" sz="2400" dirty="0">
                <a:latin typeface="Times New Roman" panose="02020603050405020304" pitchFamily="18" charset="0"/>
                <a:cs typeface="Times New Roman" panose="02020603050405020304" pitchFamily="18" charset="0"/>
              </a:rPr>
              <a:t>) do not require registration of thermographs and temperature recorders at least twice a day.</a:t>
            </a:r>
          </a:p>
          <a:p>
            <a:r>
              <a:rPr lang="en-US" sz="2400" b="1" dirty="0">
                <a:latin typeface="Times New Roman" panose="02020603050405020304" pitchFamily="18" charset="0"/>
                <a:cs typeface="Times New Roman" panose="02020603050405020304" pitchFamily="18" charset="0"/>
              </a:rPr>
              <a:t>Storage conditions.</a:t>
            </a:r>
          </a:p>
          <a:p>
            <a:pPr marL="0" indent="0">
              <a:buNone/>
            </a:pPr>
            <a:r>
              <a:rPr lang="en-US" sz="2400" dirty="0">
                <a:latin typeface="Times New Roman" panose="02020603050405020304" pitchFamily="18" charset="0"/>
                <a:cs typeface="Times New Roman" panose="02020603050405020304" pitchFamily="18" charset="0"/>
              </a:rPr>
              <a:t>If the medicinal product package indicates “Does not require special storage conditions” as the storage conditions, then the temperature is from 15 to 25 ° C, without requirements for light and moisture protective packaging. The wording "Do not freeze" means a temperature not lower than +2°C, unless otherwise specified in the monograph or normative documentation.</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18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8922" y="724829"/>
            <a:ext cx="10515600" cy="579864"/>
          </a:xfrm>
        </p:spPr>
        <p:txBody>
          <a:bodyPr>
            <a:noAutofit/>
          </a:bodyPr>
          <a:lstStyle/>
          <a:p>
            <a:pPr algn="ctr"/>
            <a:r>
              <a:rPr lang="en-US" sz="2400" b="1" dirty="0">
                <a:latin typeface="Times New Roman" panose="02020603050405020304" pitchFamily="18" charset="0"/>
                <a:cs typeface="Times New Roman" panose="02020603050405020304" pitchFamily="18" charset="0"/>
              </a:rPr>
              <a:t>General requirements for the arrangement and operation of storage facilities for medicines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9502" y="1304692"/>
            <a:ext cx="10874298" cy="5319131"/>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device, composition, size of areas (for manufacturers of medicines, drug wholesalers), operation and equipment of premises for storing medicines must ensure their safety 2010 N 1221n, - see the previous edition).</a:t>
            </a:r>
          </a:p>
          <a:p>
            <a:r>
              <a:rPr lang="en-US" sz="2400" dirty="0">
                <a:latin typeface="Times New Roman" panose="02020603050405020304" pitchFamily="18" charset="0"/>
                <a:cs typeface="Times New Roman" panose="02020603050405020304" pitchFamily="18" charset="0"/>
              </a:rPr>
              <a:t>Premises for storage of medicinal products must be maintained at a certain temperature and humidity to ensure storage of medicinal products in accordance with the requirements of medicinal product manufacturers indicated on the primary and secondary (consumer) packaging.</a:t>
            </a:r>
          </a:p>
          <a:p>
            <a:r>
              <a:rPr lang="en-US" sz="2400" dirty="0">
                <a:latin typeface="Times New Roman" panose="02020603050405020304" pitchFamily="18" charset="0"/>
                <a:cs typeface="Times New Roman" panose="02020603050405020304" pitchFamily="18" charset="0"/>
              </a:rPr>
              <a:t>Premises for the storage of medicines should be equipped with air conditioners and other equipment to ensure the storage of medicines in accordance with the requirements of medicine manufacturers indicated on the primary and secondary (consumer) packaging, or it is recommended that the premises be equipped with vents, transoms, second lattice doors.</a:t>
            </a:r>
          </a:p>
          <a:p>
            <a:r>
              <a:rPr lang="en-US" sz="2400" dirty="0">
                <a:latin typeface="Times New Roman" panose="02020603050405020304" pitchFamily="18" charset="0"/>
                <a:cs typeface="Times New Roman" panose="02020603050405020304" pitchFamily="18" charset="0"/>
              </a:rPr>
              <a:t>Premises for the storage of medicines should be provided with racks, cabinets, pallets, and storage boxes.</a:t>
            </a:r>
          </a:p>
          <a:p>
            <a:r>
              <a:rPr lang="en-US" sz="2400" dirty="0">
                <a:latin typeface="Times New Roman" panose="02020603050405020304" pitchFamily="18" charset="0"/>
                <a:cs typeface="Times New Roman" panose="02020603050405020304" pitchFamily="18" charset="0"/>
              </a:rPr>
              <a:t>Finishing of premises for storing medicines (internal surfaces of walls, ceilings) should be smooth and allow for wet cleaning.</a:t>
            </a:r>
            <a:endParaRPr lang="ru-RU" sz="2400" dirty="0">
              <a:latin typeface="Times New Roman" panose="02020603050405020304" pitchFamily="18"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343385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9435"/>
            <a:ext cx="10515600" cy="512955"/>
          </a:xfrm>
        </p:spPr>
        <p:txBody>
          <a:bodyPr>
            <a:noAutofit/>
          </a:bodyPr>
          <a:lstStyle/>
          <a:p>
            <a:r>
              <a:rPr lang="en-US" sz="2400" b="1" dirty="0">
                <a:latin typeface="Times New Roman" panose="02020603050405020304" pitchFamily="18" charset="0"/>
                <a:cs typeface="Times New Roman" panose="02020603050405020304" pitchFamily="18" charset="0"/>
              </a:rPr>
              <a:t>General requirements for the arrangement and operation of storage facilities for medicines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505415"/>
            <a:ext cx="10515600" cy="4671548"/>
          </a:xfrm>
        </p:spPr>
        <p:txBody>
          <a:bodyPr>
            <a:noAutofit/>
          </a:bodyPr>
          <a:lstStyle/>
          <a:p>
            <a:r>
              <a:rPr lang="en-US" sz="2400" dirty="0">
                <a:latin typeface="Times New Roman" panose="02020603050405020304" pitchFamily="18" charset="0"/>
                <a:cs typeface="Times New Roman" panose="02020603050405020304" pitchFamily="18" charset="0"/>
              </a:rPr>
              <a:t>Premises for the storage of medicines should be equipped with devices for recording air parameters (thermometers, hygrometers (electronic hygrometers) or </a:t>
            </a:r>
            <a:r>
              <a:rPr lang="en-US" sz="2400" dirty="0" err="1">
                <a:latin typeface="Times New Roman" panose="02020603050405020304" pitchFamily="18" charset="0"/>
                <a:cs typeface="Times New Roman" panose="02020603050405020304" pitchFamily="18" charset="0"/>
              </a:rPr>
              <a:t>psychrometers</a:t>
            </a:r>
            <a:r>
              <a:rPr lang="en-US" sz="2400" dirty="0">
                <a:latin typeface="Times New Roman" panose="02020603050405020304" pitchFamily="18" charset="0"/>
                <a:cs typeface="Times New Roman" panose="02020603050405020304" pitchFamily="18" charset="0"/>
              </a:rPr>
              <a:t>). The measuring parts of these devices must be placed at a distance of at least 3 m from doors, windows and heating devices. Devices and (or) parts of devices from which visual readings are taken should be located in a place accessible to personnel at a height of 1.5-1.7 m from the floor.</a:t>
            </a:r>
          </a:p>
          <a:p>
            <a:r>
              <a:rPr lang="en-US" sz="2400" dirty="0">
                <a:latin typeface="Times New Roman" panose="02020603050405020304" pitchFamily="18" charset="0"/>
                <a:cs typeface="Times New Roman" panose="02020603050405020304" pitchFamily="18" charset="0"/>
              </a:rPr>
              <a:t>The readings of these devices must be recorded daily in a special log (card) of registration on paper or in electronic form with archiving (for electronic hygrometers), which is maintained by a responsible person. The log (card) of registration is stored for one year, not counting the current one. Control devices must be certified, calibrated and verified in the prescribed manner.</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24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t>General requirements for the arrangement and operation of storage facilities for medicines</a:t>
            </a:r>
            <a:endParaRPr lang="ru-RU" sz="2400"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Medicinal products are placed in storage rooms in accordance with the requirements of the regulatory documentation indicated on the packaging of the medicinal product, taking into account:</a:t>
            </a:r>
          </a:p>
          <a:p>
            <a:r>
              <a:rPr lang="en-US" dirty="0" err="1">
                <a:latin typeface="Times New Roman" panose="02020603050405020304" pitchFamily="18" charset="0"/>
                <a:cs typeface="Times New Roman" panose="02020603050405020304" pitchFamily="18" charset="0"/>
              </a:rPr>
              <a:t>physico</a:t>
            </a:r>
            <a:r>
              <a:rPr lang="en-US" dirty="0">
                <a:latin typeface="Times New Roman" panose="02020603050405020304" pitchFamily="18" charset="0"/>
                <a:cs typeface="Times New Roman" panose="02020603050405020304" pitchFamily="18" charset="0"/>
              </a:rPr>
              <a:t>-chemical properties of medicines;</a:t>
            </a:r>
          </a:p>
          <a:p>
            <a:r>
              <a:rPr lang="en-US" dirty="0">
                <a:latin typeface="Times New Roman" panose="02020603050405020304" pitchFamily="18" charset="0"/>
                <a:cs typeface="Times New Roman" panose="02020603050405020304" pitchFamily="18" charset="0"/>
              </a:rPr>
              <a:t>pharmacological groups (for pharmacy and medical organizations); method of application (internal, external); aggregate state of pharmaceutical substances (liquid, bulk, gaseous).</a:t>
            </a:r>
          </a:p>
          <a:p>
            <a:r>
              <a:rPr lang="en-US" dirty="0">
                <a:latin typeface="Times New Roman" panose="02020603050405020304" pitchFamily="18" charset="0"/>
                <a:cs typeface="Times New Roman" panose="02020603050405020304" pitchFamily="18" charset="0"/>
              </a:rPr>
              <a:t>When placing medicines, it is allowed to use computer technologies (alphabetically, by codes).</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8171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t>General requirements for the arrangement and operation of storage facilities for medicines</a:t>
            </a:r>
            <a:endParaRPr lang="ru-RU" sz="2400" dirty="0"/>
          </a:p>
        </p:txBody>
      </p:sp>
      <p:sp>
        <p:nvSpPr>
          <p:cNvPr id="3" name="Объект 2"/>
          <p:cNvSpPr>
            <a:spLocks noGrp="1"/>
          </p:cNvSpPr>
          <p:nvPr>
            <p:ph idx="1"/>
          </p:nvPr>
        </p:nvSpPr>
        <p:spPr>
          <a:xfrm>
            <a:off x="512956" y="1583472"/>
            <a:ext cx="10840844" cy="5018049"/>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Separately, in technically fortified premises that meet the requirements of the Federal Law of January 8, 1998 N 3-FZ "On Narcotic Drugs and Psychotropic Substances" (</a:t>
            </a:r>
            <a:r>
              <a:rPr lang="en-US" dirty="0" err="1">
                <a:latin typeface="Times New Roman" panose="02020603050405020304" pitchFamily="18" charset="0"/>
                <a:cs typeface="Times New Roman" panose="02020603050405020304" pitchFamily="18" charset="0"/>
              </a:rPr>
              <a:t>Sobraniye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Zakonodatelstva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Rossiyskoy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Federatsii</a:t>
            </a:r>
            <a:r>
              <a:rPr lang="en-US" dirty="0">
                <a:latin typeface="Times New Roman" panose="02020603050405020304" pitchFamily="18" charset="0"/>
                <a:cs typeface="Times New Roman" panose="02020603050405020304" pitchFamily="18" charset="0"/>
              </a:rPr>
              <a:t>, 1998, N 2, Art. 219; 2002, N 30, Art. 3033, 2003, N 2, Article 167, N 27 (part I), Article 2700; 2005, N 19, Article 1752; 2006, N 43, Article 4412; 2007, N 30, Article 3748, No. 31, Art. 4011; 2008, No. 52 (part 1), Art. 6233; 2009, No. 29, Art. 3614; 2010, No. 21, Art. 2525, No. 31, Art. 4192) are stored:</a:t>
            </a:r>
          </a:p>
          <a:p>
            <a:r>
              <a:rPr lang="en-US" dirty="0">
                <a:solidFill>
                  <a:srgbClr val="FF0000"/>
                </a:solidFill>
                <a:latin typeface="Times New Roman" panose="02020603050405020304" pitchFamily="18" charset="0"/>
                <a:cs typeface="Times New Roman" panose="02020603050405020304" pitchFamily="18" charset="0"/>
              </a:rPr>
              <a:t>narcotic and psychotropic drugs;</a:t>
            </a:r>
          </a:p>
          <a:p>
            <a:r>
              <a:rPr lang="en-US" dirty="0">
                <a:solidFill>
                  <a:srgbClr val="FF0000"/>
                </a:solidFill>
                <a:latin typeface="Times New Roman" panose="02020603050405020304" pitchFamily="18" charset="0"/>
                <a:cs typeface="Times New Roman" panose="02020603050405020304" pitchFamily="18" charset="0"/>
              </a:rPr>
              <a:t>potent and poisonous drugs that are controlled in accordance with international legal norms</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Racks (cabinets) for storage of medicines in the premises for storage of medicines should be installed in such a way as to ensure access to medicines, free passage of personnel and, if necessary, loading devices, as well as accessibility of racks, walls, floors for cleaning</a:t>
            </a:r>
          </a:p>
          <a:p>
            <a:pPr marL="0" indent="0">
              <a:buNone/>
            </a:pPr>
            <a:r>
              <a:rPr lang="en-US" dirty="0">
                <a:latin typeface="Times New Roman" panose="02020603050405020304" pitchFamily="18" charset="0"/>
                <a:cs typeface="Times New Roman" panose="02020603050405020304" pitchFamily="18" charset="0"/>
              </a:rPr>
              <a:t>Racks, cabinets, shelves intended for storing medicines must be identified (paragraph as amended, entered into force on February 22, 2011 by order of the Ministry of Health and Social Development of Russia dated December 28, 2010 N 1221n - see previous edition).</a:t>
            </a:r>
          </a:p>
          <a:p>
            <a:pPr marL="0" indent="0">
              <a:buNone/>
            </a:pPr>
            <a:r>
              <a:rPr lang="en-US" dirty="0">
                <a:latin typeface="Times New Roman" panose="02020603050405020304" pitchFamily="18" charset="0"/>
                <a:cs typeface="Times New Roman" panose="02020603050405020304" pitchFamily="18" charset="0"/>
              </a:rPr>
              <a:t>Stored medicinal products must also be identified using a shelf card containing information about the stored medicinal product (name, form of release and dosage, batch number, expiration date, manufacturer of the medicinal product). When using computer technology, identification using codes and electronic devices is allowed.</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15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General requirements for the arrangement and operation of storage facilities for medicines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In organizations and individual entrepreneurs, it is necessary to keep records of medicines with a limited shelf life on paper or in electronic form with archiving. Control over the timely sale of medicines with a limited shelf life should be carried out using computer technology, rack cards indicating the name of the medicine, series, expiration date or expiration date registers. The procedure for keeping records of these medicines is established by the head of the organization or individual entrepreneur.</a:t>
            </a:r>
          </a:p>
          <a:p>
            <a:r>
              <a:rPr lang="en-US" dirty="0">
                <a:latin typeface="Times New Roman" panose="02020603050405020304" pitchFamily="18" charset="0"/>
                <a:cs typeface="Times New Roman" panose="02020603050405020304" pitchFamily="18" charset="0"/>
              </a:rPr>
              <a:t>If expired medicinal products are identified, they should be stored separately from other groups of medicinal products in a specially designated and designated (quarantine) area.</a:t>
            </a:r>
          </a:p>
        </p:txBody>
      </p:sp>
    </p:spTree>
    <p:extLst>
      <p:ext uri="{BB962C8B-B14F-4D97-AF65-F5344CB8AC3E}">
        <p14:creationId xmlns:p14="http://schemas.microsoft.com/office/powerpoint/2010/main" val="278724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34538"/>
            <a:ext cx="10515600" cy="903248"/>
          </a:xfrm>
        </p:spPr>
        <p:txBody>
          <a:bodyPr>
            <a:noAutofit/>
          </a:bodyPr>
          <a:lstStyle/>
          <a:p>
            <a:r>
              <a:rPr lang="en-US" sz="2400" b="1" dirty="0">
                <a:latin typeface="Times New Roman" panose="02020603050405020304" pitchFamily="18" charset="0"/>
                <a:cs typeface="Times New Roman" panose="02020603050405020304" pitchFamily="18" charset="0"/>
              </a:rPr>
              <a:t>Requirements for premises for the storage of flammable and explosive medicines and the organization of their storage</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15122"/>
            <a:ext cx="10515600" cy="5061841"/>
          </a:xfrm>
        </p:spPr>
        <p:txBody>
          <a:bodyPr>
            <a:noAutofit/>
          </a:bodyPr>
          <a:lstStyle/>
          <a:p>
            <a:r>
              <a:rPr lang="en-US" sz="2400" dirty="0">
                <a:latin typeface="Times New Roman" panose="02020603050405020304" pitchFamily="18" charset="0"/>
                <a:cs typeface="Times New Roman" panose="02020603050405020304" pitchFamily="18" charset="0"/>
              </a:rPr>
              <a:t>Premises for the storage of flammable and explosive medicines must fully comply with current regulations.</a:t>
            </a:r>
          </a:p>
          <a:p>
            <a:r>
              <a:rPr lang="en-US" sz="2400" dirty="0">
                <a:latin typeface="Times New Roman" panose="02020603050405020304" pitchFamily="18" charset="0"/>
                <a:cs typeface="Times New Roman" panose="02020603050405020304" pitchFamily="18" charset="0"/>
              </a:rPr>
              <a:t>14. Premises for the storage of medicines in drug wholesalers and manufacturers of medicines (hereinafter referred to as warehouses) are divided into separate rooms (compartments) with a fire resistance limit of building structures of at least 1 hour in order to ensure the storage of flammable and explosive medicines according to the principle of uniformity in accordance with their </a:t>
            </a:r>
            <a:r>
              <a:rPr lang="en-US" sz="2400" dirty="0" err="1">
                <a:latin typeface="Times New Roman" panose="02020603050405020304" pitchFamily="18" charset="0"/>
                <a:cs typeface="Times New Roman" panose="02020603050405020304" pitchFamily="18" charset="0"/>
              </a:rPr>
              <a:t>physico</a:t>
            </a:r>
            <a:r>
              <a:rPr lang="en-US" sz="2400" dirty="0">
                <a:latin typeface="Times New Roman" panose="02020603050405020304" pitchFamily="18" charset="0"/>
                <a:cs typeface="Times New Roman" panose="02020603050405020304" pitchFamily="18" charset="0"/>
              </a:rPr>
              <a:t>-chemical, fire hazard properties and the nature of the packaging</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paragraph as amended, put into effect on February 22, 2011 by order of the Ministry of Health and Social Development of Russia dated December 28, 2010 N 1221n - see the previous version).</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quantity of flammable medicinal products required for packaging and manufacturing of medicinal products for medical use per one work shift may be kept in production and other premises. The remaining amount of flammable drugs at the end of the shift is transferred to the next shift or returned to the main storage place.</a:t>
            </a:r>
          </a:p>
          <a:p>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16. The floors of storage rooms and unloading areas should have a hard, even surface. It is forbidden to use boards and iron sheets to level the floors. Floors must provide convenient and safe movement of people, goods and vehicles, be of sufficient strength and withstand loads from stored materials, and ensure simplicity and ease of cleaning the warehouse.</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3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Requirements for premises for the storage of flammable and explosive medicines and the organization of their storage</a:t>
            </a:r>
            <a:r>
              <a:rPr lang="ru-RU" sz="2400" b="1" dirty="0">
                <a:latin typeface="Times New Roman" panose="02020603050405020304" pitchFamily="18" charset="0"/>
                <a:cs typeface="Times New Roman" panose="02020603050405020304" pitchFamily="18" charset="0"/>
              </a:rPr>
              <a:t>.</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83112"/>
            <a:ext cx="10515600" cy="4693851"/>
          </a:xfrm>
        </p:spPr>
        <p:txBody>
          <a:bodyPr>
            <a:normAutofit fontScale="55000" lnSpcReduction="20000"/>
          </a:bodyPr>
          <a:lstStyle/>
          <a:p>
            <a:r>
              <a:rPr lang="en-US" sz="3800" dirty="0">
                <a:latin typeface="Times New Roman" panose="02020603050405020304" pitchFamily="18" charset="0"/>
                <a:cs typeface="Times New Roman" panose="02020603050405020304" pitchFamily="18" charset="0"/>
              </a:rPr>
              <a:t>Premises for the storage of flammable and explosive medicines must fully comply with current regulations.</a:t>
            </a:r>
          </a:p>
          <a:p>
            <a:r>
              <a:rPr lang="en-US" sz="3800" dirty="0">
                <a:latin typeface="Times New Roman" panose="02020603050405020304" pitchFamily="18" charset="0"/>
                <a:cs typeface="Times New Roman" panose="02020603050405020304" pitchFamily="18" charset="0"/>
              </a:rPr>
              <a:t>14. Premises for the storage of medicines in drug wholesalers and manufacturers of medicines (hereinafter referred to as warehouses) are divided into separate rooms (compartments) with a fire resistance limit of building structures of at least 1 hour in order to ensure the storage of flammable and explosive medicines according to the principle of uniformity in accordance with their </a:t>
            </a:r>
            <a:r>
              <a:rPr lang="en-US" sz="3800" dirty="0" err="1">
                <a:latin typeface="Times New Roman" panose="02020603050405020304" pitchFamily="18" charset="0"/>
                <a:cs typeface="Times New Roman" panose="02020603050405020304" pitchFamily="18" charset="0"/>
              </a:rPr>
              <a:t>physico</a:t>
            </a:r>
            <a:r>
              <a:rPr lang="en-US" sz="3800" dirty="0">
                <a:latin typeface="Times New Roman" panose="02020603050405020304" pitchFamily="18" charset="0"/>
                <a:cs typeface="Times New Roman" panose="02020603050405020304" pitchFamily="18" charset="0"/>
              </a:rPr>
              <a:t>-chemical, fire hazard properties and the nature of the packaging</a:t>
            </a:r>
            <a:r>
              <a:rPr lang="ru-RU" sz="3800" dirty="0">
                <a:latin typeface="Times New Roman" panose="02020603050405020304" pitchFamily="18" charset="0"/>
                <a:cs typeface="Times New Roman" panose="02020603050405020304" pitchFamily="18" charset="0"/>
              </a:rPr>
              <a:t>(</a:t>
            </a:r>
            <a:r>
              <a:rPr lang="en-US" sz="3800" dirty="0">
                <a:latin typeface="Times New Roman" panose="02020603050405020304" pitchFamily="18" charset="0"/>
                <a:cs typeface="Times New Roman" panose="02020603050405020304" pitchFamily="18" charset="0"/>
              </a:rPr>
              <a:t>paragraph as amended, put into effect on February 22, 2011 by order of the Ministry of Health and Social Development of Russia dated December 28, 2010 N 1221n - see the previous version).</a:t>
            </a:r>
            <a:endParaRPr lang="ru-RU"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The quantity of flammable medicinal products required for packaging and manufacturing of medicinal products for medical use per one work shift may be kept in production and other premises. The remaining amount of flammable drugs at the end of the shift is transferred to the next shift or returned to the main storage place.</a:t>
            </a:r>
          </a:p>
          <a:p>
            <a:endParaRPr lang="ru-RU"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16. The floors of storage rooms and unloading areas should have a hard, even surface. It is forbidden to use boards and iron sheets to level the floors. Floors must provide convenient and safe movement of people, goods and vehicles, be of sufficient strength and withstand loads from stored materials, and ensure simplicity and ease of cleaning the warehouse.</a:t>
            </a:r>
            <a:endParaRPr lang="ru-RU" sz="3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2419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47133"/>
            <a:ext cx="10515600" cy="646769"/>
          </a:xfrm>
        </p:spPr>
        <p:txBody>
          <a:bodyPr>
            <a:noAutofit/>
          </a:bodyPr>
          <a:lstStyle/>
          <a:p>
            <a:r>
              <a:rPr lang="en-US" sz="2400" b="1" dirty="0">
                <a:latin typeface="Times New Roman" panose="02020603050405020304" pitchFamily="18" charset="0"/>
                <a:cs typeface="Times New Roman" panose="02020603050405020304" pitchFamily="18" charset="0"/>
              </a:rPr>
              <a:t>Requirements for premises for the storage of flammable and explosive medicines and the organization of their storage</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8351" y="1393902"/>
            <a:ext cx="10885449" cy="4783061"/>
          </a:xfrm>
        </p:spPr>
        <p:txBody>
          <a:bodyPr>
            <a:noAutofit/>
          </a:bodyPr>
          <a:lstStyle/>
          <a:p>
            <a:r>
              <a:rPr lang="en-US" sz="2400" dirty="0">
                <a:latin typeface="Times New Roman" panose="02020603050405020304" pitchFamily="18" charset="0"/>
                <a:cs typeface="Times New Roman" panose="02020603050405020304" pitchFamily="18" charset="0"/>
              </a:rPr>
              <a:t> Warehouses for the storage of flammable and explosive medicines must be equipped with fireproof and stable racks and pallets designed for the appropriate load. Racks are installed at a distance of 0.25 m from the floor and walls, the width of the racks should not exceed 1 m and, in the case of storing pharmaceutical substances, have flanges of at least 0.25 m. Longitudinal aisles between the racks should be at least 1.35 m.</a:t>
            </a:r>
          </a:p>
          <a:p>
            <a:r>
              <a:rPr lang="en-US" sz="2400" dirty="0">
                <a:latin typeface="Times New Roman" panose="02020603050405020304" pitchFamily="18" charset="0"/>
                <a:cs typeface="Times New Roman" panose="02020603050405020304" pitchFamily="18" charset="0"/>
              </a:rPr>
              <a:t>In pharmacies and individual entrepreneurs, isolated premises equipped with automatic fire protection and alarms are allocated for the storage of flammable pharmaceutical substances and explosive medicines year N 1221n, - see the previous edition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40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In pharmacies and individual entrepreneurs, it is allowed to store pharmaceutical substances with flammable and combustible properties in a volume of up to 10 kg outside the premises for storing flammable pharmaceutical substances and explosive medicines in built-in fireproof cabinets. Cabinets must be removed from heat-removing surfaces and passages, with doors at least 0.7 m wide and at least 1.2 m high. Free access must be organized to them (the paragraph was supplemented from February 22, 2011 by order of the Ministry of Health and Social Development of Russia dated December 28, 2010 year N 1221н - see the previous edition</a:t>
            </a:r>
          </a:p>
          <a:p>
            <a:r>
              <a:rPr lang="en-US" dirty="0">
                <a:latin typeface="Times New Roman" panose="02020603050405020304" pitchFamily="18" charset="0"/>
                <a:cs typeface="Times New Roman" panose="02020603050405020304" pitchFamily="18" charset="0"/>
              </a:rPr>
              <a:t>It is allowed to store explosive medicinal products for medical use (in secondary (consumer) packaging) for use for one shift in metal cabinets outdoors for storing flammable pharmaceutical substances and explosive medicinal products (the paragraph was supplemented from February 22, 2011 by order of the Ministry of Health and Social Development of Russia dated December 28 2010 N 1221n - see the previous edition).</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1780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342" y="780585"/>
            <a:ext cx="10515600" cy="602165"/>
          </a:xfrm>
        </p:spPr>
        <p:txBody>
          <a:bodyPr>
            <a:normAutofit fontScale="90000"/>
          </a:bodyPr>
          <a:lstStyle/>
          <a:p>
            <a:pPr algn="ctr"/>
            <a:r>
              <a:rPr lang="ru-RU" sz="2800" b="1" dirty="0" err="1"/>
              <a:t>Basic</a:t>
            </a:r>
            <a:r>
              <a:rPr lang="ru-RU" sz="2800" b="1" dirty="0"/>
              <a:t> </a:t>
            </a:r>
            <a:r>
              <a:rPr lang="ru-RU" sz="2800" b="1" dirty="0" err="1"/>
              <a:t>concepts</a:t>
            </a:r>
            <a:r>
              <a:rPr lang="ru-RU" sz="2800" b="1" dirty="0"/>
              <a:t> </a:t>
            </a:r>
            <a:r>
              <a:rPr lang="ru-RU" sz="2000" b="1" dirty="0"/>
              <a:t/>
            </a:r>
            <a:br>
              <a:rPr lang="ru-RU" sz="2000" b="1" dirty="0"/>
            </a:b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2957" y="1382750"/>
            <a:ext cx="11162370" cy="5129561"/>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Warehouse </a:t>
            </a:r>
            <a:r>
              <a:rPr lang="en-US" dirty="0">
                <a:latin typeface="Times New Roman" panose="02020603050405020304" pitchFamily="18" charset="0"/>
                <a:cs typeface="Times New Roman" panose="02020603050405020304" pitchFamily="18" charset="0"/>
              </a:rPr>
              <a:t>is a complex technical structure (building, various equipment and other devices) designed for acceptance, placement, accumulation, storage, processing, dispensing and delivery of products to consumers.</a:t>
            </a:r>
          </a:p>
          <a:p>
            <a:pPr marL="0" indent="0">
              <a:buNone/>
            </a:pPr>
            <a:r>
              <a:rPr lang="en-US" b="1" dirty="0">
                <a:latin typeface="Times New Roman" panose="02020603050405020304" pitchFamily="18" charset="0"/>
                <a:cs typeface="Times New Roman" panose="02020603050405020304" pitchFamily="18" charset="0"/>
              </a:rPr>
              <a:t>The goal of warehouse logistics </a:t>
            </a:r>
            <a:r>
              <a:rPr lang="en-US" dirty="0">
                <a:latin typeface="Times New Roman" panose="02020603050405020304" pitchFamily="18" charset="0"/>
                <a:cs typeface="Times New Roman" panose="02020603050405020304" pitchFamily="18" charset="0"/>
              </a:rPr>
              <a:t>is to offer the optimal location of as many products as possible in a limited space.</a:t>
            </a:r>
          </a:p>
          <a:p>
            <a:pPr marL="0" indent="0">
              <a:buNone/>
            </a:pPr>
            <a:r>
              <a:rPr lang="en-US" b="1" dirty="0">
                <a:latin typeface="Times New Roman" panose="02020603050405020304" pitchFamily="18" charset="0"/>
                <a:cs typeface="Times New Roman" panose="02020603050405020304" pitchFamily="18" charset="0"/>
              </a:rPr>
              <a:t>The main strategy is to </a:t>
            </a:r>
            <a:r>
              <a:rPr lang="en-US" dirty="0">
                <a:latin typeface="Times New Roman" panose="02020603050405020304" pitchFamily="18" charset="0"/>
                <a:cs typeface="Times New Roman" panose="02020603050405020304" pitchFamily="18" charset="0"/>
              </a:rPr>
              <a:t>increase the useful area and reduce the storage time, which contributes to an increase in the warehouse turnover ratio</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For most goods, the processes of production and consumption do not coincide in time and space, and therefore, along with distribution centers, warehouses are needed. Warehouses for finished products are mainly market oriented. Along with this, manufacturers have warehouses designed to store production reserves or raw materials. Such warehouses serve production.</a:t>
            </a:r>
          </a:p>
          <a:p>
            <a:r>
              <a:rPr lang="en-US" dirty="0">
                <a:latin typeface="Times New Roman" panose="02020603050405020304" pitchFamily="18" charset="0"/>
                <a:cs typeface="Times New Roman" panose="02020603050405020304" pitchFamily="18" charset="0"/>
              </a:rPr>
              <a:t>Often warehouses also carry out some assembly or simple production functions. Arrived goods are unpacked, checked and before being distributed to retail outlets, the goods are repackaged, labeled and stamped with tax payment stamps. In addition, any damage to the product or packaging must be repaired and the shipping carrier on the party responsible for the damage must be billed.</a:t>
            </a:r>
            <a:endParaRPr lang="ru-RU"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6238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Requirements for premises for the storage of flammable and explosive medicines and the organization of their storage</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The amount of flammable pharmaceutical substances allowed for storage in rooms for the storage of flammable pharmaceutical substances and explosive medicines located in buildings for other purposes should not exceed 100 kg in bulk.</a:t>
            </a:r>
          </a:p>
          <a:p>
            <a:r>
              <a:rPr lang="en-US" dirty="0">
                <a:latin typeface="Times New Roman" panose="02020603050405020304" pitchFamily="18" charset="0"/>
                <a:cs typeface="Times New Roman" panose="02020603050405020304" pitchFamily="18" charset="0"/>
              </a:rPr>
              <a:t>Premises for the storage of flammable pharmaceutical substances and explosive medicinal products used for the storage of flammable pharmaceutical substances in quantities over 100 kg must be located in a separate building, and the storage itself must be carried out in glass or metal containers isolated from the storage rooms for other groups of flammable pharmaceutical substances .</a:t>
            </a:r>
          </a:p>
          <a:p>
            <a:r>
              <a:rPr lang="en-US" dirty="0">
                <a:latin typeface="Times New Roman" panose="02020603050405020304" pitchFamily="18" charset="0"/>
                <a:cs typeface="Times New Roman" panose="02020603050405020304" pitchFamily="18" charset="0"/>
              </a:rPr>
              <a:t>It is forbidden to enter the premises for the storage of flammable pharmaceutical substances and explosive medicines with open sources of fire (the clause was supplemented from February 22, 2011 by order of the Ministry of Health and Social Development of Russia dated December 28, 2010 N 1221n - see the previous edition).</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95479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94534"/>
          </a:xfrm>
        </p:spPr>
        <p:txBody>
          <a:bodyPr>
            <a:normAutofit fontScale="90000"/>
          </a:bodyPr>
          <a:lstStyle/>
          <a:p>
            <a:r>
              <a:rPr lang="en-US" sz="2400" b="1" dirty="0"/>
              <a:t>V. Features of the organization of storage of medicines in warehouses</a:t>
            </a:r>
            <a:endParaRPr lang="ru-RU" sz="2400" b="1" dirty="0"/>
          </a:p>
        </p:txBody>
      </p:sp>
      <p:sp>
        <p:nvSpPr>
          <p:cNvPr id="3" name="Объект 2"/>
          <p:cNvSpPr>
            <a:spLocks noGrp="1"/>
          </p:cNvSpPr>
          <p:nvPr>
            <p:ph idx="1"/>
          </p:nvPr>
        </p:nvSpPr>
        <p:spPr>
          <a:xfrm>
            <a:off x="838200" y="1360450"/>
            <a:ext cx="10515600" cy="5330282"/>
          </a:xfrm>
        </p:spPr>
        <p:txBody>
          <a:bodyPr>
            <a:noAutofit/>
          </a:bodyPr>
          <a:lstStyle/>
          <a:p>
            <a:r>
              <a:rPr lang="en-US" sz="2400" dirty="0">
                <a:latin typeface="Times New Roman" panose="02020603050405020304" pitchFamily="18" charset="0"/>
                <a:cs typeface="Times New Roman" panose="02020603050405020304" pitchFamily="18" charset="0"/>
              </a:rPr>
              <a:t>22. Medicinal products stored in warehouses should be placed on racks or on undercarriages (pallets). It is not allowed to place medicines on the floor without a pallet.</a:t>
            </a:r>
          </a:p>
          <a:p>
            <a:r>
              <a:rPr lang="en-US" sz="2400" dirty="0">
                <a:latin typeface="Times New Roman" panose="02020603050405020304" pitchFamily="18" charset="0"/>
                <a:cs typeface="Times New Roman" panose="02020603050405020304" pitchFamily="18" charset="0"/>
              </a:rPr>
              <a:t>Pallets can be placed on the floor in one row or on racks in several tiers, depending on the height of the rack. It is not allowed to place pallets with medicines in several rows in height without the use of racks.</a:t>
            </a:r>
          </a:p>
          <a:p>
            <a:r>
              <a:rPr lang="en-US" sz="2400" dirty="0">
                <a:latin typeface="Times New Roman" panose="02020603050405020304" pitchFamily="18" charset="0"/>
                <a:cs typeface="Times New Roman" panose="02020603050405020304" pitchFamily="18" charset="0"/>
              </a:rPr>
              <a:t>With the manual method of unloading and loading operations, the height of the stacking of medicines should not exceed 1.5 m.</a:t>
            </a:r>
          </a:p>
          <a:p>
            <a:r>
              <a:rPr lang="en-US" sz="2400" dirty="0">
                <a:latin typeface="Times New Roman" panose="02020603050405020304" pitchFamily="18" charset="0"/>
                <a:cs typeface="Times New Roman" panose="02020603050405020304" pitchFamily="18" charset="0"/>
              </a:rPr>
              <a:t>When using mechanized devices for unloading and loading operations, medicinal products should be stored in several tiers. At the same time, the total height of placing medicines on the racks should not exceed the capabilities of mechanized handling equipment (lifts, trucks, hoists).</a:t>
            </a:r>
          </a:p>
          <a:p>
            <a:pPr marL="0" indent="0">
              <a:buNone/>
            </a:pPr>
            <a:r>
              <a:rPr lang="en-US" sz="2400" dirty="0">
                <a:latin typeface="Times New Roman" panose="02020603050405020304" pitchFamily="18" charset="0"/>
                <a:cs typeface="Times New Roman" panose="02020603050405020304" pitchFamily="18" charset="0"/>
              </a:rPr>
              <a:t>The area of ​​storage facilities should correspond to the volume of stored medicines, but be at least 150 </a:t>
            </a:r>
            <a:r>
              <a:rPr lang="en-US" sz="2400" dirty="0" err="1">
                <a:latin typeface="Times New Roman" panose="02020603050405020304" pitchFamily="18" charset="0"/>
                <a:cs typeface="Times New Roman" panose="02020603050405020304" pitchFamily="18" charset="0"/>
              </a:rPr>
              <a:t>sq.m</a:t>
            </a:r>
            <a:r>
              <a:rPr lang="en-US" sz="2400" dirty="0">
                <a:latin typeface="Times New Roman" panose="02020603050405020304" pitchFamily="18" charset="0"/>
                <a:cs typeface="Times New Roman" panose="02020603050405020304" pitchFamily="18" charset="0"/>
              </a:rPr>
              <a:t>, including:</a:t>
            </a:r>
          </a:p>
          <a:p>
            <a:r>
              <a:rPr lang="en-US" sz="2400" dirty="0">
                <a:latin typeface="Times New Roman" panose="02020603050405020304" pitchFamily="18" charset="0"/>
                <a:cs typeface="Times New Roman" panose="02020603050405020304" pitchFamily="18" charset="0"/>
              </a:rPr>
              <a:t>drug acceptance area;</a:t>
            </a:r>
          </a:p>
          <a:p>
            <a:r>
              <a:rPr lang="en-US" sz="2400" dirty="0">
                <a:latin typeface="Times New Roman" panose="02020603050405020304" pitchFamily="18" charset="0"/>
                <a:cs typeface="Times New Roman" panose="02020603050405020304" pitchFamily="18" charset="0"/>
              </a:rPr>
              <a:t>area for the main storage of medicines;</a:t>
            </a:r>
          </a:p>
          <a:p>
            <a:r>
              <a:rPr lang="en-US" sz="2400" dirty="0">
                <a:latin typeface="Times New Roman" panose="02020603050405020304" pitchFamily="18" charset="0"/>
                <a:cs typeface="Times New Roman" panose="02020603050405020304" pitchFamily="18" charset="0"/>
              </a:rPr>
              <a:t>expedition zone;</a:t>
            </a:r>
          </a:p>
          <a:p>
            <a:r>
              <a:rPr lang="en-US" sz="2400" dirty="0">
                <a:latin typeface="Times New Roman" panose="02020603050405020304" pitchFamily="18" charset="0"/>
                <a:cs typeface="Times New Roman" panose="02020603050405020304" pitchFamily="18" charset="0"/>
              </a:rPr>
              <a:t>premises for medicines requiring special storage conditions</a:t>
            </a:r>
          </a:p>
          <a:p>
            <a:r>
              <a:rPr lang="en-US" sz="2400" dirty="0">
                <a:latin typeface="Times New Roman" panose="02020603050405020304" pitchFamily="18" charset="0"/>
                <a:cs typeface="Times New Roman" panose="02020603050405020304" pitchFamily="18" charset="0"/>
              </a:rPr>
              <a:t>(The paragraph was additionally included from February 22, 2011 by order of the Ministry of Health and Social Development of Russia dated December 28, 2010 N 1221n)</a:t>
            </a:r>
          </a:p>
          <a:p>
            <a:endParaRPr lang="ru-RU" sz="2400" dirty="0"/>
          </a:p>
        </p:txBody>
      </p:sp>
    </p:spTree>
    <p:extLst>
      <p:ext uri="{BB962C8B-B14F-4D97-AF65-F5344CB8AC3E}">
        <p14:creationId xmlns:p14="http://schemas.microsoft.com/office/powerpoint/2010/main" val="1476800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6687" y="921310"/>
            <a:ext cx="10515600" cy="724773"/>
          </a:xfrm>
        </p:spPr>
        <p:txBody>
          <a:bodyPr>
            <a:normAutofit fontScale="90000"/>
          </a:bodyPr>
          <a:lstStyle/>
          <a:p>
            <a:r>
              <a:rPr lang="en-US" b="1" dirty="0"/>
              <a:t>V</a:t>
            </a:r>
            <a:r>
              <a:rPr lang="en-US" sz="2700" b="1" dirty="0"/>
              <a:t>. Features of the organization of storage of medicines in warehouses</a:t>
            </a:r>
            <a:endParaRPr lang="ru-RU" sz="2700"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area of ​​storage facilities should correspond to the volume of stored medicines, but be at least 150 </a:t>
            </a:r>
            <a:r>
              <a:rPr lang="en-US" dirty="0" err="1">
                <a:latin typeface="Times New Roman" panose="02020603050405020304" pitchFamily="18" charset="0"/>
                <a:cs typeface="Times New Roman" panose="02020603050405020304" pitchFamily="18" charset="0"/>
              </a:rPr>
              <a:t>sq.m</a:t>
            </a:r>
            <a:r>
              <a:rPr lang="en-US" dirty="0">
                <a:latin typeface="Times New Roman" panose="02020603050405020304" pitchFamily="18" charset="0"/>
                <a:cs typeface="Times New Roman" panose="02020603050405020304" pitchFamily="18" charset="0"/>
              </a:rPr>
              <a:t>, including:</a:t>
            </a:r>
          </a:p>
          <a:p>
            <a:r>
              <a:rPr lang="en-US" dirty="0">
                <a:latin typeface="Times New Roman" panose="02020603050405020304" pitchFamily="18" charset="0"/>
                <a:cs typeface="Times New Roman" panose="02020603050405020304" pitchFamily="18" charset="0"/>
              </a:rPr>
              <a:t>drug acceptance area;</a:t>
            </a:r>
          </a:p>
          <a:p>
            <a:r>
              <a:rPr lang="en-US" dirty="0">
                <a:latin typeface="Times New Roman" panose="02020603050405020304" pitchFamily="18" charset="0"/>
                <a:cs typeface="Times New Roman" panose="02020603050405020304" pitchFamily="18" charset="0"/>
              </a:rPr>
              <a:t>area for the main storage of medicines;</a:t>
            </a:r>
          </a:p>
          <a:p>
            <a:r>
              <a:rPr lang="en-US" dirty="0">
                <a:latin typeface="Times New Roman" panose="02020603050405020304" pitchFamily="18" charset="0"/>
                <a:cs typeface="Times New Roman" panose="02020603050405020304" pitchFamily="18" charset="0"/>
              </a:rPr>
              <a:t>expedition zone;</a:t>
            </a:r>
          </a:p>
          <a:p>
            <a:r>
              <a:rPr lang="en-US" dirty="0">
                <a:latin typeface="Times New Roman" panose="02020603050405020304" pitchFamily="18" charset="0"/>
                <a:cs typeface="Times New Roman" panose="02020603050405020304" pitchFamily="18" charset="0"/>
              </a:rPr>
              <a:t>premises for medicines requiring special storage conditions</a:t>
            </a:r>
          </a:p>
          <a:p>
            <a:r>
              <a:rPr lang="en-US" dirty="0">
                <a:latin typeface="Times New Roman" panose="02020603050405020304" pitchFamily="18" charset="0"/>
                <a:cs typeface="Times New Roman" panose="02020603050405020304" pitchFamily="18" charset="0"/>
              </a:rPr>
              <a:t>(The paragraph was additionally included from February 22, 2011 by order of the Ministry of Health and Social Development of Russia dated December 28, 2010 N 1221n)</a:t>
            </a:r>
          </a:p>
          <a:p>
            <a:endParaRPr lang="ru-RU" dirty="0"/>
          </a:p>
        </p:txBody>
      </p:sp>
    </p:spTree>
    <p:extLst>
      <p:ext uri="{BB962C8B-B14F-4D97-AF65-F5344CB8AC3E}">
        <p14:creationId xmlns:p14="http://schemas.microsoft.com/office/powerpoint/2010/main" val="82252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a:t>Features of storage of certain groups of medicines, depending on the physical and </a:t>
            </a:r>
            <a:r>
              <a:rPr lang="en-US" sz="2400" dirty="0" err="1"/>
              <a:t>physico</a:t>
            </a:r>
            <a:r>
              <a:rPr lang="en-US" sz="2400" dirty="0"/>
              <a:t>-chemical properties, the impact on them of various environmental factors</a:t>
            </a:r>
            <a:endParaRPr lang="ru-RU" sz="2400" dirty="0"/>
          </a:p>
        </p:txBody>
      </p:sp>
      <p:sp>
        <p:nvSpPr>
          <p:cNvPr id="3" name="Объект 2"/>
          <p:cNvSpPr>
            <a:spLocks noGrp="1"/>
          </p:cNvSpPr>
          <p:nvPr>
            <p:ph idx="1"/>
          </p:nvPr>
        </p:nvSpPr>
        <p:spPr>
          <a:xfrm>
            <a:off x="838200" y="1825625"/>
            <a:ext cx="10515600" cy="4351338"/>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Storage of medicines requiring protection from </a:t>
            </a:r>
            <a:r>
              <a:rPr lang="en-US" sz="2400" b="1" dirty="0" smtClean="0">
                <a:latin typeface="Times New Roman" panose="02020603050405020304" pitchFamily="18" charset="0"/>
                <a:cs typeface="Times New Roman" panose="02020603050405020304" pitchFamily="18" charset="0"/>
              </a:rPr>
              <a:t>light</a:t>
            </a:r>
            <a:endParaRPr lang="ru-RU" sz="2400" b="1"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 Medicines that require protection from the action of light are stored in rooms or specially equipped places that provide protection from natural and artificial lighting.</a:t>
            </a:r>
          </a:p>
          <a:p>
            <a:r>
              <a:rPr lang="en-US" sz="2400" dirty="0">
                <a:latin typeface="Times New Roman" panose="02020603050405020304" pitchFamily="18" charset="0"/>
                <a:cs typeface="Times New Roman" panose="02020603050405020304" pitchFamily="18" charset="0"/>
              </a:rPr>
              <a:t>25. Pharmaceutical substances that require protection from light should be stored in containers made of light-protective materials (orange glass </a:t>
            </a:r>
            <a:r>
              <a:rPr lang="en-US" sz="2400" dirty="0" err="1">
                <a:latin typeface="Times New Roman" panose="02020603050405020304" pitchFamily="18" charset="0"/>
                <a:cs typeface="Times New Roman" panose="02020603050405020304" pitchFamily="18" charset="0"/>
              </a:rPr>
              <a:t>glass</a:t>
            </a:r>
            <a:r>
              <a:rPr lang="en-US" sz="2400" dirty="0">
                <a:latin typeface="Times New Roman" panose="02020603050405020304" pitchFamily="18" charset="0"/>
                <a:cs typeface="Times New Roman" panose="02020603050405020304" pitchFamily="18" charset="0"/>
              </a:rPr>
              <a:t> containers, metal containers, packaging made of aluminum foil or polymeric materials painted black, brown or orange), in a dark room or cabinets. </a:t>
            </a:r>
          </a:p>
          <a:p>
            <a:r>
              <a:rPr lang="en-US" sz="2400" dirty="0">
                <a:latin typeface="Times New Roman" panose="02020603050405020304" pitchFamily="18" charset="0"/>
                <a:cs typeface="Times New Roman" panose="02020603050405020304" pitchFamily="18" charset="0"/>
              </a:rPr>
              <a:t>For the storage of pharmaceutical substances that are especially sensitive to light (silver nitrate, </a:t>
            </a:r>
            <a:r>
              <a:rPr lang="en-US" sz="2400" dirty="0" err="1">
                <a:latin typeface="Times New Roman" panose="02020603050405020304" pitchFamily="18" charset="0"/>
                <a:cs typeface="Times New Roman" panose="02020603050405020304" pitchFamily="18" charset="0"/>
              </a:rPr>
              <a:t>prozerin</a:t>
            </a:r>
            <a:r>
              <a:rPr lang="en-US" sz="2400" dirty="0">
                <a:latin typeface="Times New Roman" panose="02020603050405020304" pitchFamily="18" charset="0"/>
                <a:cs typeface="Times New Roman" panose="02020603050405020304" pitchFamily="18" charset="0"/>
              </a:rPr>
              <a:t>), glass containers are pasted over with black opaque paper.</a:t>
            </a:r>
          </a:p>
          <a:p>
            <a:r>
              <a:rPr lang="en-US" sz="2400" dirty="0">
                <a:latin typeface="Times New Roman" panose="02020603050405020304" pitchFamily="18" charset="0"/>
                <a:cs typeface="Times New Roman" panose="02020603050405020304" pitchFamily="18" charset="0"/>
              </a:rPr>
              <a:t>26. Medicinal products for medical use that require protection from the action of light, packed in primary and secondary (consumer) packaging, should be stored in cabinets or on racks, provided that measures are taken to prevent direct sunlight or other bright directional light from reaching these medicinal products (use of reflective film, blinds, visors, etc..</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49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Storage of medicinal products requiring protection from moisture</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27. Pharmaceutical substances that require protection from moisture should be stored in a cool place at temperatures up to + 15 degrees. C (hereinafter referred to as a cool place), in a tightly closed container made of materials impervious to water vapor (glass, metal, aluminum foil, thick-walled plastic containers) or in the 28. Pharmaceutical substances with pronounced hygroscopic properties should be stored in glass containers with hermetic closure, filled with paraffin on top</a:t>
            </a:r>
            <a:r>
              <a:rPr lang="en-US"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29</a:t>
            </a:r>
            <a:r>
              <a:rPr lang="en-US" sz="2400" dirty="0">
                <a:latin typeface="Times New Roman" panose="02020603050405020304" pitchFamily="18" charset="0"/>
                <a:cs typeface="Times New Roman" panose="02020603050405020304" pitchFamily="18" charset="0"/>
              </a:rPr>
              <a:t>. In order to avoid spoilage and loss of quality, storage of medicinal products should be organized in accordance with the requirements in the form of warning inscriptions on the secondary (consumer) packaging of the medicinal </a:t>
            </a:r>
            <a:r>
              <a:rPr lang="en-US" sz="2400" dirty="0" err="1">
                <a:latin typeface="Times New Roman" panose="02020603050405020304" pitchFamily="18" charset="0"/>
                <a:cs typeface="Times New Roman" panose="02020603050405020304" pitchFamily="18" charset="0"/>
              </a:rPr>
              <a:t>product.manufacturer's</a:t>
            </a:r>
            <a:r>
              <a:rPr lang="en-US" sz="2400" dirty="0">
                <a:latin typeface="Times New Roman" panose="02020603050405020304" pitchFamily="18" charset="0"/>
                <a:cs typeface="Times New Roman" panose="02020603050405020304" pitchFamily="18" charset="0"/>
              </a:rPr>
              <a:t> primary and secondary (consumer) packaging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849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13679"/>
            <a:ext cx="10515600" cy="836341"/>
          </a:xfrm>
        </p:spPr>
        <p:txBody>
          <a:bodyPr>
            <a:noAutofit/>
          </a:bodyPr>
          <a:lstStyle/>
          <a:p>
            <a:r>
              <a:rPr lang="en-US" sz="2400" b="1" dirty="0">
                <a:latin typeface="Times New Roman" panose="02020603050405020304" pitchFamily="18" charset="0"/>
                <a:cs typeface="Times New Roman" panose="02020603050405020304" pitchFamily="18" charset="0"/>
              </a:rPr>
              <a:t>Storage of medicinal products requiring protection from volatilization and drying out</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71960"/>
            <a:ext cx="10515600" cy="4951141"/>
          </a:xfrm>
        </p:spPr>
        <p:txBody>
          <a:bodyPr>
            <a:noAutofit/>
          </a:bodyPr>
          <a:lstStyle/>
          <a:p>
            <a:r>
              <a:rPr lang="en-US" sz="2400" dirty="0">
                <a:latin typeface="Times New Roman" panose="02020603050405020304" pitchFamily="18" charset="0"/>
                <a:cs typeface="Times New Roman" panose="02020603050405020304" pitchFamily="18" charset="0"/>
              </a:rPr>
              <a:t>Pharmaceutical substances that require protection from volatilization and drying (actually volatile drugs; drugs containing a volatile solvent (alcohol tinctures, liquid alcohol concentrates, thick extracts); solutions and mixtures of volatile substances (essential oils, solutions of ammonia, formaldehyde, hydrogen chloride over 13%, carbolic acid, ethyl alcohol of various concentrations, etc.); medicinal plant materials containing essential oils; drugs containing crystallization water - crystalline hydrates; drugs that decompose to form volatile products (</a:t>
            </a:r>
            <a:r>
              <a:rPr lang="en-US" sz="2400" dirty="0" err="1">
                <a:latin typeface="Times New Roman" panose="02020603050405020304" pitchFamily="18" charset="0"/>
                <a:cs typeface="Times New Roman" panose="02020603050405020304" pitchFamily="18" charset="0"/>
              </a:rPr>
              <a:t>iodoform</a:t>
            </a:r>
            <a:r>
              <a:rPr lang="en-US" sz="2400" dirty="0">
                <a:latin typeface="Times New Roman" panose="02020603050405020304" pitchFamily="18" charset="0"/>
                <a:cs typeface="Times New Roman" panose="02020603050405020304" pitchFamily="18" charset="0"/>
              </a:rPr>
              <a:t>, hydrogen peroxide, sodium bicarbonate); Pharmaceutical substances that require protection from volatilization and drying (actually volatile drugs; drugs containing a volatile solvent (alcohol tinctures, liquid alcohol concentrates, thick extracts); solutions and mixtures of volatile substances (essential oils, solutions of ammonia, formaldehyde, hydrogen chloride over 13%, carbolic acid, ethyl alcohol of various concentrations, etc.); medicinal plant materials containing essential oils; drugs containing crystallization water - crystalline hydrates; drugs that decompose to form volatile products (</a:t>
            </a:r>
            <a:r>
              <a:rPr lang="en-US" sz="2400" dirty="0" err="1">
                <a:latin typeface="Times New Roman" panose="02020603050405020304" pitchFamily="18" charset="0"/>
                <a:cs typeface="Times New Roman" panose="02020603050405020304" pitchFamily="18" charset="0"/>
              </a:rPr>
              <a:t>iodoform</a:t>
            </a:r>
            <a:r>
              <a:rPr lang="en-US" sz="2400" dirty="0">
                <a:latin typeface="Times New Roman" panose="02020603050405020304" pitchFamily="18" charset="0"/>
                <a:cs typeface="Times New Roman" panose="02020603050405020304" pitchFamily="18" charset="0"/>
              </a:rPr>
              <a:t>, hydrogen peroxide, sodium bicarbonate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76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Storage of medicinal products requiring protection from volatilization and drying out</a:t>
            </a:r>
            <a:endParaRPr lang="ru-RU" sz="2400" dirty="0"/>
          </a:p>
        </p:txBody>
      </p:sp>
      <p:sp>
        <p:nvSpPr>
          <p:cNvPr id="3" name="Объект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medicines with a certain lower limit of moisture content (magnesium sulfate, sodium </a:t>
            </a:r>
            <a:r>
              <a:rPr lang="en-US" dirty="0" err="1">
                <a:latin typeface="Times New Roman" panose="02020603050405020304" pitchFamily="18" charset="0"/>
                <a:cs typeface="Times New Roman" panose="02020603050405020304" pitchFamily="18" charset="0"/>
              </a:rPr>
              <a:t>paraaminosalicylate</a:t>
            </a:r>
            <a:r>
              <a:rPr lang="en-US" dirty="0">
                <a:latin typeface="Times New Roman" panose="02020603050405020304" pitchFamily="18" charset="0"/>
                <a:cs typeface="Times New Roman" panose="02020603050405020304" pitchFamily="18" charset="0"/>
              </a:rPr>
              <a:t>, sodium sulfate) should be stored in a cool place, in a hermetically sealed container made of impermeable materials for volatile substances (glass, metal, aluminum foil) or in primary and secondary (consumer) manufacturer's packaging. The use of polymer containers, packaging and capping is allowed in accordance with the requirements of the State Pharmacopoeia and regulatory documentation.</a:t>
            </a:r>
          </a:p>
          <a:p>
            <a:pPr fontAlgn="base"/>
            <a:r>
              <a:rPr lang="en-US" dirty="0">
                <a:latin typeface="Times New Roman" panose="02020603050405020304" pitchFamily="18" charset="0"/>
                <a:cs typeface="Times New Roman" panose="02020603050405020304" pitchFamily="18" charset="0"/>
              </a:rPr>
              <a:t>31. Pharmaceutical substances - crystalline hydrates should be stored in hermetically sealed glass, metal and thick-walled plastic containers or in the manufacturer's primary and secondary (consumer) packaging under conditions that comply with the requirements of regulatory documentation for these medicinal products.</a:t>
            </a:r>
          </a:p>
          <a:p>
            <a:endParaRPr lang="ru-RU" dirty="0"/>
          </a:p>
        </p:txBody>
      </p:sp>
    </p:spTree>
    <p:extLst>
      <p:ext uri="{BB962C8B-B14F-4D97-AF65-F5344CB8AC3E}">
        <p14:creationId xmlns:p14="http://schemas.microsoft.com/office/powerpoint/2010/main" val="1264993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Storage of medicines requiring protection from exposure to high temperatures and low temperatures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Organizations and individual entrepreneurs should store medicines that require protection from exposure to elevated temperatures (</a:t>
            </a:r>
            <a:r>
              <a:rPr lang="en-US" dirty="0" err="1">
                <a:latin typeface="Times New Roman" panose="02020603050405020304" pitchFamily="18" charset="0"/>
                <a:cs typeface="Times New Roman" panose="02020603050405020304" pitchFamily="18" charset="0"/>
              </a:rPr>
              <a:t>thermolabile</a:t>
            </a:r>
            <a:r>
              <a:rPr lang="en-US" dirty="0">
                <a:latin typeface="Times New Roman" panose="02020603050405020304" pitchFamily="18" charset="0"/>
                <a:cs typeface="Times New Roman" panose="02020603050405020304" pitchFamily="18" charset="0"/>
              </a:rPr>
              <a:t> medicines) in accordance with the temperature regime indicated on the primary and secondary (consumer) packaging of the medicine in accordance with the requirements of regulatory documentation</a:t>
            </a:r>
          </a:p>
          <a:p>
            <a:r>
              <a:rPr lang="en-US" dirty="0">
                <a:latin typeface="Times New Roman" panose="02020603050405020304" pitchFamily="18" charset="0"/>
                <a:cs typeface="Times New Roman" panose="02020603050405020304" pitchFamily="18" charset="0"/>
              </a:rPr>
              <a:t>33. Storage of medicines that require protection from exposure to low temperatures (medicines whose physical and chemical state changes after freezing and is not restored upon subsequent warming to room temperature (40% formaldehyde solution, insulin solutions) organizations and individual entrepreneurs must carry out in accordance with the temperature regime indicated on the primary and secondary (consumer) packaging of the medicinal product in accordance with the requirements of regulatory documentation</a:t>
            </a:r>
          </a:p>
          <a:p>
            <a:r>
              <a:rPr lang="en-US" dirty="0">
                <a:latin typeface="Times New Roman" panose="02020603050405020304" pitchFamily="18" charset="0"/>
                <a:cs typeface="Times New Roman" panose="02020603050405020304" pitchFamily="18" charset="0"/>
              </a:rPr>
              <a:t>34. Freezing of insulin preparations is not allowed.</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763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94534"/>
          </a:xfrm>
        </p:spPr>
        <p:txBody>
          <a:bodyPr>
            <a:normAutofit fontScale="90000"/>
          </a:bodyPr>
          <a:lstStyle/>
          <a:p>
            <a:r>
              <a:rPr lang="en-US" sz="2400" b="1" dirty="0">
                <a:latin typeface="Times New Roman" panose="02020603050405020304" pitchFamily="18" charset="0"/>
                <a:cs typeface="Times New Roman" panose="02020603050405020304" pitchFamily="18" charset="0"/>
              </a:rPr>
              <a:t>Storage of medicinal products requiring protection from environmental gases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60450"/>
            <a:ext cx="10515600" cy="4816513"/>
          </a:xfrm>
        </p:spPr>
        <p:txBody>
          <a:bodyPr>
            <a:normAutofit/>
          </a:bodyPr>
          <a:lstStyle/>
          <a:p>
            <a:r>
              <a:rPr lang="en-US" sz="2400" dirty="0">
                <a:latin typeface="Times New Roman" panose="02020603050405020304" pitchFamily="18" charset="0"/>
                <a:cs typeface="Times New Roman" panose="02020603050405020304" pitchFamily="18" charset="0"/>
              </a:rPr>
              <a:t>Pharmaceutical substances that require protection from exposure to gases (substances that react with atmospheric oxygen: various compounds of the aliphatic series with unsaturated </a:t>
            </a:r>
            <a:r>
              <a:rPr lang="en-US" sz="2400" dirty="0" err="1">
                <a:latin typeface="Times New Roman" panose="02020603050405020304" pitchFamily="18" charset="0"/>
                <a:cs typeface="Times New Roman" panose="02020603050405020304" pitchFamily="18" charset="0"/>
              </a:rPr>
              <a:t>intercarbon</a:t>
            </a:r>
            <a:r>
              <a:rPr lang="en-US" sz="2400" dirty="0">
                <a:latin typeface="Times New Roman" panose="02020603050405020304" pitchFamily="18" charset="0"/>
                <a:cs typeface="Times New Roman" panose="02020603050405020304" pitchFamily="18" charset="0"/>
              </a:rPr>
              <a:t> bonds, cyclic compounds with side aliphatic groups with unsaturated </a:t>
            </a:r>
            <a:r>
              <a:rPr lang="en-US" sz="2400" dirty="0" err="1">
                <a:latin typeface="Times New Roman" panose="02020603050405020304" pitchFamily="18" charset="0"/>
                <a:cs typeface="Times New Roman" panose="02020603050405020304" pitchFamily="18" charset="0"/>
              </a:rPr>
              <a:t>intercarbon</a:t>
            </a:r>
            <a:r>
              <a:rPr lang="en-US" sz="2400" dirty="0">
                <a:latin typeface="Times New Roman" panose="02020603050405020304" pitchFamily="18" charset="0"/>
                <a:cs typeface="Times New Roman" panose="02020603050405020304" pitchFamily="18" charset="0"/>
              </a:rPr>
              <a:t> bonds, phenolic and polyphenolic, morphine and its derivatives with unsubstituted hydroxyl groups; sulfur-containing heterogeneous and heterocyclic compounds, enzymes and organ preparations; substances that react with atmospheric carbon dioxide:</a:t>
            </a:r>
          </a:p>
          <a:p>
            <a:r>
              <a:rPr lang="en-US" sz="2400" dirty="0">
                <a:latin typeface="Times New Roman" panose="02020603050405020304" pitchFamily="18" charset="0"/>
                <a:cs typeface="Times New Roman" panose="02020603050405020304" pitchFamily="18" charset="0"/>
              </a:rPr>
              <a:t>salts of alkali metals and weak organic acids (sodium barbital, </a:t>
            </a:r>
            <a:r>
              <a:rPr lang="en-US" sz="2400" dirty="0" err="1">
                <a:latin typeface="Times New Roman" panose="02020603050405020304" pitchFamily="18" charset="0"/>
                <a:cs typeface="Times New Roman" panose="02020603050405020304" pitchFamily="18" charset="0"/>
              </a:rPr>
              <a:t>hexenal</a:t>
            </a:r>
            <a:r>
              <a:rPr lang="en-US" sz="2400" dirty="0">
                <a:latin typeface="Times New Roman" panose="02020603050405020304" pitchFamily="18" charset="0"/>
                <a:cs typeface="Times New Roman" panose="02020603050405020304" pitchFamily="18" charset="0"/>
              </a:rPr>
              <a:t>), drugs containing polyhydric amines (</a:t>
            </a:r>
            <a:r>
              <a:rPr lang="en-US" sz="2400" dirty="0" err="1">
                <a:latin typeface="Times New Roman" panose="02020603050405020304" pitchFamily="18" charset="0"/>
                <a:cs typeface="Times New Roman" panose="02020603050405020304" pitchFamily="18" charset="0"/>
              </a:rPr>
              <a:t>eufillin</a:t>
            </a:r>
            <a:r>
              <a:rPr lang="en-US" sz="2400" dirty="0">
                <a:latin typeface="Times New Roman" panose="02020603050405020304" pitchFamily="18" charset="0"/>
                <a:cs typeface="Times New Roman" panose="02020603050405020304" pitchFamily="18" charset="0"/>
              </a:rPr>
              <a:t>), magnesium oxide and peroxide, caustic sodium, caustic potash) should be stored in hermetically sealed containers made of materials impervious to gases, if possible filled to the top.</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69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t>Storage of odorous and coloring medicines</a:t>
            </a:r>
            <a:endParaRPr lang="ru-RU" sz="2400" b="1" dirty="0"/>
          </a:p>
        </p:txBody>
      </p:sp>
      <p:sp>
        <p:nvSpPr>
          <p:cNvPr id="3" name="Объект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36. Odorous medicinal products (pharmaceutical substances, both volatile and practically non-volatile, but with a strong odor) should be stored in a hermetically sealed container, impervious to odor.</a:t>
            </a:r>
          </a:p>
          <a:p>
            <a:r>
              <a:rPr lang="en-US" sz="2400" dirty="0">
                <a:latin typeface="Times New Roman" panose="02020603050405020304" pitchFamily="18" charset="0"/>
                <a:cs typeface="Times New Roman" panose="02020603050405020304" pitchFamily="18" charset="0"/>
              </a:rPr>
              <a:t>37. Coloring medicinal products (pharmaceutical substances that leave a colored mark that is not washed off by ordinary sanitary and hygienic treatment on containers, closures, equipment and inventory (brilliant green, methylene blue, indigo carmine) should be stored in a special cabinet in a tightly closed container.</a:t>
            </a:r>
          </a:p>
          <a:p>
            <a:r>
              <a:rPr lang="en-US" sz="2400" dirty="0">
                <a:latin typeface="Times New Roman" panose="02020603050405020304" pitchFamily="18" charset="0"/>
                <a:cs typeface="Times New Roman" panose="02020603050405020304" pitchFamily="18" charset="0"/>
              </a:rPr>
              <a:t>38. To work with coloring medicines, it is necessary to allocate special scales, a mortar, a spatula and other necessary equipment for each item.</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70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t>A warehouse is a complex technical structure (building, various equipment and other devices) designed to receive, place, accumulate, store, process, issue and deliver products to </a:t>
            </a:r>
            <a:r>
              <a:rPr lang="en-US" dirty="0" err="1"/>
              <a:t>consumers.The</a:t>
            </a:r>
            <a:r>
              <a:rPr lang="en-US" dirty="0"/>
              <a:t> goal of warehouse logistics is to offer optimal placement of as many goods as possible in a limited </a:t>
            </a:r>
            <a:r>
              <a:rPr lang="en-US" dirty="0" err="1"/>
              <a:t>area.The</a:t>
            </a:r>
            <a:r>
              <a:rPr lang="en-US" dirty="0"/>
              <a:t> main strategy is to increase the usable space and reduce the storage time, which helps to increase the turnover ratio of the </a:t>
            </a:r>
            <a:r>
              <a:rPr lang="en-US" dirty="0" err="1"/>
              <a:t>warehouse.Often</a:t>
            </a:r>
            <a:r>
              <a:rPr lang="en-US" dirty="0"/>
              <a:t> warehouses also perform some assembly or simple manufacturing functions. Arrived goods are unpacked, inspected and repacked, labeled and tax stamped before distribution to retail outlets. In addition, any damage to the goods or packaging must be repaired and the carrier responsible for the damage must be </a:t>
            </a:r>
            <a:r>
              <a:rPr lang="en-US" dirty="0" err="1"/>
              <a:t>billed.Translated</a:t>
            </a:r>
            <a:r>
              <a:rPr lang="en-US" dirty="0"/>
              <a:t> with DeepL.com (free version)</a:t>
            </a:r>
            <a:endParaRPr lang="ru-RU" dirty="0"/>
          </a:p>
        </p:txBody>
      </p:sp>
    </p:spTree>
    <p:extLst>
      <p:ext uri="{BB962C8B-B14F-4D97-AF65-F5344CB8AC3E}">
        <p14:creationId xmlns:p14="http://schemas.microsoft.com/office/powerpoint/2010/main" val="1886135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49929"/>
          </a:xfrm>
        </p:spPr>
        <p:txBody>
          <a:bodyPr>
            <a:normAutofit fontScale="90000"/>
          </a:bodyPr>
          <a:lstStyle/>
          <a:p>
            <a:pPr algn="ctr"/>
            <a:r>
              <a:rPr lang="en-US" altLang="ru-RU" sz="2400" b="1" dirty="0">
                <a:latin typeface="Times New Roman" panose="02020603050405020304" pitchFamily="18" charset="0"/>
                <a:cs typeface="Times New Roman" panose="02020603050405020304" pitchFamily="18" charset="0"/>
              </a:rPr>
              <a:t>Storage of disinfectants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15844"/>
            <a:ext cx="10515600" cy="4861119"/>
          </a:xfrm>
        </p:spPr>
        <p:txBody>
          <a:bodyPr>
            <a:normAutofit fontScale="92500"/>
          </a:bodyPr>
          <a:lstStyle/>
          <a:p>
            <a:r>
              <a:rPr lang="en-US" sz="2600" dirty="0">
                <a:latin typeface="Times New Roman" panose="02020603050405020304" pitchFamily="18" charset="0"/>
                <a:cs typeface="Times New Roman" panose="02020603050405020304" pitchFamily="18" charset="0"/>
              </a:rPr>
              <a:t>39. Disinfectants should be stored in hermetically sealed containers in an isolated room away from plastic, rubber and metal storage facilities and distilled water production facilities. Storage of medicinal products for medical use:</a:t>
            </a:r>
          </a:p>
          <a:p>
            <a:r>
              <a:rPr lang="en-US" sz="2600" dirty="0">
                <a:latin typeface="Times New Roman" panose="02020603050405020304" pitchFamily="18" charset="0"/>
                <a:cs typeface="Times New Roman" panose="02020603050405020304" pitchFamily="18" charset="0"/>
              </a:rPr>
              <a:t>40. Storage of medicinal products for medical use is carried out in accordance with the requirements of the state pharmacopoeia and regulatory documentation, as well as taking into account the properties of the substances that make up them.</a:t>
            </a:r>
          </a:p>
          <a:p>
            <a:r>
              <a:rPr lang="en-US" sz="2600" dirty="0">
                <a:latin typeface="Times New Roman" panose="02020603050405020304" pitchFamily="18" charset="0"/>
                <a:cs typeface="Times New Roman" panose="02020603050405020304" pitchFamily="18" charset="0"/>
              </a:rPr>
              <a:t>41. When stored in cabinets, on racks or shelves, medicinal products for medical use in secondary (consumer) packaging must be placed with the label (marking) outward.</a:t>
            </a:r>
          </a:p>
          <a:p>
            <a:r>
              <a:rPr lang="en-US" sz="2600" dirty="0">
                <a:latin typeface="Times New Roman" panose="02020603050405020304" pitchFamily="18" charset="0"/>
                <a:cs typeface="Times New Roman" panose="02020603050405020304" pitchFamily="18" charset="0"/>
              </a:rPr>
              <a:t>42. Organizations and individual entrepreneurs must store medicinal products for medical use in accordance with the requirements for their storage indicated on the secondary (consumer) packaging of the specified medicinal product.</a:t>
            </a:r>
          </a:p>
          <a:p>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2482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t>Storage of medicinal plant materials</a:t>
            </a:r>
            <a:endParaRPr lang="ru-RU" sz="2400" b="1" dirty="0"/>
          </a:p>
        </p:txBody>
      </p:sp>
      <p:sp>
        <p:nvSpPr>
          <p:cNvPr id="3" name="Объект 2"/>
          <p:cNvSpPr>
            <a:spLocks noGrp="1"/>
          </p:cNvSpPr>
          <p:nvPr>
            <p:ph idx="1"/>
          </p:nvPr>
        </p:nvSpPr>
        <p:spPr>
          <a:xfrm>
            <a:off x="457200" y="1460810"/>
            <a:ext cx="10896600" cy="5084956"/>
          </a:xfrm>
        </p:spPr>
        <p:txBody>
          <a:bodyPr>
            <a:noAutofit/>
          </a:bodyPr>
          <a:lstStyle/>
          <a:p>
            <a:pPr marL="0" indent="0">
              <a:buNone/>
            </a:pPr>
            <a:r>
              <a:rPr lang="en-US" sz="2400" dirty="0"/>
              <a:t>43. Bulk medicinal plant materials should be stored in a dry (no more than 50% humidity), well-ventilated area in a tightly closed container.</a:t>
            </a:r>
          </a:p>
          <a:p>
            <a:pPr marL="0" indent="0">
              <a:buNone/>
            </a:pPr>
            <a:r>
              <a:rPr lang="en-US" sz="2400" dirty="0"/>
              <a:t>44. Bulk medicinal plant materials containing essential oils are stored in isolation in a well-closed container.</a:t>
            </a:r>
          </a:p>
          <a:p>
            <a:pPr marL="0" indent="0">
              <a:buNone/>
            </a:pPr>
            <a:r>
              <a:rPr lang="en-US" sz="2400" dirty="0"/>
              <a:t>45. Bulk medicinal plant materials must be subject to periodic control in accordance with the requirements of the state pharmacopoeia. Grass, roots, rhizomes, seeds, fruits that have lost their normal color, smell and the required amount of active substances, as well as those affected by mold, barn pests are rejected.</a:t>
            </a:r>
          </a:p>
          <a:p>
            <a:pPr marL="0" indent="0">
              <a:buNone/>
            </a:pPr>
            <a:r>
              <a:rPr lang="en-US" sz="2400" dirty="0"/>
              <a:t>46. ​​Storage of medicinal plant materials containing cardiac glycosides is carried out in compliance with the requirements of the state pharmacopoeia, in particular, the requirement for repeated control for biological activity</a:t>
            </a:r>
            <a:r>
              <a:rPr lang="en-US" sz="2400" dirty="0" smtClean="0"/>
              <a:t>.</a:t>
            </a:r>
            <a:endParaRPr lang="en-US" sz="2400" dirty="0"/>
          </a:p>
        </p:txBody>
      </p:sp>
    </p:spTree>
    <p:extLst>
      <p:ext uri="{BB962C8B-B14F-4D97-AF65-F5344CB8AC3E}">
        <p14:creationId xmlns:p14="http://schemas.microsoft.com/office/powerpoint/2010/main" val="374756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Storage of medicinal plant materials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buNone/>
            </a:pPr>
            <a:r>
              <a:rPr lang="en-US" dirty="0"/>
              <a:t>47. Bulk medicinal plant materials included in the lists of potent and toxic substances approved by Decree of the Government of the Russian Federation of December 29, 2007 N 964 "On approval of the lists of potent and toxic substances for the purposes of Article 234 and other articles of the Criminal Code of the Russian Federation, as well as major the size of potent substances for the purposes of Article 234 of the Criminal Code of the Russian Federation" (</a:t>
            </a:r>
            <a:r>
              <a:rPr lang="en-US" dirty="0" err="1"/>
              <a:t>Sobraniye</a:t>
            </a:r>
            <a:r>
              <a:rPr lang="en-US" dirty="0"/>
              <a:t> </a:t>
            </a:r>
            <a:r>
              <a:rPr lang="en-US" dirty="0" err="1"/>
              <a:t>Zakonodatelstva</a:t>
            </a:r>
            <a:r>
              <a:rPr lang="en-US" dirty="0"/>
              <a:t> </a:t>
            </a:r>
            <a:r>
              <a:rPr lang="en-US" dirty="0" err="1"/>
              <a:t>Rossiyskoy</a:t>
            </a:r>
            <a:r>
              <a:rPr lang="en-US" dirty="0"/>
              <a:t> </a:t>
            </a:r>
            <a:r>
              <a:rPr lang="en-US" dirty="0" err="1"/>
              <a:t>Federatsii</a:t>
            </a:r>
            <a:r>
              <a:rPr lang="en-US" dirty="0"/>
              <a:t>, 2008, N 2, Art. 89; 2010, N 28, Art. 3703), is kept in a separate room or in a separate cabinet under lock and key.</a:t>
            </a:r>
          </a:p>
          <a:p>
            <a:r>
              <a:rPr lang="en-US" dirty="0"/>
              <a:t> 48. Packaged medicinal herbal raw materials are stored on racks or in cabinets.</a:t>
            </a:r>
            <a:endParaRPr lang="ru-RU" dirty="0"/>
          </a:p>
          <a:p>
            <a:endParaRPr lang="ru-RU" dirty="0"/>
          </a:p>
          <a:p>
            <a:endParaRPr lang="ru-RU" dirty="0"/>
          </a:p>
        </p:txBody>
      </p:sp>
    </p:spTree>
    <p:extLst>
      <p:ext uri="{BB962C8B-B14F-4D97-AF65-F5344CB8AC3E}">
        <p14:creationId xmlns:p14="http://schemas.microsoft.com/office/powerpoint/2010/main" val="2019849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altLang="ru-RU" sz="2400" b="1" dirty="0">
                <a:latin typeface="Arial" panose="020B0604020202020204" pitchFamily="34" charset="0"/>
              </a:rPr>
              <a:t>Storage of medical leeches </a:t>
            </a:r>
            <a:endParaRPr lang="ru-RU" sz="2400" b="1" dirty="0"/>
          </a:p>
        </p:txBody>
      </p:sp>
      <p:sp>
        <p:nvSpPr>
          <p:cNvPr id="3" name="Объект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49. Storage of medical leeches is carried out in a bright room without the smell of medicines, for which a constant temperature regime is established.</a:t>
            </a:r>
          </a:p>
          <a:p>
            <a:r>
              <a:rPr lang="en-US" sz="2400" dirty="0">
                <a:latin typeface="Times New Roman" panose="02020603050405020304" pitchFamily="18" charset="0"/>
                <a:cs typeface="Times New Roman" panose="02020603050405020304" pitchFamily="18" charset="0"/>
              </a:rPr>
              <a:t>50. The content of leeches is carried out in the prescribed manner.</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926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283022"/>
          </a:xfrm>
        </p:spPr>
        <p:txBody>
          <a:bodyPr>
            <a:normAutofit fontScale="90000"/>
          </a:bodyPr>
          <a:lstStyle/>
          <a:p>
            <a:pPr algn="ctr"/>
            <a:r>
              <a:rPr lang="en-US" sz="2400" b="1" dirty="0"/>
              <a:t>Storage of flammable medicines:</a:t>
            </a:r>
            <a:endParaRPr lang="ru-RU" sz="2400" b="1" dirty="0"/>
          </a:p>
        </p:txBody>
      </p:sp>
      <p:sp>
        <p:nvSpPr>
          <p:cNvPr id="3" name="Объект 2"/>
          <p:cNvSpPr>
            <a:spLocks noGrp="1"/>
          </p:cNvSpPr>
          <p:nvPr>
            <p:ph idx="1"/>
          </p:nvPr>
        </p:nvSpPr>
        <p:spPr>
          <a:xfrm>
            <a:off x="412595" y="1148576"/>
            <a:ext cx="10941205" cy="5508701"/>
          </a:xfrm>
        </p:spPr>
        <p:txBody>
          <a:bodyPr>
            <a:normAutofit fontScale="70000" lnSpcReduction="20000"/>
          </a:bodyPr>
          <a:lstStyle/>
          <a:p>
            <a:r>
              <a:rPr lang="en-US" sz="3100" dirty="0"/>
              <a:t>51. Storage of flammable medicines (medicines with flammable properties (alcohol and alcohol solutions, alcohol and ether tinctures, alcohol and ether extracts, ether, turpentine, lactic acid, </a:t>
            </a:r>
            <a:r>
              <a:rPr lang="en-US" sz="3100" dirty="0" err="1"/>
              <a:t>chloroethyl</a:t>
            </a:r>
            <a:r>
              <a:rPr lang="en-US" sz="3100" dirty="0"/>
              <a:t>, collodion, </a:t>
            </a:r>
            <a:r>
              <a:rPr lang="en-US" sz="3100" dirty="0" err="1"/>
              <a:t>cleol</a:t>
            </a:r>
            <a:r>
              <a:rPr lang="en-US" sz="3100" dirty="0"/>
              <a:t>, </a:t>
            </a:r>
            <a:r>
              <a:rPr lang="en-US" sz="3100" dirty="0" err="1"/>
              <a:t>Novikov</a:t>
            </a:r>
            <a:r>
              <a:rPr lang="en-US" sz="3100" dirty="0"/>
              <a:t> liquid, organic oils); drugs with flammable properties (sulfur, glycerin, vegetable oils, bulk medicinal plant materials) should be carried separately from other drugs see previous edition).</a:t>
            </a:r>
          </a:p>
          <a:p>
            <a:r>
              <a:rPr lang="en-US" sz="3100" dirty="0"/>
              <a:t>52. Flammable medicines are stored in tightly sealed strong, glass or metal containers to prevent the evaporation of liquids from the vessels.</a:t>
            </a:r>
          </a:p>
          <a:p>
            <a:r>
              <a:rPr lang="en-US" sz="3100" dirty="0"/>
              <a:t>53. Bottles, cylinders and other large containers with flammable and easily combustible medicines should be stored on the shelves of racks in one row in height. It is forbidden to store them in several rows in height using different cushioning materials.</a:t>
            </a:r>
          </a:p>
          <a:p>
            <a:r>
              <a:rPr lang="en-US" sz="3100" dirty="0"/>
              <a:t>It is not allowed to store these medicines near heating devices. The distance from the rack or stack to the heating element must be at least 1 m</a:t>
            </a:r>
          </a:p>
          <a:p>
            <a:r>
              <a:rPr lang="en-US" sz="3100" dirty="0"/>
              <a:t>55. At the workplaces of industrial premises allocated in pharmacy organizations and individual entrepreneurs, flammable and easily combustible medicines can be stored in quantities not exceeding the shift requirement. At the same time, the containers in which they are stored must be tightly closed.</a:t>
            </a:r>
          </a:p>
          <a:p>
            <a:r>
              <a:rPr lang="en-US" sz="3100" dirty="0"/>
              <a:t>56. It is not allowed to store flammable and easily combustible medicines in fully filled containers. The degree of filling should be no more than 90% of the volume. Alcohols in large quantities are stored in metal containers, filled no more than 75% of the volume.</a:t>
            </a:r>
            <a:endParaRPr lang="ru-RU" sz="3100" dirty="0"/>
          </a:p>
          <a:p>
            <a:endParaRPr lang="ru-RU" dirty="0"/>
          </a:p>
        </p:txBody>
      </p:sp>
    </p:spTree>
    <p:extLst>
      <p:ext uri="{BB962C8B-B14F-4D97-AF65-F5344CB8AC3E}">
        <p14:creationId xmlns:p14="http://schemas.microsoft.com/office/powerpoint/2010/main" val="2510474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35980"/>
            <a:ext cx="10515600" cy="312235"/>
          </a:xfrm>
        </p:spPr>
        <p:txBody>
          <a:bodyPr>
            <a:noAutofit/>
          </a:bodyPr>
          <a:lstStyle/>
          <a:p>
            <a:pPr algn="ctr"/>
            <a:r>
              <a:rPr lang="en-US" sz="2400" b="1" dirty="0">
                <a:latin typeface="Times New Roman" panose="02020603050405020304" pitchFamily="18" charset="0"/>
                <a:cs typeface="Times New Roman" panose="02020603050405020304" pitchFamily="18" charset="0"/>
              </a:rPr>
              <a:t>Storage of flammable medicines: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48215"/>
            <a:ext cx="10515600" cy="5128748"/>
          </a:xfrm>
        </p:spPr>
        <p:txBody>
          <a:bodyPr>
            <a:noAutofit/>
          </a:bodyPr>
          <a:lstStyle/>
          <a:p>
            <a:r>
              <a:rPr lang="en-US" sz="2400" dirty="0"/>
              <a:t>57. Joint storage of flammable medicines with mineral acids (especially sulfuric and nitric acids), compressed and liquefied gases, flammable substances (vegetable oils, sulfur, dressings), alkalis, as well as with inorganic salts that give explosive explosives with organic substances is not allowed. mixtures (potassium chlorate, potassium permanganate, potassium chromate, etc.).</a:t>
            </a:r>
          </a:p>
          <a:p>
            <a:r>
              <a:rPr lang="en-US" sz="2400" dirty="0"/>
              <a:t>58. Medical ether and ether for anesthesia are stored in industrial packaging, in a cool, dark place, away from fire and heating devices.</a:t>
            </a:r>
          </a:p>
          <a:p>
            <a:pPr marL="0" indent="0">
              <a:buNone/>
            </a:pPr>
            <a:r>
              <a:rPr lang="en-US" sz="2400" b="1" dirty="0"/>
              <a:t>Storage of explosive medicines:</a:t>
            </a:r>
          </a:p>
          <a:p>
            <a:r>
              <a:rPr lang="en-US" sz="2400" dirty="0"/>
              <a:t>59. When storing explosive drugs (drugs with explosive properties (nitroglycerin); drugs with explosive properties (potassium permanganate, silver nitrate), measures should be taken to prevent contamination with dust.</a:t>
            </a:r>
          </a:p>
          <a:p>
            <a:r>
              <a:rPr lang="en-US" sz="2400" dirty="0"/>
              <a:t>60. Containers with explosive drugs (barrels, tin drums, bottles, etc.) must be tightly closed to prevent vapors of these drugs from getting into the air</a:t>
            </a:r>
            <a:r>
              <a:rPr lang="en-US" sz="2400" dirty="0" smtClean="0"/>
              <a:t>.</a:t>
            </a:r>
            <a:endParaRPr lang="en-US" sz="2400" dirty="0"/>
          </a:p>
        </p:txBody>
      </p:sp>
    </p:spTree>
    <p:extLst>
      <p:ext uri="{BB962C8B-B14F-4D97-AF65-F5344CB8AC3E}">
        <p14:creationId xmlns:p14="http://schemas.microsoft.com/office/powerpoint/2010/main" val="26916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Storage of flammable medicines: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en-US" dirty="0"/>
              <a:t>61. Storage of bulk potassium permanganate is allowed in a special compartment of storage facilities (where it is stored in tin drums), in barbells with ground stoppers separately from other organic substances - in pharmacies and individual entrepreneurs.</a:t>
            </a:r>
          </a:p>
          <a:p>
            <a:r>
              <a:rPr lang="en-US" dirty="0"/>
              <a:t>62. Bulk nitroglycerin solution is stored in small, well-closed bottles or metal containers in a cool, dark place, taking fire precautions. Move dishes with nitroglycerin and weigh this drug should be in conditions that exclude the spill and evaporation of nitroglycerin, as well as its contact with the skin.</a:t>
            </a:r>
          </a:p>
          <a:p>
            <a:r>
              <a:rPr lang="en-US" dirty="0"/>
              <a:t>63. When working with diethyl ether, shaking, shock, friction are not allowed.</a:t>
            </a:r>
          </a:p>
          <a:p>
            <a:r>
              <a:rPr lang="en-US" dirty="0"/>
              <a:t>64. It is prohibited to store explosive medicines with acids and alkalis.</a:t>
            </a:r>
            <a:endParaRPr lang="ru-RU" dirty="0"/>
          </a:p>
          <a:p>
            <a:endParaRPr lang="ru-RU" dirty="0"/>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136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3028" y="1010521"/>
            <a:ext cx="10515600" cy="227265"/>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Storage of narcotic and psychotropic medicines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37786"/>
            <a:ext cx="10515600" cy="4939177"/>
          </a:xfrm>
        </p:spPr>
        <p:txBody>
          <a:bodyPr>
            <a:noAutofit/>
          </a:bodyPr>
          <a:lstStyle/>
          <a:p>
            <a:r>
              <a:rPr lang="en-US" sz="2400" dirty="0">
                <a:latin typeface="Times New Roman" panose="02020603050405020304" pitchFamily="18" charset="0"/>
                <a:cs typeface="Times New Roman" panose="02020603050405020304" pitchFamily="18" charset="0"/>
              </a:rPr>
              <a:t>65. Narcotic and psychotropic drugs are stored in organizations in isolated rooms specially equipped with engineering and technical security equipment, and in places of temporary storage, subject to the requirements in accordance with the Rules for the Storage of Narcotic Drugs and Psychotropic Substances established by Decree of the Government of the Russian Federation dated </a:t>
            </a:r>
            <a:r>
              <a:rPr lang="en-US" sz="2400" dirty="0" err="1">
                <a:latin typeface="Times New Roman" panose="02020603050405020304" pitchFamily="18" charset="0"/>
                <a:cs typeface="Times New Roman" panose="02020603050405020304" pitchFamily="18" charset="0"/>
              </a:rPr>
              <a:t>Decemdated</a:t>
            </a:r>
            <a:r>
              <a:rPr lang="en-US" sz="2400" dirty="0">
                <a:latin typeface="Times New Roman" panose="02020603050405020304" pitchFamily="18" charset="0"/>
                <a:cs typeface="Times New Roman" panose="02020603050405020304" pitchFamily="18" charset="0"/>
              </a:rPr>
              <a:t> December 31, 2009 N 1148 </a:t>
            </a:r>
            <a:r>
              <a:rPr lang="ru-RU"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66. In accordance with Decree of the Government of the Russian Federation of December 29, 2007 N 964 "On approval of the lists of potent and toxic substances for the purposes of Article 234 and other articles of the Criminal Code of the Russian Federation, as well as the large amount of potent substances for the purposes of Article 234 of the Criminal Code of the Russian Federation "Potent and toxic drugs include drugs containing potent and toxic substances included in the lists of potent and toxic substances</a:t>
            </a:r>
            <a:r>
              <a:rPr lang="en-U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29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49929"/>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Storage of narcotic and psychotropic medicines</a:t>
            </a:r>
            <a:endParaRPr lang="ru-RU" sz="2400" dirty="0"/>
          </a:p>
        </p:txBody>
      </p:sp>
      <p:sp>
        <p:nvSpPr>
          <p:cNvPr id="3" name="Объект 2"/>
          <p:cNvSpPr>
            <a:spLocks noGrp="1"/>
          </p:cNvSpPr>
          <p:nvPr>
            <p:ph idx="1"/>
          </p:nvPr>
        </p:nvSpPr>
        <p:spPr>
          <a:xfrm>
            <a:off x="838200" y="1315844"/>
            <a:ext cx="10515600" cy="4861119"/>
          </a:xfrm>
        </p:spPr>
        <p:txBody>
          <a:bodyPr>
            <a:normAutofit lnSpcReduction="10000"/>
          </a:bodyPr>
          <a:lstStyle/>
          <a:p>
            <a:r>
              <a:rPr lang="en-US" sz="2600" dirty="0">
                <a:latin typeface="Times New Roman" panose="02020603050405020304" pitchFamily="18" charset="0"/>
                <a:cs typeface="Times New Roman" panose="02020603050405020304" pitchFamily="18" charset="0"/>
              </a:rPr>
              <a:t>67. Storage of potent and poisonous drugs under control in accordance with international legal norms (hereinafter referred to as potent and toxic drugs under international control) is carried out in premises equipped with engineering and technical security equipment similar to those provided for the storage of narcotic and psychotropic drugs.</a:t>
            </a:r>
          </a:p>
          <a:p>
            <a:r>
              <a:rPr lang="en-US" sz="2600" dirty="0">
                <a:latin typeface="Times New Roman" panose="02020603050405020304" pitchFamily="18" charset="0"/>
                <a:cs typeface="Times New Roman" panose="02020603050405020304" pitchFamily="18" charset="0"/>
              </a:rPr>
              <a:t>68. Potent and poisonous medicines under international control and narcotic and psychotropic medicines may be stored in one technically fortified room.</a:t>
            </a:r>
          </a:p>
          <a:p>
            <a:r>
              <a:rPr lang="en-US" sz="2600" dirty="0">
                <a:latin typeface="Times New Roman" panose="02020603050405020304" pitchFamily="18" charset="0"/>
                <a:cs typeface="Times New Roman" panose="02020603050405020304" pitchFamily="18" charset="0"/>
              </a:rPr>
              <a:t>At the same time, the storage of potent and poisonous medicines should be carried out (depending on the volume of stocks) on different shelves of the safe (metal cabinet) or in different safes (metal cabinets).</a:t>
            </a:r>
          </a:p>
          <a:p>
            <a:r>
              <a:rPr lang="en-US" sz="2600" dirty="0">
                <a:latin typeface="Times New Roman" panose="02020603050405020304" pitchFamily="18" charset="0"/>
                <a:cs typeface="Times New Roman" panose="02020603050405020304" pitchFamily="18" charset="0"/>
              </a:rPr>
              <a:t>69. Storage of potent and poisonous medicines not under international control is carried out in metal cabinets sealed or sealed at the end of the working day.</a:t>
            </a: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44069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83383"/>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Storage of narcotic and psychotropic medicines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49298"/>
            <a:ext cx="10515600" cy="4827665"/>
          </a:xfrm>
        </p:spPr>
        <p:txBody>
          <a:bodyPr>
            <a:normAutofit/>
          </a:bodyPr>
          <a:lstStyle/>
          <a:p>
            <a:r>
              <a:rPr lang="en-US" sz="2400" dirty="0">
                <a:latin typeface="Times New Roman" panose="02020603050405020304" pitchFamily="18" charset="0"/>
                <a:cs typeface="Times New Roman" panose="02020603050405020304" pitchFamily="18" charset="0"/>
              </a:rPr>
              <a:t>70. Medicines subject to subject-quantitative accounting in accordance with the order of the Ministry of Health and Social Development of the Russian Federation of December 14, 2005 N 785 "On the procedure for dispensing medicines" (registered with the Ministry of Justice of the Russian Federation on January 16, 2006 N 7353), with the exception of narcotic, psychotropic, potent and poisonous medicines, they are stored in metal or wooden cabinets, sealed or sealed at the end of the working day.</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7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27987"/>
          </a:xfrm>
        </p:spPr>
        <p:txBody>
          <a:bodyPr>
            <a:normAutofit fontScale="90000"/>
          </a:bodyPr>
          <a:lstStyle/>
          <a:p>
            <a:pPr algn="ctr"/>
            <a:endParaRPr lang="ru-RU" sz="32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93825"/>
            <a:ext cx="10234961" cy="5073650"/>
          </a:xfrm>
        </p:spPr>
      </p:pic>
    </p:spTree>
    <p:extLst>
      <p:ext uri="{BB962C8B-B14F-4D97-AF65-F5344CB8AC3E}">
        <p14:creationId xmlns:p14="http://schemas.microsoft.com/office/powerpoint/2010/main" val="163887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endParaRPr lang="ru-RU" b="1" dirty="0" smtClean="0"/>
          </a:p>
          <a:p>
            <a:pPr marL="0" indent="0" algn="ctr">
              <a:buNone/>
            </a:pPr>
            <a:endParaRPr lang="ru-RU" b="1" dirty="0"/>
          </a:p>
          <a:p>
            <a:pPr marL="0" indent="0" algn="ctr">
              <a:buNone/>
            </a:pPr>
            <a:r>
              <a:rPr lang="en-US" b="1" dirty="0" smtClean="0">
                <a:latin typeface="Times New Roman" panose="02020603050405020304" pitchFamily="18" charset="0"/>
                <a:cs typeface="Times New Roman" panose="02020603050405020304" pitchFamily="18" charset="0"/>
              </a:rPr>
              <a:t>HANK </a:t>
            </a:r>
            <a:r>
              <a:rPr lang="en-US" b="1" dirty="0">
                <a:latin typeface="Times New Roman" panose="02020603050405020304" pitchFamily="18" charset="0"/>
                <a:cs typeface="Times New Roman" panose="02020603050405020304" pitchFamily="18" charset="0"/>
              </a:rPr>
              <a:t>YOU FOR YOUR ATTENTION!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870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61441"/>
          </a:xfrm>
        </p:spPr>
        <p:txBody>
          <a:bodyPr>
            <a:normAutofit fontScale="90000"/>
          </a:bodyPr>
          <a:lstStyle/>
          <a:p>
            <a:pPr algn="ctr"/>
            <a:r>
              <a:rPr lang="en-US" sz="2800" dirty="0"/>
              <a:t>The main structural elements of the warehouse building</a:t>
            </a:r>
            <a:endParaRPr lang="ru-RU" sz="2800" b="1" dirty="0"/>
          </a:p>
        </p:txBody>
      </p:sp>
      <p:sp>
        <p:nvSpPr>
          <p:cNvPr id="3" name="Объект 2"/>
          <p:cNvSpPr>
            <a:spLocks noGrp="1"/>
          </p:cNvSpPr>
          <p:nvPr>
            <p:ph idx="1"/>
          </p:nvPr>
        </p:nvSpPr>
        <p:spPr>
          <a:xfrm>
            <a:off x="838200" y="1427356"/>
            <a:ext cx="10515600" cy="4749607"/>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These are the foundation, walls, supporting columns, inter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floor </a:t>
            </a:r>
            <a:r>
              <a:rPr lang="en-US" dirty="0" err="1" smtClean="0">
                <a:latin typeface="Times New Roman" panose="02020603050405020304" pitchFamily="18" charset="0"/>
                <a:cs typeface="Times New Roman" panose="02020603050405020304" pitchFamily="18" charset="0"/>
              </a:rPr>
              <a:t>ceilings,floors</a:t>
            </a:r>
            <a:r>
              <a:rPr lang="en-US" dirty="0">
                <a:latin typeface="Times New Roman" panose="02020603050405020304" pitchFamily="18" charset="0"/>
                <a:cs typeface="Times New Roman" panose="02020603050405020304" pitchFamily="18" charset="0"/>
              </a:rPr>
              <a:t>, roofing, ramps and visors above them, doors and windows.</a:t>
            </a:r>
            <a:endParaRPr lang="ru-RU"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Characteristics </a:t>
            </a:r>
            <a:r>
              <a:rPr lang="en-US" dirty="0">
                <a:latin typeface="Times New Roman" panose="02020603050405020304" pitchFamily="18" charset="0"/>
                <a:cs typeface="Times New Roman" panose="02020603050405020304" pitchFamily="18" charset="0"/>
              </a:rPr>
              <a:t>of space-planning and design solutions for warehouse buildings:</a:t>
            </a:r>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step</a:t>
            </a:r>
            <a:r>
              <a:rPr lang="en-US" dirty="0">
                <a:latin typeface="Times New Roman" panose="02020603050405020304" pitchFamily="18" charset="0"/>
                <a:cs typeface="Times New Roman" panose="02020603050405020304" pitchFamily="18" charset="0"/>
              </a:rPr>
              <a:t> - the distance between the main transverse load-bearing structures (columns, walls);</a:t>
            </a:r>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span</a:t>
            </a:r>
            <a:r>
              <a:rPr lang="en-US" dirty="0">
                <a:latin typeface="Times New Roman" panose="02020603050405020304" pitchFamily="18" charset="0"/>
                <a:cs typeface="Times New Roman" panose="02020603050405020304" pitchFamily="18" charset="0"/>
              </a:rPr>
              <a:t> - the distance between the longitudinal load-bearing structures;</a:t>
            </a:r>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floor height </a:t>
            </a:r>
            <a:r>
              <a:rPr lang="en-US" dirty="0">
                <a:latin typeface="Times New Roman" panose="02020603050405020304" pitchFamily="18" charset="0"/>
                <a:cs typeface="Times New Roman" panose="02020603050405020304" pitchFamily="18" charset="0"/>
              </a:rPr>
              <a:t>- the distance between the floor level and the ceiling</a:t>
            </a:r>
            <a:r>
              <a:rPr lang="ru-RU"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Warehouse operations:</a:t>
            </a:r>
          </a:p>
          <a:p>
            <a:pPr marL="0" indent="0">
              <a:buNone/>
            </a:pPr>
            <a:r>
              <a:rPr lang="en-US" dirty="0">
                <a:latin typeface="Times New Roman" panose="02020603050405020304" pitchFamily="18" charset="0"/>
                <a:cs typeface="Times New Roman" panose="02020603050405020304" pitchFamily="18" charset="0"/>
              </a:rPr>
              <a:t> unloading and acceptance of goods;</a:t>
            </a:r>
          </a:p>
          <a:p>
            <a:pPr marL="0" indent="0">
              <a:buNone/>
            </a:pPr>
            <a:r>
              <a:rPr lang="en-US" dirty="0">
                <a:latin typeface="Times New Roman" panose="02020603050405020304" pitchFamily="18" charset="0"/>
                <a:cs typeface="Times New Roman" panose="02020603050405020304" pitchFamily="18" charset="0"/>
              </a:rPr>
              <a:t> placement for storage (stowage of goods in racks, stacks);</a:t>
            </a:r>
          </a:p>
          <a:p>
            <a:pPr marL="0" indent="0">
              <a:buNone/>
            </a:pPr>
            <a:r>
              <a:rPr lang="en-US" dirty="0">
                <a:latin typeface="Times New Roman" panose="02020603050405020304" pitchFamily="18" charset="0"/>
                <a:cs typeface="Times New Roman" panose="02020603050405020304" pitchFamily="18" charset="0"/>
              </a:rPr>
              <a:t>packaging and shipment of goods;</a:t>
            </a:r>
          </a:p>
          <a:p>
            <a:pPr marL="0" indent="0">
              <a:buNone/>
            </a:pPr>
            <a:r>
              <a:rPr lang="en-US" dirty="0">
                <a:latin typeface="Times New Roman" panose="02020603050405020304" pitchFamily="18" charset="0"/>
                <a:cs typeface="Times New Roman" panose="02020603050405020304" pitchFamily="18" charset="0"/>
              </a:rPr>
              <a:t> intra-warehouse transportation of goods.</a:t>
            </a:r>
            <a:endParaRPr lang="ru-RU" dirty="0">
              <a:latin typeface="Times New Roman" panose="02020603050405020304" pitchFamily="18" charset="0"/>
              <a:cs typeface="Times New Roman" panose="02020603050405020304" pitchFamily="18" charset="0"/>
            </a:endParaRPr>
          </a:p>
          <a:p>
            <a:pPr marL="3657600" lvl="8" indent="0">
              <a:buNone/>
            </a:pP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1019" y="820949"/>
            <a:ext cx="10515600" cy="439139"/>
          </a:xfrm>
        </p:spPr>
        <p:txBody>
          <a:bodyPr>
            <a:normAutofit fontScale="90000"/>
          </a:bodyPr>
          <a:lstStyle/>
          <a:p>
            <a:pPr lvl="8" algn="ctr" rtl="0">
              <a:lnSpc>
                <a:spcPct val="90000"/>
              </a:lnSpc>
              <a:spcBef>
                <a:spcPct val="0"/>
              </a:spcBef>
            </a:pPr>
            <a:r>
              <a:rPr lang="en-US" altLang="ru-RU" dirty="0">
                <a:solidFill>
                  <a:srgbClr val="202124"/>
                </a:solidFill>
                <a:latin typeface="inherit"/>
                <a:cs typeface="Times New Roman" panose="02020603050405020304" pitchFamily="18" charset="0"/>
              </a:rPr>
              <a:t/>
            </a:r>
            <a:br>
              <a:rPr lang="en-US" altLang="ru-RU" dirty="0">
                <a:solidFill>
                  <a:srgbClr val="202124"/>
                </a:solidFill>
                <a:latin typeface="inherit"/>
                <a:cs typeface="Times New Roman" panose="02020603050405020304" pitchFamily="18" charset="0"/>
              </a:rPr>
            </a:br>
            <a:r>
              <a:rPr lang="en-US" altLang="ru-RU" dirty="0" smtClean="0">
                <a:solidFill>
                  <a:srgbClr val="202124"/>
                </a:solidFill>
                <a:latin typeface="inherit"/>
                <a:cs typeface="Times New Roman" panose="02020603050405020304" pitchFamily="18" charset="0"/>
              </a:rPr>
              <a:t/>
            </a:r>
            <a:br>
              <a:rPr lang="en-US" altLang="ru-RU" dirty="0" smtClean="0">
                <a:solidFill>
                  <a:srgbClr val="202124"/>
                </a:solidFill>
                <a:latin typeface="inherit"/>
                <a:cs typeface="Times New Roman" panose="02020603050405020304" pitchFamily="18" charset="0"/>
              </a:rPr>
            </a:br>
            <a:r>
              <a:rPr lang="ru-RU" altLang="ru-RU" sz="2700" b="1" dirty="0" err="1" smtClean="0">
                <a:solidFill>
                  <a:srgbClr val="202124"/>
                </a:solidFill>
                <a:latin typeface="Times New Roman" panose="02020603050405020304" pitchFamily="18" charset="0"/>
                <a:cs typeface="Times New Roman" panose="02020603050405020304" pitchFamily="18" charset="0"/>
              </a:rPr>
              <a:t>Warehouse</a:t>
            </a:r>
            <a:r>
              <a:rPr lang="ru-RU" altLang="ru-RU" sz="2700" b="1" dirty="0" smtClean="0">
                <a:solidFill>
                  <a:srgbClr val="202124"/>
                </a:solidFill>
                <a:latin typeface="Times New Roman" panose="02020603050405020304" pitchFamily="18" charset="0"/>
                <a:cs typeface="Times New Roman" panose="02020603050405020304" pitchFamily="18" charset="0"/>
              </a:rPr>
              <a:t> </a:t>
            </a:r>
            <a:r>
              <a:rPr lang="ru-RU" altLang="ru-RU" sz="2700" b="1" dirty="0" err="1" smtClean="0">
                <a:solidFill>
                  <a:srgbClr val="202124"/>
                </a:solidFill>
                <a:latin typeface="Times New Roman" panose="02020603050405020304" pitchFamily="18" charset="0"/>
                <a:cs typeface="Times New Roman" panose="02020603050405020304" pitchFamily="18" charset="0"/>
              </a:rPr>
              <a:t>activity</a:t>
            </a:r>
            <a:r>
              <a:rPr lang="ru-RU" altLang="ru-RU" sz="2700" b="1" dirty="0" smtClean="0">
                <a:latin typeface="Times New Roman" panose="02020603050405020304" pitchFamily="18" charset="0"/>
                <a:cs typeface="Times New Roman" panose="02020603050405020304" pitchFamily="18" charset="0"/>
              </a:rPr>
              <a:t> </a:t>
            </a: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endParaRPr lang="ru-RU" sz="27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05054"/>
            <a:ext cx="10515600" cy="477190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main function of a warehouse is to store goods. Distinguish</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following types of warehouse activities:</a:t>
            </a:r>
          </a:p>
          <a:p>
            <a:r>
              <a:rPr lang="en-US" sz="2400" dirty="0">
                <a:latin typeface="Times New Roman" panose="02020603050405020304" pitchFamily="18" charset="0"/>
                <a:cs typeface="Times New Roman" panose="02020603050405020304" pitchFamily="18" charset="0"/>
              </a:rPr>
              <a:t> acceptance of goods from suppliers, checking the quantity and quality of delivered goods, as well as the conditions of the order;</a:t>
            </a:r>
          </a:p>
          <a:p>
            <a:r>
              <a:rPr lang="en-US" sz="2400" dirty="0">
                <a:latin typeface="Times New Roman" panose="02020603050405020304" pitchFamily="18" charset="0"/>
                <a:cs typeface="Times New Roman" panose="02020603050405020304" pitchFamily="18" charset="0"/>
              </a:rPr>
              <a:t> applying barcodes to materials for identification;</a:t>
            </a:r>
          </a:p>
          <a:p>
            <a:r>
              <a:rPr lang="en-US" sz="2400" dirty="0">
                <a:latin typeface="Times New Roman" panose="02020603050405020304" pitchFamily="18" charset="0"/>
                <a:cs typeface="Times New Roman" panose="02020603050405020304" pitchFamily="18" charset="0"/>
              </a:rPr>
              <a:t> sorting goods;</a:t>
            </a:r>
          </a:p>
          <a:p>
            <a:r>
              <a:rPr lang="en-US" sz="2400" dirty="0">
                <a:latin typeface="Times New Roman" panose="02020603050405020304" pitchFamily="18" charset="0"/>
                <a:cs typeface="Times New Roman" panose="02020603050405020304" pitchFamily="18" charset="0"/>
              </a:rPr>
              <a:t>storage of goods;</a:t>
            </a:r>
          </a:p>
          <a:p>
            <a:r>
              <a:rPr lang="en-US" sz="2400" dirty="0">
                <a:latin typeface="Times New Roman" panose="02020603050405020304" pitchFamily="18" charset="0"/>
                <a:cs typeface="Times New Roman" panose="02020603050405020304" pitchFamily="18" charset="0"/>
              </a:rPr>
              <a:t> Inventory Management;</a:t>
            </a:r>
          </a:p>
          <a:p>
            <a:r>
              <a:rPr lang="en-US" sz="2400" dirty="0">
                <a:latin typeface="Times New Roman" panose="02020603050405020304" pitchFamily="18" charset="0"/>
                <a:cs typeface="Times New Roman" panose="02020603050405020304" pitchFamily="18" charset="0"/>
              </a:rPr>
              <a:t>picking materials from the stock to fulfill orders;</a:t>
            </a:r>
          </a:p>
          <a:p>
            <a:r>
              <a:rPr lang="en-US" sz="2400" dirty="0">
                <a:latin typeface="Times New Roman" panose="02020603050405020304" pitchFamily="18" charset="0"/>
                <a:cs typeface="Times New Roman" panose="02020603050405020304" pitchFamily="18" charset="0"/>
              </a:rPr>
              <a:t> packaging of goods;</a:t>
            </a:r>
          </a:p>
          <a:p>
            <a:r>
              <a:rPr lang="en-US" sz="2400" dirty="0">
                <a:latin typeface="Times New Roman" panose="02020603050405020304" pitchFamily="18" charset="0"/>
                <a:cs typeface="Times New Roman" panose="02020603050405020304" pitchFamily="18" charset="0"/>
              </a:rPr>
              <a:t> loading goods onto vehicles for delivery to the customer.</a:t>
            </a:r>
            <a:endParaRPr lang="ru-RU" sz="2400" dirty="0">
              <a:latin typeface="Times New Roman" panose="02020603050405020304" pitchFamily="18" charset="0"/>
              <a:cs typeface="Times New Roman" panose="02020603050405020304" pitchFamily="18" charset="0"/>
            </a:endParaRPr>
          </a:p>
          <a:p>
            <a:pPr marL="228600" lvl="8">
              <a:spcBef>
                <a:spcPts val="1000"/>
              </a:spcBef>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23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572953"/>
          </a:xfrm>
        </p:spPr>
        <p:txBody>
          <a:bodyPr>
            <a:noAutofit/>
          </a:bodyPr>
          <a:lstStyle/>
          <a:p>
            <a:r>
              <a:rPr lang="en-US" sz="2400" b="1" dirty="0"/>
              <a:t>Regulatory framework for the storage of medicines</a:t>
            </a:r>
            <a:r>
              <a:rPr lang="ru-RU" sz="2400" dirty="0"/>
              <a:t/>
            </a:r>
            <a:br>
              <a:rPr lang="ru-RU" sz="2400" dirty="0"/>
            </a:br>
            <a:endParaRPr lang="ru-RU" sz="2400" dirty="0"/>
          </a:p>
        </p:txBody>
      </p:sp>
      <p:sp>
        <p:nvSpPr>
          <p:cNvPr id="3" name="Объект 2"/>
          <p:cNvSpPr>
            <a:spLocks noGrp="1"/>
          </p:cNvSpPr>
          <p:nvPr>
            <p:ph idx="1"/>
          </p:nvPr>
        </p:nvSpPr>
        <p:spPr>
          <a:xfrm>
            <a:off x="838200" y="1338146"/>
            <a:ext cx="10515600" cy="50292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On December 1, 2018, Order No. 749 of the Ministry of Health of the Russian Federation dated October 31, 2018 “On Approval of General Pharmacopoeia Articles and Pharmacopoeia Articles and Recognition as Invalid of Certain Orders of the Ministry of Healthcare of Russia, the Ministry of Health and Social Development of Russia and the Ministry of Health of Russia” came into force, in accordance with which general pharmacopoeia articles and </a:t>
            </a:r>
            <a:r>
              <a:rPr lang="en-US" sz="2400" dirty="0" err="1">
                <a:latin typeface="Times New Roman" panose="02020603050405020304" pitchFamily="18" charset="0"/>
                <a:cs typeface="Times New Roman" panose="02020603050405020304" pitchFamily="18" charset="0"/>
              </a:rPr>
              <a:t>pharmacopoeial</a:t>
            </a:r>
            <a:r>
              <a:rPr lang="en-US" sz="2400" dirty="0">
                <a:latin typeface="Times New Roman" panose="02020603050405020304" pitchFamily="18" charset="0"/>
                <a:cs typeface="Times New Roman" panose="02020603050405020304" pitchFamily="18" charset="0"/>
              </a:rPr>
              <a:t> articles approved by this order constitute the State Pharmacopoeia of the XIV edition.</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Let us consider in more detail what exactly has changed in the storage of medicines with the release of the new State Pharmacopoeia of the XIV edition.</a:t>
            </a:r>
          </a:p>
          <a:p>
            <a:endParaRPr lang="ru-RU" sz="2400" dirty="0"/>
          </a:p>
        </p:txBody>
      </p:sp>
    </p:spTree>
    <p:extLst>
      <p:ext uri="{BB962C8B-B14F-4D97-AF65-F5344CB8AC3E}">
        <p14:creationId xmlns:p14="http://schemas.microsoft.com/office/powerpoint/2010/main" val="254884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561802"/>
          </a:xfrm>
        </p:spPr>
        <p:txBody>
          <a:bodyPr>
            <a:noAutofit/>
          </a:bodyPr>
          <a:lstStyle/>
          <a:p>
            <a:pPr algn="ctr"/>
            <a:r>
              <a:rPr lang="en-US" sz="2400" b="1" dirty="0">
                <a:latin typeface="Times New Roman" panose="02020603050405020304" pitchFamily="18" charset="0"/>
                <a:cs typeface="Times New Roman" panose="02020603050405020304" pitchFamily="18" charset="0"/>
              </a:rPr>
              <a:t>Regulatory framework for the storage of medicines</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60088"/>
            <a:ext cx="10515600" cy="5252224"/>
          </a:xfrm>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complex of premises for storage should include: </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 room (area) for acceptance, </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intended for unpacking and receiving packages with medicines and their preliminary examination</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 room (area) for sampling medicines in accordance with the requirements of the General Pharmacopoeia Monograph "Sampling"; </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premises (zone) for quarantine storage of medicines;</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conditions; - a room (area) for storing rejected, returned, recalled and / or expired medicines).</a:t>
            </a:r>
            <a:endParaRPr lang="ru-RU"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Humidity.</a:t>
            </a:r>
          </a:p>
          <a:p>
            <a:r>
              <a:rPr lang="en-US" dirty="0">
                <a:solidFill>
                  <a:srgbClr val="FF0000"/>
                </a:solidFill>
                <a:latin typeface="Times New Roman" panose="02020603050405020304" pitchFamily="18" charset="0"/>
                <a:cs typeface="Times New Roman" panose="02020603050405020304" pitchFamily="18" charset="0"/>
              </a:rPr>
              <a:t>Storage of medicinal products is carried out at a relative humidity of 60 ± 5%, depending on the corresponding climatic zone (I, II, III, IVA, IVB), if special storage conditions are not specified in the regulatory documentation (i.e. strictly 60 ± 5%).</a:t>
            </a:r>
            <a:endParaRPr lang="ru-RU" dirty="0">
              <a:solidFill>
                <a:srgbClr val="FF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3152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94534"/>
          </a:xfrm>
        </p:spPr>
        <p:txBody>
          <a:bodyPr>
            <a:noAutofit/>
          </a:bodyPr>
          <a:lstStyle/>
          <a:p>
            <a:pPr algn="ctr"/>
            <a:r>
              <a:rPr lang="en-US" sz="2400" b="1" dirty="0"/>
              <a:t>Regulatory framework for the storage of medicines</a:t>
            </a:r>
            <a:endParaRPr lang="ru-RU" sz="2400" dirty="0"/>
          </a:p>
        </p:txBody>
      </p:sp>
      <p:sp>
        <p:nvSpPr>
          <p:cNvPr id="3" name="Объект 2"/>
          <p:cNvSpPr>
            <a:spLocks noGrp="1"/>
          </p:cNvSpPr>
          <p:nvPr>
            <p:ph idx="1"/>
          </p:nvPr>
        </p:nvSpPr>
        <p:spPr>
          <a:xfrm>
            <a:off x="434899" y="1248937"/>
            <a:ext cx="11128916" cy="5229922"/>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Storage of crystalline hydrates</a:t>
            </a:r>
            <a:r>
              <a:rPr lang="ru-RU"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Storage of crystalline hydrates is recommended to be carried out in hermetically sealed packaging in accordance with the requirements specified in the monograph or regulatory documentation.</a:t>
            </a:r>
          </a:p>
          <a:p>
            <a:pPr marL="0" indent="0">
              <a:buNone/>
            </a:pPr>
            <a:r>
              <a:rPr lang="en-US" b="1" dirty="0" err="1">
                <a:latin typeface="Times New Roman" panose="02020603050405020304" pitchFamily="18" charset="0"/>
                <a:cs typeface="Times New Roman" panose="02020603050405020304" pitchFamily="18" charset="0"/>
              </a:rPr>
              <a:t>Thermolabile</a:t>
            </a:r>
            <a:r>
              <a:rPr lang="en-US" b="1" dirty="0">
                <a:latin typeface="Times New Roman" panose="02020603050405020304" pitchFamily="18" charset="0"/>
                <a:cs typeface="Times New Roman" panose="02020603050405020304" pitchFamily="18" charset="0"/>
              </a:rPr>
              <a:t> drugs. </a:t>
            </a:r>
          </a:p>
          <a:p>
            <a:pPr marL="0" indent="0">
              <a:buNone/>
            </a:pPr>
            <a:r>
              <a:rPr lang="en-US" dirty="0">
                <a:latin typeface="Times New Roman" panose="02020603050405020304" pitchFamily="18" charset="0"/>
                <a:cs typeface="Times New Roman" panose="02020603050405020304" pitchFamily="18" charset="0"/>
              </a:rPr>
              <a:t>Drugs that change their properties under the influence of ambient temperature are heat-sensitive. Medicines can change their properties under the influence of room and higher temperatures or under the influence of low temperatures, including freezing.</a:t>
            </a:r>
          </a:p>
          <a:p>
            <a:pPr marL="0" indent="0">
              <a:buNone/>
            </a:pPr>
            <a:r>
              <a:rPr lang="en-US" b="1" dirty="0">
                <a:latin typeface="Times New Roman" panose="02020603050405020304" pitchFamily="18" charset="0"/>
                <a:cs typeface="Times New Roman" panose="02020603050405020304" pitchFamily="18" charset="0"/>
              </a:rPr>
              <a:t>Temperature-sensitive </a:t>
            </a:r>
            <a:r>
              <a:rPr lang="en-US" dirty="0">
                <a:latin typeface="Times New Roman" panose="02020603050405020304" pitchFamily="18" charset="0"/>
                <a:cs typeface="Times New Roman" panose="02020603050405020304" pitchFamily="18" charset="0"/>
              </a:rPr>
              <a:t>labile drugs should be stored in specially equipped rooms (refrigerators) or in storage rooms equipped with a sufficient number of refrigerated cabinets, refrigerators. for the storage of heat-sensitive (</a:t>
            </a:r>
            <a:r>
              <a:rPr lang="en-US" dirty="0" err="1">
                <a:latin typeface="Times New Roman" panose="02020603050405020304" pitchFamily="18" charset="0"/>
                <a:cs typeface="Times New Roman" panose="02020603050405020304" pitchFamily="18" charset="0"/>
              </a:rPr>
              <a:t>thermolabile</a:t>
            </a:r>
            <a:r>
              <a:rPr lang="en-US" dirty="0">
                <a:latin typeface="Times New Roman" panose="02020603050405020304" pitchFamily="18" charset="0"/>
                <a:cs typeface="Times New Roman" panose="02020603050405020304" pitchFamily="18" charset="0"/>
              </a:rPr>
              <a:t>) medicines, pharmaceutical refrigerators or refrigerators for blood and blood products can also be used. It is also allowed to store heat-sensitive (</a:t>
            </a:r>
            <a:r>
              <a:rPr lang="en-US" dirty="0" err="1">
                <a:latin typeface="Times New Roman" panose="02020603050405020304" pitchFamily="18" charset="0"/>
                <a:cs typeface="Times New Roman" panose="02020603050405020304" pitchFamily="18" charset="0"/>
              </a:rPr>
              <a:t>thermolabile</a:t>
            </a:r>
            <a:r>
              <a:rPr lang="en-US" dirty="0">
                <a:latin typeface="Times New Roman" panose="02020603050405020304" pitchFamily="18" charset="0"/>
                <a:cs typeface="Times New Roman" panose="02020603050405020304" pitchFamily="18" charset="0"/>
              </a:rPr>
              <a:t>) drugs in the volumes of "bulk-container" and "pallet" in industrial refrigerators.</a:t>
            </a:r>
          </a:p>
          <a:p>
            <a:pPr marL="0" indent="0">
              <a:buNone/>
            </a:pPr>
            <a:r>
              <a:rPr lang="en-US" b="1" dirty="0">
                <a:latin typeface="Times New Roman" panose="02020603050405020304" pitchFamily="18" charset="0"/>
                <a:cs typeface="Times New Roman" panose="02020603050405020304" pitchFamily="18" charset="0"/>
              </a:rPr>
              <a:t>Temperature monitoring. </a:t>
            </a:r>
            <a:r>
              <a:rPr lang="en-US" dirty="0">
                <a:latin typeface="Times New Roman" panose="02020603050405020304" pitchFamily="18" charset="0"/>
                <a:cs typeface="Times New Roman" panose="02020603050405020304" pitchFamily="18" charset="0"/>
              </a:rPr>
              <a:t>To monitor the temperature regime of storage of </a:t>
            </a:r>
            <a:r>
              <a:rPr lang="en-US" dirty="0" err="1">
                <a:latin typeface="Times New Roman" panose="02020603050405020304" pitchFamily="18" charset="0"/>
                <a:cs typeface="Times New Roman" panose="02020603050405020304" pitchFamily="18" charset="0"/>
              </a:rPr>
              <a:t>thermolabile</a:t>
            </a:r>
            <a:r>
              <a:rPr lang="en-US" dirty="0">
                <a:latin typeface="Times New Roman" panose="02020603050405020304" pitchFamily="18" charset="0"/>
                <a:cs typeface="Times New Roman" panose="02020603050405020304" pitchFamily="18" charset="0"/>
              </a:rPr>
              <a:t> medicines, all refrigerators (chambers, cabinets) must be provided with thermometers.</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825901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6042</Words>
  <Application>Microsoft Office PowerPoint</Application>
  <PresentationFormat>Широкоэкранный</PresentationFormat>
  <Paragraphs>192</Paragraphs>
  <Slides>42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42</vt:i4>
      </vt:variant>
    </vt:vector>
  </HeadingPairs>
  <TitlesOfParts>
    <vt:vector size="50" baseType="lpstr">
      <vt:lpstr>Arial</vt:lpstr>
      <vt:lpstr>Blogger Sans</vt:lpstr>
      <vt:lpstr>Blogger Sans Light</vt:lpstr>
      <vt:lpstr>Book Antiqua</vt:lpstr>
      <vt:lpstr>Calibri</vt:lpstr>
      <vt:lpstr>inherit</vt:lpstr>
      <vt:lpstr>Times New Roman</vt:lpstr>
      <vt:lpstr>Тема Office</vt:lpstr>
      <vt:lpstr>Pharmaceutical Organization Warehousing Logistics </vt:lpstr>
      <vt:lpstr>Basic concepts  </vt:lpstr>
      <vt:lpstr>Презентация PowerPoint</vt:lpstr>
      <vt:lpstr>Презентация PowerPoint</vt:lpstr>
      <vt:lpstr>The main structural elements of the warehouse building</vt:lpstr>
      <vt:lpstr>  Warehouse activity  </vt:lpstr>
      <vt:lpstr>Regulatory framework for the storage of medicines </vt:lpstr>
      <vt:lpstr>Regulatory framework for the storage of medicines </vt:lpstr>
      <vt:lpstr>Regulatory framework for the storage of medicines</vt:lpstr>
      <vt:lpstr>Regulatory framework for the storage of medicines</vt:lpstr>
      <vt:lpstr>General requirements for the arrangement and operation of storage facilities for medicines</vt:lpstr>
      <vt:lpstr>General requirements for the arrangement and operation of storage facilities for medicines</vt:lpstr>
      <vt:lpstr>General requirements for the arrangement and operation of storage facilities for medicines</vt:lpstr>
      <vt:lpstr>General requirements for the arrangement and operation of storage facilities for medicines</vt:lpstr>
      <vt:lpstr>General requirements for the arrangement and operation of storage facilities for medicines</vt:lpstr>
      <vt:lpstr>Requirements for premises for the storage of flammable and explosive medicines and the organization of their storage</vt:lpstr>
      <vt:lpstr>Requirements for premises for the storage of flammable and explosive medicines and the organization of their storage. </vt:lpstr>
      <vt:lpstr>Requirements for premises for the storage of flammable and explosive medicines and the organization of their storage</vt:lpstr>
      <vt:lpstr>Презентация PowerPoint</vt:lpstr>
      <vt:lpstr>Requirements for premises for the storage of flammable and explosive medicines and the organization of their storage</vt:lpstr>
      <vt:lpstr>V. Features of the organization of storage of medicines in warehouses</vt:lpstr>
      <vt:lpstr>V. Features of the organization of storage of medicines in warehouses</vt:lpstr>
      <vt:lpstr>Features of storage of certain groups of medicines, depending on the physical and physico-chemical properties, the impact on them of various environmental factors</vt:lpstr>
      <vt:lpstr>Storage of medicinal products requiring protection from moisture</vt:lpstr>
      <vt:lpstr>Storage of medicinal products requiring protection from volatilization and drying out</vt:lpstr>
      <vt:lpstr>Storage of medicinal products requiring protection from volatilization and drying out</vt:lpstr>
      <vt:lpstr>Storage of medicines requiring protection from exposure to high temperatures and low temperatures</vt:lpstr>
      <vt:lpstr>Storage of medicinal products requiring protection from environmental gases</vt:lpstr>
      <vt:lpstr>Storage of odorous and coloring medicines</vt:lpstr>
      <vt:lpstr>Storage of disinfectants </vt:lpstr>
      <vt:lpstr>Storage of medicinal plant materials</vt:lpstr>
      <vt:lpstr>Storage of medicinal plant materials</vt:lpstr>
      <vt:lpstr>Storage of medical leeches </vt:lpstr>
      <vt:lpstr>Storage of flammable medicines:</vt:lpstr>
      <vt:lpstr>Storage of flammable medicines:</vt:lpstr>
      <vt:lpstr>Storage of flammable medicines:</vt:lpstr>
      <vt:lpstr>Storage of narcotic and psychotropic medicines</vt:lpstr>
      <vt:lpstr>Storage of narcotic and psychotropic medicines</vt:lpstr>
      <vt:lpstr>Storage of narcotic and psychotropic medicines</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рузалия Тухбатуллина</cp:lastModifiedBy>
  <cp:revision>44</cp:revision>
  <dcterms:created xsi:type="dcterms:W3CDTF">2020-04-23T06:28:02Z</dcterms:created>
  <dcterms:modified xsi:type="dcterms:W3CDTF">2024-08-16T11:01:12Z</dcterms:modified>
</cp:coreProperties>
</file>