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4" r:id="rId4"/>
    <p:sldId id="265" r:id="rId5"/>
    <p:sldId id="260" r:id="rId6"/>
    <p:sldId id="261" r:id="rId7"/>
    <p:sldId id="266" r:id="rId8"/>
    <p:sldId id="267" r:id="rId9"/>
    <p:sldId id="268" r:id="rId10"/>
    <p:sldId id="269" r:id="rId11"/>
    <p:sldId id="270" r:id="rId12"/>
    <p:sldId id="271" r:id="rId13"/>
    <p:sldId id="273" r:id="rId14"/>
    <p:sldId id="274" r:id="rId15"/>
    <p:sldId id="275" r:id="rId16"/>
    <p:sldId id="276" r:id="rId17"/>
    <p:sldId id="277" r:id="rId18"/>
    <p:sldId id="259" r:id="rId19"/>
    <p:sldId id="258" r:id="rId20"/>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E33EE5E-ED58-41D0-B6E4-1AB43D8D5F18}" type="datetimeFigureOut">
              <a:rPr lang="ru-RU" smtClean="0"/>
              <a:t>29.08.2024</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4B32D45-4970-46CB-A870-2A46025E19E1}" type="slidenum">
              <a:rPr lang="ru-RU" smtClean="0"/>
              <a:t>‹#›</a:t>
            </a:fld>
            <a:endParaRPr lang="ru-RU"/>
          </a:p>
        </p:txBody>
      </p:sp>
    </p:spTree>
    <p:extLst>
      <p:ext uri="{BB962C8B-B14F-4D97-AF65-F5344CB8AC3E}">
        <p14:creationId xmlns:p14="http://schemas.microsoft.com/office/powerpoint/2010/main" val="269977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B32D45-4970-46CB-A870-2A46025E19E1}" type="slidenum">
              <a:rPr lang="ru-RU" smtClean="0"/>
              <a:t>4</a:t>
            </a:fld>
            <a:endParaRPr lang="ru-RU"/>
          </a:p>
        </p:txBody>
      </p:sp>
    </p:spTree>
    <p:extLst>
      <p:ext uri="{BB962C8B-B14F-4D97-AF65-F5344CB8AC3E}">
        <p14:creationId xmlns:p14="http://schemas.microsoft.com/office/powerpoint/2010/main" val="413006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29.08.2024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29.08.2024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29.08.2024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29.08.2024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29.08.2024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29.08.2024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29.08.2024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29.08.2024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29.08.2024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29.08.2024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90828" y="345688"/>
            <a:ext cx="5026644" cy="5620213"/>
          </a:xfrm>
        </p:spPr>
        <p:txBody>
          <a:bodyPr>
            <a:normAutofit fontScale="90000"/>
          </a:bodyPr>
          <a:lstStyle/>
          <a:p>
            <a:r>
              <a:rPr lang="en-US" sz="2400" dirty="0" smtClean="0">
                <a:solidFill>
                  <a:schemeClr val="bg1"/>
                </a:solidFill>
                <a:latin typeface="Times New Roman" panose="02020603050405020304" pitchFamily="18" charset="0"/>
                <a:cs typeface="Times New Roman" panose="02020603050405020304" pitchFamily="18" charset="0"/>
              </a:rPr>
              <a:t>O</a:t>
            </a:r>
            <a:br>
              <a:rPr lang="en-US" sz="2400" dirty="0" smtClean="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r>
              <a:rPr lang="en-US" sz="2400" dirty="0" smtClean="0">
                <a:solidFill>
                  <a:schemeClr val="bg1"/>
                </a:solidFill>
                <a:latin typeface="Times New Roman" panose="02020603050405020304" pitchFamily="18" charset="0"/>
                <a:cs typeface="Times New Roman" panose="02020603050405020304" pitchFamily="18" charset="0"/>
              </a:rPr>
              <a:t>P</a:t>
            </a:r>
            <a:br>
              <a:rPr lang="en-US" sz="2400" dirty="0" smtClean="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r>
              <a:rPr lang="en-US" sz="2400" b="1" cap="all" dirty="0" smtClean="0">
                <a:ln w="3175" cmpd="sng">
                  <a:noFill/>
                </a:ln>
                <a:solidFill>
                  <a:prstClr val="black"/>
                </a:solidFill>
                <a:latin typeface="Times New Roman" panose="02020603050405020304" pitchFamily="18" charset="0"/>
                <a:cs typeface="Times New Roman" panose="02020603050405020304" pitchFamily="18" charset="0"/>
              </a:rPr>
              <a:t>Object</a:t>
            </a:r>
            <a:r>
              <a:rPr lang="en-US" sz="2400" b="1" cap="all" dirty="0">
                <a:ln w="3175" cmpd="sng">
                  <a:noFill/>
                </a:ln>
                <a:solidFill>
                  <a:prstClr val="black"/>
                </a:solidFill>
                <a:latin typeface="Times New Roman" panose="02020603050405020304" pitchFamily="18" charset="0"/>
                <a:cs typeface="Times New Roman" panose="02020603050405020304" pitchFamily="18" charset="0"/>
              </a:rPr>
              <a:t>, Subject, essence and main categories of logistics</a:t>
            </a:r>
            <a:r>
              <a:rPr lang="en-US" altLang="ru-RU" sz="2400" b="1" dirty="0">
                <a:solidFill>
                  <a:srgbClr val="202124"/>
                </a:solidFill>
                <a:latin typeface="Times New Roman" panose="02020603050405020304" pitchFamily="18" charset="0"/>
                <a:cs typeface="Times New Roman" panose="02020603050405020304" pitchFamily="18" charset="0"/>
              </a:rPr>
              <a:t/>
            </a:r>
            <a:br>
              <a:rPr lang="en-US" altLang="ru-RU" sz="2400" b="1" dirty="0">
                <a:solidFill>
                  <a:srgbClr val="202124"/>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smtClean="0">
                <a:solidFill>
                  <a:schemeClr val="bg1"/>
                </a:solidFill>
                <a:latin typeface="Times New Roman" panose="02020603050405020304" pitchFamily="18" charset="0"/>
                <a:cs typeface="Times New Roman" panose="02020603050405020304" pitchFamily="18" charset="0"/>
              </a:rPr>
              <a:t>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Object, subject, essence and main categories</a:t>
            </a:r>
            <a:r>
              <a:rPr lang="en-US" sz="2400" dirty="0">
                <a:solidFill>
                  <a:schemeClr val="bg1"/>
                </a:solidFill>
              </a:rPr>
              <a:t/>
            </a:r>
            <a:br>
              <a:rPr lang="en-US" sz="2400" dirty="0">
                <a:solidFill>
                  <a:schemeClr val="bg1"/>
                </a:solidFill>
              </a:rPr>
            </a:br>
            <a:r>
              <a:rPr lang="en-US" sz="2400" dirty="0">
                <a:latin typeface="Times New Roman" panose="02020603050405020304" pitchFamily="18" charset="0"/>
                <a:cs typeface="Times New Roman" panose="02020603050405020304" pitchFamily="18" charset="0"/>
              </a:rPr>
              <a:t>Doctor of Pharmacy.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Honored Health Care Worker of the Republic of </a:t>
            </a:r>
            <a:r>
              <a:rPr lang="en-US" sz="2400" dirty="0" err="1">
                <a:latin typeface="Times New Roman" panose="02020603050405020304" pitchFamily="18" charset="0"/>
                <a:cs typeface="Times New Roman" panose="02020603050405020304" pitchFamily="18" charset="0"/>
              </a:rPr>
              <a:t>Tatarstan</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Honored Health Care Worker of the Russian </a:t>
            </a:r>
            <a:r>
              <a:rPr lang="en-US" sz="2400" dirty="0" smtClean="0">
                <a:latin typeface="Times New Roman" panose="02020603050405020304" pitchFamily="18" charset="0"/>
                <a:cs typeface="Times New Roman" panose="02020603050405020304" pitchFamily="18" charset="0"/>
              </a:rPr>
              <a:t>Federation</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R</a:t>
            </a:r>
            <a:r>
              <a:rPr lang="ru-R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G</a:t>
            </a:r>
            <a:r>
              <a:rPr lang="ru-RU"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Tukhbatullina</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altLang="ru-RU" sz="2400" dirty="0">
                <a:latin typeface="Arial" panose="020B0604020202020204" pitchFamily="34" charset="0"/>
              </a:rPr>
              <a:t/>
            </a:r>
            <a:br>
              <a:rPr lang="ru-RU" altLang="ru-RU" sz="2400" dirty="0">
                <a:latin typeface="Arial" panose="020B0604020202020204" pitchFamily="34" charset="0"/>
              </a:rPr>
            </a:br>
            <a:r>
              <a:rPr lang="en-US" sz="2400" dirty="0" smtClean="0">
                <a:solidFill>
                  <a:schemeClr val="bg1"/>
                </a:solidFill>
                <a:latin typeface="Times New Roman" panose="02020603050405020304" pitchFamily="18" charset="0"/>
                <a:cs typeface="Times New Roman" panose="02020603050405020304" pitchFamily="18" charset="0"/>
              </a:rPr>
              <a:t>Object</a:t>
            </a:r>
            <a:r>
              <a:rPr lang="en-US" sz="2400" dirty="0">
                <a:solidFill>
                  <a:schemeClr val="bg1"/>
                </a:solidFill>
                <a:latin typeface="Times New Roman" panose="02020603050405020304" pitchFamily="18" charset="0"/>
                <a:cs typeface="Times New Roman" panose="02020603050405020304" pitchFamily="18" charset="0"/>
              </a:rPr>
              <a:t>, subject, essence and main categories</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Object, subject, essence and main categories </a:t>
            </a:r>
            <a:r>
              <a:rPr lang="en-US" sz="2400" dirty="0" err="1" smtClean="0">
                <a:solidFill>
                  <a:schemeClr val="bg1"/>
                </a:solidFill>
                <a:latin typeface="Times New Roman" panose="02020603050405020304" pitchFamily="18" charset="0"/>
                <a:cs typeface="Times New Roman" panose="02020603050405020304" pitchFamily="18" charset="0"/>
              </a:rPr>
              <a:t>LObject</a:t>
            </a:r>
            <a:r>
              <a:rPr lang="en-US" sz="2400" dirty="0">
                <a:solidFill>
                  <a:schemeClr val="bg1"/>
                </a:solidFill>
                <a:latin typeface="Times New Roman" panose="02020603050405020304" pitchFamily="18" charset="0"/>
                <a:cs typeface="Times New Roman" panose="02020603050405020304" pitchFamily="18" charset="0"/>
              </a:rPr>
              <a:t>, subject, essence and </a:t>
            </a:r>
            <a:r>
              <a:rPr lang="en-US" sz="2400" dirty="0" smtClean="0">
                <a:solidFill>
                  <a:schemeClr val="bg1"/>
                </a:solidFill>
                <a:latin typeface="Times New Roman" panose="02020603050405020304" pitchFamily="18" charset="0"/>
                <a:cs typeface="Times New Roman" panose="02020603050405020304" pitchFamily="18" charset="0"/>
              </a:rPr>
              <a:t>main</a:t>
            </a:r>
            <a:endParaRPr lang="ru-RU" sz="24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90828" y="546410"/>
            <a:ext cx="5026644" cy="5608618"/>
          </a:xfrm>
        </p:spPr>
        <p:txBody>
          <a:bodyPr/>
          <a:lstStyle/>
          <a:p>
            <a:r>
              <a:rPr lang="en-US" smtClean="0">
                <a:solidFill>
                  <a:schemeClr val="bg1"/>
                </a:solidFill>
                <a:latin typeface="Times New Roman" panose="02020603050405020304" pitchFamily="18" charset="0"/>
                <a:cs typeface="Times New Roman" panose="02020603050405020304" pitchFamily="18" charset="0"/>
              </a:rPr>
              <a:t>P</a:t>
            </a:r>
            <a:r>
              <a:rPr lang="ru-RU" smtClean="0">
                <a:solidFill>
                  <a:schemeClr val="bg1"/>
                </a:solidFill>
                <a:latin typeface="Times New Roman" panose="02020603050405020304" pitchFamily="18" charset="0"/>
                <a:cs typeface="Times New Roman" panose="02020603050405020304" pitchFamily="18" charset="0"/>
              </a:rPr>
              <a:t>З</a:t>
            </a:r>
            <a:r>
              <a:rPr lang="en-US" dirty="0" smtClean="0">
                <a:solidFill>
                  <a:schemeClr val="bg1"/>
                </a:solidFill>
                <a:latin typeface="Times New Roman" panose="02020603050405020304" pitchFamily="18" charset="0"/>
                <a:cs typeface="Times New Roman" panose="02020603050405020304" pitchFamily="18" charset="0"/>
              </a:rPr>
              <a:t>P, main</a:t>
            </a:r>
            <a:endParaRPr lang="ru-RU" dirty="0"/>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Object</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subject</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essence   and main categories</a:t>
            </a:r>
            <a:endParaRPr lang="ru-RU" sz="2400" dirty="0"/>
          </a:p>
        </p:txBody>
      </p:sp>
      <p:sp>
        <p:nvSpPr>
          <p:cNvPr id="3" name="Объект 2"/>
          <p:cNvSpPr>
            <a:spLocks noGrp="1"/>
          </p:cNvSpPr>
          <p:nvPr>
            <p:ph idx="1"/>
          </p:nvPr>
        </p:nvSpPr>
        <p:spPr/>
        <p:txBody>
          <a:bodyPr>
            <a:normAutofit lnSpcReduction="10000"/>
          </a:bodyPr>
          <a:lstStyle/>
          <a:p>
            <a:r>
              <a:rPr lang="en-US" sz="2400" b="1" dirty="0">
                <a:latin typeface="Times New Roman" panose="02020603050405020304" pitchFamily="18" charset="0"/>
                <a:cs typeface="Times New Roman" panose="02020603050405020304" pitchFamily="18" charset="0"/>
              </a:rPr>
              <a:t>L operation </a:t>
            </a:r>
            <a:r>
              <a:rPr lang="en-US" sz="2400" dirty="0">
                <a:latin typeface="Times New Roman" panose="02020603050405020304" pitchFamily="18" charset="0"/>
                <a:cs typeface="Times New Roman" panose="02020603050405020304" pitchFamily="18" charset="0"/>
              </a:rPr>
              <a:t>- any operations performed with material objects and products of labor in the areas of production and circulation, with the exception of technological operations for the production of material goods. L operations include - loading, transportation, unloading, picking, warehousing, packaging.</a:t>
            </a:r>
          </a:p>
          <a:p>
            <a:r>
              <a:rPr lang="en-US" sz="2400" b="1" dirty="0">
                <a:latin typeface="Times New Roman" panose="02020603050405020304" pitchFamily="18" charset="0"/>
                <a:cs typeface="Times New Roman" panose="02020603050405020304" pitchFamily="18" charset="0"/>
              </a:rPr>
              <a:t>L function </a:t>
            </a:r>
            <a:r>
              <a:rPr lang="en-US" sz="2400" dirty="0">
                <a:latin typeface="Times New Roman" panose="02020603050405020304" pitchFamily="18" charset="0"/>
                <a:cs typeface="Times New Roman" panose="02020603050405020304" pitchFamily="18" charset="0"/>
              </a:rPr>
              <a:t>is an enlarged group of logistics operations aimed at implementing the L system.</a:t>
            </a:r>
          </a:p>
          <a:p>
            <a:r>
              <a:rPr lang="en-US" sz="24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logistics chain </a:t>
            </a:r>
            <a:r>
              <a:rPr lang="en-US" sz="2400" dirty="0">
                <a:latin typeface="Times New Roman" panose="02020603050405020304" pitchFamily="18" charset="0"/>
                <a:cs typeface="Times New Roman" panose="02020603050405020304" pitchFamily="18" charset="0"/>
              </a:rPr>
              <a:t>is a linearly ordered set of participants in a logistics process that carry out logistics operations to bring an external material flow from one logistics system to another.</a:t>
            </a:r>
          </a:p>
          <a:p>
            <a:r>
              <a:rPr lang="en-US" sz="2400" b="1" dirty="0">
                <a:latin typeface="Times New Roman" panose="02020603050405020304" pitchFamily="18" charset="0"/>
                <a:cs typeface="Times New Roman" panose="02020603050405020304" pitchFamily="18" charset="0"/>
              </a:rPr>
              <a:t>L link - </a:t>
            </a:r>
            <a:r>
              <a:rPr lang="en-US" sz="2400" dirty="0">
                <a:latin typeface="Times New Roman" panose="02020603050405020304" pitchFamily="18" charset="0"/>
                <a:cs typeface="Times New Roman" panose="02020603050405020304" pitchFamily="18" charset="0"/>
              </a:rPr>
              <a:t>a functionally separate object that is not subject to further decomposition within the framework of the task of analyzing or synthesizing the logistics system, performing its local target function associated with certain logistics activities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230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Object</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subject</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essence   and main categories</a:t>
            </a:r>
            <a:endParaRPr lang="ru-RU" sz="2400" dirty="0"/>
          </a:p>
        </p:txBody>
      </p:sp>
      <p:sp>
        <p:nvSpPr>
          <p:cNvPr id="3" name="Объект 2"/>
          <p:cNvSpPr>
            <a:spLocks noGrp="1"/>
          </p:cNvSpPr>
          <p:nvPr>
            <p:ph idx="1"/>
          </p:nvPr>
        </p:nvSpPr>
        <p:spPr/>
        <p:txBody>
          <a:bodyPr/>
          <a:lstStyle/>
          <a:p>
            <a:pPr marL="0" indent="0">
              <a:buNone/>
            </a:pPr>
            <a:r>
              <a:rPr lang="en-US" sz="2400" dirty="0">
                <a:latin typeface="Times New Roman" panose="02020603050405020304" pitchFamily="18" charset="0"/>
                <a:cs typeface="Times New Roman" panose="02020603050405020304" pitchFamily="18" charset="0"/>
              </a:rPr>
              <a:t>There are three main types of links in logistics systems - generating, transforming and absorbing material and related flows. In addition, there are mixed links in which the three main types of links mentioned above are combined in various combinations.</a:t>
            </a:r>
          </a:p>
          <a:p>
            <a:pPr marL="0" indent="0">
              <a:buNone/>
            </a:pPr>
            <a:r>
              <a:rPr lang="en-US" sz="2400" dirty="0">
                <a:latin typeface="Times New Roman" panose="02020603050405020304" pitchFamily="18" charset="0"/>
                <a:cs typeface="Times New Roman" panose="02020603050405020304" pitchFamily="18" charset="0"/>
              </a:rPr>
              <a:t>Production enterprises, their divisions, marketing, trade, intermediary organizations, transport enterprises, financial institutions, etc. can act as links in the logistics system.</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1954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Object</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subject</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essence   and main categories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en-US" sz="2400" dirty="0">
                <a:latin typeface="Times New Roman" panose="02020603050405020304" pitchFamily="18" charset="0"/>
                <a:cs typeface="Times New Roman" panose="02020603050405020304" pitchFamily="18" charset="0"/>
              </a:rPr>
              <a:t>Distinctive features of the links of the logistics system are:</a:t>
            </a:r>
          </a:p>
          <a:p>
            <a:pPr marL="0" indent="0">
              <a:buNone/>
            </a:pPr>
            <a:r>
              <a:rPr lang="en-US" sz="2400" dirty="0">
                <a:latin typeface="Times New Roman" panose="02020603050405020304" pitchFamily="18" charset="0"/>
                <a:cs typeface="Times New Roman" panose="02020603050405020304" pitchFamily="18" charset="0"/>
              </a:rPr>
              <a:t>- various forms of ownership and organizational and legal forms;</a:t>
            </a:r>
          </a:p>
          <a:p>
            <a:pPr marL="0" indent="0">
              <a:buNone/>
            </a:pPr>
            <a:r>
              <a:rPr lang="en-US" sz="2400" dirty="0">
                <a:latin typeface="Times New Roman" panose="02020603050405020304" pitchFamily="18" charset="0"/>
                <a:cs typeface="Times New Roman" panose="02020603050405020304" pitchFamily="18" charset="0"/>
              </a:rPr>
              <a:t>- differences in the nature and purpose of functioning;</a:t>
            </a:r>
          </a:p>
          <a:p>
            <a:pPr marL="0" indent="0">
              <a:buNone/>
            </a:pPr>
            <a:r>
              <a:rPr lang="en-US" sz="2400" dirty="0">
                <a:latin typeface="Times New Roman" panose="02020603050405020304" pitchFamily="18" charset="0"/>
                <a:cs typeface="Times New Roman" panose="02020603050405020304" pitchFamily="18" charset="0"/>
              </a:rPr>
              <a:t>- various technologies, equipment, consumed resources;</a:t>
            </a:r>
          </a:p>
          <a:p>
            <a:pPr marL="0" indent="0">
              <a:buNone/>
            </a:pPr>
            <a:r>
              <a:rPr lang="en-US" sz="2400" dirty="0">
                <a:latin typeface="Times New Roman" panose="02020603050405020304" pitchFamily="18" charset="0"/>
                <a:cs typeface="Times New Roman" panose="02020603050405020304" pitchFamily="18" charset="0"/>
              </a:rPr>
              <a:t>- dispersal of technical means and labor resources over a large area;</a:t>
            </a:r>
          </a:p>
          <a:p>
            <a:pPr marL="0" indent="0">
              <a:buNone/>
            </a:pPr>
            <a:r>
              <a:rPr lang="en-US" sz="2400" dirty="0">
                <a:latin typeface="Times New Roman" panose="02020603050405020304" pitchFamily="18" charset="0"/>
                <a:cs typeface="Times New Roman" panose="02020603050405020304" pitchFamily="18" charset="0"/>
              </a:rPr>
              <a:t>- dependence of performance results on related links;</a:t>
            </a:r>
          </a:p>
          <a:p>
            <a:pPr marL="0" indent="0">
              <a:buNone/>
            </a:pP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others.</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4098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smtClean="0">
                <a:latin typeface="Times New Roman" panose="02020603050405020304" pitchFamily="18" charset="0"/>
                <a:cs typeface="Times New Roman" panose="02020603050405020304" pitchFamily="18" charset="0"/>
              </a:rPr>
              <a:t>Conceptual foundations and economic content of the logistics approach  to the </a:t>
            </a:r>
            <a:r>
              <a:rPr lang="en-US" sz="2400" b="1" dirty="0" err="1" smtClean="0">
                <a:latin typeface="Times New Roman" panose="02020603050405020304" pitchFamily="18" charset="0"/>
                <a:cs typeface="Times New Roman" panose="02020603050405020304" pitchFamily="18" charset="0"/>
              </a:rPr>
              <a:t>managment</a:t>
            </a:r>
            <a:r>
              <a:rPr lang="en-US" sz="2400" b="1" dirty="0" smtClean="0">
                <a:latin typeface="Times New Roman" panose="02020603050405020304" pitchFamily="18" charset="0"/>
                <a:cs typeface="Times New Roman" panose="02020603050405020304" pitchFamily="18" charset="0"/>
              </a:rPr>
              <a:t> of pharmaceutical activities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demand for logistics in pharmacy is explained by:</a:t>
            </a:r>
          </a:p>
          <a:p>
            <a:r>
              <a:rPr lang="en-US" dirty="0">
                <a:latin typeface="Times New Roman" panose="02020603050405020304" pitchFamily="18" charset="0"/>
                <a:cs typeface="Times New Roman" panose="02020603050405020304" pitchFamily="18" charset="0"/>
              </a:rPr>
              <a:t>relatively constant saturation of the pharmaceutical market with limited payment demand of the population and healthcare facilities;</a:t>
            </a:r>
          </a:p>
          <a:p>
            <a:r>
              <a:rPr lang="en-US" dirty="0">
                <a:latin typeface="Times New Roman" panose="02020603050405020304" pitchFamily="18" charset="0"/>
                <a:cs typeface="Times New Roman" panose="02020603050405020304" pitchFamily="18" charset="0"/>
              </a:rPr>
              <a:t>an increase in the number of wholesale organizations in pharmacy with the same type of assortment and slightly different prices;</a:t>
            </a:r>
          </a:p>
          <a:p>
            <a:r>
              <a:rPr lang="en-US" dirty="0">
                <a:latin typeface="Times New Roman" panose="02020603050405020304" pitchFamily="18" charset="0"/>
                <a:cs typeface="Times New Roman" panose="02020603050405020304" pitchFamily="18" charset="0"/>
              </a:rPr>
              <a:t>increased competition;</a:t>
            </a:r>
          </a:p>
          <a:p>
            <a:r>
              <a:rPr lang="en-US" dirty="0">
                <a:latin typeface="Times New Roman" panose="02020603050405020304" pitchFamily="18" charset="0"/>
                <a:cs typeface="Times New Roman" panose="02020603050405020304" pitchFamily="18" charset="0"/>
              </a:rPr>
              <a:t> introduction of state control of drug prices;</a:t>
            </a:r>
          </a:p>
          <a:p>
            <a:r>
              <a:rPr lang="en-US" dirty="0">
                <a:latin typeface="Times New Roman" panose="02020603050405020304" pitchFamily="18" charset="0"/>
                <a:cs typeface="Times New Roman" panose="02020603050405020304" pitchFamily="18" charset="0"/>
              </a:rPr>
              <a:t> the instability of the economic situation, which required cost reduction to ensure the survival of the pharmaceutical organization;</a:t>
            </a:r>
          </a:p>
          <a:p>
            <a:endParaRPr lang="ru-RU" dirty="0"/>
          </a:p>
        </p:txBody>
      </p:sp>
    </p:spTree>
    <p:extLst>
      <p:ext uri="{BB962C8B-B14F-4D97-AF65-F5344CB8AC3E}">
        <p14:creationId xmlns:p14="http://schemas.microsoft.com/office/powerpoint/2010/main" val="314189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Conceptual foundations and economic content of the logistics approach  to the </a:t>
            </a:r>
            <a:r>
              <a:rPr lang="en-US" sz="2400" b="1" dirty="0" err="1">
                <a:latin typeface="Times New Roman" panose="02020603050405020304" pitchFamily="18" charset="0"/>
                <a:cs typeface="Times New Roman" panose="02020603050405020304" pitchFamily="18" charset="0"/>
              </a:rPr>
              <a:t>managment</a:t>
            </a:r>
            <a:r>
              <a:rPr lang="en-US" sz="2400" b="1" dirty="0">
                <a:latin typeface="Times New Roman" panose="02020603050405020304" pitchFamily="18" charset="0"/>
                <a:cs typeface="Times New Roman" panose="02020603050405020304" pitchFamily="18" charset="0"/>
              </a:rPr>
              <a:t> of pharmaceutical activities</a:t>
            </a:r>
            <a:endParaRPr lang="ru-RU" sz="2400" dirty="0"/>
          </a:p>
        </p:txBody>
      </p:sp>
      <p:sp>
        <p:nvSpPr>
          <p:cNvPr id="3" name="Объект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introduction of information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computer systems, telecommunications;</a:t>
            </a:r>
          </a:p>
          <a:p>
            <a:r>
              <a:rPr lang="en-US" dirty="0">
                <a:latin typeface="Times New Roman" panose="02020603050405020304" pitchFamily="18" charset="0"/>
                <a:cs typeface="Times New Roman" panose="02020603050405020304" pitchFamily="18" charset="0"/>
              </a:rPr>
              <a:t>increasing the technological level of transport and cargo handling facilities</a:t>
            </a:r>
            <a:endParaRPr lang="ru-R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expanding the geography of customers and the transition of different types of transport to market relations, which accelerated the solution of transport issues;</a:t>
            </a:r>
          </a:p>
          <a:p>
            <a:endParaRPr lang="ru-RU" dirty="0"/>
          </a:p>
        </p:txBody>
      </p:sp>
    </p:spTree>
    <p:extLst>
      <p:ext uri="{BB962C8B-B14F-4D97-AF65-F5344CB8AC3E}">
        <p14:creationId xmlns:p14="http://schemas.microsoft.com/office/powerpoint/2010/main" val="50142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err="1" smtClean="0">
                <a:latin typeface="Times New Roman" panose="02020603050405020304" pitchFamily="18" charset="0"/>
                <a:cs typeface="Times New Roman" panose="02020603050405020304" pitchFamily="18" charset="0"/>
              </a:rPr>
              <a:t>Peculiarites</a:t>
            </a:r>
            <a:r>
              <a:rPr lang="en-US" sz="2400" b="1" dirty="0" smtClean="0">
                <a:latin typeface="Times New Roman" panose="02020603050405020304" pitchFamily="18" charset="0"/>
                <a:cs typeface="Times New Roman" panose="02020603050405020304" pitchFamily="18" charset="0"/>
              </a:rPr>
              <a:t>  of participants of the   Russian  pharmaceutical</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In the conditions of the pharmaceutical market, the following main participants can be distinguished: Western and domestic manufacturers of drugs and other pharmaceutical products, pharmacies, healthcare facilities, consumers of goods.</a:t>
            </a:r>
          </a:p>
          <a:p>
            <a:r>
              <a:rPr lang="en-US" sz="2400" dirty="0">
                <a:latin typeface="Times New Roman" panose="02020603050405020304" pitchFamily="18" charset="0"/>
                <a:cs typeface="Times New Roman" panose="02020603050405020304" pitchFamily="18" charset="0"/>
              </a:rPr>
              <a:t>Features of the Russian pharmaceutical market: small market capacity in comparison with other countries, a larger number of people per pharmacy than in Europe, which imposes a large burden on the pharmacist, an extremely low level of drug consumption per capita, insurance companies and the state are partially involved in providing the population with pharmaceutical products (30% of the cost of drugs), fewer drugs are registered and the average cost of one package is lower than in the West.</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19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dirty="0" err="1">
                <a:latin typeface="Times New Roman" panose="02020603050405020304" pitchFamily="18" charset="0"/>
                <a:cs typeface="Times New Roman" panose="02020603050405020304" pitchFamily="18" charset="0"/>
              </a:rPr>
              <a:t>Peculiarites</a:t>
            </a:r>
            <a:r>
              <a:rPr lang="en-US" sz="2400" dirty="0">
                <a:latin typeface="Times New Roman" panose="02020603050405020304" pitchFamily="18" charset="0"/>
                <a:cs typeface="Times New Roman" panose="02020603050405020304" pitchFamily="18" charset="0"/>
              </a:rPr>
              <a:t>  of participants of the   Russian  pharmaceutical</a:t>
            </a:r>
            <a:endParaRPr lang="ru-RU" sz="2400"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Features of pharmaceutical manufacturers: low market share of generally expensive original drugs, many generics manufactured in Eastern Europe and India, sales of leading Russian distributors are 6-8 times higher than sales of leading manufacturers, inability for manufacturers to cover the entire territory of the Russian Federation with a network of medical representatives, displacement of the target audience towards doctors when advertising pharmaceutical products.</a:t>
            </a:r>
          </a:p>
          <a:p>
            <a:endParaRPr lang="ru-RU" dirty="0"/>
          </a:p>
          <a:p>
            <a:endParaRPr lang="ru-RU" dirty="0"/>
          </a:p>
        </p:txBody>
      </p:sp>
    </p:spTree>
    <p:extLst>
      <p:ext uri="{BB962C8B-B14F-4D97-AF65-F5344CB8AC3E}">
        <p14:creationId xmlns:p14="http://schemas.microsoft.com/office/powerpoint/2010/main" val="57644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en-US" sz="3600" b="1" dirty="0">
                <a:latin typeface="Times New Roman" panose="02020603050405020304" pitchFamily="18" charset="0"/>
                <a:cs typeface="Times New Roman" panose="02020603050405020304" pitchFamily="18" charset="0"/>
              </a:rPr>
              <a:t>Thank you for your </a:t>
            </a:r>
            <a:r>
              <a:rPr lang="en-US" sz="3600" b="1" dirty="0" smtClean="0">
                <a:latin typeface="Times New Roman" panose="02020603050405020304" pitchFamily="18" charset="0"/>
                <a:cs typeface="Times New Roman" panose="02020603050405020304" pitchFamily="18" charset="0"/>
              </a:rPr>
              <a:t>attention!</a:t>
            </a:r>
            <a:endParaRPr lang="ru-RU" sz="3600"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a:p>
            <a:pPr marL="0" indent="0" algn="ctr">
              <a:buNone/>
            </a:pPr>
            <a:r>
              <a:rPr lang="ru-RU" sz="3600" b="1" dirty="0" err="1">
                <a:latin typeface="Times New Roman" panose="02020603050405020304" pitchFamily="18" charset="0"/>
                <a:cs typeface="Times New Roman" panose="02020603050405020304" pitchFamily="18" charset="0"/>
              </a:rPr>
              <a:t>See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you</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next</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time</a:t>
            </a:r>
            <a:r>
              <a:rPr lang="ru-RU" sz="3600" b="1"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a:p>
            <a:pPr algn="ct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36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25913"/>
            <a:ext cx="10515600" cy="575566"/>
          </a:xfrm>
        </p:spPr>
        <p:txBody>
          <a:bodyPr>
            <a:normAutofit fontScale="90000"/>
          </a:bodyPr>
          <a:lstStyle/>
          <a:p>
            <a:r>
              <a:rPr lang="ru-RU" altLang="ru-RU" sz="2700" dirty="0" err="1" smtClean="0">
                <a:solidFill>
                  <a:schemeClr val="bg1"/>
                </a:solidFill>
                <a:latin typeface="inherit"/>
              </a:rPr>
              <a:t>th</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history</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emergence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logistics</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stages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its</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development</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dirty="0" smtClean="0">
                <a:solidFill>
                  <a:schemeClr val="bg1"/>
                </a:solidFill>
                <a:latin typeface="inherit"/>
              </a:rPr>
              <a:t>e</a:t>
            </a:r>
            <a:endParaRPr lang="ru-RU" dirty="0"/>
          </a:p>
        </p:txBody>
      </p:sp>
      <p:sp>
        <p:nvSpPr>
          <p:cNvPr id="3" name="Объект 2"/>
          <p:cNvSpPr>
            <a:spLocks noGrp="1"/>
          </p:cNvSpPr>
          <p:nvPr>
            <p:ph idx="1"/>
          </p:nvPr>
        </p:nvSpPr>
        <p:spPr>
          <a:xfrm>
            <a:off x="838200" y="1951462"/>
            <a:ext cx="10515600" cy="450509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very concept of “logistics” owes its origin to Ancient Greece, where it originally meant “the art of reasoning, calculating”. Officials who exercised control over economic and trading activities were called logisticians. The Romans understood the term "logistics" as the distribution of food, and in Byzantium, logistics was the organization of the supply and distribution of food for the armed forces</a:t>
            </a:r>
            <a:r>
              <a:rPr lang="en-US"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In the works of the French scientist and military theorist A. </a:t>
            </a:r>
            <a:r>
              <a:rPr lang="en-US" sz="2400" dirty="0" err="1">
                <a:latin typeface="Times New Roman" panose="02020603050405020304" pitchFamily="18" charset="0"/>
                <a:cs typeface="Times New Roman" panose="02020603050405020304" pitchFamily="18" charset="0"/>
              </a:rPr>
              <a:t>Jomini</a:t>
            </a:r>
            <a:r>
              <a:rPr lang="en-US" sz="2400" dirty="0">
                <a:latin typeface="Times New Roman" panose="02020603050405020304" pitchFamily="18" charset="0"/>
                <a:cs typeface="Times New Roman" panose="02020603050405020304" pitchFamily="18" charset="0"/>
              </a:rPr>
              <a:t> (1779-1869), logistics means planning, management, material, technical, food support for the troops, as well as the construction of roads and fortifications. However, despite such a "comprehensive" definition, logistics, as a military science, was formed only in the 20th century.</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74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Logistics </a:t>
            </a:r>
            <a:r>
              <a:rPr lang="en-US" sz="2400" dirty="0">
                <a:latin typeface="Times New Roman" panose="02020603050405020304" pitchFamily="18" charset="0"/>
                <a:cs typeface="Times New Roman" panose="02020603050405020304" pitchFamily="18" charset="0"/>
              </a:rPr>
              <a:t>became widespread during the Second World War in the field of logistics for the American army stationed in Europe, as well as in organizing interaction between suppliers of weapons and food, transport and troops. The precise interaction of the military industry, rear and front supply bases and transport made it possible to timely and systematically provide the American army with the supply of weapons, fuels and lubricants and food in the required quantities.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p:txBody>
          <a:bodyPr>
            <a:normAutofit fontScale="90000"/>
          </a:bodyPr>
          <a:lstStyle/>
          <a:p>
            <a:r>
              <a:rPr lang="ru-RU" altLang="ru-RU" sz="2700" dirty="0" err="1" smtClean="0">
                <a:solidFill>
                  <a:schemeClr val="bg1"/>
                </a:solidFill>
                <a:latin typeface="inherit"/>
              </a:rPr>
              <a:t>th</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history</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emergence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logistics</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stages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its</a:t>
            </a:r>
            <a:r>
              <a:rPr lang="ru-RU" altLang="ru-RU" sz="2700" b="1" dirty="0">
                <a:solidFill>
                  <a:prstClr val="black"/>
                </a:solidFill>
                <a:latin typeface="Times New Roman" panose="02020603050405020304" pitchFamily="18" charset="0"/>
                <a:cs typeface="Times New Roman" panose="02020603050405020304" pitchFamily="18" charset="0"/>
              </a:rPr>
              <a:t> development </a:t>
            </a:r>
            <a:r>
              <a:rPr lang="ru-RU" altLang="ru-RU" dirty="0" smtClean="0">
                <a:solidFill>
                  <a:schemeClr val="bg1"/>
                </a:solidFill>
                <a:latin typeface="inherit"/>
              </a:rPr>
              <a:t>e </a:t>
            </a:r>
            <a:r>
              <a:rPr lang="ru-RU" altLang="ru-RU" dirty="0">
                <a:solidFill>
                  <a:schemeClr val="bg1"/>
                </a:solidFill>
                <a:latin typeface="inherit"/>
              </a:rPr>
              <a:t>stages </a:t>
            </a:r>
            <a:r>
              <a:rPr lang="ru-RU" altLang="ru-RU" dirty="0" err="1">
                <a:solidFill>
                  <a:schemeClr val="bg1"/>
                </a:solidFill>
                <a:latin typeface="inherit"/>
              </a:rPr>
              <a:t>of</a:t>
            </a:r>
            <a:r>
              <a:rPr lang="ru-RU" altLang="ru-RU" dirty="0">
                <a:solidFill>
                  <a:schemeClr val="bg1"/>
                </a:solidFill>
                <a:latin typeface="inherit"/>
              </a:rPr>
              <a:t> </a:t>
            </a:r>
            <a:r>
              <a:rPr lang="ru-RU" altLang="ru-RU" dirty="0" err="1">
                <a:solidFill>
                  <a:schemeClr val="bg1"/>
                </a:solidFill>
                <a:latin typeface="inherit"/>
              </a:rPr>
              <a:t>its</a:t>
            </a:r>
            <a:r>
              <a:rPr lang="ru-RU" altLang="ru-RU" dirty="0">
                <a:solidFill>
                  <a:schemeClr val="bg1"/>
                </a:solidFill>
                <a:latin typeface="inherit"/>
              </a:rPr>
              <a:t> development</a:t>
            </a:r>
            <a:r>
              <a:rPr lang="ru-RU" altLang="ru-RU" dirty="0">
                <a:solidFill>
                  <a:schemeClr val="bg1"/>
                </a:solidFill>
              </a:rPr>
              <a:t> </a:t>
            </a:r>
            <a:endParaRPr lang="ru-RU" dirty="0"/>
          </a:p>
        </p:txBody>
      </p:sp>
    </p:spTree>
    <p:extLst>
      <p:ext uri="{BB962C8B-B14F-4D97-AF65-F5344CB8AC3E}">
        <p14:creationId xmlns:p14="http://schemas.microsoft.com/office/powerpoint/2010/main" val="1383353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10800000" flipV="1">
            <a:off x="838200" y="1690689"/>
            <a:ext cx="10515600" cy="4933135"/>
          </a:xfrm>
        </p:spPr>
        <p:txBody>
          <a:bodyPr>
            <a:normAutofit/>
          </a:bodyPr>
          <a:lstStyle/>
          <a:p>
            <a:r>
              <a:rPr lang="en-US" sz="2400" b="1" dirty="0">
                <a:latin typeface="Times New Roman" panose="02020603050405020304" pitchFamily="18" charset="0"/>
                <a:cs typeface="Times New Roman" panose="02020603050405020304" pitchFamily="18" charset="0"/>
              </a:rPr>
              <a:t>Logistics </a:t>
            </a:r>
            <a:r>
              <a:rPr lang="en-US" sz="2400" dirty="0">
                <a:latin typeface="Times New Roman" panose="02020603050405020304" pitchFamily="18" charset="0"/>
                <a:cs typeface="Times New Roman" panose="02020603050405020304" pitchFamily="18" charset="0"/>
              </a:rPr>
              <a:t>- theory and practice of planning, control and management of transportation, warehousing and other operations performed in the process of bringing raw materials and materials to a manufacturing enterprise, in-plant processing of raw materials, materials and semi-finished products; bringing the finished product to the consumer in accordance with the interests and requirements of the latter, as well as the transfer, storage and processing of relevant information.</a:t>
            </a:r>
          </a:p>
          <a:p>
            <a:r>
              <a:rPr lang="en-US" sz="2400" b="1" dirty="0">
                <a:latin typeface="Times New Roman" panose="02020603050405020304" pitchFamily="18" charset="0"/>
                <a:cs typeface="Times New Roman" panose="02020603050405020304" pitchFamily="18" charset="0"/>
              </a:rPr>
              <a:t>Logistics</a:t>
            </a:r>
            <a:r>
              <a:rPr lang="en-US" sz="2400" dirty="0">
                <a:latin typeface="Times New Roman" panose="02020603050405020304" pitchFamily="18" charset="0"/>
                <a:cs typeface="Times New Roman" panose="02020603050405020304" pitchFamily="18" charset="0"/>
              </a:rPr>
              <a:t> - effective management of material and acc. them with flows to achieve corporate goals with optimal costs</a:t>
            </a:r>
          </a:p>
        </p:txBody>
      </p:sp>
      <p:sp>
        <p:nvSpPr>
          <p:cNvPr id="5" name="Заголовок 1"/>
          <p:cNvSpPr>
            <a:spLocks noGrp="1"/>
          </p:cNvSpPr>
          <p:nvPr>
            <p:ph type="title"/>
          </p:nvPr>
        </p:nvSpPr>
        <p:spPr>
          <a:xfrm>
            <a:off x="838200" y="965200"/>
            <a:ext cx="10515600" cy="725488"/>
          </a:xfrm>
        </p:spPr>
        <p:txBody>
          <a:bodyPr>
            <a:normAutofit fontScale="90000"/>
          </a:bodyPr>
          <a:lstStyle/>
          <a:p>
            <a:r>
              <a:rPr lang="ru-RU" altLang="ru-RU" sz="2700" dirty="0" err="1" smtClean="0">
                <a:solidFill>
                  <a:schemeClr val="bg1"/>
                </a:solidFill>
                <a:latin typeface="inherit"/>
              </a:rPr>
              <a:t>th</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history</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emergence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logistics</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the</a:t>
            </a:r>
            <a:r>
              <a:rPr lang="ru-RU" altLang="ru-RU" sz="2700" b="1" dirty="0">
                <a:solidFill>
                  <a:prstClr val="black"/>
                </a:solidFill>
                <a:latin typeface="Times New Roman" panose="02020603050405020304" pitchFamily="18" charset="0"/>
                <a:cs typeface="Times New Roman" panose="02020603050405020304" pitchFamily="18" charset="0"/>
              </a:rPr>
              <a:t> stages </a:t>
            </a:r>
            <a:r>
              <a:rPr lang="ru-RU" altLang="ru-RU" sz="2700" b="1" dirty="0" err="1">
                <a:solidFill>
                  <a:prstClr val="black"/>
                </a:solidFill>
                <a:latin typeface="Times New Roman" panose="02020603050405020304" pitchFamily="18" charset="0"/>
                <a:cs typeface="Times New Roman" panose="02020603050405020304" pitchFamily="18" charset="0"/>
              </a:rPr>
              <a:t>of</a:t>
            </a:r>
            <a:r>
              <a:rPr lang="ru-RU" altLang="ru-RU" sz="2700" b="1" dirty="0">
                <a:solidFill>
                  <a:prstClr val="black"/>
                </a:solidFill>
                <a:latin typeface="Times New Roman" panose="02020603050405020304" pitchFamily="18" charset="0"/>
                <a:cs typeface="Times New Roman" panose="02020603050405020304" pitchFamily="18" charset="0"/>
              </a:rPr>
              <a:t> </a:t>
            </a:r>
            <a:r>
              <a:rPr lang="ru-RU" altLang="ru-RU" sz="2700" b="1" dirty="0" err="1">
                <a:solidFill>
                  <a:prstClr val="black"/>
                </a:solidFill>
                <a:latin typeface="Times New Roman" panose="02020603050405020304" pitchFamily="18" charset="0"/>
                <a:cs typeface="Times New Roman" panose="02020603050405020304" pitchFamily="18" charset="0"/>
              </a:rPr>
              <a:t>its</a:t>
            </a:r>
            <a:r>
              <a:rPr lang="ru-RU" altLang="ru-RU" sz="2700" b="1" dirty="0">
                <a:solidFill>
                  <a:prstClr val="black"/>
                </a:solidFill>
                <a:latin typeface="Times New Roman" panose="02020603050405020304" pitchFamily="18" charset="0"/>
                <a:cs typeface="Times New Roman" panose="02020603050405020304" pitchFamily="18" charset="0"/>
              </a:rPr>
              <a:t> development </a:t>
            </a:r>
            <a:r>
              <a:rPr lang="ru-RU" altLang="ru-RU" dirty="0" smtClean="0">
                <a:solidFill>
                  <a:schemeClr val="bg1"/>
                </a:solidFill>
                <a:latin typeface="inherit"/>
              </a:rPr>
              <a:t>e </a:t>
            </a:r>
            <a:r>
              <a:rPr lang="ru-RU" altLang="ru-RU" dirty="0">
                <a:solidFill>
                  <a:schemeClr val="bg1"/>
                </a:solidFill>
                <a:latin typeface="inherit"/>
              </a:rPr>
              <a:t>stages </a:t>
            </a:r>
            <a:r>
              <a:rPr lang="ru-RU" altLang="ru-RU" dirty="0" err="1">
                <a:solidFill>
                  <a:schemeClr val="bg1"/>
                </a:solidFill>
                <a:latin typeface="inherit"/>
              </a:rPr>
              <a:t>of</a:t>
            </a:r>
            <a:r>
              <a:rPr lang="ru-RU" altLang="ru-RU" dirty="0">
                <a:solidFill>
                  <a:schemeClr val="bg1"/>
                </a:solidFill>
                <a:latin typeface="inherit"/>
              </a:rPr>
              <a:t> </a:t>
            </a:r>
            <a:r>
              <a:rPr lang="ru-RU" altLang="ru-RU" dirty="0" err="1">
                <a:solidFill>
                  <a:schemeClr val="bg1"/>
                </a:solidFill>
                <a:latin typeface="inherit"/>
              </a:rPr>
              <a:t>its</a:t>
            </a:r>
            <a:r>
              <a:rPr lang="ru-RU" altLang="ru-RU" dirty="0">
                <a:solidFill>
                  <a:schemeClr val="bg1"/>
                </a:solidFill>
                <a:latin typeface="inherit"/>
              </a:rPr>
              <a:t> development</a:t>
            </a:r>
            <a:r>
              <a:rPr lang="ru-RU" altLang="ru-RU" dirty="0">
                <a:solidFill>
                  <a:schemeClr val="bg1"/>
                </a:solidFill>
              </a:rPr>
              <a:t> </a:t>
            </a:r>
            <a:endParaRPr lang="ru-RU" dirty="0"/>
          </a:p>
        </p:txBody>
      </p:sp>
    </p:spTree>
    <p:extLst>
      <p:ext uri="{BB962C8B-B14F-4D97-AF65-F5344CB8AC3E}">
        <p14:creationId xmlns:p14="http://schemas.microsoft.com/office/powerpoint/2010/main" val="295855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2400" b="1" dirty="0">
                <a:solidFill>
                  <a:prstClr val="black"/>
                </a:solidFill>
                <a:latin typeface="Times New Roman" panose="02020603050405020304" pitchFamily="18" charset="0"/>
                <a:ea typeface="+mn-ea"/>
                <a:cs typeface="Times New Roman" panose="02020603050405020304" pitchFamily="18" charset="0"/>
              </a:rPr>
              <a:t>The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history</a:t>
            </a:r>
            <a:r>
              <a:rPr lang="ru-RU" altLang="ru-RU" sz="2400" b="1" dirty="0">
                <a:solidFill>
                  <a:prstClr val="black"/>
                </a:solidFill>
                <a:latin typeface="Times New Roman" panose="02020603050405020304" pitchFamily="18" charset="0"/>
                <a:ea typeface="+mn-ea"/>
                <a:cs typeface="Times New Roman" panose="02020603050405020304" pitchFamily="18" charset="0"/>
              </a:rPr>
              <a:t>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of</a:t>
            </a:r>
            <a:r>
              <a:rPr lang="ru-RU" altLang="ru-RU" sz="2400" b="1" dirty="0">
                <a:solidFill>
                  <a:prstClr val="black"/>
                </a:solidFill>
                <a:latin typeface="Times New Roman" panose="02020603050405020304" pitchFamily="18" charset="0"/>
                <a:ea typeface="+mn-ea"/>
                <a:cs typeface="Times New Roman" panose="02020603050405020304" pitchFamily="18" charset="0"/>
              </a:rPr>
              <a:t>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the</a:t>
            </a:r>
            <a:r>
              <a:rPr lang="ru-RU" altLang="ru-RU" sz="2400" b="1" dirty="0">
                <a:solidFill>
                  <a:prstClr val="black"/>
                </a:solidFill>
                <a:latin typeface="Times New Roman" panose="02020603050405020304" pitchFamily="18" charset="0"/>
                <a:ea typeface="+mn-ea"/>
                <a:cs typeface="Times New Roman" panose="02020603050405020304" pitchFamily="18" charset="0"/>
              </a:rPr>
              <a:t> emergence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of</a:t>
            </a:r>
            <a:r>
              <a:rPr lang="ru-RU" altLang="ru-RU" sz="2400" b="1" dirty="0">
                <a:solidFill>
                  <a:prstClr val="black"/>
                </a:solidFill>
                <a:latin typeface="Times New Roman" panose="02020603050405020304" pitchFamily="18" charset="0"/>
                <a:ea typeface="+mn-ea"/>
                <a:cs typeface="Times New Roman" panose="02020603050405020304" pitchFamily="18" charset="0"/>
              </a:rPr>
              <a:t>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logistics</a:t>
            </a:r>
            <a:r>
              <a:rPr lang="ru-RU" altLang="ru-RU" sz="2400" b="1" dirty="0">
                <a:solidFill>
                  <a:prstClr val="black"/>
                </a:solidFill>
                <a:latin typeface="Times New Roman" panose="02020603050405020304" pitchFamily="18" charset="0"/>
                <a:ea typeface="+mn-ea"/>
                <a:cs typeface="Times New Roman" panose="02020603050405020304" pitchFamily="18" charset="0"/>
              </a:rPr>
              <a:t>,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the</a:t>
            </a:r>
            <a:r>
              <a:rPr lang="ru-RU" altLang="ru-RU" sz="2400" b="1" dirty="0">
                <a:solidFill>
                  <a:prstClr val="black"/>
                </a:solidFill>
                <a:latin typeface="Times New Roman" panose="02020603050405020304" pitchFamily="18" charset="0"/>
                <a:ea typeface="+mn-ea"/>
                <a:cs typeface="Times New Roman" panose="02020603050405020304" pitchFamily="18" charset="0"/>
              </a:rPr>
              <a:t> stages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of</a:t>
            </a:r>
            <a:r>
              <a:rPr lang="ru-RU" altLang="ru-RU" sz="2400" b="1" dirty="0">
                <a:solidFill>
                  <a:prstClr val="black"/>
                </a:solidFill>
                <a:latin typeface="Times New Roman" panose="02020603050405020304" pitchFamily="18" charset="0"/>
                <a:ea typeface="+mn-ea"/>
                <a:cs typeface="Times New Roman" panose="02020603050405020304" pitchFamily="18" charset="0"/>
              </a:rPr>
              <a:t> </a:t>
            </a:r>
            <a:r>
              <a:rPr lang="ru-RU" altLang="ru-RU" sz="2400" b="1" dirty="0" err="1">
                <a:solidFill>
                  <a:prstClr val="black"/>
                </a:solidFill>
                <a:latin typeface="Times New Roman" panose="02020603050405020304" pitchFamily="18" charset="0"/>
                <a:ea typeface="+mn-ea"/>
                <a:cs typeface="Times New Roman" panose="02020603050405020304" pitchFamily="18" charset="0"/>
              </a:rPr>
              <a:t>its</a:t>
            </a:r>
            <a:r>
              <a:rPr lang="ru-RU" altLang="ru-RU" sz="2400" b="1" dirty="0">
                <a:solidFill>
                  <a:prstClr val="black"/>
                </a:solidFill>
                <a:latin typeface="Times New Roman" panose="02020603050405020304" pitchFamily="18" charset="0"/>
                <a:ea typeface="+mn-ea"/>
                <a:cs typeface="Times New Roman" panose="02020603050405020304" pitchFamily="18" charset="0"/>
              </a:rPr>
              <a:t> development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2595" y="1572322"/>
            <a:ext cx="10941205" cy="5140712"/>
          </a:xfrm>
        </p:spPr>
        <p:txBody>
          <a:bodyPr>
            <a:normAutofit fontScale="92500" lnSpcReduction="10000"/>
          </a:bodyPr>
          <a:lstStyle/>
          <a:p>
            <a:pPr marL="0" indent="0">
              <a:buNone/>
            </a:pP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Why</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Logistics</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Matters</a:t>
            </a:r>
            <a:r>
              <a:rPr lang="ru-RU"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endParaRPr lang="ru-RU" sz="2400" b="1"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the past, logistics was considered a custodial activity. Storekeepers were the custodians of supplies </a:t>
            </a:r>
            <a:r>
              <a:rPr lang="en-US" sz="2600" dirty="0" smtClean="0">
                <a:latin typeface="Times New Roman" panose="02020603050405020304" pitchFamily="18" charset="0"/>
                <a:cs typeface="Times New Roman" panose="02020603050405020304" pitchFamily="18" charset="0"/>
              </a:rPr>
              <a:t>store</a:t>
            </a:r>
            <a:r>
              <a:rPr lang="ru-RU"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din </a:t>
            </a:r>
            <a:r>
              <a:rPr lang="en-US" sz="2600" dirty="0">
                <a:latin typeface="Times New Roman" panose="02020603050405020304" pitchFamily="18" charset="0"/>
                <a:cs typeface="Times New Roman" panose="02020603050405020304" pitchFamily="18" charset="0"/>
              </a:rPr>
              <a:t>small storerooms and large warehouses. Consequently, the science (and art) of logistics, and the </a:t>
            </a:r>
            <a:r>
              <a:rPr lang="en-US" sz="2600" dirty="0" smtClean="0">
                <a:latin typeface="Times New Roman" panose="02020603050405020304" pitchFamily="18" charset="0"/>
                <a:cs typeface="Times New Roman" panose="02020603050405020304" pitchFamily="18" charset="0"/>
              </a:rPr>
              <a:t>people</a:t>
            </a:r>
            <a:r>
              <a:rPr lang="ru-RU"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who </a:t>
            </a:r>
            <a:r>
              <a:rPr lang="en-US" sz="2600" dirty="0">
                <a:latin typeface="Times New Roman" panose="02020603050405020304" pitchFamily="18" charset="0"/>
                <a:cs typeface="Times New Roman" panose="02020603050405020304" pitchFamily="18" charset="0"/>
              </a:rPr>
              <a:t>make the health logistics system work, were not considered an important part of family </a:t>
            </a:r>
            <a:r>
              <a:rPr lang="en-US" sz="2600" dirty="0" smtClean="0">
                <a:latin typeface="Times New Roman" panose="02020603050405020304" pitchFamily="18" charset="0"/>
                <a:cs typeface="Times New Roman" panose="02020603050405020304" pitchFamily="18" charset="0"/>
              </a:rPr>
              <a:t>planning</a:t>
            </a:r>
            <a:r>
              <a:rPr lang="ru-RU"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Fortunately, as time passed, more </a:t>
            </a:r>
            <a:r>
              <a:rPr lang="en-US" sz="2600" dirty="0" smtClean="0">
                <a:latin typeface="Times New Roman" panose="02020603050405020304" pitchFamily="18" charset="0"/>
                <a:cs typeface="Times New Roman" panose="02020603050405020304" pitchFamily="18" charset="0"/>
              </a:rPr>
              <a:t>and</a:t>
            </a:r>
            <a:r>
              <a:rPr lang="ru-RU"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more </a:t>
            </a:r>
            <a:r>
              <a:rPr lang="en-US" sz="2600" dirty="0">
                <a:latin typeface="Times New Roman" panose="02020603050405020304" pitchFamily="18" charset="0"/>
                <a:cs typeface="Times New Roman" panose="02020603050405020304" pitchFamily="18" charset="0"/>
              </a:rPr>
              <a:t>program managers have come to understand how important logistics is to a program’s success. The goal of a health logistics system is much larger than simply making sure a product gets where it </a:t>
            </a:r>
            <a:r>
              <a:rPr lang="en-US" sz="2600" dirty="0" smtClean="0">
                <a:latin typeface="Times New Roman" panose="02020603050405020304" pitchFamily="18" charset="0"/>
                <a:cs typeface="Times New Roman" panose="02020603050405020304" pitchFamily="18" charset="0"/>
              </a:rPr>
              <a:t>need</a:t>
            </a:r>
            <a:r>
              <a:rPr lang="ru-RU"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sto</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go. Ultimately, the goal of every public health logistics system is to help ensure that every </a:t>
            </a:r>
            <a:r>
              <a:rPr lang="en-US" sz="2600" dirty="0" smtClean="0">
                <a:latin typeface="Times New Roman" panose="02020603050405020304" pitchFamily="18" charset="0"/>
                <a:cs typeface="Times New Roman" panose="02020603050405020304" pitchFamily="18" charset="0"/>
              </a:rPr>
              <a:t>customer</a:t>
            </a:r>
            <a:r>
              <a:rPr lang="ru-RU"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has </a:t>
            </a:r>
            <a:r>
              <a:rPr lang="en-US" sz="2600" dirty="0">
                <a:latin typeface="Times New Roman" panose="02020603050405020304" pitchFamily="18" charset="0"/>
                <a:cs typeface="Times New Roman" panose="02020603050405020304" pitchFamily="18" charset="0"/>
              </a:rPr>
              <a:t>commodity </a:t>
            </a:r>
            <a:r>
              <a:rPr lang="en-US" sz="2600" dirty="0" smtClean="0">
                <a:latin typeface="Times New Roman" panose="02020603050405020304" pitchFamily="18" charset="0"/>
                <a:cs typeface="Times New Roman" panose="02020603050405020304" pitchFamily="18" charset="0"/>
              </a:rPr>
              <a:t>security </a:t>
            </a:r>
            <a:r>
              <a:rPr lang="en-US" sz="2600" dirty="0">
                <a:latin typeface="Times New Roman" panose="02020603050405020304" pitchFamily="18" charset="0"/>
                <a:cs typeface="Times New Roman" panose="02020603050405020304" pitchFamily="18" charset="0"/>
              </a:rPr>
              <a:t>managers have come to understand how important logistics is to a program’s success</a:t>
            </a:r>
            <a:r>
              <a:rPr lang="en-US" sz="2600" dirty="0" smtClean="0">
                <a:latin typeface="Times New Roman" panose="02020603050405020304" pitchFamily="18" charset="0"/>
                <a:cs typeface="Times New Roman" panose="02020603050405020304" pitchFamily="18" charset="0"/>
              </a:rPr>
              <a:t>.</a:t>
            </a:r>
            <a:endParaRPr lang="ru-RU"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Commodity security exists when every person is able to obtain and use </a:t>
            </a:r>
            <a:r>
              <a:rPr lang="en-US" sz="2600" dirty="0" smtClean="0">
                <a:latin typeface="Times New Roman" panose="02020603050405020304" pitchFamily="18" charset="0"/>
                <a:cs typeface="Times New Roman" panose="02020603050405020304" pitchFamily="18" charset="0"/>
              </a:rPr>
              <a:t>quality</a:t>
            </a:r>
            <a:r>
              <a:rPr lang="ru-RU"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essential </a:t>
            </a:r>
            <a:r>
              <a:rPr lang="en-US" sz="2600" dirty="0">
                <a:latin typeface="Times New Roman" panose="02020603050405020304" pitchFamily="18" charset="0"/>
                <a:cs typeface="Times New Roman" panose="02020603050405020304" pitchFamily="18" charset="0"/>
              </a:rPr>
              <a:t>health supplies whenever he or she needs them. A properly functioning supply chain is acritical part of ensuring commodity security—financing, policies, and commitment are also necessary. </a:t>
            </a:r>
            <a:endParaRPr lang="ru-RU" sz="2600" dirty="0"/>
          </a:p>
        </p:txBody>
      </p:sp>
    </p:spTree>
    <p:extLst>
      <p:ext uri="{BB962C8B-B14F-4D97-AF65-F5344CB8AC3E}">
        <p14:creationId xmlns:p14="http://schemas.microsoft.com/office/powerpoint/2010/main" val="4191133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35981"/>
            <a:ext cx="10515600" cy="479502"/>
          </a:xfrm>
        </p:spPr>
        <p:txBody>
          <a:bodyPr>
            <a:normAutofit fontScale="90000"/>
          </a:bodyPr>
          <a:lstStyle/>
          <a:p>
            <a:pPr algn="ctr"/>
            <a:r>
              <a:rPr lang="en-US"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altLang="ru-RU" dirty="0" err="1" smtClean="0">
                <a:solidFill>
                  <a:schemeClr val="bg1"/>
                </a:solidFill>
                <a:latin typeface="inherit"/>
              </a:rPr>
              <a:t>stages</a:t>
            </a:r>
            <a:r>
              <a:rPr lang="ru-RU" altLang="ru-RU" dirty="0" smtClean="0">
                <a:solidFill>
                  <a:schemeClr val="bg1"/>
                </a:solidFill>
                <a:latin typeface="inherit"/>
              </a:rPr>
              <a:t> </a:t>
            </a:r>
            <a:r>
              <a:rPr lang="ru-RU" altLang="ru-RU" sz="2700" dirty="0" err="1">
                <a:solidFill>
                  <a:schemeClr val="bg1"/>
                </a:solidFill>
                <a:latin typeface="inherit"/>
              </a:rPr>
              <a:t>th</a:t>
            </a:r>
            <a:r>
              <a:rPr lang="ru-RU" sz="2700" b="1" dirty="0" err="1">
                <a:latin typeface="Times New Roman" panose="02020603050405020304" pitchFamily="18" charset="0"/>
                <a:cs typeface="Times New Roman" panose="02020603050405020304" pitchFamily="18" charset="0"/>
              </a:rPr>
              <a:t>Why</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Logistics</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Matters</a:t>
            </a:r>
            <a:r>
              <a:rPr lang="ru-RU" sz="2700" b="1" dirty="0">
                <a:latin typeface="Times New Roman" panose="02020603050405020304" pitchFamily="18" charset="0"/>
                <a:cs typeface="Times New Roman" panose="02020603050405020304" pitchFamily="18" charset="0"/>
              </a:rPr>
              <a:t> </a:t>
            </a:r>
            <a:r>
              <a:rPr lang="ru-RU" altLang="ru-RU" dirty="0" err="1" smtClean="0">
                <a:solidFill>
                  <a:schemeClr val="bg1"/>
                </a:solidFill>
                <a:latin typeface="inherit"/>
              </a:rPr>
              <a:t>of</a:t>
            </a:r>
            <a:r>
              <a:rPr lang="ru-RU" altLang="ru-RU" dirty="0" smtClean="0">
                <a:solidFill>
                  <a:schemeClr val="bg1"/>
                </a:solidFill>
                <a:latin typeface="inherit"/>
              </a:rPr>
              <a:t> </a:t>
            </a:r>
            <a:r>
              <a:rPr lang="ru-RU" altLang="ru-RU" dirty="0" err="1">
                <a:solidFill>
                  <a:schemeClr val="bg1"/>
                </a:solidFill>
                <a:latin typeface="inherit"/>
              </a:rPr>
              <a:t>its</a:t>
            </a:r>
            <a:r>
              <a:rPr lang="ru-RU" altLang="ru-RU" dirty="0">
                <a:solidFill>
                  <a:schemeClr val="bg1"/>
                </a:solidFill>
                <a:latin typeface="inherit"/>
              </a:rPr>
              <a:t> development</a:t>
            </a:r>
            <a:r>
              <a:rPr lang="ru-RU" altLang="ru-RU" dirty="0">
                <a:solidFill>
                  <a:schemeClr val="bg1"/>
                </a:solidFill>
              </a:rPr>
              <a:t> </a:t>
            </a:r>
            <a:endParaRPr lang="ru-RU" dirty="0"/>
          </a:p>
        </p:txBody>
      </p:sp>
      <p:sp>
        <p:nvSpPr>
          <p:cNvPr id="3" name="Объект 2"/>
          <p:cNvSpPr>
            <a:spLocks noGrp="1"/>
          </p:cNvSpPr>
          <p:nvPr>
            <p:ph idx="1"/>
          </p:nvPr>
        </p:nvSpPr>
        <p:spPr>
          <a:xfrm>
            <a:off x="301083" y="965915"/>
            <a:ext cx="11552663" cy="5747118"/>
          </a:xfrm>
        </p:spPr>
        <p:txBody>
          <a:bodyPr>
            <a:noAutofit/>
          </a:bodyPr>
          <a:lstStyle/>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Effective </a:t>
            </a:r>
            <a:r>
              <a:rPr lang="en-US" sz="2400" dirty="0">
                <a:latin typeface="Times New Roman" panose="02020603050405020304" pitchFamily="18" charset="0"/>
                <a:cs typeface="Times New Roman" panose="02020603050405020304" pitchFamily="18" charset="0"/>
              </a:rPr>
              <a:t>supply chains not only help ensure commodity security, they also help determine the success </a:t>
            </a:r>
            <a:r>
              <a:rPr lang="en-US" sz="2400" dirty="0" smtClean="0">
                <a:latin typeface="Times New Roman" panose="02020603050405020304" pitchFamily="18" charset="0"/>
                <a:cs typeface="Times New Roman" panose="02020603050405020304" pitchFamily="18" charset="0"/>
              </a:rPr>
              <a:t>or</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failure </a:t>
            </a:r>
            <a:r>
              <a:rPr lang="en-US" sz="2400" dirty="0">
                <a:latin typeface="Times New Roman" panose="02020603050405020304" pitchFamily="18" charset="0"/>
                <a:cs typeface="Times New Roman" panose="02020603050405020304" pitchFamily="18" charset="0"/>
              </a:rPr>
              <a:t>of any public health program. </a:t>
            </a:r>
            <a:r>
              <a:rPr lang="en-US" sz="2400" dirty="0" smtClean="0">
                <a:latin typeface="Times New Roman" panose="02020603050405020304" pitchFamily="18" charset="0"/>
                <a:cs typeface="Times New Roman" panose="02020603050405020304" pitchFamily="18" charset="0"/>
              </a:rPr>
              <a:t>Well-functioning </a:t>
            </a:r>
            <a:r>
              <a:rPr lang="en-US" sz="2400" dirty="0">
                <a:latin typeface="Times New Roman" panose="02020603050405020304" pitchFamily="18" charset="0"/>
                <a:cs typeface="Times New Roman" panose="02020603050405020304" pitchFamily="18" charset="0"/>
              </a:rPr>
              <a:t>supply chains benefit public health programs in important ways by—</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increasing program impact</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enhancing quality of care• </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improving cost effectiveness and efficiency.</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For anyone and for everyone who works to manage, support, and improve </a:t>
            </a:r>
            <a:r>
              <a:rPr lang="en-US" sz="2400" dirty="0" smtClean="0">
                <a:latin typeface="Times New Roman" panose="02020603050405020304" pitchFamily="18" charset="0"/>
                <a:cs typeface="Times New Roman" panose="02020603050405020304" pitchFamily="18" charset="0"/>
              </a:rPr>
              <a:t>public</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health </a:t>
            </a:r>
            <a:r>
              <a:rPr lang="en-US" sz="2400" dirty="0">
                <a:latin typeface="Times New Roman" panose="02020603050405020304" pitchFamily="18" charset="0"/>
                <a:cs typeface="Times New Roman" panose="02020603050405020304" pitchFamily="18" charset="0"/>
              </a:rPr>
              <a:t>logistics systems; logistics is probably important to you already. To ensure that public sector </a:t>
            </a:r>
            <a:r>
              <a:rPr lang="en-US" sz="2400" dirty="0" smtClean="0">
                <a:latin typeface="Times New Roman" panose="02020603050405020304" pitchFamily="18" charset="0"/>
                <a:cs typeface="Times New Roman" panose="02020603050405020304" pitchFamily="18" charset="0"/>
              </a:rPr>
              <a:t>health</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commodity </a:t>
            </a:r>
            <a:r>
              <a:rPr lang="en-US" sz="2400" dirty="0">
                <a:latin typeface="Times New Roman" panose="02020603050405020304" pitchFamily="18" charset="0"/>
                <a:cs typeface="Times New Roman" panose="02020603050405020304" pitchFamily="18" charset="0"/>
              </a:rPr>
              <a:t>logistics systems continue to provide commodity security and to improve program impact</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quality </a:t>
            </a:r>
            <a:r>
              <a:rPr lang="en-US" sz="2400" dirty="0">
                <a:latin typeface="Times New Roman" panose="02020603050405020304" pitchFamily="18" charset="0"/>
                <a:cs typeface="Times New Roman" panose="02020603050405020304" pitchFamily="18" charset="0"/>
              </a:rPr>
              <a:t>of care, and cost efficiency, we must convince policymakers and </a:t>
            </a:r>
            <a:r>
              <a:rPr lang="en-US" sz="2400" dirty="0" smtClean="0">
                <a:latin typeface="Times New Roman" panose="02020603050405020304" pitchFamily="18" charset="0"/>
                <a:cs typeface="Times New Roman" panose="02020603050405020304" pitchFamily="18" charset="0"/>
              </a:rPr>
              <a:t>decision</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makers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contribution</a:t>
            </a:r>
            <a:r>
              <a:rPr lang="ru-RU"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strengthening logistics systems will result in increased overall program effectiveness. </a:t>
            </a:r>
            <a:endParaRPr lang="ru-RU" sz="2400" dirty="0"/>
          </a:p>
        </p:txBody>
      </p:sp>
    </p:spTree>
    <p:extLst>
      <p:ext uri="{BB962C8B-B14F-4D97-AF65-F5344CB8AC3E}">
        <p14:creationId xmlns:p14="http://schemas.microsoft.com/office/powerpoint/2010/main" val="301661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altLang="ru-RU" sz="2400" dirty="0" err="1">
                <a:solidFill>
                  <a:schemeClr val="bg1"/>
                </a:solidFill>
                <a:latin typeface="inherit"/>
              </a:rPr>
              <a:t>th</a:t>
            </a:r>
            <a:r>
              <a:rPr lang="ru-RU" sz="2400" b="1" dirty="0" err="1">
                <a:latin typeface="Times New Roman" panose="02020603050405020304" pitchFamily="18" charset="0"/>
                <a:cs typeface="Times New Roman" panose="02020603050405020304" pitchFamily="18" charset="0"/>
              </a:rPr>
              <a:t>Why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Logistics</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Matters</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dirty="0"/>
          </a:p>
        </p:txBody>
      </p:sp>
      <p:sp>
        <p:nvSpPr>
          <p:cNvPr id="3" name="Объект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must </a:t>
            </a:r>
            <a:r>
              <a:rPr lang="en-US" sz="2400" dirty="0" smtClean="0">
                <a:latin typeface="Times New Roman" panose="02020603050405020304" pitchFamily="18" charset="0"/>
                <a:cs typeface="Times New Roman" panose="02020603050405020304" pitchFamily="18" charset="0"/>
              </a:rPr>
              <a:t>show</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them </a:t>
            </a:r>
            <a:r>
              <a:rPr lang="en-US" sz="2400" dirty="0">
                <a:latin typeface="Times New Roman" panose="02020603050405020304" pitchFamily="18" charset="0"/>
                <a:cs typeface="Times New Roman" panose="02020603050405020304" pitchFamily="18" charset="0"/>
              </a:rPr>
              <a:t>that for any public health program to deliver high-quality, comprehensive services; and to </a:t>
            </a:r>
            <a:r>
              <a:rPr lang="en-US" sz="2400" dirty="0" smtClean="0">
                <a:latin typeface="Times New Roman" panose="02020603050405020304" pitchFamily="18" charset="0"/>
                <a:cs typeface="Times New Roman" panose="02020603050405020304" pitchFamily="18" charset="0"/>
              </a:rPr>
              <a:t>ensure</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commodity </a:t>
            </a:r>
            <a:r>
              <a:rPr lang="en-US" sz="2400" dirty="0">
                <a:latin typeface="Times New Roman" panose="02020603050405020304" pitchFamily="18" charset="0"/>
                <a:cs typeface="Times New Roman" panose="02020603050405020304" pitchFamily="18" charset="0"/>
              </a:rPr>
              <a:t>security, a robust logistics system for managing health commodities must be in place. </a:t>
            </a:r>
            <a:r>
              <a:rPr lang="en-US" sz="2400" dirty="0" smtClean="0">
                <a:latin typeface="Times New Roman" panose="02020603050405020304" pitchFamily="18" charset="0"/>
                <a:cs typeface="Times New Roman" panose="02020603050405020304" pitchFamily="18" charset="0"/>
              </a:rPr>
              <a:t>We</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must </a:t>
            </a:r>
            <a:r>
              <a:rPr lang="en-US" sz="2400" dirty="0">
                <a:latin typeface="Times New Roman" panose="02020603050405020304" pitchFamily="18" charset="0"/>
                <a:cs typeface="Times New Roman" panose="02020603050405020304" pitchFamily="18" charset="0"/>
              </a:rPr>
              <a:t>demonstrate to them that logistics matters.</a:t>
            </a:r>
          </a:p>
          <a:p>
            <a:pPr marL="0" indent="0">
              <a:buNone/>
            </a:pPr>
            <a:endParaRPr lang="ru-RU" sz="2400" dirty="0"/>
          </a:p>
          <a:p>
            <a:endParaRPr lang="ru-RU" dirty="0"/>
          </a:p>
        </p:txBody>
      </p:sp>
    </p:spTree>
    <p:extLst>
      <p:ext uri="{BB962C8B-B14F-4D97-AF65-F5344CB8AC3E}">
        <p14:creationId xmlns:p14="http://schemas.microsoft.com/office/powerpoint/2010/main" val="39979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Object</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subject</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essence   and main categories</a:t>
            </a:r>
            <a:endParaRPr lang="ru-RU" sz="2400" b="1" dirty="0"/>
          </a:p>
        </p:txBody>
      </p:sp>
      <p:sp>
        <p:nvSpPr>
          <p:cNvPr id="3" name="Объект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Logistics tasks:</a:t>
            </a:r>
          </a:p>
          <a:p>
            <a:pPr marL="0" indent="0">
              <a:buNone/>
            </a:pPr>
            <a:r>
              <a:rPr lang="en-US" dirty="0">
                <a:latin typeface="Times New Roman" panose="02020603050405020304" pitchFamily="18" charset="0"/>
                <a:cs typeface="Times New Roman" panose="02020603050405020304" pitchFamily="18" charset="0"/>
              </a:rPr>
              <a:t>1) demand forecast and inventory planning;</a:t>
            </a:r>
          </a:p>
          <a:p>
            <a:pPr marL="0" indent="0">
              <a:buNone/>
            </a:pPr>
            <a:r>
              <a:rPr lang="en-US" dirty="0">
                <a:latin typeface="Times New Roman" panose="02020603050405020304" pitchFamily="18" charset="0"/>
                <a:cs typeface="Times New Roman" panose="02020603050405020304" pitchFamily="18" charset="0"/>
              </a:rPr>
              <a:t>2) determination of the required capacity of production and transport;</a:t>
            </a:r>
          </a:p>
          <a:p>
            <a:pPr marL="0" indent="0">
              <a:buNone/>
            </a:pPr>
            <a:r>
              <a:rPr lang="en-US" dirty="0">
                <a:latin typeface="Times New Roman" panose="02020603050405020304" pitchFamily="18" charset="0"/>
                <a:cs typeface="Times New Roman" panose="02020603050405020304" pitchFamily="18" charset="0"/>
              </a:rPr>
              <a:t>3) development of scientific principles for the distribution of finished products based on the optimal management of material flows;</a:t>
            </a:r>
          </a:p>
          <a:p>
            <a:pPr marL="0" indent="0">
              <a:buNone/>
            </a:pPr>
            <a:r>
              <a:rPr lang="en-US" dirty="0">
                <a:latin typeface="Times New Roman" panose="02020603050405020304" pitchFamily="18" charset="0"/>
                <a:cs typeface="Times New Roman" panose="02020603050405020304" pitchFamily="18" charset="0"/>
              </a:rPr>
              <a:t>4) building optimal options for mathematical models of the functioning of logistics systems;</a:t>
            </a:r>
          </a:p>
          <a:p>
            <a:pPr marL="0" indent="0">
              <a:buNone/>
            </a:pPr>
            <a:r>
              <a:rPr lang="en-US" dirty="0">
                <a:latin typeface="Times New Roman" panose="02020603050405020304" pitchFamily="18" charset="0"/>
                <a:cs typeface="Times New Roman" panose="02020603050405020304" pitchFamily="18" charset="0"/>
              </a:rPr>
              <a:t>5) development of methods for joint planning, supply, production, marketing and shipment of finished products;</a:t>
            </a:r>
          </a:p>
          <a:p>
            <a:pPr marL="0" indent="0">
              <a:buNone/>
            </a:pPr>
            <a:r>
              <a:rPr lang="en-US" dirty="0">
                <a:latin typeface="Times New Roman" panose="02020603050405020304" pitchFamily="18" charset="0"/>
                <a:cs typeface="Times New Roman" panose="02020603050405020304" pitchFamily="18" charset="0"/>
              </a:rPr>
              <a:t>6) Development of scientific bases for managing transshipment processes and transport and storage operations in places of production and consumption.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70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Object</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subject</a:t>
            </a:r>
            <a:r>
              <a:rPr lang="ru-RU"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essence   and main categories</a:t>
            </a:r>
            <a:endParaRPr lang="ru-RU" sz="2400" dirty="0"/>
          </a:p>
        </p:txBody>
      </p:sp>
      <p:sp>
        <p:nvSpPr>
          <p:cNvPr id="3" name="Объект 2"/>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The subject of logistics is the integrated management of all material and intangible flows in systems.</a:t>
            </a:r>
          </a:p>
          <a:p>
            <a:pPr marL="0" indent="0">
              <a:buNone/>
            </a:pPr>
            <a:r>
              <a:rPr lang="en-US" dirty="0">
                <a:latin typeface="Times New Roman" panose="02020603050405020304" pitchFamily="18" charset="0"/>
                <a:cs typeface="Times New Roman" panose="02020603050405020304" pitchFamily="18" charset="0"/>
              </a:rPr>
              <a:t>The main object is the through material flow. (Material flow is the flow of material resources moved throughout the logistics process).</a:t>
            </a:r>
          </a:p>
          <a:p>
            <a:pPr marL="0" indent="0">
              <a:buNone/>
            </a:pPr>
            <a:r>
              <a:rPr lang="en-US" dirty="0">
                <a:latin typeface="Times New Roman" panose="02020603050405020304" pitchFamily="18" charset="0"/>
                <a:cs typeface="Times New Roman" panose="02020603050405020304" pitchFamily="18" charset="0"/>
              </a:rPr>
              <a:t>The goal is considered achieved if 6 logistics rules are met:</a:t>
            </a:r>
          </a:p>
          <a:p>
            <a:r>
              <a:rPr lang="en-US" sz="2600" dirty="0">
                <a:latin typeface="Times New Roman" panose="02020603050405020304" pitchFamily="18" charset="0"/>
                <a:cs typeface="Times New Roman" panose="02020603050405020304" pitchFamily="18" charset="0"/>
              </a:rPr>
              <a:t>product</a:t>
            </a:r>
          </a:p>
          <a:p>
            <a:r>
              <a:rPr lang="en-US" sz="2600" dirty="0">
                <a:latin typeface="Times New Roman" panose="02020603050405020304" pitchFamily="18" charset="0"/>
                <a:cs typeface="Times New Roman" panose="02020603050405020304" pitchFamily="18" charset="0"/>
              </a:rPr>
              <a:t>place</a:t>
            </a:r>
          </a:p>
          <a:p>
            <a:r>
              <a:rPr lang="en-US" sz="2600" dirty="0">
                <a:latin typeface="Times New Roman" panose="02020603050405020304" pitchFamily="18" charset="0"/>
                <a:cs typeface="Times New Roman" panose="02020603050405020304" pitchFamily="18" charset="0"/>
              </a:rPr>
              <a:t>time</a:t>
            </a:r>
          </a:p>
          <a:p>
            <a:r>
              <a:rPr lang="en-US" sz="2600" dirty="0">
                <a:latin typeface="Times New Roman" panose="02020603050405020304" pitchFamily="18" charset="0"/>
                <a:cs typeface="Times New Roman" panose="02020603050405020304" pitchFamily="18" charset="0"/>
              </a:rPr>
              <a:t>quality</a:t>
            </a:r>
          </a:p>
          <a:p>
            <a:r>
              <a:rPr lang="en-US" sz="2600" dirty="0">
                <a:latin typeface="Times New Roman" panose="02020603050405020304" pitchFamily="18" charset="0"/>
                <a:cs typeface="Times New Roman" panose="02020603050405020304" pitchFamily="18" charset="0"/>
              </a:rPr>
              <a:t>quantity</a:t>
            </a:r>
          </a:p>
          <a:p>
            <a:r>
              <a:rPr lang="en-US" sz="2600" dirty="0">
                <a:latin typeface="Times New Roman" panose="02020603050405020304" pitchFamily="18" charset="0"/>
                <a:cs typeface="Times New Roman" panose="02020603050405020304" pitchFamily="18" charset="0"/>
              </a:rPr>
              <a:t>expenses</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67114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1597</Words>
  <Application>Microsoft Office PowerPoint</Application>
  <PresentationFormat>Широкоэкранный</PresentationFormat>
  <Paragraphs>78</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Blogger Sans</vt:lpstr>
      <vt:lpstr>Blogger Sans Light</vt:lpstr>
      <vt:lpstr>Book Antiqua</vt:lpstr>
      <vt:lpstr>Calibri</vt:lpstr>
      <vt:lpstr>inherit</vt:lpstr>
      <vt:lpstr>Times New Roman</vt:lpstr>
      <vt:lpstr>Тема Office</vt:lpstr>
      <vt:lpstr>O      P  Object, Subject, essence and main categories of logistics  P Object, subject, essence and main categories Doctor of Pharmacy.  Honored Health Care Worker of the Republic of Tatarstan.  Honored Health Care Worker of the Russian Federation R.G. Tukhbatullina   Object, subject, essence and main categories Object, subject, essence and main categories LObject, subject, essence and main</vt:lpstr>
      <vt:lpstr>thThe history of the emergence of logistics, the stages of its development e</vt:lpstr>
      <vt:lpstr>thThe history of the emergence of logistics, the stages of its development e stages of its development </vt:lpstr>
      <vt:lpstr>thThe history of the emergence of logistics, the stages of its development e stages of its development </vt:lpstr>
      <vt:lpstr>The history of the emergence of logistics, the stages of its development </vt:lpstr>
      <vt:lpstr>  stages thWhy Logistics Matters of its development </vt:lpstr>
      <vt:lpstr>thWhy Logistics Matters ?  </vt:lpstr>
      <vt:lpstr>Object, subject,essence   and main categories</vt:lpstr>
      <vt:lpstr>Object, subject,essence   and main categories</vt:lpstr>
      <vt:lpstr>Object, subject,essence   and main categories</vt:lpstr>
      <vt:lpstr>Object, subject,essence   and main categories</vt:lpstr>
      <vt:lpstr>Object, subject,essence   and main categories</vt:lpstr>
      <vt:lpstr>Conceptual foundations and economic content of the logistics approach  to the managment of pharmaceutical activities</vt:lpstr>
      <vt:lpstr>Conceptual foundations and economic content of the logistics approach  to the managment of pharmaceutical activities</vt:lpstr>
      <vt:lpstr>Peculiarites  of participants of the   Russian  pharmaceutical</vt:lpstr>
      <vt:lpstr>Peculiarites  of participants of the   Russian  pharmaceutical</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54</cp:revision>
  <cp:lastPrinted>2024-08-29T11:40:59Z</cp:lastPrinted>
  <dcterms:created xsi:type="dcterms:W3CDTF">2020-04-23T06:28:02Z</dcterms:created>
  <dcterms:modified xsi:type="dcterms:W3CDTF">2024-08-29T13:10:49Z</dcterms:modified>
</cp:coreProperties>
</file>