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60" r:id="rId4"/>
    <p:sldId id="261" r:id="rId5"/>
    <p:sldId id="262" r:id="rId6"/>
    <p:sldId id="263" r:id="rId7"/>
    <p:sldId id="264" r:id="rId8"/>
    <p:sldId id="265" r:id="rId9"/>
    <p:sldId id="266" r:id="rId10"/>
    <p:sldId id="267" r:id="rId11"/>
    <p:sldId id="268" r:id="rId12"/>
    <p:sldId id="269" r:id="rId13"/>
    <p:sldId id="259" r:id="rId14"/>
    <p:sldId id="258" r:id="rId1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B97C8"/>
    <a:srgbClr val="71A934"/>
    <a:srgbClr val="479F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6" d="100"/>
          <a:sy n="86" d="100"/>
        </p:scale>
        <p:origin x="70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7" name="Прямоугольник 6"/>
          <p:cNvSpPr/>
          <p:nvPr userDrawn="1"/>
        </p:nvSpPr>
        <p:spPr>
          <a:xfrm>
            <a:off x="0" y="0"/>
            <a:ext cx="6098400" cy="6858000"/>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ru-RU" dirty="0">
              <a:latin typeface="Book Antiqua" panose="02040602050305030304" pitchFamily="18" charset="0"/>
            </a:endParaRPr>
          </a:p>
        </p:txBody>
      </p:sp>
      <p:sp>
        <p:nvSpPr>
          <p:cNvPr id="2" name="Заголовок 1"/>
          <p:cNvSpPr>
            <a:spLocks noGrp="1"/>
          </p:cNvSpPr>
          <p:nvPr>
            <p:ph type="ctrTitle"/>
          </p:nvPr>
        </p:nvSpPr>
        <p:spPr>
          <a:xfrm>
            <a:off x="6690828" y="1514217"/>
            <a:ext cx="5026644" cy="2380691"/>
          </a:xfrm>
        </p:spPr>
        <p:txBody>
          <a:bodyPr anchor="b"/>
          <a:lstStyle>
            <a:lvl1pPr algn="ctr">
              <a:defRPr sz="6000">
                <a:latin typeface="Book Antiqua" panose="02040602050305030304" pitchFamily="18" charset="0"/>
              </a:defRPr>
            </a:lvl1pPr>
          </a:lstStyle>
          <a:p>
            <a:endParaRPr lang="ru-RU" dirty="0"/>
          </a:p>
        </p:txBody>
      </p:sp>
      <p:sp>
        <p:nvSpPr>
          <p:cNvPr id="3" name="Подзаголовок 2"/>
          <p:cNvSpPr>
            <a:spLocks noGrp="1"/>
          </p:cNvSpPr>
          <p:nvPr>
            <p:ph type="subTitle" idx="1"/>
          </p:nvPr>
        </p:nvSpPr>
        <p:spPr>
          <a:xfrm>
            <a:off x="6690828" y="4141878"/>
            <a:ext cx="5026644" cy="2013150"/>
          </a:xfrm>
        </p:spPr>
        <p:txBody>
          <a:bodyPr/>
          <a:lstStyle>
            <a:lvl1pPr marL="0" indent="0" algn="ctr">
              <a:buNone/>
              <a:defRPr sz="2400">
                <a:latin typeface="Blogger Sans Light" panose="02000506030000020004" pitchFamily="50" charset="0"/>
                <a:ea typeface="Blogger Sans Light" panose="02000506030000020004" pitchFamily="50"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dirty="0" smtClean="0"/>
              <a:t>Образец подзаголовка</a:t>
            </a:r>
            <a:endParaRPr lang="ru-RU" dirty="0"/>
          </a:p>
        </p:txBody>
      </p:sp>
      <p:sp>
        <p:nvSpPr>
          <p:cNvPr id="9" name="TextBox 8"/>
          <p:cNvSpPr txBox="1"/>
          <p:nvPr userDrawn="1"/>
        </p:nvSpPr>
        <p:spPr>
          <a:xfrm>
            <a:off x="838200" y="643943"/>
            <a:ext cx="4699715" cy="2062103"/>
          </a:xfrm>
          <a:prstGeom prst="rect">
            <a:avLst/>
          </a:prstGeom>
          <a:noFill/>
        </p:spPr>
        <p:txBody>
          <a:bodyPr wrap="square" rtlCol="0">
            <a:spAutoFit/>
          </a:bodyPr>
          <a:lstStyle/>
          <a:p>
            <a:r>
              <a:rPr lang="ru-RU" sz="3200" dirty="0" smtClean="0">
                <a:solidFill>
                  <a:schemeClr val="bg1"/>
                </a:solidFill>
                <a:latin typeface="Book Antiqua" panose="02040602050305030304" pitchFamily="18" charset="0"/>
              </a:rPr>
              <a:t>КАЗАНСКИЙ</a:t>
            </a:r>
            <a:r>
              <a:rPr lang="ru-RU" sz="3200" baseline="0" dirty="0" smtClean="0">
                <a:solidFill>
                  <a:schemeClr val="bg1"/>
                </a:solidFill>
                <a:latin typeface="Book Antiqua" panose="02040602050305030304" pitchFamily="18" charset="0"/>
              </a:rPr>
              <a:t> </a:t>
            </a:r>
          </a:p>
          <a:p>
            <a:r>
              <a:rPr lang="ru-RU" sz="3200" baseline="0" dirty="0" smtClean="0">
                <a:solidFill>
                  <a:schemeClr val="bg1"/>
                </a:solidFill>
                <a:latin typeface="Book Antiqua" panose="02040602050305030304" pitchFamily="18" charset="0"/>
              </a:rPr>
              <a:t>ГОСУДАРСТВЕННЫЙ</a:t>
            </a:r>
            <a:br>
              <a:rPr lang="ru-RU" sz="3200" baseline="0" dirty="0" smtClean="0">
                <a:solidFill>
                  <a:schemeClr val="bg1"/>
                </a:solidFill>
                <a:latin typeface="Book Antiqua" panose="02040602050305030304" pitchFamily="18" charset="0"/>
              </a:rPr>
            </a:br>
            <a:r>
              <a:rPr lang="ru-RU" sz="3200" baseline="0" dirty="0" smtClean="0">
                <a:solidFill>
                  <a:schemeClr val="bg1"/>
                </a:solidFill>
                <a:latin typeface="Book Antiqua" panose="02040602050305030304" pitchFamily="18" charset="0"/>
              </a:rPr>
              <a:t>МЕДИЦИНСКИЙ </a:t>
            </a:r>
          </a:p>
          <a:p>
            <a:r>
              <a:rPr lang="ru-RU" sz="3200" baseline="0" dirty="0" smtClean="0">
                <a:solidFill>
                  <a:schemeClr val="bg1"/>
                </a:solidFill>
                <a:latin typeface="Book Antiqua" panose="02040602050305030304" pitchFamily="18" charset="0"/>
              </a:rPr>
              <a:t>УНИВЕРСИТЕТ</a:t>
            </a:r>
            <a:endParaRPr lang="ru-RU" sz="3200" dirty="0">
              <a:solidFill>
                <a:schemeClr val="bg1"/>
              </a:solidFill>
              <a:latin typeface="Book Antiqua" panose="02040602050305030304" pitchFamily="18" charset="0"/>
            </a:endParaRPr>
          </a:p>
        </p:txBody>
      </p:sp>
      <p:cxnSp>
        <p:nvCxnSpPr>
          <p:cNvPr id="11" name="Прямая соединительная линия 10"/>
          <p:cNvCxnSpPr/>
          <p:nvPr userDrawn="1"/>
        </p:nvCxnSpPr>
        <p:spPr>
          <a:xfrm>
            <a:off x="619930" y="656823"/>
            <a:ext cx="0" cy="204774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pic>
        <p:nvPicPr>
          <p:cNvPr id="18" name="Рисунок 17"/>
          <p:cNvPicPr>
            <a:picLocks noChangeAspect="1"/>
          </p:cNvPicPr>
          <p:nvPr userDrawn="1"/>
        </p:nvPicPr>
        <p:blipFill rotWithShape="1">
          <a:blip r:embed="rId2" cstate="print">
            <a:extLst>
              <a:ext uri="{28A0092B-C50C-407E-A947-70E740481C1C}">
                <a14:useLocalDpi xmlns:a14="http://schemas.microsoft.com/office/drawing/2010/main" val="0"/>
              </a:ext>
            </a:extLst>
          </a:blip>
          <a:srcRect l="8143" t="24722" r="68312" b="37500"/>
          <a:stretch/>
        </p:blipFill>
        <p:spPr>
          <a:xfrm>
            <a:off x="1653363" y="3349989"/>
            <a:ext cx="2571750" cy="2590800"/>
          </a:xfrm>
          <a:prstGeom prst="rect">
            <a:avLst/>
          </a:prstGeom>
        </p:spPr>
      </p:pic>
    </p:spTree>
    <p:extLst>
      <p:ext uri="{BB962C8B-B14F-4D97-AF65-F5344CB8AC3E}">
        <p14:creationId xmlns:p14="http://schemas.microsoft.com/office/powerpoint/2010/main" val="35116446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Пользовательский макет">
    <p:spTree>
      <p:nvGrpSpPr>
        <p:cNvPr id="1" name=""/>
        <p:cNvGrpSpPr/>
        <p:nvPr/>
      </p:nvGrpSpPr>
      <p:grpSpPr>
        <a:xfrm>
          <a:off x="0" y="0"/>
          <a:ext cx="0" cy="0"/>
          <a:chOff x="0" y="0"/>
          <a:chExt cx="0" cy="0"/>
        </a:xfrm>
      </p:grpSpPr>
      <p:pic>
        <p:nvPicPr>
          <p:cNvPr id="2" name="Рисунок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Спасибо</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28465249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14" name="Прямоугольник 13"/>
          <p:cNvSpPr/>
          <p:nvPr userDrawn="1"/>
        </p:nvSpPr>
        <p:spPr>
          <a:xfrm>
            <a:off x="1" y="0"/>
            <a:ext cx="12191999" cy="682534"/>
          </a:xfrm>
          <a:prstGeom prst="rect">
            <a:avLst/>
          </a:prstGeom>
          <a:solidFill>
            <a:srgbClr val="1B97C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10"/>
          </p:nvPr>
        </p:nvSpPr>
        <p:spPr/>
        <p:txBody>
          <a:bodyPr/>
          <a:lstStyle/>
          <a:p>
            <a:fld id="{007BCCCA-D0D7-4190-95BA-5D08F8F72979}" type="datetimeFigureOut">
              <a:rPr lang="ru-RU" smtClean="0"/>
              <a:t>16.08.2024</a:t>
            </a:fld>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9" name="Группа 18"/>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0" name="TextBox 19"/>
          <p:cNvSpPr txBox="1"/>
          <p:nvPr userDrawn="1"/>
        </p:nvSpPr>
        <p:spPr>
          <a:xfrm>
            <a:off x="838199" y="156601"/>
            <a:ext cx="4445001" cy="369332"/>
          </a:xfrm>
          <a:prstGeom prst="rect">
            <a:avLst/>
          </a:prstGeom>
          <a:noFill/>
        </p:spPr>
        <p:txBody>
          <a:bodyPr wrap="square" rtlCol="0">
            <a:spAutoFit/>
          </a:bodyPr>
          <a:lstStyle/>
          <a:p>
            <a:pPr algn="r"/>
            <a:r>
              <a:rPr lang="ru-RU" b="1" dirty="0" smtClean="0">
                <a:solidFill>
                  <a:schemeClr val="bg1"/>
                </a:solidFill>
                <a:latin typeface="Book Antiqua" panose="02040602050305030304" pitchFamily="18" charset="0"/>
              </a:rPr>
              <a:t>КАЗАНСКИЙ ГОСУДАРСТВЕННЫЙ</a:t>
            </a:r>
            <a:endParaRPr lang="ru-RU" b="1" dirty="0">
              <a:solidFill>
                <a:schemeClr val="bg1"/>
              </a:solidFill>
              <a:latin typeface="Book Antiqua" panose="02040602050305030304" pitchFamily="18" charset="0"/>
            </a:endParaRPr>
          </a:p>
        </p:txBody>
      </p:sp>
      <p:sp>
        <p:nvSpPr>
          <p:cNvPr id="21" name="TextBox 20"/>
          <p:cNvSpPr txBox="1"/>
          <p:nvPr userDrawn="1"/>
        </p:nvSpPr>
        <p:spPr>
          <a:xfrm>
            <a:off x="6908800" y="156601"/>
            <a:ext cx="4444999" cy="369332"/>
          </a:xfrm>
          <a:prstGeom prst="rect">
            <a:avLst/>
          </a:prstGeom>
          <a:noFill/>
        </p:spPr>
        <p:txBody>
          <a:bodyPr wrap="square" rtlCol="0">
            <a:spAutoFit/>
          </a:bodyPr>
          <a:lstStyle/>
          <a:p>
            <a:pPr algn="l"/>
            <a:r>
              <a:rPr lang="ru-RU" b="1" dirty="0" smtClean="0">
                <a:solidFill>
                  <a:schemeClr val="bg1"/>
                </a:solidFill>
                <a:latin typeface="Book Antiqua" panose="02040602050305030304" pitchFamily="18" charset="0"/>
              </a:rPr>
              <a:t>МЕДИЦИНСКИЙ УНИВЕРСИТЕТ</a:t>
            </a:r>
            <a:endParaRPr lang="ru-RU" b="1" dirty="0">
              <a:solidFill>
                <a:schemeClr val="bg1"/>
              </a:solidFill>
              <a:latin typeface="Book Antiqua" panose="02040602050305030304" pitchFamily="18" charset="0"/>
            </a:endParaRPr>
          </a:p>
        </p:txBody>
      </p:sp>
      <p:pic>
        <p:nvPicPr>
          <p:cNvPr id="10" name="Рисунок 9"/>
          <p:cNvPicPr>
            <a:picLocks noChangeAspect="1"/>
          </p:cNvPicPr>
          <p:nvPr userDrawn="1"/>
        </p:nvPicPr>
        <p:blipFill rotWithShape="1">
          <a:blip r:embed="rId2" cstate="print">
            <a:extLst>
              <a:ext uri="{28A0092B-C50C-407E-A947-70E740481C1C}">
                <a14:useLocalDpi xmlns:a14="http://schemas.microsoft.com/office/drawing/2010/main" val="0"/>
              </a:ext>
            </a:extLst>
          </a:blip>
          <a:srcRect l="8101" t="25164" r="68316" b="37465"/>
          <a:stretch/>
        </p:blipFill>
        <p:spPr>
          <a:xfrm>
            <a:off x="5729308" y="0"/>
            <a:ext cx="682582" cy="679169"/>
          </a:xfrm>
          <a:prstGeom prst="rect">
            <a:avLst/>
          </a:prstGeom>
        </p:spPr>
      </p:pic>
    </p:spTree>
    <p:extLst>
      <p:ext uri="{BB962C8B-B14F-4D97-AF65-F5344CB8AC3E}">
        <p14:creationId xmlns:p14="http://schemas.microsoft.com/office/powerpoint/2010/main" val="23563260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7BCCCA-D0D7-4190-95BA-5D08F8F72979}" type="datetimeFigureOut">
              <a:rPr lang="ru-RU" smtClean="0"/>
              <a:t>16.08.2024</a:t>
            </a:fld>
            <a:endParaRPr lang="ru-RU"/>
          </a:p>
        </p:txBody>
      </p:sp>
      <p:sp>
        <p:nvSpPr>
          <p:cNvPr id="5" name="Нижний колонтитул 4"/>
          <p:cNvSpPr>
            <a:spLocks noGrp="1"/>
          </p:cNvSpPr>
          <p:nvPr>
            <p:ph type="ftr" sz="quarter" idx="11"/>
          </p:nvPr>
        </p:nvSpPr>
        <p:spPr>
          <a:xfrm>
            <a:off x="4038600" y="6356350"/>
            <a:ext cx="4114800" cy="365125"/>
          </a:xfrm>
          <a:prstGeom prst="rect">
            <a:avLst/>
          </a:prstGeom>
        </p:spPr>
        <p:txBody>
          <a:bodyPr/>
          <a:lstStyle/>
          <a:p>
            <a:endParaRPr lang="ru-RU" dirty="0"/>
          </a:p>
        </p:txBody>
      </p:sp>
      <p:sp>
        <p:nvSpPr>
          <p:cNvPr id="6" name="Номер слайда 5"/>
          <p:cNvSpPr>
            <a:spLocks noGrp="1"/>
          </p:cNvSpPr>
          <p:nvPr>
            <p:ph type="sldNum" sz="quarter" idx="12"/>
          </p:nvPr>
        </p:nvSpPr>
        <p:spPr/>
        <p:txBody>
          <a:bodyPr/>
          <a:lstStyle/>
          <a:p>
            <a:fld id="{3103DC6B-32C4-4B33-B068-5484795C408B}" type="slidenum">
              <a:rPr lang="ru-RU" smtClean="0"/>
              <a:t>‹#›</a:t>
            </a:fld>
            <a:endParaRPr lang="ru-RU"/>
          </a:p>
        </p:txBody>
      </p:sp>
      <p:grpSp>
        <p:nvGrpSpPr>
          <p:cNvPr id="13" name="Группа 12"/>
          <p:cNvGrpSpPr/>
          <p:nvPr userDrawn="1"/>
        </p:nvGrpSpPr>
        <p:grpSpPr>
          <a:xfrm rot="10800000" flipH="1">
            <a:off x="9170688" y="5123543"/>
            <a:ext cx="3021312" cy="1734457"/>
            <a:chOff x="8366975" y="0"/>
            <a:chExt cx="3825025" cy="2195848"/>
          </a:xfrm>
        </p:grpSpPr>
        <p:sp>
          <p:nvSpPr>
            <p:cNvPr id="14" name="Прямоугольный треугольник 13"/>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5" name="Прямая соединительная линия 14"/>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Прямая соединительная линия 15"/>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1933331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7BCCCA-D0D7-4190-95BA-5D08F8F72979}" type="datetimeFigureOut">
              <a:rPr lang="ru-RU" smtClean="0"/>
              <a:t>16.08.2024</a:t>
            </a:fld>
            <a:endParaRPr lang="ru-RU"/>
          </a:p>
        </p:txBody>
      </p:sp>
      <p:sp>
        <p:nvSpPr>
          <p:cNvPr id="6" name="Нижний колонтитул 5"/>
          <p:cNvSpPr>
            <a:spLocks noGrp="1"/>
          </p:cNvSpPr>
          <p:nvPr>
            <p:ph type="ftr" sz="quarter" idx="11"/>
          </p:nvPr>
        </p:nvSpPr>
        <p:spPr>
          <a:xfrm>
            <a:off x="4038600" y="6356350"/>
            <a:ext cx="4114800" cy="365125"/>
          </a:xfrm>
          <a:prstGeom prst="rect">
            <a:avLst/>
          </a:prstGeom>
        </p:spPr>
        <p:txBody>
          <a:bodyPr/>
          <a:lstStyle/>
          <a:p>
            <a:endParaRPr lang="ru-RU"/>
          </a:p>
        </p:txBody>
      </p:sp>
      <p:sp>
        <p:nvSpPr>
          <p:cNvPr id="7" name="Номер слайда 6"/>
          <p:cNvSpPr>
            <a:spLocks noGrp="1"/>
          </p:cNvSpPr>
          <p:nvPr>
            <p:ph type="sldNum" sz="quarter" idx="12"/>
          </p:nvPr>
        </p:nvSpPr>
        <p:spPr/>
        <p:txBody>
          <a:bodyPr/>
          <a:lstStyle/>
          <a:p>
            <a:fld id="{3103DC6B-32C4-4B33-B068-5484795C408B}" type="slidenum">
              <a:rPr lang="ru-RU" smtClean="0"/>
              <a:t>‹#›</a:t>
            </a:fld>
            <a:endParaRPr lang="ru-RU"/>
          </a:p>
        </p:txBody>
      </p:sp>
      <p:grpSp>
        <p:nvGrpSpPr>
          <p:cNvPr id="11" name="Группа 10"/>
          <p:cNvGrpSpPr/>
          <p:nvPr userDrawn="1"/>
        </p:nvGrpSpPr>
        <p:grpSpPr>
          <a:xfrm rot="10800000" flipH="1">
            <a:off x="9170688" y="5123543"/>
            <a:ext cx="3021312" cy="1734457"/>
            <a:chOff x="8366975" y="0"/>
            <a:chExt cx="3825025" cy="2195848"/>
          </a:xfrm>
        </p:grpSpPr>
        <p:sp>
          <p:nvSpPr>
            <p:cNvPr id="12" name="Прямоугольный треугольник 11"/>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3" name="Прямая соединительная линия 12"/>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Прямая соединительная линия 13"/>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5118744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16.08.2024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9" name="Группа 8"/>
          <p:cNvGrpSpPr/>
          <p:nvPr userDrawn="1"/>
        </p:nvGrpSpPr>
        <p:grpSpPr>
          <a:xfrm rot="10800000" flipH="1">
            <a:off x="9170688" y="5123543"/>
            <a:ext cx="3021312" cy="1734457"/>
            <a:chOff x="8366975" y="0"/>
            <a:chExt cx="3825025" cy="2195848"/>
          </a:xfrm>
        </p:grpSpPr>
        <p:sp>
          <p:nvSpPr>
            <p:cNvPr id="10" name="Прямоугольный треугольник 9"/>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1" name="Прямая соединительная линия 10"/>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2" name="Прямая соединительная линия 11"/>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698637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7BCCCA-D0D7-4190-95BA-5D08F8F72979}" type="datetimeFigureOut">
              <a:rPr lang="ru-RU" smtClean="0"/>
              <a:t>16.08.2024</a:t>
            </a:fld>
            <a:endParaRPr lang="ru-RU"/>
          </a:p>
        </p:txBody>
      </p:sp>
      <p:sp>
        <p:nvSpPr>
          <p:cNvPr id="3" name="Нижний колонтитул 2"/>
          <p:cNvSpPr>
            <a:spLocks noGrp="1"/>
          </p:cNvSpPr>
          <p:nvPr>
            <p:ph type="ftr" sz="quarter" idx="11"/>
          </p:nvPr>
        </p:nvSpPr>
        <p:spPr>
          <a:xfrm>
            <a:off x="4038600" y="6356350"/>
            <a:ext cx="4114800" cy="365125"/>
          </a:xfrm>
          <a:prstGeom prst="rect">
            <a:avLst/>
          </a:prstGeom>
        </p:spPr>
        <p:txBody>
          <a:bodyPr/>
          <a:lstStyle/>
          <a:p>
            <a:endParaRPr lang="ru-RU"/>
          </a:p>
        </p:txBody>
      </p:sp>
      <p:sp>
        <p:nvSpPr>
          <p:cNvPr id="4" name="Номер слайда 3"/>
          <p:cNvSpPr>
            <a:spLocks noGrp="1"/>
          </p:cNvSpPr>
          <p:nvPr>
            <p:ph type="sldNum" sz="quarter" idx="12"/>
          </p:nvPr>
        </p:nvSpPr>
        <p:spPr/>
        <p:txBody>
          <a:bodyPr/>
          <a:lstStyle/>
          <a:p>
            <a:fld id="{3103DC6B-32C4-4B33-B068-5484795C408B}" type="slidenum">
              <a:rPr lang="ru-RU" smtClean="0"/>
              <a:t>‹#›</a:t>
            </a:fld>
            <a:endParaRPr lang="ru-RU"/>
          </a:p>
        </p:txBody>
      </p:sp>
      <p:grpSp>
        <p:nvGrpSpPr>
          <p:cNvPr id="8" name="Группа 7"/>
          <p:cNvGrpSpPr/>
          <p:nvPr userDrawn="1"/>
        </p:nvGrpSpPr>
        <p:grpSpPr>
          <a:xfrm rot="10800000" flipH="1">
            <a:off x="9170688" y="5123543"/>
            <a:ext cx="3021312" cy="1734457"/>
            <a:chOff x="8366975" y="0"/>
            <a:chExt cx="3825025" cy="2195848"/>
          </a:xfrm>
        </p:grpSpPr>
        <p:sp>
          <p:nvSpPr>
            <p:cNvPr id="9" name="Прямоугольный треугольник 8"/>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10" name="Прямая соединительная линия 9"/>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1" name="Прямая соединительная линия 10"/>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3674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Пользовательский маке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7BCCCA-D0D7-4190-95BA-5D08F8F72979}" type="datetimeFigureOut">
              <a:rPr lang="ru-RU" smtClean="0"/>
              <a:t>16.08.2024</a:t>
            </a:fld>
            <a:endParaRPr lang="ru-RU"/>
          </a:p>
        </p:txBody>
      </p:sp>
      <p:sp>
        <p:nvSpPr>
          <p:cNvPr id="4" name="Нижний колонтитул 3"/>
          <p:cNvSpPr>
            <a:spLocks noGrp="1"/>
          </p:cNvSpPr>
          <p:nvPr>
            <p:ph type="ftr" sz="quarter" idx="11"/>
          </p:nvPr>
        </p:nvSpPr>
        <p:spPr>
          <a:xfrm>
            <a:off x="4038600" y="6356350"/>
            <a:ext cx="4114800" cy="365125"/>
          </a:xfrm>
          <a:prstGeom prst="rect">
            <a:avLst/>
          </a:prstGeom>
        </p:spPr>
        <p:txBody>
          <a:bodyPr/>
          <a:lstStyle/>
          <a:p>
            <a:endParaRPr lang="ru-RU"/>
          </a:p>
        </p:txBody>
      </p:sp>
      <p:sp>
        <p:nvSpPr>
          <p:cNvPr id="5" name="Номер слайда 4"/>
          <p:cNvSpPr>
            <a:spLocks noGrp="1"/>
          </p:cNvSpPr>
          <p:nvPr>
            <p:ph type="sldNum" sz="quarter" idx="12"/>
          </p:nvPr>
        </p:nvSpPr>
        <p:spPr/>
        <p:txBody>
          <a:bodyPr/>
          <a:lstStyle/>
          <a:p>
            <a:fld id="{3103DC6B-32C4-4B33-B068-5484795C408B}" type="slidenum">
              <a:rPr lang="ru-RU" smtClean="0"/>
              <a:t>‹#›</a:t>
            </a:fld>
            <a:endParaRPr lang="ru-RU"/>
          </a:p>
        </p:txBody>
      </p:sp>
      <p:grpSp>
        <p:nvGrpSpPr>
          <p:cNvPr id="6" name="Группа 5"/>
          <p:cNvGrpSpPr/>
          <p:nvPr userDrawn="1"/>
        </p:nvGrpSpPr>
        <p:grpSpPr>
          <a:xfrm rot="10800000" flipH="1">
            <a:off x="9170688" y="5123543"/>
            <a:ext cx="3021312" cy="1734457"/>
            <a:chOff x="8366975" y="0"/>
            <a:chExt cx="3825025" cy="2195848"/>
          </a:xfrm>
        </p:grpSpPr>
        <p:sp>
          <p:nvSpPr>
            <p:cNvPr id="7" name="Прямоугольный треугольник 6"/>
            <p:cNvSpPr/>
            <p:nvPr userDrawn="1"/>
          </p:nvSpPr>
          <p:spPr>
            <a:xfrm rot="10800000">
              <a:off x="8366975" y="0"/>
              <a:ext cx="3825025" cy="2195848"/>
            </a:xfrm>
            <a:prstGeom prst="rtTriangle">
              <a:avLst/>
            </a:prstGeom>
            <a:solidFill>
              <a:srgbClr val="71A93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cxnSp>
          <p:nvCxnSpPr>
            <p:cNvPr id="8" name="Прямая соединительная линия 7"/>
            <p:cNvCxnSpPr/>
            <p:nvPr userDrawn="1"/>
          </p:nvCxnSpPr>
          <p:spPr>
            <a:xfrm>
              <a:off x="9155285" y="0"/>
              <a:ext cx="1216057" cy="698107"/>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Прямая соединительная линия 8"/>
            <p:cNvCxnSpPr/>
            <p:nvPr userDrawn="1"/>
          </p:nvCxnSpPr>
          <p:spPr>
            <a:xfrm>
              <a:off x="9767992" y="0"/>
              <a:ext cx="1934029" cy="1110276"/>
            </a:xfrm>
            <a:prstGeom prst="line">
              <a:avLst/>
            </a:prstGeom>
            <a:ln w="50800">
              <a:solidFill>
                <a:schemeClr val="bg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818367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Благодарим</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89887520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Пользовательский макет">
    <p:spTree>
      <p:nvGrpSpPr>
        <p:cNvPr id="1" name=""/>
        <p:cNvGrpSpPr/>
        <p:nvPr/>
      </p:nvGrpSpPr>
      <p:grpSpPr>
        <a:xfrm>
          <a:off x="0" y="0"/>
          <a:ext cx="0" cy="0"/>
          <a:chOff x="0" y="0"/>
          <a:chExt cx="0" cy="0"/>
        </a:xfrm>
      </p:grpSpPr>
      <p:pic>
        <p:nvPicPr>
          <p:cNvPr id="5" name="Рисунок 4"/>
          <p:cNvPicPr>
            <a:picLocks noChangeAspect="1"/>
          </p:cNvPicPr>
          <p:nvPr userDrawn="1"/>
        </p:nvPicPr>
        <p:blipFill rotWithShape="1">
          <a:blip r:embed="rId2" cstate="print">
            <a:extLst>
              <a:ext uri="{28A0092B-C50C-407E-A947-70E740481C1C}">
                <a14:useLocalDpi xmlns:a14="http://schemas.microsoft.com/office/drawing/2010/main" val="0"/>
              </a:ext>
            </a:extLst>
          </a:blip>
          <a:srcRect t="6533" b="3603"/>
          <a:stretch/>
        </p:blipFill>
        <p:spPr>
          <a:xfrm>
            <a:off x="-956" y="-21771"/>
            <a:ext cx="12192956" cy="6879771"/>
          </a:xfrm>
          <a:prstGeom prst="rect">
            <a:avLst/>
          </a:prstGeom>
        </p:spPr>
      </p:pic>
      <p:sp>
        <p:nvSpPr>
          <p:cNvPr id="3" name="Дата 2"/>
          <p:cNvSpPr>
            <a:spLocks noGrp="1"/>
          </p:cNvSpPr>
          <p:nvPr>
            <p:ph type="dt" sz="half" idx="10"/>
          </p:nvPr>
        </p:nvSpPr>
        <p:spPr/>
        <p:txBody>
          <a:bodyPr/>
          <a:lstStyle/>
          <a:p>
            <a:fld id="{007BCCCA-D0D7-4190-95BA-5D08F8F72979}" type="datetimeFigureOut">
              <a:rPr lang="ru-RU" smtClean="0"/>
              <a:pPr/>
              <a:t>16.08.2024</a:t>
            </a:fld>
            <a:endParaRPr lang="ru-RU" dirty="0"/>
          </a:p>
        </p:txBody>
      </p:sp>
      <p:sp>
        <p:nvSpPr>
          <p:cNvPr id="4" name="Номер слайда 3"/>
          <p:cNvSpPr>
            <a:spLocks noGrp="1"/>
          </p:cNvSpPr>
          <p:nvPr>
            <p:ph type="sldNum" sz="quarter" idx="11"/>
          </p:nvPr>
        </p:nvSpPr>
        <p:spPr/>
        <p:txBody>
          <a:bodyPr/>
          <a:lstStyle/>
          <a:p>
            <a:fld id="{3103DC6B-32C4-4B33-B068-5484795C408B}" type="slidenum">
              <a:rPr lang="ru-RU" smtClean="0"/>
              <a:t>‹#›</a:t>
            </a:fld>
            <a:endParaRPr lang="ru-RU"/>
          </a:p>
        </p:txBody>
      </p:sp>
      <p:sp>
        <p:nvSpPr>
          <p:cNvPr id="6" name="Прямоугольник 5"/>
          <p:cNvSpPr/>
          <p:nvPr userDrawn="1"/>
        </p:nvSpPr>
        <p:spPr>
          <a:xfrm>
            <a:off x="1697920" y="4331380"/>
            <a:ext cx="8795203" cy="2207532"/>
          </a:xfrm>
          <a:prstGeom prst="rect">
            <a:avLst/>
          </a:prstGeom>
          <a:solidFill>
            <a:srgbClr val="1B97C8">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6000" dirty="0" smtClean="0">
                <a:latin typeface="Book Antiqua" panose="02040602050305030304" pitchFamily="18" charset="0"/>
                <a:ea typeface="Blogger Sans" panose="02000506030000020004" pitchFamily="50" charset="0"/>
              </a:rPr>
              <a:t>Благодарю</a:t>
            </a:r>
            <a:r>
              <a:rPr lang="ru-RU" sz="6000" baseline="0" dirty="0" smtClean="0">
                <a:latin typeface="Book Antiqua" panose="02040602050305030304" pitchFamily="18" charset="0"/>
                <a:ea typeface="Blogger Sans" panose="02000506030000020004" pitchFamily="50" charset="0"/>
              </a:rPr>
              <a:t> </a:t>
            </a:r>
          </a:p>
          <a:p>
            <a:pPr algn="ctr"/>
            <a:r>
              <a:rPr lang="ru-RU" sz="6000" baseline="0" dirty="0" smtClean="0">
                <a:latin typeface="Book Antiqua" panose="02040602050305030304" pitchFamily="18" charset="0"/>
                <a:ea typeface="Blogger Sans" panose="02000506030000020004" pitchFamily="50" charset="0"/>
              </a:rPr>
              <a:t>за внимание!</a:t>
            </a:r>
            <a:endParaRPr lang="ru-RU" sz="6000" dirty="0">
              <a:latin typeface="Book Antiqua" panose="02040602050305030304" pitchFamily="18" charset="0"/>
              <a:ea typeface="Blogger Sans" panose="02000506030000020004" pitchFamily="50" charset="0"/>
            </a:endParaRPr>
          </a:p>
        </p:txBody>
      </p:sp>
    </p:spTree>
    <p:extLst>
      <p:ext uri="{BB962C8B-B14F-4D97-AF65-F5344CB8AC3E}">
        <p14:creationId xmlns:p14="http://schemas.microsoft.com/office/powerpoint/2010/main" val="42472366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724773"/>
          </a:xfrm>
          <a:prstGeom prst="rect">
            <a:avLst/>
          </a:prstGeom>
        </p:spPr>
        <p:txBody>
          <a:bodyPr vert="horz" lIns="91440" tIns="45720" rIns="91440" bIns="45720" rtlCol="0" anchor="ctr">
            <a:normAutofit/>
          </a:bodyPr>
          <a:lstStyle/>
          <a:p>
            <a:r>
              <a:rPr lang="ru-RU" dirty="0" smtClean="0"/>
              <a:t>Образец заголовка</a:t>
            </a:r>
            <a:endParaRPr lang="ru-RU" dirty="0"/>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dirty="0" smtClean="0"/>
              <a:t>Образец текста</a:t>
            </a:r>
          </a:p>
          <a:p>
            <a:pPr lvl="1"/>
            <a:r>
              <a:rPr lang="ru-RU" dirty="0" smtClean="0"/>
              <a:t>Второй уровень</a:t>
            </a:r>
          </a:p>
          <a:p>
            <a:pPr lvl="2"/>
            <a:r>
              <a:rPr lang="ru-RU" dirty="0" smtClean="0"/>
              <a:t>Третий уровень</a:t>
            </a:r>
          </a:p>
          <a:p>
            <a:pPr lvl="3"/>
            <a:r>
              <a:rPr lang="ru-RU" dirty="0" smtClean="0"/>
              <a:t>Четвертый уровень</a:t>
            </a:r>
          </a:p>
          <a:p>
            <a:pPr lvl="4"/>
            <a:r>
              <a:rPr lang="ru-RU" dirty="0" smtClean="0"/>
              <a:t>Пятый уровень</a:t>
            </a:r>
            <a:endParaRPr lang="ru-RU" dirty="0"/>
          </a:p>
        </p:txBody>
      </p:sp>
      <p:sp>
        <p:nvSpPr>
          <p:cNvPr id="4" name="Дата 3"/>
          <p:cNvSpPr>
            <a:spLocks noGrp="1"/>
          </p:cNvSpPr>
          <p:nvPr>
            <p:ph type="dt" sz="half" idx="2"/>
          </p:nvPr>
        </p:nvSpPr>
        <p:spPr>
          <a:xfrm>
            <a:off x="8737600" y="6356350"/>
            <a:ext cx="1301750" cy="365125"/>
          </a:xfrm>
          <a:prstGeom prst="rect">
            <a:avLst/>
          </a:prstGeom>
        </p:spPr>
        <p:txBody>
          <a:bodyPr vert="horz" lIns="91440" tIns="45720" rIns="91440" bIns="45720" rtlCol="0" anchor="ctr"/>
          <a:lstStyle>
            <a:lvl1pPr algn="l">
              <a:defRPr sz="1200">
                <a:solidFill>
                  <a:schemeClr val="tx1">
                    <a:tint val="75000"/>
                  </a:schemeClr>
                </a:solidFill>
                <a:latin typeface="Blogger Sans" panose="02000506030000020004" pitchFamily="50" charset="0"/>
                <a:ea typeface="Blogger Sans" panose="02000506030000020004" pitchFamily="50" charset="0"/>
              </a:defRPr>
            </a:lvl1pPr>
          </a:lstStyle>
          <a:p>
            <a:fld id="{007BCCCA-D0D7-4190-95BA-5D08F8F72979}" type="datetimeFigureOut">
              <a:rPr lang="ru-RU" smtClean="0"/>
              <a:pPr/>
              <a:t>16.08.2024</a:t>
            </a:fld>
            <a:endParaRPr lang="ru-RU" dirty="0"/>
          </a:p>
        </p:txBody>
      </p:sp>
      <p:sp>
        <p:nvSpPr>
          <p:cNvPr id="6" name="Номер слайда 5"/>
          <p:cNvSpPr>
            <a:spLocks noGrp="1"/>
          </p:cNvSpPr>
          <p:nvPr>
            <p:ph type="sldNum" sz="quarter" idx="4"/>
          </p:nvPr>
        </p:nvSpPr>
        <p:spPr>
          <a:xfrm>
            <a:off x="10391774" y="6356350"/>
            <a:ext cx="962025"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03DC6B-32C4-4B33-B068-5484795C408B}" type="slidenum">
              <a:rPr lang="ru-RU" smtClean="0"/>
              <a:t>‹#›</a:t>
            </a:fld>
            <a:endParaRPr lang="ru-RU"/>
          </a:p>
        </p:txBody>
      </p:sp>
    </p:spTree>
    <p:extLst>
      <p:ext uri="{BB962C8B-B14F-4D97-AF65-F5344CB8AC3E}">
        <p14:creationId xmlns:p14="http://schemas.microsoft.com/office/powerpoint/2010/main" val="6058967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4" r:id="rId5"/>
    <p:sldLayoutId id="2147483655" r:id="rId6"/>
    <p:sldLayoutId id="2147483656" r:id="rId7"/>
    <p:sldLayoutId id="2147483657" r:id="rId8"/>
    <p:sldLayoutId id="2147483659"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Book Antiqua" panose="02040602050305030304"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Blogger Sans Light" panose="02000506030000020004" pitchFamily="50" charset="0"/>
          <a:ea typeface="Blogger Sans Light" panose="02000506030000020004" pitchFamily="50"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Blogger Sans Light" panose="02000506030000020004" pitchFamily="50" charset="0"/>
          <a:ea typeface="Blogger Sans Light" panose="02000506030000020004" pitchFamily="50"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Blogger Sans Light" panose="02000506030000020004" pitchFamily="50" charset="0"/>
          <a:ea typeface="Blogger Sans Light" panose="02000506030000020004" pitchFamily="50"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Blogger Sans Light" panose="02000506030000020004" pitchFamily="50" charset="0"/>
          <a:ea typeface="Blogger Sans Light" panose="02000506030000020004" pitchFamily="50"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rmAutofit/>
          </a:bodyPr>
          <a:lstStyle/>
          <a:p>
            <a:r>
              <a:rPr lang="en-US" sz="2400" b="1" dirty="0"/>
              <a:t>Sales logistics of a pharmaceutical </a:t>
            </a:r>
            <a:r>
              <a:rPr lang="en-US" sz="2400" b="1" dirty="0" smtClean="0"/>
              <a:t>organization</a:t>
            </a:r>
            <a:br>
              <a:rPr lang="en-US" sz="2400" b="1" dirty="0" smtClean="0"/>
            </a:br>
            <a:r>
              <a:rPr lang="en-US" sz="2400" b="1" dirty="0" smtClean="0"/>
              <a:t>Lecture 7</a:t>
            </a:r>
            <a:endParaRPr lang="ru-RU" sz="2400" b="1" dirty="0"/>
          </a:p>
        </p:txBody>
      </p:sp>
      <p:sp>
        <p:nvSpPr>
          <p:cNvPr id="4" name="Подзаголовок 3"/>
          <p:cNvSpPr>
            <a:spLocks noGrp="1"/>
          </p:cNvSpPr>
          <p:nvPr>
            <p:ph type="subTitle" idx="1"/>
          </p:nvPr>
        </p:nvSpPr>
        <p:spPr/>
        <p:txBody>
          <a:bodyPr>
            <a:normAutofit fontScale="92500" lnSpcReduction="20000"/>
          </a:bodyPr>
          <a:lstStyle/>
          <a:p>
            <a:r>
              <a:rPr lang="en-US" b="1" dirty="0">
                <a:latin typeface="Times New Roman" panose="02020603050405020304" pitchFamily="18" charset="0"/>
                <a:cs typeface="Times New Roman" panose="02020603050405020304" pitchFamily="18" charset="0"/>
              </a:rPr>
              <a:t>Prof</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 </a:t>
            </a:r>
            <a:r>
              <a:rPr lang="en-US" b="1" dirty="0" err="1">
                <a:latin typeface="Times New Roman" panose="02020603050405020304" pitchFamily="18" charset="0"/>
                <a:cs typeface="Times New Roman" panose="02020603050405020304" pitchFamily="18" charset="0"/>
              </a:rPr>
              <a:t>Tuhbatullina</a:t>
            </a:r>
            <a:r>
              <a:rPr lang="en-US" b="1" dirty="0">
                <a:latin typeface="Times New Roman" panose="02020603050405020304" pitchFamily="18" charset="0"/>
                <a:cs typeface="Times New Roman" panose="02020603050405020304" pitchFamily="18" charset="0"/>
              </a:rPr>
              <a:t> R</a:t>
            </a:r>
            <a:r>
              <a:rPr lang="ru-RU" b="1" dirty="0">
                <a:latin typeface="Times New Roman" panose="02020603050405020304" pitchFamily="18" charset="0"/>
                <a:cs typeface="Times New Roman" panose="02020603050405020304" pitchFamily="18" charset="0"/>
              </a:rPr>
              <a:t>.</a:t>
            </a:r>
            <a:r>
              <a:rPr lang="en-US" b="1" dirty="0">
                <a:latin typeface="Times New Roman" panose="02020603050405020304" pitchFamily="18" charset="0"/>
                <a:cs typeface="Times New Roman" panose="02020603050405020304" pitchFamily="18" charset="0"/>
              </a:rPr>
              <a:t>G</a:t>
            </a:r>
            <a:r>
              <a:rPr lang="ru-RU" b="1" dirty="0">
                <a:latin typeface="Times New Roman" panose="02020603050405020304" pitchFamily="18" charset="0"/>
                <a:cs typeface="Times New Roman" panose="02020603050405020304" pitchFamily="18" charset="0"/>
              </a:rPr>
              <a:t>.</a:t>
            </a:r>
          </a:p>
          <a:p>
            <a:r>
              <a:rPr lang="en-US" dirty="0">
                <a:latin typeface="Times New Roman" panose="02020603050405020304" pitchFamily="18" charset="0"/>
                <a:cs typeface="Times New Roman" panose="02020603050405020304" pitchFamily="18" charset="0"/>
              </a:rPr>
              <a:t>Doctor of Pharmacy.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Republic of </a:t>
            </a:r>
            <a:r>
              <a:rPr lang="en-US" dirty="0" err="1">
                <a:latin typeface="Times New Roman" panose="02020603050405020304" pitchFamily="18" charset="0"/>
                <a:cs typeface="Times New Roman" panose="02020603050405020304" pitchFamily="18" charset="0"/>
              </a:rPr>
              <a:t>Tatarstan</a:t>
            </a:r>
            <a:r>
              <a:rPr lang="en-US" dirty="0">
                <a:latin typeface="Times New Roman" panose="02020603050405020304" pitchFamily="18" charset="0"/>
                <a:cs typeface="Times New Roman" panose="02020603050405020304" pitchFamily="18" charset="0"/>
              </a:rPr>
              <a:t>. </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Honored Health Care Worker of the Russian Federation</a:t>
            </a:r>
            <a:endParaRPr lang="ru-RU"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6506485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05324"/>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Stages of organizing a distribution network</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1805" y="1271240"/>
            <a:ext cx="11285033" cy="5229921"/>
          </a:xfrm>
        </p:spPr>
        <p:txBody>
          <a:bodyPr>
            <a:normAutofit fontScale="85000" lnSpcReduction="10000"/>
          </a:bodyPr>
          <a:lstStyle/>
          <a:p>
            <a:pPr marL="0" indent="0">
              <a:buNone/>
            </a:pPr>
            <a:r>
              <a:rPr lang="en-US" dirty="0">
                <a:latin typeface="Times New Roman" panose="02020603050405020304" pitchFamily="18" charset="0"/>
                <a:cs typeface="Times New Roman" panose="02020603050405020304" pitchFamily="18" charset="0"/>
              </a:rPr>
              <a:t>The organization of the distribution network in the pharmacy system is carried out in the following stages:</a:t>
            </a:r>
          </a:p>
          <a:p>
            <a:pPr marL="0" indent="0">
              <a:buNone/>
            </a:pPr>
            <a:r>
              <a:rPr lang="en-US" dirty="0">
                <a:latin typeface="Times New Roman" panose="02020603050405020304" pitchFamily="18" charset="0"/>
                <a:cs typeface="Times New Roman" panose="02020603050405020304" pitchFamily="18" charset="0"/>
              </a:rPr>
              <a:t>Stage 1: selection of the type and level of the distribution channel (distribution channel). It is carried out purposefully for each group of goods and market segments. For example, indirect one- and two-level channels;</a:t>
            </a:r>
          </a:p>
          <a:p>
            <a:pPr marL="0" indent="0">
              <a:buNone/>
            </a:pPr>
            <a:r>
              <a:rPr lang="en-US" dirty="0">
                <a:latin typeface="Times New Roman" panose="02020603050405020304" pitchFamily="18" charset="0"/>
                <a:cs typeface="Times New Roman" panose="02020603050405020304" pitchFamily="18" charset="0"/>
              </a:rPr>
              <a:t>Stage 2: determining the width of the distribution channel - the number of independent participants at each stage of marketing: the number of pharmacies selling products of a particular manufacturer</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Stage 3: determining the level of sales intensity by the number of outlets (intensive, selective, exclusive sales) and its focus (targeted and non-targeted). Intensive distribution is associated with work with a large number of pharmacies, points, healthcare facilities, etc. Selective distribution refers to a small number of outlets, such as hospital pharmacies.</a:t>
            </a:r>
          </a:p>
          <a:p>
            <a:pPr marL="0" indent="0">
              <a:buNone/>
            </a:pPr>
            <a:r>
              <a:rPr lang="en-US" dirty="0">
                <a:latin typeface="Times New Roman" panose="02020603050405020304" pitchFamily="18" charset="0"/>
                <a:cs typeface="Times New Roman" panose="02020603050405020304" pitchFamily="18" charset="0"/>
              </a:rPr>
              <a:t>Stage 4: selection of a management system for the sales network and the form of establishing legal and organizational relations (traditional, vertical, horizontal);</a:t>
            </a:r>
          </a:p>
          <a:p>
            <a:pPr marL="0" indent="0">
              <a:buNone/>
            </a:pPr>
            <a:r>
              <a:rPr lang="en-US" dirty="0">
                <a:latin typeface="Times New Roman" panose="02020603050405020304" pitchFamily="18" charset="0"/>
                <a:cs typeface="Times New Roman" panose="02020603050405020304" pitchFamily="18" charset="0"/>
              </a:rPr>
              <a:t>Stage 5: choice of straightness - the number of links of the vertical distribution channel</a:t>
            </a:r>
            <a:r>
              <a:rPr lang="en-US" dirty="0"/>
              <a:t>.</a:t>
            </a:r>
          </a:p>
          <a:p>
            <a:endParaRPr lang="ru-RU" dirty="0"/>
          </a:p>
          <a:p>
            <a:endParaRPr lang="ru-RU" dirty="0"/>
          </a:p>
        </p:txBody>
      </p:sp>
    </p:spTree>
    <p:extLst>
      <p:ext uri="{BB962C8B-B14F-4D97-AF65-F5344CB8AC3E}">
        <p14:creationId xmlns:p14="http://schemas.microsoft.com/office/powerpoint/2010/main" val="34623513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294173"/>
          </a:xfrm>
        </p:spPr>
        <p:txBody>
          <a:bodyPr>
            <a:normAutofit fontScale="90000"/>
          </a:bodyPr>
          <a:lstStyle/>
          <a:p>
            <a:pPr algn="ctr"/>
            <a:r>
              <a:rPr lang="ru-RU" altLang="ru-RU" sz="2400" b="1" dirty="0" err="1">
                <a:solidFill>
                  <a:srgbClr val="202124"/>
                </a:solidFill>
                <a:latin typeface="Times New Roman" panose="02020603050405020304" pitchFamily="18" charset="0"/>
                <a:cs typeface="Times New Roman" panose="02020603050405020304" pitchFamily="18" charset="0"/>
              </a:rPr>
              <a:t>Assortment</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optimization</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in</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the</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logistics</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channel</a:t>
            </a:r>
            <a:r>
              <a:rPr lang="ru-RU" altLang="ru-RU" sz="2400" b="1" dirty="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345689" y="1260088"/>
            <a:ext cx="11418848" cy="5263375"/>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In connection with the ongoing changes in the pharmaceutical industry, there is a need to assess the economic, therapeutic and social value of the product sold by the pharmaceutical organization.</a:t>
            </a:r>
          </a:p>
          <a:p>
            <a:pPr marL="0" indent="0">
              <a:buNone/>
            </a:pPr>
            <a:r>
              <a:rPr lang="en-US" dirty="0">
                <a:latin typeface="Times New Roman" panose="02020603050405020304" pitchFamily="18" charset="0"/>
                <a:cs typeface="Times New Roman" panose="02020603050405020304" pitchFamily="18" charset="0"/>
              </a:rPr>
              <a:t>The range of drugs can be analyzed:</a:t>
            </a:r>
          </a:p>
          <a:p>
            <a:r>
              <a:rPr lang="en-US" dirty="0">
                <a:latin typeface="Times New Roman" panose="02020603050405020304" pitchFamily="18" charset="0"/>
                <a:cs typeface="Times New Roman" panose="02020603050405020304" pitchFamily="18" charset="0"/>
              </a:rPr>
              <a:t>according to the degree of customer demand satisfaction;</a:t>
            </a:r>
          </a:p>
          <a:p>
            <a:r>
              <a:rPr lang="en-US" dirty="0">
                <a:latin typeface="Times New Roman" panose="02020603050405020304" pitchFamily="18" charset="0"/>
                <a:cs typeface="Times New Roman" panose="02020603050405020304" pitchFamily="18" charset="0"/>
              </a:rPr>
              <a:t>according to the economic benefit of the sale of one or another drug or </a:t>
            </a:r>
            <a:r>
              <a:rPr lang="en-US" dirty="0" err="1">
                <a:latin typeface="Times New Roman" panose="02020603050405020304" pitchFamily="18" charset="0"/>
                <a:cs typeface="Times New Roman" panose="02020603050405020304" pitchFamily="18" charset="0"/>
              </a:rPr>
              <a:t>pharmacotherapeutic</a:t>
            </a:r>
            <a:r>
              <a:rPr lang="en-US" dirty="0">
                <a:latin typeface="Times New Roman" panose="02020603050405020304" pitchFamily="18" charset="0"/>
                <a:cs typeface="Times New Roman" panose="02020603050405020304" pitchFamily="18" charset="0"/>
              </a:rPr>
              <a:t> group.</a:t>
            </a:r>
          </a:p>
          <a:p>
            <a:r>
              <a:rPr lang="en-US" dirty="0">
                <a:latin typeface="Times New Roman" panose="02020603050405020304" pitchFamily="18" charset="0"/>
                <a:cs typeface="Times New Roman" panose="02020603050405020304" pitchFamily="18" charset="0"/>
              </a:rPr>
              <a:t>A modern pharmaceutical organization cannot remain competitive, perform the social function of providing drugs without making a profit. Therefore, an important task is to optimize the range of pharmacy organizations in terms of gross income. For this is used:</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ABC method based on the </a:t>
            </a:r>
            <a:r>
              <a:rPr lang="en-US" dirty="0" err="1">
                <a:latin typeface="Times New Roman" panose="02020603050405020304" pitchFamily="18" charset="0"/>
                <a:cs typeface="Times New Roman" panose="02020603050405020304" pitchFamily="18" charset="0"/>
              </a:rPr>
              <a:t>Paretto</a:t>
            </a:r>
            <a:r>
              <a:rPr lang="en-US" dirty="0">
                <a:latin typeface="Times New Roman" panose="02020603050405020304" pitchFamily="18" charset="0"/>
                <a:cs typeface="Times New Roman" panose="02020603050405020304" pitchFamily="18" charset="0"/>
              </a:rPr>
              <a:t> law, 80/20. This means that in the range of goods sold, 20% account for 80% of the turnover. Therefore, the entire range of medicines sold is ranked in accordance with the share in the total turnover. At the same time, drugs and their dosage forms can sometimes have a low rank in terms of ABC analysis, but have a high market status and play a significant role in the company's strategy. At the same time, we should not forget about the turnover, we are interested in drugs with a quick turnover.</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997737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216114"/>
          </a:xfrm>
        </p:spPr>
        <p:txBody>
          <a:bodyPr>
            <a:noAutofit/>
          </a:bodyPr>
          <a:lstStyle/>
          <a:p>
            <a:pPr algn="ct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501805" y="1182030"/>
            <a:ext cx="11251579" cy="5374887"/>
          </a:xfrm>
        </p:spPr>
        <p:txBody>
          <a:bodyPr/>
          <a:lstStyle/>
          <a:p>
            <a:pPr marL="0" indent="0" algn="ctr">
              <a:buNone/>
            </a:pPr>
            <a:endParaRPr lang="en-US" dirty="0" smtClean="0"/>
          </a:p>
          <a:p>
            <a:pPr marL="0" indent="0" algn="ctr">
              <a:buNone/>
            </a:pPr>
            <a:endParaRPr lang="en-US" dirty="0"/>
          </a:p>
          <a:p>
            <a:pPr marL="0" indent="0" algn="ctr">
              <a:buNone/>
            </a:pPr>
            <a:endParaRPr lang="en-US" dirty="0" smtClean="0"/>
          </a:p>
          <a:p>
            <a:pPr marL="0" indent="0" algn="ctr">
              <a:buNone/>
            </a:pPr>
            <a:endParaRPr lang="en-US" dirty="0"/>
          </a:p>
          <a:p>
            <a:pPr marL="0" indent="0" algn="ctr">
              <a:buNone/>
            </a:pPr>
            <a:r>
              <a:rPr lang="en-US" smtClean="0"/>
              <a:t>Thank </a:t>
            </a:r>
            <a:r>
              <a:rPr lang="en-US" dirty="0"/>
              <a:t>you for attention ! See you next time! </a:t>
            </a:r>
          </a:p>
        </p:txBody>
      </p:sp>
    </p:spTree>
    <p:extLst>
      <p:ext uri="{BB962C8B-B14F-4D97-AF65-F5344CB8AC3E}">
        <p14:creationId xmlns:p14="http://schemas.microsoft.com/office/powerpoint/2010/main" val="42229166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803151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034782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49929"/>
          </a:xfrm>
        </p:spPr>
        <p:txBody>
          <a:bodyPr>
            <a:normAutofit fontScale="90000"/>
          </a:bodyPr>
          <a:lstStyle/>
          <a:p>
            <a:pPr algn="ctr"/>
            <a:r>
              <a:rPr lang="ru-RU" altLang="ru-RU" sz="2400" b="1" dirty="0" err="1">
                <a:solidFill>
                  <a:srgbClr val="202124"/>
                </a:solidFill>
                <a:latin typeface="Times New Roman" panose="02020603050405020304" pitchFamily="18" charset="0"/>
                <a:cs typeface="Times New Roman" panose="02020603050405020304" pitchFamily="18" charset="0"/>
              </a:rPr>
              <a:t>Sales</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distribution</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marketing</a:t>
            </a:r>
            <a:r>
              <a:rPr lang="ru-RU" altLang="ru-RU" sz="2400" b="1" dirty="0">
                <a:solidFill>
                  <a:srgbClr val="202124"/>
                </a:solidFill>
                <a:latin typeface="Times New Roman" panose="02020603050405020304" pitchFamily="18" charset="0"/>
                <a:cs typeface="Times New Roman" panose="02020603050405020304" pitchFamily="18" charset="0"/>
              </a:rPr>
              <a:t>) </a:t>
            </a:r>
            <a:r>
              <a:rPr lang="ru-RU" altLang="ru-RU" sz="2400" b="1" dirty="0" err="1">
                <a:solidFill>
                  <a:srgbClr val="202124"/>
                </a:solidFill>
                <a:latin typeface="Times New Roman" panose="02020603050405020304" pitchFamily="18" charset="0"/>
                <a:cs typeface="Times New Roman" panose="02020603050405020304" pitchFamily="18" charset="0"/>
              </a:rPr>
              <a:t>logistics</a:t>
            </a:r>
            <a:r>
              <a:rPr lang="ru-RU" altLang="ru-RU" sz="2400" b="1" dirty="0">
                <a:latin typeface="Times New Roman" panose="02020603050405020304" pitchFamily="18" charset="0"/>
                <a:cs typeface="Times New Roman" panose="02020603050405020304" pitchFamily="18" charset="0"/>
              </a:rPr>
              <a:t> </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15844"/>
            <a:ext cx="10515600" cy="4861119"/>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Sales logistics is an integral part (subsystem) of the overall logistics system, providing the most efficient organization of product distribution. In the marketing logistics subsystem, covering the entire distribution chain, the following main links are distinguished:</a:t>
            </a:r>
          </a:p>
          <a:p>
            <a:pPr marL="0" indent="0">
              <a:buNone/>
            </a:pPr>
            <a:r>
              <a:rPr lang="en-US" dirty="0">
                <a:latin typeface="Times New Roman" panose="02020603050405020304" pitchFamily="18" charset="0"/>
                <a:cs typeface="Times New Roman" panose="02020603050405020304" pitchFamily="18" charset="0"/>
              </a:rPr>
              <a:t>Purchase of products from the manufacturer;</a:t>
            </a:r>
          </a:p>
          <a:p>
            <a:pPr marL="0" indent="0">
              <a:buNone/>
            </a:pPr>
            <a:r>
              <a:rPr lang="en-US" dirty="0">
                <a:latin typeface="Times New Roman" panose="02020603050405020304" pitchFamily="18" charset="0"/>
                <a:cs typeface="Times New Roman" panose="02020603050405020304" pitchFamily="18" charset="0"/>
              </a:rPr>
              <a:t>Storage and warehousing, transportation and sale of goods to the end consumer.</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A distribution network is a system of interconnected organizations or individuals that moves goods from producer to consumer.</a:t>
            </a:r>
          </a:p>
          <a:p>
            <a:pPr marL="0" indent="0">
              <a:buNone/>
            </a:pPr>
            <a:r>
              <a:rPr lang="en-US" dirty="0">
                <a:latin typeface="Times New Roman" panose="02020603050405020304" pitchFamily="18" charset="0"/>
                <a:cs typeface="Times New Roman" panose="02020603050405020304" pitchFamily="18" charset="0"/>
              </a:rPr>
              <a:t>In distribution logistics, two main areas can be distinguished:</a:t>
            </a:r>
          </a:p>
          <a:p>
            <a:pPr marL="0" indent="0">
              <a:buNone/>
            </a:pPr>
            <a:r>
              <a:rPr lang="en-US" dirty="0" smtClean="0">
                <a:latin typeface="Times New Roman" panose="02020603050405020304" pitchFamily="18" charset="0"/>
                <a:cs typeface="Times New Roman" panose="02020603050405020304" pitchFamily="18" charset="0"/>
              </a:rPr>
              <a:t>1</a:t>
            </a:r>
            <a:r>
              <a:rPr lang="ru-RU" dirty="0" smtClean="0">
                <a:latin typeface="Times New Roman" panose="02020603050405020304" pitchFamily="18" charset="0"/>
                <a:cs typeface="Times New Roman" panose="02020603050405020304" pitchFamily="18" charset="0"/>
              </a:rPr>
              <a:t>.</a:t>
            </a:r>
            <a:r>
              <a:rPr lang="en-US" dirty="0" smtClean="0">
                <a:latin typeface="Times New Roman" panose="02020603050405020304" pitchFamily="18" charset="0"/>
                <a:cs typeface="Times New Roman" panose="02020603050405020304" pitchFamily="18" charset="0"/>
              </a:rPr>
              <a:t>Studying </a:t>
            </a:r>
            <a:r>
              <a:rPr lang="en-US" dirty="0">
                <a:latin typeface="Times New Roman" panose="02020603050405020304" pitchFamily="18" charset="0"/>
                <a:cs typeface="Times New Roman" panose="02020603050405020304" pitchFamily="18" charset="0"/>
              </a:rPr>
              <a:t>the needs of the market, which, in fact, is what marketing does.</a:t>
            </a:r>
          </a:p>
          <a:p>
            <a:pPr marL="0" indent="0">
              <a:buNone/>
            </a:pPr>
            <a:r>
              <a:rPr lang="en-US" dirty="0">
                <a:latin typeface="Times New Roman" panose="02020603050405020304" pitchFamily="18" charset="0"/>
                <a:cs typeface="Times New Roman" panose="02020603050405020304" pitchFamily="18" charset="0"/>
              </a:rPr>
              <a:t>2. Finding ways and means to meet these needs to the fullest extent through more efficient organization of forwarding services.</a:t>
            </a:r>
          </a:p>
          <a:p>
            <a:pPr marL="0" indent="0">
              <a:buNone/>
            </a:pPr>
            <a:r>
              <a:rPr lang="en-US" dirty="0">
                <a:latin typeface="Times New Roman" panose="02020603050405020304" pitchFamily="18" charset="0"/>
                <a:cs typeface="Times New Roman" panose="02020603050405020304" pitchFamily="18" charset="0"/>
              </a:rPr>
              <a:t>The main task of the marketing logistics system is to deliver the goods at the right time and at a profit. To solve these problems, various marketing methods are used.</a:t>
            </a:r>
          </a:p>
          <a:p>
            <a:pPr marL="0" indent="0">
              <a:buNone/>
            </a:pPr>
            <a:endParaRPr lang="ru-RU" dirty="0"/>
          </a:p>
        </p:txBody>
      </p:sp>
    </p:spTree>
    <p:extLst>
      <p:ext uri="{BB962C8B-B14F-4D97-AF65-F5344CB8AC3E}">
        <p14:creationId xmlns:p14="http://schemas.microsoft.com/office/powerpoint/2010/main" val="4623830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pPr algn="ctr"/>
            <a:r>
              <a:rPr lang="en-US" sz="2400" b="1" dirty="0">
                <a:latin typeface="Times New Roman" panose="02020603050405020304" pitchFamily="18" charset="0"/>
                <a:cs typeface="Times New Roman" panose="02020603050405020304" pitchFamily="18" charset="0"/>
              </a:rPr>
              <a:t>Sales (distribution, marketing) logistics</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423746" y="1471960"/>
            <a:ext cx="11285034" cy="5107259"/>
          </a:xfrm>
        </p:spPr>
        <p:txBody>
          <a:bodyPr>
            <a:normAutofit/>
          </a:bodyPr>
          <a:lstStyle/>
          <a:p>
            <a:pPr marL="0" indent="0">
              <a:buNone/>
            </a:pPr>
            <a:r>
              <a:rPr lang="en-US" sz="2400" dirty="0">
                <a:latin typeface="Times New Roman" panose="02020603050405020304" pitchFamily="18" charset="0"/>
                <a:cs typeface="Times New Roman" panose="02020603050405020304" pitchFamily="18" charset="0"/>
              </a:rPr>
              <a:t>Currently, there are 3 concepts that consider the interaction of logistics and marketing:</a:t>
            </a:r>
          </a:p>
          <a:p>
            <a:pPr marL="0" indent="0">
              <a:buNone/>
            </a:pPr>
            <a:r>
              <a:rPr lang="en-US" sz="2400" dirty="0">
                <a:latin typeface="Times New Roman" panose="02020603050405020304" pitchFamily="18" charset="0"/>
                <a:cs typeface="Times New Roman" panose="02020603050405020304" pitchFamily="18" charset="0"/>
              </a:rPr>
              <a:t>1. Logistics is the direction of marketing.</a:t>
            </a:r>
          </a:p>
          <a:p>
            <a:pPr marL="0" indent="0">
              <a:buNone/>
            </a:pPr>
            <a:r>
              <a:rPr lang="en-US" sz="2400" dirty="0">
                <a:latin typeface="Times New Roman" panose="02020603050405020304" pitchFamily="18" charset="0"/>
                <a:cs typeface="Times New Roman" panose="02020603050405020304" pitchFamily="18" charset="0"/>
              </a:rPr>
              <a:t>2. Marketing is a division of logistics.</a:t>
            </a:r>
          </a:p>
          <a:p>
            <a:pPr marL="0" indent="0">
              <a:buNone/>
            </a:pPr>
            <a:r>
              <a:rPr lang="en-US" sz="2400" dirty="0">
                <a:latin typeface="Times New Roman" panose="02020603050405020304" pitchFamily="18" charset="0"/>
                <a:cs typeface="Times New Roman" panose="02020603050405020304" pitchFamily="18" charset="0"/>
              </a:rPr>
              <a:t>3. These are two separate scientific concepts that have many points of contact.</a:t>
            </a:r>
          </a:p>
          <a:p>
            <a:pPr marL="0" indent="0">
              <a:buNone/>
            </a:pPr>
            <a:r>
              <a:rPr lang="en-US" sz="2400" dirty="0">
                <a:latin typeface="Times New Roman" panose="02020603050405020304" pitchFamily="18" charset="0"/>
                <a:cs typeface="Times New Roman" panose="02020603050405020304" pitchFamily="18" charset="0"/>
              </a:rPr>
              <a:t>Consider the interaction of these sciences through the 4Ps marketing mix, and when interacting with logistics, it is called 4Ps.</a:t>
            </a:r>
          </a:p>
          <a:p>
            <a:pPr marL="0" indent="0">
              <a:buNone/>
            </a:pPr>
            <a:r>
              <a:rPr lang="en-US" sz="2400" dirty="0" smtClean="0">
                <a:latin typeface="Times New Roman" panose="02020603050405020304" pitchFamily="18" charset="0"/>
                <a:cs typeface="Times New Roman" panose="02020603050405020304" pitchFamily="18" charset="0"/>
              </a:rPr>
              <a:t>1</a:t>
            </a:r>
            <a:r>
              <a:rPr lang="ru-RU" sz="2400" dirty="0" smtClean="0">
                <a:latin typeface="Times New Roman" panose="02020603050405020304" pitchFamily="18" charset="0"/>
                <a:cs typeface="Times New Roman" panose="02020603050405020304" pitchFamily="18" charset="0"/>
              </a:rPr>
              <a:t>.</a:t>
            </a:r>
            <a:r>
              <a:rPr lang="en-US" sz="2400" dirty="0" smtClean="0">
                <a:latin typeface="Times New Roman" panose="02020603050405020304" pitchFamily="18" charset="0"/>
                <a:cs typeface="Times New Roman" panose="02020603050405020304" pitchFamily="18" charset="0"/>
              </a:rPr>
              <a:t> </a:t>
            </a:r>
            <a:r>
              <a:rPr lang="en-US" sz="2400" dirty="0">
                <a:latin typeface="Times New Roman" panose="02020603050405020304" pitchFamily="18" charset="0"/>
                <a:cs typeface="Times New Roman" panose="02020603050405020304" pitchFamily="18" charset="0"/>
              </a:rPr>
              <a:t>P</a:t>
            </a:r>
            <a:r>
              <a:rPr lang="en-US" sz="2400" dirty="0" smtClean="0">
                <a:latin typeface="Times New Roman" panose="02020603050405020304" pitchFamily="18" charset="0"/>
                <a:cs typeface="Times New Roman" panose="02020603050405020304" pitchFamily="18" charset="0"/>
              </a:rPr>
              <a:t>lace</a:t>
            </a:r>
            <a:endParaRPr lang="en-US" sz="2400" dirty="0">
              <a:latin typeface="Times New Roman" panose="02020603050405020304" pitchFamily="18" charset="0"/>
              <a:cs typeface="Times New Roman" panose="02020603050405020304" pitchFamily="18" charset="0"/>
            </a:endParaRPr>
          </a:p>
          <a:p>
            <a:pPr marL="0" indent="0">
              <a:buNone/>
            </a:pPr>
            <a:r>
              <a:rPr lang="en-US" sz="2400" dirty="0">
                <a:latin typeface="Times New Roman" panose="02020603050405020304" pitchFamily="18" charset="0"/>
                <a:cs typeface="Times New Roman" panose="02020603050405020304" pitchFamily="18" charset="0"/>
              </a:rPr>
              <a:t>2. Price.</a:t>
            </a:r>
          </a:p>
          <a:p>
            <a:pPr marL="0" indent="0">
              <a:buNone/>
            </a:pPr>
            <a:r>
              <a:rPr lang="en-US" sz="2400" dirty="0">
                <a:latin typeface="Times New Roman" panose="02020603050405020304" pitchFamily="18" charset="0"/>
                <a:cs typeface="Times New Roman" panose="02020603050405020304" pitchFamily="18" charset="0"/>
              </a:rPr>
              <a:t>3. Product.</a:t>
            </a:r>
          </a:p>
          <a:p>
            <a:pPr marL="0" indent="0">
              <a:buNone/>
            </a:pPr>
            <a:r>
              <a:rPr lang="en-US" sz="2400" dirty="0">
                <a:latin typeface="Times New Roman" panose="02020603050405020304" pitchFamily="18" charset="0"/>
                <a:cs typeface="Times New Roman" panose="02020603050405020304" pitchFamily="18" charset="0"/>
              </a:rPr>
              <a:t>4. Promotion.</a:t>
            </a: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6445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49929"/>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Sales (distribution, marketing) logistics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315844"/>
            <a:ext cx="10982093" cy="5386039"/>
          </a:xfrm>
        </p:spPr>
        <p:txBody>
          <a:bodyPr>
            <a:noAutofit/>
          </a:bodyPr>
          <a:lstStyle/>
          <a:p>
            <a:pPr marL="0" indent="0">
              <a:buNone/>
            </a:pPr>
            <a:r>
              <a:rPr lang="en-US" sz="2000" b="1" dirty="0">
                <a:latin typeface="Times New Roman" panose="02020603050405020304" pitchFamily="18" charset="0"/>
                <a:cs typeface="Times New Roman" panose="02020603050405020304" pitchFamily="18" charset="0"/>
              </a:rPr>
              <a:t>Place (place) - </a:t>
            </a:r>
            <a:r>
              <a:rPr lang="en-US" sz="2000" dirty="0">
                <a:latin typeface="Times New Roman" panose="02020603050405020304" pitchFamily="18" charset="0"/>
                <a:cs typeface="Times New Roman" panose="02020603050405020304" pitchFamily="18" charset="0"/>
              </a:rPr>
              <a:t>the distribution system that a company chooses to bring its products to the consumer. It includes not only shops and supermarkets, direct delivery to consumers, but also ways of transmitting information, using magnetic cards to receive money, etc. Logistics and the marketing channel are affected in the decision-making process regarding the place. When making decisions related to logistics, consider how to most efficiently move the product between the place where it was produced and where it is sold, as well as how to store the goods at these points.</a:t>
            </a:r>
            <a:endParaRPr lang="ru-RU"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Price (price) </a:t>
            </a:r>
            <a:r>
              <a:rPr lang="en-US" sz="2000" dirty="0">
                <a:latin typeface="Times New Roman" panose="02020603050405020304" pitchFamily="18" charset="0"/>
                <a:cs typeface="Times New Roman" panose="02020603050405020304" pitchFamily="18" charset="0"/>
              </a:rPr>
              <a:t>is the monetary equivalent of the consumer value of the product. Customer value is the result of comparing the benefits that a consumer receives from the acquisition and use of a product, and the costs of acquiring this product.</a:t>
            </a:r>
            <a:endParaRPr lang="ru-RU"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Product (goods) </a:t>
            </a:r>
            <a:r>
              <a:rPr lang="en-US" sz="2000" dirty="0">
                <a:latin typeface="Times New Roman" panose="02020603050405020304" pitchFamily="18" charset="0"/>
                <a:cs typeface="Times New Roman" panose="02020603050405020304" pitchFamily="18" charset="0"/>
              </a:rPr>
              <a:t>- everything that can satisfy a need or need and is offered to the market in order to attract attention, purchase, use or consumption. A commodity can be called everything that is capable of providing a service, i.e. satisfy the need.</a:t>
            </a:r>
            <a:endParaRPr lang="ru-RU" sz="2000" dirty="0">
              <a:latin typeface="Times New Roman" panose="02020603050405020304" pitchFamily="18" charset="0"/>
              <a:cs typeface="Times New Roman" panose="02020603050405020304" pitchFamily="18" charset="0"/>
            </a:endParaRPr>
          </a:p>
          <a:p>
            <a:pPr marL="0" indent="0">
              <a:buNone/>
            </a:pPr>
            <a:r>
              <a:rPr lang="en-US" sz="2000" b="1" dirty="0">
                <a:latin typeface="Times New Roman" panose="02020603050405020304" pitchFamily="18" charset="0"/>
                <a:cs typeface="Times New Roman" panose="02020603050405020304" pitchFamily="18" charset="0"/>
              </a:rPr>
              <a:t>Promotion </a:t>
            </a:r>
            <a:r>
              <a:rPr lang="en-US" sz="2000" dirty="0">
                <a:latin typeface="Times New Roman" panose="02020603050405020304" pitchFamily="18" charset="0"/>
                <a:cs typeface="Times New Roman" panose="02020603050405020304" pitchFamily="18" charset="0"/>
              </a:rPr>
              <a:t>is the activity of planning, implementing and controlling the physical movement of materials and finished products from their places of production to their places of consumption.</a:t>
            </a:r>
          </a:p>
          <a:p>
            <a:endParaRPr lang="en-US" sz="2000" dirty="0">
              <a:latin typeface="Times New Roman" panose="02020603050405020304" pitchFamily="18" charset="0"/>
              <a:cs typeface="Times New Roman" panose="02020603050405020304" pitchFamily="18" charset="0"/>
            </a:endParaRPr>
          </a:p>
          <a:p>
            <a:pPr marL="0" indent="0">
              <a:buNone/>
            </a:pPr>
            <a:r>
              <a:rPr lang="en-US" sz="2000" dirty="0">
                <a:latin typeface="Times New Roman" panose="02020603050405020304" pitchFamily="18" charset="0"/>
                <a:cs typeface="Times New Roman" panose="02020603050405020304" pitchFamily="18" charset="0"/>
              </a:rPr>
              <a:t>In addition to products and services, these can be individuals, places, organizations, activities and ideas</a:t>
            </a:r>
            <a:endParaRPr lang="ru-RU" sz="2000" dirty="0">
              <a:latin typeface="Times New Roman" panose="02020603050405020304" pitchFamily="18" charset="0"/>
              <a:cs typeface="Times New Roman" panose="02020603050405020304" pitchFamily="18" charset="0"/>
            </a:endParaRPr>
          </a:p>
          <a:p>
            <a:endParaRPr lang="ru-RU" sz="2400" dirty="0"/>
          </a:p>
        </p:txBody>
      </p:sp>
    </p:spTree>
    <p:extLst>
      <p:ext uri="{BB962C8B-B14F-4D97-AF65-F5344CB8AC3E}">
        <p14:creationId xmlns:p14="http://schemas.microsoft.com/office/powerpoint/2010/main" val="23761836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83383"/>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Sales (distribution, marketing) logistics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271239"/>
            <a:ext cx="10859429" cy="5341434"/>
          </a:xfrm>
        </p:spPr>
        <p:txBody>
          <a:bodyPr>
            <a:normAutofit fontScale="92500" lnSpcReduction="20000"/>
          </a:bodyPr>
          <a:lstStyle/>
          <a:p>
            <a:pPr marL="0" indent="0">
              <a:buNone/>
            </a:pPr>
            <a:r>
              <a:rPr lang="en-US" b="1" dirty="0">
                <a:latin typeface="Times New Roman" panose="02020603050405020304" pitchFamily="18" charset="0"/>
                <a:cs typeface="Times New Roman" panose="02020603050405020304" pitchFamily="18" charset="0"/>
              </a:rPr>
              <a:t>Distribution</a:t>
            </a:r>
            <a:r>
              <a:rPr lang="en-US" dirty="0">
                <a:latin typeface="Times New Roman" panose="02020603050405020304" pitchFamily="18" charset="0"/>
                <a:cs typeface="Times New Roman" panose="02020603050405020304" pitchFamily="18" charset="0"/>
              </a:rPr>
              <a:t> logistics rules:</a:t>
            </a:r>
          </a:p>
          <a:p>
            <a:pPr marL="0" indent="0">
              <a:buNone/>
            </a:pPr>
            <a:r>
              <a:rPr lang="en-US" dirty="0">
                <a:latin typeface="Times New Roman" panose="02020603050405020304" pitchFamily="18" charset="0"/>
                <a:cs typeface="Times New Roman" panose="02020603050405020304" pitchFamily="18" charset="0"/>
              </a:rPr>
              <a:t>1. The supply chain should provide the closest possible approach to the points of final sale. Reliability and quality are more important than speed.</a:t>
            </a:r>
          </a:p>
          <a:p>
            <a:pPr marL="0" indent="0">
              <a:buNone/>
            </a:pPr>
            <a:r>
              <a:rPr lang="en-US" dirty="0">
                <a:latin typeface="Times New Roman" panose="02020603050405020304" pitchFamily="18" charset="0"/>
                <a:cs typeface="Times New Roman" panose="02020603050405020304" pitchFamily="18" charset="0"/>
              </a:rPr>
              <a:t>2. Use the minimum number of account-contractual units and the number of transport units.</a:t>
            </a:r>
          </a:p>
          <a:p>
            <a:pPr marL="0" indent="0">
              <a:buNone/>
            </a:pPr>
            <a:r>
              <a:rPr lang="en-US" dirty="0">
                <a:latin typeface="Times New Roman" panose="02020603050405020304" pitchFamily="18" charset="0"/>
                <a:cs typeface="Times New Roman" panose="02020603050405020304" pitchFamily="18" charset="0"/>
              </a:rPr>
              <a:t>3. There should always be a fixed warehouse in the consolidation center.</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Distribution strategies</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there are two distribution strategies.</a:t>
            </a:r>
          </a:p>
          <a:p>
            <a:pPr marL="0" indent="0">
              <a:buNone/>
            </a:pPr>
            <a:r>
              <a:rPr lang="en-US" dirty="0">
                <a:latin typeface="Times New Roman" panose="02020603050405020304" pitchFamily="18" charset="0"/>
                <a:cs typeface="Times New Roman" panose="02020603050405020304" pitchFamily="18" charset="0"/>
              </a:rPr>
              <a:t>The push strategy is designed to work with resellers closest to the enterprise. For example, some over-the-counter drug manufacturers do not market their products directly to end consumers, but instead focus their efforts on retailers who must sell their products. This strategy is relatively inexpensive to execute. The push strategy allows you to economically conduct an advertising campaign. This strategy is also used in markets where demand is scattered. The main disadvantage of the push strategy is the dependence on distribution channels, which are designed to convey the manufacturer's information to end consumers.</a:t>
            </a:r>
            <a:endParaRPr lang="ru-RU" dirty="0">
              <a:latin typeface="Times New Roman" panose="02020603050405020304" pitchFamily="18" charset="0"/>
              <a:cs typeface="Times New Roman" panose="02020603050405020304" pitchFamily="18" charset="0"/>
            </a:endParaRPr>
          </a:p>
          <a:p>
            <a:endParaRPr lang="ru-RU" dirty="0"/>
          </a:p>
          <a:p>
            <a:endParaRPr lang="ru-RU" dirty="0"/>
          </a:p>
        </p:txBody>
      </p:sp>
    </p:spTree>
    <p:extLst>
      <p:ext uri="{BB962C8B-B14F-4D97-AF65-F5344CB8AC3E}">
        <p14:creationId xmlns:p14="http://schemas.microsoft.com/office/powerpoint/2010/main" val="40772357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05685"/>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Sales (distribution, marketing) logistics</a:t>
            </a:r>
            <a:endParaRPr lang="ru-RU" sz="2400"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282390"/>
            <a:ext cx="10881732" cy="5207620"/>
          </a:xfrm>
        </p:spPr>
        <p:txBody>
          <a:bodyPr/>
          <a:lstStyle/>
          <a:p>
            <a:pPr marL="0" indent="0">
              <a:buNone/>
            </a:pPr>
            <a:r>
              <a:rPr lang="en-US" b="1" dirty="0">
                <a:latin typeface="Times New Roman" panose="02020603050405020304" pitchFamily="18" charset="0"/>
                <a:cs typeface="Times New Roman" panose="02020603050405020304" pitchFamily="18" charset="0"/>
              </a:rPr>
              <a:t>The pull strategy focuses </a:t>
            </a:r>
            <a:r>
              <a:rPr lang="en-US" dirty="0">
                <a:latin typeface="Times New Roman" panose="02020603050405020304" pitchFamily="18" charset="0"/>
                <a:cs typeface="Times New Roman" panose="02020603050405020304" pitchFamily="18" charset="0"/>
              </a:rPr>
              <a:t>on providing information to end users. For the mass market, a pull strategy is preferable, which allows you to control the amount of information provided to buyers about the product. This strategy allows retailers to save on marketing costs. It is also beneficial in terms of costs for manufacturers of goods designed for a wide range of consumers. But the pull strategy requires sophisticated marketing, an experience that not every manufacturer possesses. Choosing this strategy, the manufacturer must know potential consumers “by sight” and understand their motives.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70971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439139"/>
          </a:xfrm>
        </p:spPr>
        <p:txBody>
          <a:bodyPr>
            <a:normAutofit/>
          </a:bodyPr>
          <a:lstStyle/>
          <a:p>
            <a:pPr algn="ctr"/>
            <a:r>
              <a:rPr lang="ru-RU" altLang="ru-RU" sz="2400" b="1" dirty="0" err="1">
                <a:solidFill>
                  <a:srgbClr val="202124"/>
                </a:solidFill>
                <a:latin typeface="inherit"/>
              </a:rPr>
              <a:t>Main</a:t>
            </a:r>
            <a:r>
              <a:rPr lang="ru-RU" altLang="ru-RU" sz="2400" b="1" dirty="0">
                <a:solidFill>
                  <a:srgbClr val="202124"/>
                </a:solidFill>
                <a:latin typeface="inherit"/>
              </a:rPr>
              <a:t> </a:t>
            </a:r>
            <a:r>
              <a:rPr lang="ru-RU" altLang="ru-RU" sz="2400" b="1" dirty="0" err="1">
                <a:solidFill>
                  <a:srgbClr val="202124"/>
                </a:solidFill>
                <a:latin typeface="Times New Roman" panose="02020603050405020304" pitchFamily="18" charset="0"/>
                <a:cs typeface="Times New Roman" panose="02020603050405020304" pitchFamily="18" charset="0"/>
              </a:rPr>
              <a:t>methods</a:t>
            </a:r>
            <a:r>
              <a:rPr lang="ru-RU" altLang="ru-RU" sz="2400" b="1" dirty="0">
                <a:solidFill>
                  <a:srgbClr val="202124"/>
                </a:solidFill>
                <a:latin typeface="inherit"/>
              </a:rPr>
              <a:t> (</a:t>
            </a:r>
            <a:r>
              <a:rPr lang="ru-RU" altLang="ru-RU" sz="2400" b="1" dirty="0" err="1">
                <a:solidFill>
                  <a:srgbClr val="202124"/>
                </a:solidFill>
                <a:latin typeface="inherit"/>
              </a:rPr>
              <a:t>types</a:t>
            </a:r>
            <a:r>
              <a:rPr lang="ru-RU" altLang="ru-RU" sz="2400" b="1" dirty="0">
                <a:solidFill>
                  <a:srgbClr val="202124"/>
                </a:solidFill>
                <a:latin typeface="inherit"/>
              </a:rPr>
              <a:t>) </a:t>
            </a:r>
            <a:r>
              <a:rPr lang="ru-RU" altLang="ru-RU" sz="2400" b="1" dirty="0" err="1">
                <a:solidFill>
                  <a:srgbClr val="202124"/>
                </a:solidFill>
                <a:latin typeface="inherit"/>
              </a:rPr>
              <a:t>of</a:t>
            </a:r>
            <a:r>
              <a:rPr lang="ru-RU" altLang="ru-RU" sz="2400" b="1" dirty="0">
                <a:solidFill>
                  <a:srgbClr val="202124"/>
                </a:solidFill>
                <a:latin typeface="inherit"/>
              </a:rPr>
              <a:t> </a:t>
            </a:r>
            <a:r>
              <a:rPr lang="ru-RU" altLang="ru-RU" sz="2400" b="1" dirty="0" err="1">
                <a:solidFill>
                  <a:srgbClr val="202124"/>
                </a:solidFill>
                <a:latin typeface="inherit"/>
              </a:rPr>
              <a:t>marketing</a:t>
            </a:r>
            <a:r>
              <a:rPr lang="ru-RU" altLang="ru-RU" sz="2400" b="1" dirty="0"/>
              <a:t> </a:t>
            </a:r>
            <a:endParaRPr lang="ru-RU" sz="2400" b="1" dirty="0"/>
          </a:p>
        </p:txBody>
      </p:sp>
      <p:sp>
        <p:nvSpPr>
          <p:cNvPr id="3" name="Объект 2"/>
          <p:cNvSpPr>
            <a:spLocks noGrp="1"/>
          </p:cNvSpPr>
          <p:nvPr>
            <p:ph idx="1"/>
          </p:nvPr>
        </p:nvSpPr>
        <p:spPr>
          <a:xfrm>
            <a:off x="838200" y="1304693"/>
            <a:ext cx="10848278" cy="5229922"/>
          </a:xfrm>
        </p:spPr>
        <p:txBody>
          <a:bodyPr>
            <a:normAutofit fontScale="85000" lnSpcReduction="20000"/>
          </a:bodyPr>
          <a:lstStyle/>
          <a:p>
            <a:pPr marL="0" indent="0">
              <a:buNone/>
            </a:pPr>
            <a:r>
              <a:rPr lang="en-US" dirty="0">
                <a:latin typeface="Times New Roman" panose="02020603050405020304" pitchFamily="18" charset="0"/>
                <a:cs typeface="Times New Roman" panose="02020603050405020304" pitchFamily="18" charset="0"/>
              </a:rPr>
              <a:t>There are various classification signs of marketing methods.</a:t>
            </a:r>
          </a:p>
          <a:p>
            <a:pPr marL="0" indent="0">
              <a:buNone/>
            </a:pPr>
            <a:r>
              <a:rPr lang="en-US" dirty="0">
                <a:latin typeface="Times New Roman" panose="02020603050405020304" pitchFamily="18" charset="0"/>
                <a:cs typeface="Times New Roman" panose="02020603050405020304" pitchFamily="18" charset="0"/>
              </a:rPr>
              <a:t>1</a:t>
            </a:r>
            <a:r>
              <a:rPr lang="ru-RU" dirty="0">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Depending on the type of distribution channel (channel of distribution)</a:t>
            </a:r>
          </a:p>
          <a:p>
            <a:pPr marL="0" indent="0">
              <a:buNone/>
            </a:pPr>
            <a:r>
              <a:rPr lang="en-US" dirty="0">
                <a:latin typeface="Times New Roman" panose="02020603050405020304" pitchFamily="18" charset="0"/>
                <a:cs typeface="Times New Roman" panose="02020603050405020304" pitchFamily="18" charset="0"/>
              </a:rPr>
              <a:t>1.1. Direct (simple sale) - sale of products from the manufacturer directly to the consumer (without intermediaries). The level of the distribution channel is determined by the number of intermediaries involved in the movement of goods, so direct channels are also called zero-level channels. Such sales bring an effect when serving nearby consumers.</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1.2. Indirect (complex) channels of goods distribution - the movement of goods from the producer to the consumer is carried out through a system of intermediaries (wholesalers, small wholesalers, retailers). Depending on the number of intermediaries, one- and multi-level channels are distinguished. A single-level channel is, for example, a pharmacy. Layered channels may include a different number of intermediaries.</a:t>
            </a:r>
            <a:endParaRPr lang="ru-RU"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2. Depending on the degree of sales intensity</a:t>
            </a:r>
          </a:p>
          <a:p>
            <a:pPr marL="0" indent="0">
              <a:buNone/>
            </a:pPr>
            <a:r>
              <a:rPr lang="en-US" dirty="0">
                <a:latin typeface="Times New Roman" panose="02020603050405020304" pitchFamily="18" charset="0"/>
                <a:cs typeface="Times New Roman" panose="02020603050405020304" pitchFamily="18" charset="0"/>
              </a:rPr>
              <a:t>2.1. Intensive sales-sales through the maximum possible number of sales organizations, regardless of the form of their activity: pharmacies, kiosks, as well as field trade-trade at enterprises, exhibitions.</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708627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5"/>
            <a:ext cx="10515600" cy="349929"/>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Main methods (types) of marketing</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200" y="1315844"/>
            <a:ext cx="10515600" cy="4861119"/>
          </a:xfrm>
        </p:spPr>
        <p:txBody>
          <a:bodyPr>
            <a:normAutofit fontScale="77500" lnSpcReduction="20000"/>
          </a:bodyPr>
          <a:lstStyle/>
          <a:p>
            <a:pPr marL="0" indent="0">
              <a:buNone/>
            </a:pPr>
            <a:r>
              <a:rPr lang="en-US" dirty="0">
                <a:latin typeface="Times New Roman" panose="02020603050405020304" pitchFamily="18" charset="0"/>
                <a:cs typeface="Times New Roman" panose="02020603050405020304" pitchFamily="18" charset="0"/>
              </a:rPr>
              <a:t>2.2. Selective (selective) life. Provides for limiting the number of sales organizations. It is typical for the sale of goods that require special services and a high level of staff training, for example, medical devices.</a:t>
            </a:r>
          </a:p>
          <a:p>
            <a:pPr marL="0" indent="0">
              <a:buNone/>
            </a:pPr>
            <a:r>
              <a:rPr lang="en-US" dirty="0">
                <a:latin typeface="Times New Roman" panose="02020603050405020304" pitchFamily="18" charset="0"/>
                <a:cs typeface="Times New Roman" panose="02020603050405020304" pitchFamily="18" charset="0"/>
              </a:rPr>
              <a:t>3. By consumer orientation</a:t>
            </a:r>
          </a:p>
          <a:p>
            <a:pPr marL="0" indent="0">
              <a:buNone/>
            </a:pPr>
            <a:r>
              <a:rPr lang="en-US" dirty="0">
                <a:latin typeface="Times New Roman" panose="02020603050405020304" pitchFamily="18" charset="0"/>
                <a:cs typeface="Times New Roman" panose="02020603050405020304" pitchFamily="18" charset="0"/>
              </a:rPr>
              <a:t>3.1. Targeted (segmented, differentiated) marketing and sale of medicinal products to a specific group of consumers. Such marketing makes it possible to provide for the localization of consumer groups and their differentiation, i.e. take into account individual consumer needs: for example, the sale of oral contraceptives to women of reproductive age.</a:t>
            </a:r>
          </a:p>
          <a:p>
            <a:pPr marL="0" indent="0">
              <a:buNone/>
            </a:pPr>
            <a:r>
              <a:rPr lang="en-US" dirty="0">
                <a:latin typeface="Times New Roman" panose="02020603050405020304" pitchFamily="18" charset="0"/>
                <a:cs typeface="Times New Roman" panose="02020603050405020304" pitchFamily="18" charset="0"/>
              </a:rPr>
              <a:t>3.2. Non-targeted (mass) sales-sale of goods for the entire market without restriction. For example, the sale of vitamin preparations for a wide range of the population.</a:t>
            </a:r>
          </a:p>
          <a:p>
            <a:pPr marL="0" indent="0">
              <a:buNone/>
            </a:pPr>
            <a:r>
              <a:rPr lang="en-US" dirty="0">
                <a:latin typeface="Times New Roman" panose="02020603050405020304" pitchFamily="18" charset="0"/>
                <a:cs typeface="Times New Roman" panose="02020603050405020304" pitchFamily="18" charset="0"/>
              </a:rPr>
              <a:t>4. By type of sales marketing and logistics systems</a:t>
            </a:r>
          </a:p>
          <a:p>
            <a:pPr marL="0" indent="0">
              <a:buNone/>
            </a:pPr>
            <a:r>
              <a:rPr lang="en-US" dirty="0">
                <a:latin typeface="Times New Roman" panose="02020603050405020304" pitchFamily="18" charset="0"/>
                <a:cs typeface="Times New Roman" panose="02020603050405020304" pitchFamily="18" charset="0"/>
              </a:rPr>
              <a:t>4.1. Traditional sales. With this method of sale, independent </a:t>
            </a:r>
            <a:r>
              <a:rPr lang="en-US" dirty="0" err="1">
                <a:latin typeface="Times New Roman" panose="02020603050405020304" pitchFamily="18" charset="0"/>
                <a:cs typeface="Times New Roman" panose="02020603050405020304" pitchFamily="18" charset="0"/>
              </a:rPr>
              <a:t>independent</a:t>
            </a:r>
            <a:r>
              <a:rPr lang="en-US" dirty="0">
                <a:latin typeface="Times New Roman" panose="02020603050405020304" pitchFamily="18" charset="0"/>
                <a:cs typeface="Times New Roman" panose="02020603050405020304" pitchFamily="18" charset="0"/>
              </a:rPr>
              <a:t> organizations of manufacturers, wholesalers and retailers are not controlled by each other. They pursue the goal of maximizing profits only on their site, not caring about profits in the marketing system as a whole. The maximum possible profit of an individual participant in the traditional marketing system may be at the expense of the maximum profit of the system as a whole.</a:t>
            </a:r>
            <a:endParaRPr lang="ru-RU" dirty="0">
              <a:latin typeface="Times New Roman" panose="02020603050405020304" pitchFamily="18" charset="0"/>
              <a:cs typeface="Times New Roman" panose="02020603050405020304" pitchFamily="18" charset="0"/>
            </a:endParaRP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7567797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965916"/>
            <a:ext cx="10515600" cy="338778"/>
          </a:xfrm>
        </p:spPr>
        <p:txBody>
          <a:bodyPr>
            <a:normAutofit fontScale="90000"/>
          </a:bodyPr>
          <a:lstStyle/>
          <a:p>
            <a:pPr algn="ctr"/>
            <a:r>
              <a:rPr lang="en-US" sz="2400" b="1" dirty="0">
                <a:latin typeface="Times New Roman" panose="02020603050405020304" pitchFamily="18" charset="0"/>
                <a:cs typeface="Times New Roman" panose="02020603050405020304" pitchFamily="18" charset="0"/>
              </a:rPr>
              <a:t>Main methods (types) of marketing</a:t>
            </a:r>
            <a:endParaRPr lang="ru-RU" sz="2400" b="1" dirty="0">
              <a:latin typeface="Times New Roman" panose="02020603050405020304" pitchFamily="18" charset="0"/>
              <a:cs typeface="Times New Roman" panose="02020603050405020304" pitchFamily="18" charset="0"/>
            </a:endParaRPr>
          </a:p>
        </p:txBody>
      </p:sp>
      <p:sp>
        <p:nvSpPr>
          <p:cNvPr id="3" name="Объект 2"/>
          <p:cNvSpPr>
            <a:spLocks noGrp="1"/>
          </p:cNvSpPr>
          <p:nvPr>
            <p:ph idx="1"/>
          </p:nvPr>
        </p:nvSpPr>
        <p:spPr>
          <a:xfrm>
            <a:off x="838199" y="1304694"/>
            <a:ext cx="10982093" cy="5341433"/>
          </a:xfrm>
        </p:spPr>
        <p:txBody>
          <a:bodyPr>
            <a:normAutofit fontScale="85000" lnSpcReduction="10000"/>
          </a:bodyPr>
          <a:lstStyle/>
          <a:p>
            <a:pPr marL="0" indent="0">
              <a:buNone/>
            </a:pPr>
            <a:r>
              <a:rPr lang="en-US" dirty="0">
                <a:latin typeface="Times New Roman" panose="02020603050405020304" pitchFamily="18" charset="0"/>
                <a:cs typeface="Times New Roman" panose="02020603050405020304" pitchFamily="18" charset="0"/>
              </a:rPr>
              <a:t>4.2. Vertical distribution includes a manufacturer, wholesalers and retailers, pursuing common goals and operating under joint control.</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4.3. Horizontal marketing is an association of several firms for the joint development of a specific market. For example, the association of firms in a particular region to conduct a wide advertising campaign and increase the sales of their products.</a:t>
            </a:r>
            <a:endParaRPr lang="ru-RU" dirty="0">
              <a:latin typeface="Times New Roman" panose="02020603050405020304" pitchFamily="18" charset="0"/>
              <a:cs typeface="Times New Roman" panose="02020603050405020304" pitchFamily="18" charset="0"/>
            </a:endParaRPr>
          </a:p>
          <a:p>
            <a:pPr marL="0" indent="0">
              <a:buNone/>
            </a:pPr>
            <a:r>
              <a:rPr lang="ru-RU" dirty="0">
                <a:latin typeface="Times New Roman" panose="02020603050405020304" pitchFamily="18" charset="0"/>
                <a:cs typeface="Times New Roman" panose="02020603050405020304" pitchFamily="18" charset="0"/>
              </a:rPr>
              <a:t>5. </a:t>
            </a:r>
            <a:r>
              <a:rPr lang="en-US" dirty="0">
                <a:latin typeface="Times New Roman" panose="02020603050405020304" pitchFamily="18" charset="0"/>
                <a:cs typeface="Times New Roman" panose="02020603050405020304" pitchFamily="18" charset="0"/>
              </a:rPr>
              <a:t>Sales network by types of products.</a:t>
            </a:r>
          </a:p>
          <a:p>
            <a:pPr marL="0" indent="0">
              <a:buNone/>
            </a:pPr>
            <a:r>
              <a:rPr lang="en-US" dirty="0">
                <a:latin typeface="Times New Roman" panose="02020603050405020304" pitchFamily="18" charset="0"/>
                <a:cs typeface="Times New Roman" panose="02020603050405020304" pitchFamily="18" charset="0"/>
              </a:rPr>
              <a:t>The nomenclature of pharmacy products is represented by significantly different assortment groups, in connection with this, specialized divisions for the sale of specific groups of goods are being formed in the pharmacy network. For example, for drugs, dressings, marketing organizations are a pharmacy, a pharmacy kiosk, for medical equipment, warehouses and medical equipment stores.</a:t>
            </a:r>
            <a:endParaRPr lang="ru-RU" dirty="0">
              <a:latin typeface="Times New Roman" panose="02020603050405020304" pitchFamily="18" charset="0"/>
              <a:cs typeface="Times New Roman" panose="02020603050405020304" pitchFamily="18" charset="0"/>
            </a:endParaRPr>
          </a:p>
          <a:p>
            <a:pPr marL="0" indent="0">
              <a:buNone/>
            </a:pPr>
            <a:r>
              <a:rPr lang="en-US" dirty="0">
                <a:latin typeface="Times New Roman" panose="02020603050405020304" pitchFamily="18" charset="0"/>
                <a:cs typeface="Times New Roman" panose="02020603050405020304" pitchFamily="18" charset="0"/>
              </a:rPr>
              <a:t>6. Sales network by regions. For the regional sale of drugs and medical devices, a pharmacy network has been formed in large cities, regions, and republics of Russia.</a:t>
            </a:r>
          </a:p>
          <a:p>
            <a:pPr marL="0" indent="0">
              <a:buNone/>
            </a:pPr>
            <a:r>
              <a:rPr lang="en-US" dirty="0">
                <a:latin typeface="Times New Roman" panose="02020603050405020304" pitchFamily="18" charset="0"/>
                <a:cs typeface="Times New Roman" panose="02020603050405020304" pitchFamily="18" charset="0"/>
              </a:rPr>
              <a:t>An independent type of marketing activity, organized by type of product, by region (country) is the export-sale of products on the foreign market.</a:t>
            </a:r>
          </a:p>
          <a:p>
            <a:endParaRPr lang="ru-RU"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2469987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TotalTime>
  <Words>1944</Words>
  <Application>Microsoft Office PowerPoint</Application>
  <PresentationFormat>Широкоэкранный</PresentationFormat>
  <Paragraphs>80</Paragraphs>
  <Slides>14</Slides>
  <Notes>0</Notes>
  <HiddenSlides>0</HiddenSlides>
  <MMClips>0</MMClips>
  <ScaleCrop>false</ScaleCrop>
  <HeadingPairs>
    <vt:vector size="6" baseType="variant">
      <vt:variant>
        <vt:lpstr>Использованные шрифты</vt:lpstr>
      </vt:variant>
      <vt:variant>
        <vt:i4>7</vt:i4>
      </vt:variant>
      <vt:variant>
        <vt:lpstr>Тема</vt:lpstr>
      </vt:variant>
      <vt:variant>
        <vt:i4>1</vt:i4>
      </vt:variant>
      <vt:variant>
        <vt:lpstr>Заголовки слайдов</vt:lpstr>
      </vt:variant>
      <vt:variant>
        <vt:i4>14</vt:i4>
      </vt:variant>
    </vt:vector>
  </HeadingPairs>
  <TitlesOfParts>
    <vt:vector size="22" baseType="lpstr">
      <vt:lpstr>Arial</vt:lpstr>
      <vt:lpstr>Blogger Sans</vt:lpstr>
      <vt:lpstr>Blogger Sans Light</vt:lpstr>
      <vt:lpstr>Book Antiqua</vt:lpstr>
      <vt:lpstr>Calibri</vt:lpstr>
      <vt:lpstr>inherit</vt:lpstr>
      <vt:lpstr>Times New Roman</vt:lpstr>
      <vt:lpstr>Тема Office</vt:lpstr>
      <vt:lpstr>Sales logistics of a pharmaceutical organization Lecture 7</vt:lpstr>
      <vt:lpstr>Sales (distribution, marketing) logistics </vt:lpstr>
      <vt:lpstr>Sales (distribution, marketing) logistics</vt:lpstr>
      <vt:lpstr>Sales (distribution, marketing) logistics</vt:lpstr>
      <vt:lpstr>Sales (distribution, marketing) logistics</vt:lpstr>
      <vt:lpstr>Sales (distribution, marketing) logistics</vt:lpstr>
      <vt:lpstr>Main methods (types) of marketing </vt:lpstr>
      <vt:lpstr>Main methods (types) of marketing</vt:lpstr>
      <vt:lpstr>Main methods (types) of marketing</vt:lpstr>
      <vt:lpstr>Stages of organizing a distribution network</vt:lpstr>
      <vt:lpstr>Assortment optimization in the logistics channel </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Dmitriy</dc:creator>
  <cp:lastModifiedBy>рузалия Тухбатуллина</cp:lastModifiedBy>
  <cp:revision>28</cp:revision>
  <dcterms:created xsi:type="dcterms:W3CDTF">2020-04-23T06:28:02Z</dcterms:created>
  <dcterms:modified xsi:type="dcterms:W3CDTF">2024-08-16T14:02:53Z</dcterms:modified>
</cp:coreProperties>
</file>