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62" r:id="rId6"/>
    <p:sldId id="263" r:id="rId7"/>
    <p:sldId id="264" r:id="rId8"/>
    <p:sldId id="265" r:id="rId9"/>
    <p:sldId id="266" r:id="rId10"/>
    <p:sldId id="267" r:id="rId11"/>
    <p:sldId id="271" r:id="rId12"/>
    <p:sldId id="268" r:id="rId13"/>
    <p:sldId id="269" r:id="rId14"/>
    <p:sldId id="270" r:id="rId15"/>
    <p:sldId id="272" r:id="rId16"/>
    <p:sldId id="273" r:id="rId17"/>
    <p:sldId id="274" r:id="rId18"/>
    <p:sldId id="259" r:id="rId19"/>
    <p:sldId id="258"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97C8"/>
    <a:srgbClr val="71A934"/>
    <a:srgbClr val="479F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70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Прямоугольник 6"/>
          <p:cNvSpPr/>
          <p:nvPr userDrawn="1"/>
        </p:nvSpPr>
        <p:spPr>
          <a:xfrm>
            <a:off x="0" y="0"/>
            <a:ext cx="6098400" cy="6858000"/>
          </a:xfrm>
          <a:prstGeom prst="rect">
            <a:avLst/>
          </a:prstGeom>
          <a:solidFill>
            <a:srgbClr val="1B9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ru-RU" dirty="0">
              <a:latin typeface="Book Antiqua" panose="02040602050305030304" pitchFamily="18" charset="0"/>
            </a:endParaRPr>
          </a:p>
        </p:txBody>
      </p:sp>
      <p:sp>
        <p:nvSpPr>
          <p:cNvPr id="2" name="Заголовок 1"/>
          <p:cNvSpPr>
            <a:spLocks noGrp="1"/>
          </p:cNvSpPr>
          <p:nvPr>
            <p:ph type="ctrTitle"/>
          </p:nvPr>
        </p:nvSpPr>
        <p:spPr>
          <a:xfrm>
            <a:off x="6690828" y="1514217"/>
            <a:ext cx="5026644" cy="2380691"/>
          </a:xfrm>
        </p:spPr>
        <p:txBody>
          <a:bodyPr anchor="b"/>
          <a:lstStyle>
            <a:lvl1pPr algn="ctr">
              <a:defRPr sz="6000">
                <a:latin typeface="Book Antiqua" panose="02040602050305030304" pitchFamily="18" charset="0"/>
              </a:defRPr>
            </a:lvl1pPr>
          </a:lstStyle>
          <a:p>
            <a:endParaRPr lang="ru-RU" dirty="0"/>
          </a:p>
        </p:txBody>
      </p:sp>
      <p:sp>
        <p:nvSpPr>
          <p:cNvPr id="3" name="Подзаголовок 2"/>
          <p:cNvSpPr>
            <a:spLocks noGrp="1"/>
          </p:cNvSpPr>
          <p:nvPr>
            <p:ph type="subTitle" idx="1"/>
          </p:nvPr>
        </p:nvSpPr>
        <p:spPr>
          <a:xfrm>
            <a:off x="6690828" y="4141878"/>
            <a:ext cx="5026644" cy="2013150"/>
          </a:xfrm>
        </p:spPr>
        <p:txBody>
          <a:bodyPr/>
          <a:lstStyle>
            <a:lvl1pPr marL="0" indent="0" algn="ctr">
              <a:buNone/>
              <a:defRPr sz="2400">
                <a:latin typeface="Blogger Sans Light" panose="02000506030000020004" pitchFamily="50" charset="0"/>
                <a:ea typeface="Blogger Sans Light" panose="0200050603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smtClean="0"/>
              <a:t>Образец подзаголовка</a:t>
            </a:r>
            <a:endParaRPr lang="ru-RU" dirty="0"/>
          </a:p>
        </p:txBody>
      </p:sp>
      <p:sp>
        <p:nvSpPr>
          <p:cNvPr id="9" name="TextBox 8"/>
          <p:cNvSpPr txBox="1"/>
          <p:nvPr userDrawn="1"/>
        </p:nvSpPr>
        <p:spPr>
          <a:xfrm>
            <a:off x="838200" y="643943"/>
            <a:ext cx="4699715" cy="2062103"/>
          </a:xfrm>
          <a:prstGeom prst="rect">
            <a:avLst/>
          </a:prstGeom>
          <a:noFill/>
        </p:spPr>
        <p:txBody>
          <a:bodyPr wrap="square" rtlCol="0">
            <a:spAutoFit/>
          </a:bodyPr>
          <a:lstStyle/>
          <a:p>
            <a:r>
              <a:rPr lang="ru-RU" sz="3200" dirty="0" smtClean="0">
                <a:solidFill>
                  <a:schemeClr val="bg1"/>
                </a:solidFill>
                <a:latin typeface="Book Antiqua" panose="02040602050305030304" pitchFamily="18" charset="0"/>
              </a:rPr>
              <a:t>КАЗАНСКИЙ</a:t>
            </a:r>
            <a:r>
              <a:rPr lang="ru-RU" sz="3200" baseline="0" dirty="0" smtClean="0">
                <a:solidFill>
                  <a:schemeClr val="bg1"/>
                </a:solidFill>
                <a:latin typeface="Book Antiqua" panose="02040602050305030304" pitchFamily="18" charset="0"/>
              </a:rPr>
              <a:t> </a:t>
            </a:r>
          </a:p>
          <a:p>
            <a:r>
              <a:rPr lang="ru-RU" sz="3200" baseline="0" dirty="0" smtClean="0">
                <a:solidFill>
                  <a:schemeClr val="bg1"/>
                </a:solidFill>
                <a:latin typeface="Book Antiqua" panose="02040602050305030304" pitchFamily="18" charset="0"/>
              </a:rPr>
              <a:t>ГОСУДАРСТВЕННЫЙ</a:t>
            </a:r>
            <a:br>
              <a:rPr lang="ru-RU" sz="3200" baseline="0" dirty="0" smtClean="0">
                <a:solidFill>
                  <a:schemeClr val="bg1"/>
                </a:solidFill>
                <a:latin typeface="Book Antiqua" panose="02040602050305030304" pitchFamily="18" charset="0"/>
              </a:rPr>
            </a:br>
            <a:r>
              <a:rPr lang="ru-RU" sz="3200" baseline="0" dirty="0" smtClean="0">
                <a:solidFill>
                  <a:schemeClr val="bg1"/>
                </a:solidFill>
                <a:latin typeface="Book Antiqua" panose="02040602050305030304" pitchFamily="18" charset="0"/>
              </a:rPr>
              <a:t>МЕДИЦИНСКИЙ </a:t>
            </a:r>
          </a:p>
          <a:p>
            <a:r>
              <a:rPr lang="ru-RU" sz="3200" baseline="0" dirty="0" smtClean="0">
                <a:solidFill>
                  <a:schemeClr val="bg1"/>
                </a:solidFill>
                <a:latin typeface="Book Antiqua" panose="02040602050305030304" pitchFamily="18" charset="0"/>
              </a:rPr>
              <a:t>УНИВЕРСИТЕТ</a:t>
            </a:r>
            <a:endParaRPr lang="ru-RU" sz="3200" dirty="0">
              <a:solidFill>
                <a:schemeClr val="bg1"/>
              </a:solidFill>
              <a:latin typeface="Book Antiqua" panose="02040602050305030304" pitchFamily="18" charset="0"/>
            </a:endParaRPr>
          </a:p>
        </p:txBody>
      </p:sp>
      <p:cxnSp>
        <p:nvCxnSpPr>
          <p:cNvPr id="11" name="Прямая соединительная линия 10"/>
          <p:cNvCxnSpPr/>
          <p:nvPr userDrawn="1"/>
        </p:nvCxnSpPr>
        <p:spPr>
          <a:xfrm>
            <a:off x="619930" y="656823"/>
            <a:ext cx="0" cy="204774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Рисунок 17"/>
          <p:cNvPicPr>
            <a:picLocks noChangeAspect="1"/>
          </p:cNvPicPr>
          <p:nvPr userDrawn="1"/>
        </p:nvPicPr>
        <p:blipFill rotWithShape="1">
          <a:blip r:embed="rId2" cstate="print">
            <a:extLst>
              <a:ext uri="{28A0092B-C50C-407E-A947-70E740481C1C}">
                <a14:useLocalDpi xmlns:a14="http://schemas.microsoft.com/office/drawing/2010/main" val="0"/>
              </a:ext>
            </a:extLst>
          </a:blip>
          <a:srcRect l="8143" t="24722" r="68312" b="37500"/>
          <a:stretch/>
        </p:blipFill>
        <p:spPr>
          <a:xfrm>
            <a:off x="1653363" y="3349989"/>
            <a:ext cx="2571750" cy="2590800"/>
          </a:xfrm>
          <a:prstGeom prst="rect">
            <a:avLst/>
          </a:prstGeom>
        </p:spPr>
      </p:pic>
    </p:spTree>
    <p:extLst>
      <p:ext uri="{BB962C8B-B14F-4D97-AF65-F5344CB8AC3E}">
        <p14:creationId xmlns:p14="http://schemas.microsoft.com/office/powerpoint/2010/main" val="3511644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Пользовательский макет">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Дата 2"/>
          <p:cNvSpPr>
            <a:spLocks noGrp="1"/>
          </p:cNvSpPr>
          <p:nvPr>
            <p:ph type="dt" sz="half" idx="10"/>
          </p:nvPr>
        </p:nvSpPr>
        <p:spPr/>
        <p:txBody>
          <a:bodyPr/>
          <a:lstStyle/>
          <a:p>
            <a:fld id="{007BCCCA-D0D7-4190-95BA-5D08F8F72979}" type="datetimeFigureOut">
              <a:rPr lang="ru-RU" smtClean="0"/>
              <a:pPr/>
              <a:t>16.08.2024</a:t>
            </a:fld>
            <a:endParaRPr lang="ru-RU" dirty="0"/>
          </a:p>
        </p:txBody>
      </p:sp>
      <p:sp>
        <p:nvSpPr>
          <p:cNvPr id="4" name="Номер слайда 3"/>
          <p:cNvSpPr>
            <a:spLocks noGrp="1"/>
          </p:cNvSpPr>
          <p:nvPr>
            <p:ph type="sldNum" sz="quarter" idx="11"/>
          </p:nvPr>
        </p:nvSpPr>
        <p:spPr/>
        <p:txBody>
          <a:bodyPr/>
          <a:lstStyle/>
          <a:p>
            <a:fld id="{3103DC6B-32C4-4B33-B068-5484795C408B}" type="slidenum">
              <a:rPr lang="ru-RU" smtClean="0"/>
              <a:t>‹#›</a:t>
            </a:fld>
            <a:endParaRPr lang="ru-RU"/>
          </a:p>
        </p:txBody>
      </p:sp>
      <p:sp>
        <p:nvSpPr>
          <p:cNvPr id="6" name="Прямоугольник 5"/>
          <p:cNvSpPr/>
          <p:nvPr userDrawn="1"/>
        </p:nvSpPr>
        <p:spPr>
          <a:xfrm>
            <a:off x="1697920" y="4331380"/>
            <a:ext cx="8795203" cy="2207532"/>
          </a:xfrm>
          <a:prstGeom prst="rect">
            <a:avLst/>
          </a:prstGeom>
          <a:solidFill>
            <a:srgbClr val="1B97C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dirty="0" smtClean="0">
                <a:latin typeface="Book Antiqua" panose="02040602050305030304" pitchFamily="18" charset="0"/>
                <a:ea typeface="Blogger Sans" panose="02000506030000020004" pitchFamily="50" charset="0"/>
              </a:rPr>
              <a:t>Спасибо</a:t>
            </a:r>
            <a:r>
              <a:rPr lang="ru-RU" sz="6000" baseline="0" dirty="0" smtClean="0">
                <a:latin typeface="Book Antiqua" panose="02040602050305030304" pitchFamily="18" charset="0"/>
                <a:ea typeface="Blogger Sans" panose="02000506030000020004" pitchFamily="50" charset="0"/>
              </a:rPr>
              <a:t> </a:t>
            </a:r>
          </a:p>
          <a:p>
            <a:pPr algn="ctr"/>
            <a:r>
              <a:rPr lang="ru-RU" sz="6000" baseline="0" dirty="0" smtClean="0">
                <a:latin typeface="Book Antiqua" panose="02040602050305030304" pitchFamily="18" charset="0"/>
                <a:ea typeface="Blogger Sans" panose="02000506030000020004" pitchFamily="50" charset="0"/>
              </a:rPr>
              <a:t>за внимание!</a:t>
            </a:r>
            <a:endParaRPr lang="ru-RU" sz="6000" dirty="0">
              <a:latin typeface="Book Antiqua" panose="02040602050305030304" pitchFamily="18" charset="0"/>
              <a:ea typeface="Blogger Sans" panose="02000506030000020004" pitchFamily="50" charset="0"/>
            </a:endParaRPr>
          </a:p>
        </p:txBody>
      </p:sp>
    </p:spTree>
    <p:extLst>
      <p:ext uri="{BB962C8B-B14F-4D97-AF65-F5344CB8AC3E}">
        <p14:creationId xmlns:p14="http://schemas.microsoft.com/office/powerpoint/2010/main" val="2846524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14" name="Прямоугольник 13"/>
          <p:cNvSpPr/>
          <p:nvPr userDrawn="1"/>
        </p:nvSpPr>
        <p:spPr>
          <a:xfrm>
            <a:off x="1" y="0"/>
            <a:ext cx="12191999" cy="682534"/>
          </a:xfrm>
          <a:prstGeom prst="rect">
            <a:avLst/>
          </a:prstGeom>
          <a:solidFill>
            <a:srgbClr val="1B9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p>
            <a:fld id="{007BCCCA-D0D7-4190-95BA-5D08F8F72979}" type="datetimeFigureOut">
              <a:rPr lang="ru-RU" smtClean="0"/>
              <a:t>16.08.2024</a:t>
            </a:fld>
            <a:endParaRPr lang="ru-RU" dirty="0"/>
          </a:p>
        </p:txBody>
      </p:sp>
      <p:sp>
        <p:nvSpPr>
          <p:cNvPr id="6" name="Номер слайда 5"/>
          <p:cNvSpPr>
            <a:spLocks noGrp="1"/>
          </p:cNvSpPr>
          <p:nvPr>
            <p:ph type="sldNum" sz="quarter" idx="12"/>
          </p:nvPr>
        </p:nvSpPr>
        <p:spPr/>
        <p:txBody>
          <a:bodyPr/>
          <a:lstStyle/>
          <a:p>
            <a:fld id="{3103DC6B-32C4-4B33-B068-5484795C408B}" type="slidenum">
              <a:rPr lang="ru-RU" smtClean="0"/>
              <a:t>‹#›</a:t>
            </a:fld>
            <a:endParaRPr lang="ru-RU"/>
          </a:p>
        </p:txBody>
      </p:sp>
      <p:grpSp>
        <p:nvGrpSpPr>
          <p:cNvPr id="19" name="Группа 18"/>
          <p:cNvGrpSpPr/>
          <p:nvPr userDrawn="1"/>
        </p:nvGrpSpPr>
        <p:grpSpPr>
          <a:xfrm rot="10800000" flipH="1">
            <a:off x="9170688" y="5123543"/>
            <a:ext cx="3021312" cy="1734457"/>
            <a:chOff x="8366975" y="0"/>
            <a:chExt cx="3825025" cy="2195848"/>
          </a:xfrm>
        </p:grpSpPr>
        <p:sp>
          <p:nvSpPr>
            <p:cNvPr id="7" name="Прямоугольный треугольник 6"/>
            <p:cNvSpPr/>
            <p:nvPr userDrawn="1"/>
          </p:nvSpPr>
          <p:spPr>
            <a:xfrm rot="10800000">
              <a:off x="8366975" y="0"/>
              <a:ext cx="3825025" cy="2195848"/>
            </a:xfrm>
            <a:prstGeom prst="rtTriangle">
              <a:avLst/>
            </a:prstGeom>
            <a:solidFill>
              <a:srgbClr val="71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8" name="Прямая соединительная линия 7"/>
            <p:cNvCxnSpPr/>
            <p:nvPr userDrawn="1"/>
          </p:nvCxnSpPr>
          <p:spPr>
            <a:xfrm>
              <a:off x="9155285" y="0"/>
              <a:ext cx="1216057" cy="69810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userDrawn="1"/>
          </p:nvCxnSpPr>
          <p:spPr>
            <a:xfrm>
              <a:off x="9767992" y="0"/>
              <a:ext cx="1934029" cy="11102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userDrawn="1"/>
        </p:nvSpPr>
        <p:spPr>
          <a:xfrm>
            <a:off x="838199" y="156601"/>
            <a:ext cx="4445001" cy="369332"/>
          </a:xfrm>
          <a:prstGeom prst="rect">
            <a:avLst/>
          </a:prstGeom>
          <a:noFill/>
        </p:spPr>
        <p:txBody>
          <a:bodyPr wrap="square" rtlCol="0">
            <a:spAutoFit/>
          </a:bodyPr>
          <a:lstStyle/>
          <a:p>
            <a:pPr algn="r"/>
            <a:r>
              <a:rPr lang="ru-RU" b="1" dirty="0" smtClean="0">
                <a:solidFill>
                  <a:schemeClr val="bg1"/>
                </a:solidFill>
                <a:latin typeface="Book Antiqua" panose="02040602050305030304" pitchFamily="18" charset="0"/>
              </a:rPr>
              <a:t>КАЗАНСКИЙ ГОСУДАРСТВЕННЫЙ</a:t>
            </a:r>
            <a:endParaRPr lang="ru-RU" b="1" dirty="0">
              <a:solidFill>
                <a:schemeClr val="bg1"/>
              </a:solidFill>
              <a:latin typeface="Book Antiqua" panose="02040602050305030304" pitchFamily="18" charset="0"/>
            </a:endParaRPr>
          </a:p>
        </p:txBody>
      </p:sp>
      <p:sp>
        <p:nvSpPr>
          <p:cNvPr id="21" name="TextBox 20"/>
          <p:cNvSpPr txBox="1"/>
          <p:nvPr userDrawn="1"/>
        </p:nvSpPr>
        <p:spPr>
          <a:xfrm>
            <a:off x="6908800" y="156601"/>
            <a:ext cx="4444999" cy="369332"/>
          </a:xfrm>
          <a:prstGeom prst="rect">
            <a:avLst/>
          </a:prstGeom>
          <a:noFill/>
        </p:spPr>
        <p:txBody>
          <a:bodyPr wrap="square" rtlCol="0">
            <a:spAutoFit/>
          </a:bodyPr>
          <a:lstStyle/>
          <a:p>
            <a:pPr algn="l"/>
            <a:r>
              <a:rPr lang="ru-RU" b="1" dirty="0" smtClean="0">
                <a:solidFill>
                  <a:schemeClr val="bg1"/>
                </a:solidFill>
                <a:latin typeface="Book Antiqua" panose="02040602050305030304" pitchFamily="18" charset="0"/>
              </a:rPr>
              <a:t>МЕДИЦИНСКИЙ УНИВЕРСИТЕТ</a:t>
            </a:r>
            <a:endParaRPr lang="ru-RU" b="1" dirty="0">
              <a:solidFill>
                <a:schemeClr val="bg1"/>
              </a:solidFill>
              <a:latin typeface="Book Antiqua" panose="02040602050305030304" pitchFamily="18" charset="0"/>
            </a:endParaRPr>
          </a:p>
        </p:txBody>
      </p:sp>
      <p:pic>
        <p:nvPicPr>
          <p:cNvPr id="10" name="Рисунок 9"/>
          <p:cNvPicPr>
            <a:picLocks noChangeAspect="1"/>
          </p:cNvPicPr>
          <p:nvPr userDrawn="1"/>
        </p:nvPicPr>
        <p:blipFill rotWithShape="1">
          <a:blip r:embed="rId2" cstate="print">
            <a:extLst>
              <a:ext uri="{28A0092B-C50C-407E-A947-70E740481C1C}">
                <a14:useLocalDpi xmlns:a14="http://schemas.microsoft.com/office/drawing/2010/main" val="0"/>
              </a:ext>
            </a:extLst>
          </a:blip>
          <a:srcRect l="8101" t="25164" r="68316" b="37465"/>
          <a:stretch/>
        </p:blipFill>
        <p:spPr>
          <a:xfrm>
            <a:off x="5729308" y="0"/>
            <a:ext cx="682582" cy="679169"/>
          </a:xfrm>
          <a:prstGeom prst="rect">
            <a:avLst/>
          </a:prstGeom>
        </p:spPr>
      </p:pic>
    </p:spTree>
    <p:extLst>
      <p:ext uri="{BB962C8B-B14F-4D97-AF65-F5344CB8AC3E}">
        <p14:creationId xmlns:p14="http://schemas.microsoft.com/office/powerpoint/2010/main" val="2356326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07BCCCA-D0D7-4190-95BA-5D08F8F72979}" type="datetimeFigureOut">
              <a:rPr lang="ru-RU" smtClean="0"/>
              <a:t>16.08.2024</a:t>
            </a:fld>
            <a:endParaRPr lang="ru-RU"/>
          </a:p>
        </p:txBody>
      </p:sp>
      <p:sp>
        <p:nvSpPr>
          <p:cNvPr id="5" name="Нижний колонтитул 4"/>
          <p:cNvSpPr>
            <a:spLocks noGrp="1"/>
          </p:cNvSpPr>
          <p:nvPr>
            <p:ph type="ftr" sz="quarter" idx="11"/>
          </p:nvPr>
        </p:nvSpPr>
        <p:spPr>
          <a:xfrm>
            <a:off x="4038600" y="6356350"/>
            <a:ext cx="4114800" cy="365125"/>
          </a:xfrm>
          <a:prstGeom prst="rect">
            <a:avLst/>
          </a:prstGeom>
        </p:spPr>
        <p:txBody>
          <a:bodyPr/>
          <a:lstStyle/>
          <a:p>
            <a:endParaRPr lang="ru-RU" dirty="0"/>
          </a:p>
        </p:txBody>
      </p:sp>
      <p:sp>
        <p:nvSpPr>
          <p:cNvPr id="6" name="Номер слайда 5"/>
          <p:cNvSpPr>
            <a:spLocks noGrp="1"/>
          </p:cNvSpPr>
          <p:nvPr>
            <p:ph type="sldNum" sz="quarter" idx="12"/>
          </p:nvPr>
        </p:nvSpPr>
        <p:spPr/>
        <p:txBody>
          <a:bodyPr/>
          <a:lstStyle/>
          <a:p>
            <a:fld id="{3103DC6B-32C4-4B33-B068-5484795C408B}" type="slidenum">
              <a:rPr lang="ru-RU" smtClean="0"/>
              <a:t>‹#›</a:t>
            </a:fld>
            <a:endParaRPr lang="ru-RU"/>
          </a:p>
        </p:txBody>
      </p:sp>
      <p:grpSp>
        <p:nvGrpSpPr>
          <p:cNvPr id="13" name="Группа 12"/>
          <p:cNvGrpSpPr/>
          <p:nvPr userDrawn="1"/>
        </p:nvGrpSpPr>
        <p:grpSpPr>
          <a:xfrm rot="10800000" flipH="1">
            <a:off x="9170688" y="5123543"/>
            <a:ext cx="3021312" cy="1734457"/>
            <a:chOff x="8366975" y="0"/>
            <a:chExt cx="3825025" cy="2195848"/>
          </a:xfrm>
        </p:grpSpPr>
        <p:sp>
          <p:nvSpPr>
            <p:cNvPr id="14" name="Прямоугольный треугольник 13"/>
            <p:cNvSpPr/>
            <p:nvPr userDrawn="1"/>
          </p:nvSpPr>
          <p:spPr>
            <a:xfrm rot="10800000">
              <a:off x="8366975" y="0"/>
              <a:ext cx="3825025" cy="2195848"/>
            </a:xfrm>
            <a:prstGeom prst="rtTriangle">
              <a:avLst/>
            </a:prstGeom>
            <a:solidFill>
              <a:srgbClr val="71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5" name="Прямая соединительная линия 14"/>
            <p:cNvCxnSpPr/>
            <p:nvPr userDrawn="1"/>
          </p:nvCxnSpPr>
          <p:spPr>
            <a:xfrm>
              <a:off x="9155285" y="0"/>
              <a:ext cx="1216057" cy="69810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userDrawn="1"/>
          </p:nvCxnSpPr>
          <p:spPr>
            <a:xfrm>
              <a:off x="9767992" y="0"/>
              <a:ext cx="1934029" cy="11102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93333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07BCCCA-D0D7-4190-95BA-5D08F8F72979}" type="datetimeFigureOut">
              <a:rPr lang="ru-RU" smtClean="0"/>
              <a:t>16.08.2024</a:t>
            </a:fld>
            <a:endParaRPr lang="ru-RU"/>
          </a:p>
        </p:txBody>
      </p:sp>
      <p:sp>
        <p:nvSpPr>
          <p:cNvPr id="6" name="Нижний колонтитул 5"/>
          <p:cNvSpPr>
            <a:spLocks noGrp="1"/>
          </p:cNvSpPr>
          <p:nvPr>
            <p:ph type="ftr" sz="quarter" idx="11"/>
          </p:nvPr>
        </p:nvSpPr>
        <p:spPr>
          <a:xfrm>
            <a:off x="4038600" y="6356350"/>
            <a:ext cx="4114800" cy="365125"/>
          </a:xfrm>
          <a:prstGeom prst="rect">
            <a:avLst/>
          </a:prstGeom>
        </p:spPr>
        <p:txBody>
          <a:bodyPr/>
          <a:lstStyle/>
          <a:p>
            <a:endParaRPr lang="ru-RU"/>
          </a:p>
        </p:txBody>
      </p:sp>
      <p:sp>
        <p:nvSpPr>
          <p:cNvPr id="7" name="Номер слайда 6"/>
          <p:cNvSpPr>
            <a:spLocks noGrp="1"/>
          </p:cNvSpPr>
          <p:nvPr>
            <p:ph type="sldNum" sz="quarter" idx="12"/>
          </p:nvPr>
        </p:nvSpPr>
        <p:spPr/>
        <p:txBody>
          <a:bodyPr/>
          <a:lstStyle/>
          <a:p>
            <a:fld id="{3103DC6B-32C4-4B33-B068-5484795C408B}" type="slidenum">
              <a:rPr lang="ru-RU" smtClean="0"/>
              <a:t>‹#›</a:t>
            </a:fld>
            <a:endParaRPr lang="ru-RU"/>
          </a:p>
        </p:txBody>
      </p:sp>
      <p:grpSp>
        <p:nvGrpSpPr>
          <p:cNvPr id="11" name="Группа 10"/>
          <p:cNvGrpSpPr/>
          <p:nvPr userDrawn="1"/>
        </p:nvGrpSpPr>
        <p:grpSpPr>
          <a:xfrm rot="10800000" flipH="1">
            <a:off x="9170688" y="5123543"/>
            <a:ext cx="3021312" cy="1734457"/>
            <a:chOff x="8366975" y="0"/>
            <a:chExt cx="3825025" cy="2195848"/>
          </a:xfrm>
        </p:grpSpPr>
        <p:sp>
          <p:nvSpPr>
            <p:cNvPr id="12" name="Прямоугольный треугольник 11"/>
            <p:cNvSpPr/>
            <p:nvPr userDrawn="1"/>
          </p:nvSpPr>
          <p:spPr>
            <a:xfrm rot="10800000">
              <a:off x="8366975" y="0"/>
              <a:ext cx="3825025" cy="2195848"/>
            </a:xfrm>
            <a:prstGeom prst="rtTriangle">
              <a:avLst/>
            </a:prstGeom>
            <a:solidFill>
              <a:srgbClr val="71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3" name="Прямая соединительная линия 12"/>
            <p:cNvCxnSpPr/>
            <p:nvPr userDrawn="1"/>
          </p:nvCxnSpPr>
          <p:spPr>
            <a:xfrm>
              <a:off x="9155285" y="0"/>
              <a:ext cx="1216057" cy="69810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userDrawn="1"/>
          </p:nvCxnSpPr>
          <p:spPr>
            <a:xfrm>
              <a:off x="9767992" y="0"/>
              <a:ext cx="1934029" cy="11102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11874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07BCCCA-D0D7-4190-95BA-5D08F8F72979}" type="datetimeFigureOut">
              <a:rPr lang="ru-RU" smtClean="0"/>
              <a:t>16.08.2024</a:t>
            </a:fld>
            <a:endParaRPr lang="ru-RU"/>
          </a:p>
        </p:txBody>
      </p:sp>
      <p:sp>
        <p:nvSpPr>
          <p:cNvPr id="4" name="Нижний колонтитул 3"/>
          <p:cNvSpPr>
            <a:spLocks noGrp="1"/>
          </p:cNvSpPr>
          <p:nvPr>
            <p:ph type="ftr" sz="quarter" idx="11"/>
          </p:nvPr>
        </p:nvSpPr>
        <p:spPr>
          <a:xfrm>
            <a:off x="4038600" y="6356350"/>
            <a:ext cx="4114800" cy="365125"/>
          </a:xfrm>
          <a:prstGeom prst="rect">
            <a:avLst/>
          </a:prstGeom>
        </p:spPr>
        <p:txBody>
          <a:bodyPr/>
          <a:lstStyle/>
          <a:p>
            <a:endParaRPr lang="ru-RU"/>
          </a:p>
        </p:txBody>
      </p:sp>
      <p:sp>
        <p:nvSpPr>
          <p:cNvPr id="5" name="Номер слайда 4"/>
          <p:cNvSpPr>
            <a:spLocks noGrp="1"/>
          </p:cNvSpPr>
          <p:nvPr>
            <p:ph type="sldNum" sz="quarter" idx="12"/>
          </p:nvPr>
        </p:nvSpPr>
        <p:spPr/>
        <p:txBody>
          <a:bodyPr/>
          <a:lstStyle/>
          <a:p>
            <a:fld id="{3103DC6B-32C4-4B33-B068-5484795C408B}" type="slidenum">
              <a:rPr lang="ru-RU" smtClean="0"/>
              <a:t>‹#›</a:t>
            </a:fld>
            <a:endParaRPr lang="ru-RU"/>
          </a:p>
        </p:txBody>
      </p:sp>
      <p:grpSp>
        <p:nvGrpSpPr>
          <p:cNvPr id="9" name="Группа 8"/>
          <p:cNvGrpSpPr/>
          <p:nvPr userDrawn="1"/>
        </p:nvGrpSpPr>
        <p:grpSpPr>
          <a:xfrm rot="10800000" flipH="1">
            <a:off x="9170688" y="5123543"/>
            <a:ext cx="3021312" cy="1734457"/>
            <a:chOff x="8366975" y="0"/>
            <a:chExt cx="3825025" cy="2195848"/>
          </a:xfrm>
        </p:grpSpPr>
        <p:sp>
          <p:nvSpPr>
            <p:cNvPr id="10" name="Прямоугольный треугольник 9"/>
            <p:cNvSpPr/>
            <p:nvPr userDrawn="1"/>
          </p:nvSpPr>
          <p:spPr>
            <a:xfrm rot="10800000">
              <a:off x="8366975" y="0"/>
              <a:ext cx="3825025" cy="2195848"/>
            </a:xfrm>
            <a:prstGeom prst="rtTriangle">
              <a:avLst/>
            </a:prstGeom>
            <a:solidFill>
              <a:srgbClr val="71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1" name="Прямая соединительная линия 10"/>
            <p:cNvCxnSpPr/>
            <p:nvPr userDrawn="1"/>
          </p:nvCxnSpPr>
          <p:spPr>
            <a:xfrm>
              <a:off x="9155285" y="0"/>
              <a:ext cx="1216057" cy="69810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userDrawn="1"/>
          </p:nvCxnSpPr>
          <p:spPr>
            <a:xfrm>
              <a:off x="9767992" y="0"/>
              <a:ext cx="1934029" cy="11102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69863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07BCCCA-D0D7-4190-95BA-5D08F8F72979}" type="datetimeFigureOut">
              <a:rPr lang="ru-RU" smtClean="0"/>
              <a:t>16.08.2024</a:t>
            </a:fld>
            <a:endParaRPr lang="ru-RU"/>
          </a:p>
        </p:txBody>
      </p:sp>
      <p:sp>
        <p:nvSpPr>
          <p:cNvPr id="3" name="Нижний колонтитул 2"/>
          <p:cNvSpPr>
            <a:spLocks noGrp="1"/>
          </p:cNvSpPr>
          <p:nvPr>
            <p:ph type="ftr" sz="quarter" idx="11"/>
          </p:nvPr>
        </p:nvSpPr>
        <p:spPr>
          <a:xfrm>
            <a:off x="4038600" y="6356350"/>
            <a:ext cx="4114800" cy="365125"/>
          </a:xfrm>
          <a:prstGeom prst="rect">
            <a:avLst/>
          </a:prstGeom>
        </p:spPr>
        <p:txBody>
          <a:bodyPr/>
          <a:lstStyle/>
          <a:p>
            <a:endParaRPr lang="ru-RU"/>
          </a:p>
        </p:txBody>
      </p:sp>
      <p:sp>
        <p:nvSpPr>
          <p:cNvPr id="4" name="Номер слайда 3"/>
          <p:cNvSpPr>
            <a:spLocks noGrp="1"/>
          </p:cNvSpPr>
          <p:nvPr>
            <p:ph type="sldNum" sz="quarter" idx="12"/>
          </p:nvPr>
        </p:nvSpPr>
        <p:spPr/>
        <p:txBody>
          <a:bodyPr/>
          <a:lstStyle/>
          <a:p>
            <a:fld id="{3103DC6B-32C4-4B33-B068-5484795C408B}" type="slidenum">
              <a:rPr lang="ru-RU" smtClean="0"/>
              <a:t>‹#›</a:t>
            </a:fld>
            <a:endParaRPr lang="ru-RU"/>
          </a:p>
        </p:txBody>
      </p:sp>
      <p:grpSp>
        <p:nvGrpSpPr>
          <p:cNvPr id="8" name="Группа 7"/>
          <p:cNvGrpSpPr/>
          <p:nvPr userDrawn="1"/>
        </p:nvGrpSpPr>
        <p:grpSpPr>
          <a:xfrm rot="10800000" flipH="1">
            <a:off x="9170688" y="5123543"/>
            <a:ext cx="3021312" cy="1734457"/>
            <a:chOff x="8366975" y="0"/>
            <a:chExt cx="3825025" cy="2195848"/>
          </a:xfrm>
        </p:grpSpPr>
        <p:sp>
          <p:nvSpPr>
            <p:cNvPr id="9" name="Прямоугольный треугольник 8"/>
            <p:cNvSpPr/>
            <p:nvPr userDrawn="1"/>
          </p:nvSpPr>
          <p:spPr>
            <a:xfrm rot="10800000">
              <a:off x="8366975" y="0"/>
              <a:ext cx="3825025" cy="2195848"/>
            </a:xfrm>
            <a:prstGeom prst="rtTriangle">
              <a:avLst/>
            </a:prstGeom>
            <a:solidFill>
              <a:srgbClr val="71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0" name="Прямая соединительная линия 9"/>
            <p:cNvCxnSpPr/>
            <p:nvPr userDrawn="1"/>
          </p:nvCxnSpPr>
          <p:spPr>
            <a:xfrm>
              <a:off x="9155285" y="0"/>
              <a:ext cx="1216057" cy="69810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userDrawn="1"/>
          </p:nvCxnSpPr>
          <p:spPr>
            <a:xfrm>
              <a:off x="9767992" y="0"/>
              <a:ext cx="1934029" cy="11102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73674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07BCCCA-D0D7-4190-95BA-5D08F8F72979}" type="datetimeFigureOut">
              <a:rPr lang="ru-RU" smtClean="0"/>
              <a:t>16.08.2024</a:t>
            </a:fld>
            <a:endParaRPr lang="ru-RU"/>
          </a:p>
        </p:txBody>
      </p:sp>
      <p:sp>
        <p:nvSpPr>
          <p:cNvPr id="4" name="Нижний колонтитул 3"/>
          <p:cNvSpPr>
            <a:spLocks noGrp="1"/>
          </p:cNvSpPr>
          <p:nvPr>
            <p:ph type="ftr" sz="quarter" idx="11"/>
          </p:nvPr>
        </p:nvSpPr>
        <p:spPr>
          <a:xfrm>
            <a:off x="4038600" y="6356350"/>
            <a:ext cx="4114800" cy="365125"/>
          </a:xfrm>
          <a:prstGeom prst="rect">
            <a:avLst/>
          </a:prstGeom>
        </p:spPr>
        <p:txBody>
          <a:bodyPr/>
          <a:lstStyle/>
          <a:p>
            <a:endParaRPr lang="ru-RU"/>
          </a:p>
        </p:txBody>
      </p:sp>
      <p:sp>
        <p:nvSpPr>
          <p:cNvPr id="5" name="Номер слайда 4"/>
          <p:cNvSpPr>
            <a:spLocks noGrp="1"/>
          </p:cNvSpPr>
          <p:nvPr>
            <p:ph type="sldNum" sz="quarter" idx="12"/>
          </p:nvPr>
        </p:nvSpPr>
        <p:spPr/>
        <p:txBody>
          <a:bodyPr/>
          <a:lstStyle/>
          <a:p>
            <a:fld id="{3103DC6B-32C4-4B33-B068-5484795C408B}" type="slidenum">
              <a:rPr lang="ru-RU" smtClean="0"/>
              <a:t>‹#›</a:t>
            </a:fld>
            <a:endParaRPr lang="ru-RU"/>
          </a:p>
        </p:txBody>
      </p:sp>
      <p:grpSp>
        <p:nvGrpSpPr>
          <p:cNvPr id="6" name="Группа 5"/>
          <p:cNvGrpSpPr/>
          <p:nvPr userDrawn="1"/>
        </p:nvGrpSpPr>
        <p:grpSpPr>
          <a:xfrm rot="10800000" flipH="1">
            <a:off x="9170688" y="5123543"/>
            <a:ext cx="3021312" cy="1734457"/>
            <a:chOff x="8366975" y="0"/>
            <a:chExt cx="3825025" cy="2195848"/>
          </a:xfrm>
        </p:grpSpPr>
        <p:sp>
          <p:nvSpPr>
            <p:cNvPr id="7" name="Прямоугольный треугольник 6"/>
            <p:cNvSpPr/>
            <p:nvPr userDrawn="1"/>
          </p:nvSpPr>
          <p:spPr>
            <a:xfrm rot="10800000">
              <a:off x="8366975" y="0"/>
              <a:ext cx="3825025" cy="2195848"/>
            </a:xfrm>
            <a:prstGeom prst="rtTriangle">
              <a:avLst/>
            </a:prstGeom>
            <a:solidFill>
              <a:srgbClr val="71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8" name="Прямая соединительная линия 7"/>
            <p:cNvCxnSpPr/>
            <p:nvPr userDrawn="1"/>
          </p:nvCxnSpPr>
          <p:spPr>
            <a:xfrm>
              <a:off x="9155285" y="0"/>
              <a:ext cx="1216057" cy="69810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userDrawn="1"/>
          </p:nvCxnSpPr>
          <p:spPr>
            <a:xfrm>
              <a:off x="9767992" y="0"/>
              <a:ext cx="1934029" cy="11102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1836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pic>
        <p:nvPicPr>
          <p:cNvPr id="5" name="Рисунок 4"/>
          <p:cNvPicPr>
            <a:picLocks noChangeAspect="1"/>
          </p:cNvPicPr>
          <p:nvPr userDrawn="1"/>
        </p:nvPicPr>
        <p:blipFill rotWithShape="1">
          <a:blip r:embed="rId2" cstate="print">
            <a:extLst>
              <a:ext uri="{28A0092B-C50C-407E-A947-70E740481C1C}">
                <a14:useLocalDpi xmlns:a14="http://schemas.microsoft.com/office/drawing/2010/main" val="0"/>
              </a:ext>
            </a:extLst>
          </a:blip>
          <a:srcRect t="6533" b="3603"/>
          <a:stretch/>
        </p:blipFill>
        <p:spPr>
          <a:xfrm>
            <a:off x="-956" y="-21771"/>
            <a:ext cx="12192956" cy="6879771"/>
          </a:xfrm>
          <a:prstGeom prst="rect">
            <a:avLst/>
          </a:prstGeom>
        </p:spPr>
      </p:pic>
      <p:sp>
        <p:nvSpPr>
          <p:cNvPr id="3" name="Дата 2"/>
          <p:cNvSpPr>
            <a:spLocks noGrp="1"/>
          </p:cNvSpPr>
          <p:nvPr>
            <p:ph type="dt" sz="half" idx="10"/>
          </p:nvPr>
        </p:nvSpPr>
        <p:spPr/>
        <p:txBody>
          <a:bodyPr/>
          <a:lstStyle/>
          <a:p>
            <a:fld id="{007BCCCA-D0D7-4190-95BA-5D08F8F72979}" type="datetimeFigureOut">
              <a:rPr lang="ru-RU" smtClean="0"/>
              <a:pPr/>
              <a:t>16.08.2024</a:t>
            </a:fld>
            <a:endParaRPr lang="ru-RU" dirty="0"/>
          </a:p>
        </p:txBody>
      </p:sp>
      <p:sp>
        <p:nvSpPr>
          <p:cNvPr id="4" name="Номер слайда 3"/>
          <p:cNvSpPr>
            <a:spLocks noGrp="1"/>
          </p:cNvSpPr>
          <p:nvPr>
            <p:ph type="sldNum" sz="quarter" idx="11"/>
          </p:nvPr>
        </p:nvSpPr>
        <p:spPr/>
        <p:txBody>
          <a:bodyPr/>
          <a:lstStyle/>
          <a:p>
            <a:fld id="{3103DC6B-32C4-4B33-B068-5484795C408B}" type="slidenum">
              <a:rPr lang="ru-RU" smtClean="0"/>
              <a:t>‹#›</a:t>
            </a:fld>
            <a:endParaRPr lang="ru-RU"/>
          </a:p>
        </p:txBody>
      </p:sp>
      <p:sp>
        <p:nvSpPr>
          <p:cNvPr id="6" name="Прямоугольник 5"/>
          <p:cNvSpPr/>
          <p:nvPr userDrawn="1"/>
        </p:nvSpPr>
        <p:spPr>
          <a:xfrm>
            <a:off x="1697920" y="4331380"/>
            <a:ext cx="8795203" cy="2207532"/>
          </a:xfrm>
          <a:prstGeom prst="rect">
            <a:avLst/>
          </a:prstGeom>
          <a:solidFill>
            <a:srgbClr val="1B97C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dirty="0" smtClean="0">
                <a:latin typeface="Book Antiqua" panose="02040602050305030304" pitchFamily="18" charset="0"/>
                <a:ea typeface="Blogger Sans" panose="02000506030000020004" pitchFamily="50" charset="0"/>
              </a:rPr>
              <a:t>Благодарим</a:t>
            </a:r>
            <a:r>
              <a:rPr lang="ru-RU" sz="6000" baseline="0" dirty="0" smtClean="0">
                <a:latin typeface="Book Antiqua" panose="02040602050305030304" pitchFamily="18" charset="0"/>
                <a:ea typeface="Blogger Sans" panose="02000506030000020004" pitchFamily="50" charset="0"/>
              </a:rPr>
              <a:t> </a:t>
            </a:r>
          </a:p>
          <a:p>
            <a:pPr algn="ctr"/>
            <a:r>
              <a:rPr lang="ru-RU" sz="6000" baseline="0" dirty="0" smtClean="0">
                <a:latin typeface="Book Antiqua" panose="02040602050305030304" pitchFamily="18" charset="0"/>
                <a:ea typeface="Blogger Sans" panose="02000506030000020004" pitchFamily="50" charset="0"/>
              </a:rPr>
              <a:t>за внимание!</a:t>
            </a:r>
            <a:endParaRPr lang="ru-RU" sz="6000" dirty="0">
              <a:latin typeface="Book Antiqua" panose="02040602050305030304" pitchFamily="18" charset="0"/>
              <a:ea typeface="Blogger Sans" panose="02000506030000020004" pitchFamily="50" charset="0"/>
            </a:endParaRPr>
          </a:p>
        </p:txBody>
      </p:sp>
    </p:spTree>
    <p:extLst>
      <p:ext uri="{BB962C8B-B14F-4D97-AF65-F5344CB8AC3E}">
        <p14:creationId xmlns:p14="http://schemas.microsoft.com/office/powerpoint/2010/main" val="898875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Пользовательский макет">
    <p:spTree>
      <p:nvGrpSpPr>
        <p:cNvPr id="1" name=""/>
        <p:cNvGrpSpPr/>
        <p:nvPr/>
      </p:nvGrpSpPr>
      <p:grpSpPr>
        <a:xfrm>
          <a:off x="0" y="0"/>
          <a:ext cx="0" cy="0"/>
          <a:chOff x="0" y="0"/>
          <a:chExt cx="0" cy="0"/>
        </a:xfrm>
      </p:grpSpPr>
      <p:pic>
        <p:nvPicPr>
          <p:cNvPr id="5" name="Рисунок 4"/>
          <p:cNvPicPr>
            <a:picLocks noChangeAspect="1"/>
          </p:cNvPicPr>
          <p:nvPr userDrawn="1"/>
        </p:nvPicPr>
        <p:blipFill rotWithShape="1">
          <a:blip r:embed="rId2" cstate="print">
            <a:extLst>
              <a:ext uri="{28A0092B-C50C-407E-A947-70E740481C1C}">
                <a14:useLocalDpi xmlns:a14="http://schemas.microsoft.com/office/drawing/2010/main" val="0"/>
              </a:ext>
            </a:extLst>
          </a:blip>
          <a:srcRect t="6533" b="3603"/>
          <a:stretch/>
        </p:blipFill>
        <p:spPr>
          <a:xfrm>
            <a:off x="-956" y="-21771"/>
            <a:ext cx="12192956" cy="6879771"/>
          </a:xfrm>
          <a:prstGeom prst="rect">
            <a:avLst/>
          </a:prstGeom>
        </p:spPr>
      </p:pic>
      <p:sp>
        <p:nvSpPr>
          <p:cNvPr id="3" name="Дата 2"/>
          <p:cNvSpPr>
            <a:spLocks noGrp="1"/>
          </p:cNvSpPr>
          <p:nvPr>
            <p:ph type="dt" sz="half" idx="10"/>
          </p:nvPr>
        </p:nvSpPr>
        <p:spPr/>
        <p:txBody>
          <a:bodyPr/>
          <a:lstStyle/>
          <a:p>
            <a:fld id="{007BCCCA-D0D7-4190-95BA-5D08F8F72979}" type="datetimeFigureOut">
              <a:rPr lang="ru-RU" smtClean="0"/>
              <a:pPr/>
              <a:t>16.08.2024</a:t>
            </a:fld>
            <a:endParaRPr lang="ru-RU" dirty="0"/>
          </a:p>
        </p:txBody>
      </p:sp>
      <p:sp>
        <p:nvSpPr>
          <p:cNvPr id="4" name="Номер слайда 3"/>
          <p:cNvSpPr>
            <a:spLocks noGrp="1"/>
          </p:cNvSpPr>
          <p:nvPr>
            <p:ph type="sldNum" sz="quarter" idx="11"/>
          </p:nvPr>
        </p:nvSpPr>
        <p:spPr/>
        <p:txBody>
          <a:bodyPr/>
          <a:lstStyle/>
          <a:p>
            <a:fld id="{3103DC6B-32C4-4B33-B068-5484795C408B}" type="slidenum">
              <a:rPr lang="ru-RU" smtClean="0"/>
              <a:t>‹#›</a:t>
            </a:fld>
            <a:endParaRPr lang="ru-RU"/>
          </a:p>
        </p:txBody>
      </p:sp>
      <p:sp>
        <p:nvSpPr>
          <p:cNvPr id="6" name="Прямоугольник 5"/>
          <p:cNvSpPr/>
          <p:nvPr userDrawn="1"/>
        </p:nvSpPr>
        <p:spPr>
          <a:xfrm>
            <a:off x="1697920" y="4331380"/>
            <a:ext cx="8795203" cy="2207532"/>
          </a:xfrm>
          <a:prstGeom prst="rect">
            <a:avLst/>
          </a:prstGeom>
          <a:solidFill>
            <a:srgbClr val="1B97C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dirty="0" smtClean="0">
                <a:latin typeface="Book Antiqua" panose="02040602050305030304" pitchFamily="18" charset="0"/>
                <a:ea typeface="Blogger Sans" panose="02000506030000020004" pitchFamily="50" charset="0"/>
              </a:rPr>
              <a:t>Благодарю</a:t>
            </a:r>
            <a:r>
              <a:rPr lang="ru-RU" sz="6000" baseline="0" dirty="0" smtClean="0">
                <a:latin typeface="Book Antiqua" panose="02040602050305030304" pitchFamily="18" charset="0"/>
                <a:ea typeface="Blogger Sans" panose="02000506030000020004" pitchFamily="50" charset="0"/>
              </a:rPr>
              <a:t> </a:t>
            </a:r>
          </a:p>
          <a:p>
            <a:pPr algn="ctr"/>
            <a:r>
              <a:rPr lang="ru-RU" sz="6000" baseline="0" dirty="0" smtClean="0">
                <a:latin typeface="Book Antiqua" panose="02040602050305030304" pitchFamily="18" charset="0"/>
                <a:ea typeface="Blogger Sans" panose="02000506030000020004" pitchFamily="50" charset="0"/>
              </a:rPr>
              <a:t>за внимание!</a:t>
            </a:r>
            <a:endParaRPr lang="ru-RU" sz="6000" dirty="0">
              <a:latin typeface="Book Antiqua" panose="02040602050305030304" pitchFamily="18" charset="0"/>
              <a:ea typeface="Blogger Sans" panose="02000506030000020004" pitchFamily="50" charset="0"/>
            </a:endParaRPr>
          </a:p>
        </p:txBody>
      </p:sp>
    </p:spTree>
    <p:extLst>
      <p:ext uri="{BB962C8B-B14F-4D97-AF65-F5344CB8AC3E}">
        <p14:creationId xmlns:p14="http://schemas.microsoft.com/office/powerpoint/2010/main" val="4247236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65915"/>
            <a:ext cx="10515600" cy="724773"/>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8737600" y="6356350"/>
            <a:ext cx="1301750" cy="365125"/>
          </a:xfrm>
          <a:prstGeom prst="rect">
            <a:avLst/>
          </a:prstGeom>
        </p:spPr>
        <p:txBody>
          <a:bodyPr vert="horz" lIns="91440" tIns="45720" rIns="91440" bIns="45720" rtlCol="0" anchor="ctr"/>
          <a:lstStyle>
            <a:lvl1pPr algn="l">
              <a:defRPr sz="1200">
                <a:solidFill>
                  <a:schemeClr val="tx1">
                    <a:tint val="75000"/>
                  </a:schemeClr>
                </a:solidFill>
                <a:latin typeface="Blogger Sans" panose="02000506030000020004" pitchFamily="50" charset="0"/>
                <a:ea typeface="Blogger Sans" panose="02000506030000020004" pitchFamily="50" charset="0"/>
              </a:defRPr>
            </a:lvl1pPr>
          </a:lstStyle>
          <a:p>
            <a:fld id="{007BCCCA-D0D7-4190-95BA-5D08F8F72979}" type="datetimeFigureOut">
              <a:rPr lang="ru-RU" smtClean="0"/>
              <a:pPr/>
              <a:t>16.08.2024</a:t>
            </a:fld>
            <a:endParaRPr lang="ru-RU" dirty="0"/>
          </a:p>
        </p:txBody>
      </p:sp>
      <p:sp>
        <p:nvSpPr>
          <p:cNvPr id="6" name="Номер слайда 5"/>
          <p:cNvSpPr>
            <a:spLocks noGrp="1"/>
          </p:cNvSpPr>
          <p:nvPr>
            <p:ph type="sldNum" sz="quarter" idx="4"/>
          </p:nvPr>
        </p:nvSpPr>
        <p:spPr>
          <a:xfrm>
            <a:off x="10391774" y="6356350"/>
            <a:ext cx="96202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03DC6B-32C4-4B33-B068-5484795C408B}" type="slidenum">
              <a:rPr lang="ru-RU" smtClean="0"/>
              <a:t>‹#›</a:t>
            </a:fld>
            <a:endParaRPr lang="ru-RU"/>
          </a:p>
        </p:txBody>
      </p:sp>
    </p:spTree>
    <p:extLst>
      <p:ext uri="{BB962C8B-B14F-4D97-AF65-F5344CB8AC3E}">
        <p14:creationId xmlns:p14="http://schemas.microsoft.com/office/powerpoint/2010/main" val="605896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9"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Book Antiqua" panose="0204060205030503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logger Sans Light" panose="02000506030000020004" pitchFamily="50" charset="0"/>
          <a:ea typeface="Blogger Sans Light" panose="02000506030000020004"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logger Sans Light" panose="02000506030000020004" pitchFamily="50" charset="0"/>
          <a:ea typeface="Blogger Sans Light" panose="02000506030000020004"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logger Sans Light" panose="02000506030000020004" pitchFamily="50" charset="0"/>
          <a:ea typeface="Blogger Sans Light" panose="02000506030000020004"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logger Sans Light" panose="02000506030000020004" pitchFamily="50" charset="0"/>
          <a:ea typeface="Blogger Sans Light" panose="02000506030000020004"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logger Sans Light" panose="02000506030000020004" pitchFamily="50" charset="0"/>
          <a:ea typeface="Blogger Sans Light" panose="02000506030000020004"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en-US" sz="2400" b="1" dirty="0"/>
              <a:t>Transport logistics in the organization of the distribution of medicines and other pharmaceutical </a:t>
            </a:r>
            <a:r>
              <a:rPr lang="en-US" sz="2400" b="1" dirty="0" smtClean="0"/>
              <a:t>products</a:t>
            </a:r>
            <a:r>
              <a:rPr lang="ru-RU" sz="2400" b="1" dirty="0" smtClean="0"/>
              <a:t/>
            </a:r>
            <a:br>
              <a:rPr lang="ru-RU" sz="2400" b="1" dirty="0" smtClean="0"/>
            </a:br>
            <a:r>
              <a:rPr lang="en-US" sz="2400" b="1" dirty="0" smtClean="0"/>
              <a:t>Lecture </a:t>
            </a:r>
            <a:r>
              <a:rPr lang="ru-RU" sz="2400" b="1" dirty="0" smtClean="0"/>
              <a:t>№8</a:t>
            </a:r>
            <a:endParaRPr lang="ru-RU" sz="2400" b="1" dirty="0"/>
          </a:p>
        </p:txBody>
      </p:sp>
      <p:sp>
        <p:nvSpPr>
          <p:cNvPr id="3" name="Подзаголовок 2"/>
          <p:cNvSpPr>
            <a:spLocks noGrp="1"/>
          </p:cNvSpPr>
          <p:nvPr>
            <p:ph type="subTitle" idx="1"/>
          </p:nvPr>
        </p:nvSpPr>
        <p:spPr/>
        <p:txBody>
          <a:bodyPr>
            <a:normAutofit fontScale="92500" lnSpcReduction="20000"/>
          </a:bodyPr>
          <a:lstStyle/>
          <a:p>
            <a:r>
              <a:rPr lang="en-US" b="1" dirty="0">
                <a:latin typeface="Times New Roman" panose="02020603050405020304" pitchFamily="18" charset="0"/>
                <a:cs typeface="Times New Roman" panose="02020603050405020304" pitchFamily="18" charset="0"/>
              </a:rPr>
              <a:t>Prof</a:t>
            </a:r>
            <a:r>
              <a:rPr lang="ru-RU" b="1"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Tuhbatullina</a:t>
            </a:r>
            <a:r>
              <a:rPr lang="en-US" b="1" dirty="0">
                <a:latin typeface="Times New Roman" panose="02020603050405020304" pitchFamily="18" charset="0"/>
                <a:cs typeface="Times New Roman" panose="02020603050405020304" pitchFamily="18" charset="0"/>
              </a:rPr>
              <a:t> R</a:t>
            </a:r>
            <a:r>
              <a:rPr lang="ru-RU" b="1"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G</a:t>
            </a:r>
            <a:r>
              <a:rPr lang="ru-RU" b="1"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Doctor of Pharmacy. </a:t>
            </a:r>
            <a:endParaRPr lang="ru-R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Honored Health Care Worker of the Republic of </a:t>
            </a:r>
            <a:r>
              <a:rPr lang="en-US" dirty="0" err="1">
                <a:latin typeface="Times New Roman" panose="02020603050405020304" pitchFamily="18" charset="0"/>
                <a:cs typeface="Times New Roman" panose="02020603050405020304" pitchFamily="18" charset="0"/>
              </a:rPr>
              <a:t>Tatarstan</a:t>
            </a:r>
            <a:r>
              <a:rPr lang="en-US"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Honored Health Care Worker of the Russian Federation</a:t>
            </a:r>
            <a:endParaRPr lang="ru-RU"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650648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65915"/>
            <a:ext cx="10515600" cy="238417"/>
          </a:xfrm>
        </p:spPr>
        <p:txBody>
          <a:bodyPr>
            <a:normAutofit fontScale="90000"/>
          </a:bodyPr>
          <a:lstStyle/>
          <a:p>
            <a:r>
              <a:rPr lang="ru-RU" altLang="ru-RU" sz="2400" b="1" dirty="0" err="1">
                <a:solidFill>
                  <a:srgbClr val="202124"/>
                </a:solidFill>
                <a:latin typeface="Times New Roman" panose="02020603050405020304" pitchFamily="18" charset="0"/>
                <a:cs typeface="Times New Roman" panose="02020603050405020304" pitchFamily="18" charset="0"/>
              </a:rPr>
              <a:t>What</a:t>
            </a:r>
            <a:r>
              <a:rPr lang="ru-RU" altLang="ru-RU" sz="2400" b="1" dirty="0">
                <a:solidFill>
                  <a:srgbClr val="202124"/>
                </a:solidFill>
                <a:latin typeface="Times New Roman" panose="02020603050405020304" pitchFamily="18" charset="0"/>
                <a:cs typeface="Times New Roman" panose="02020603050405020304" pitchFamily="18" charset="0"/>
              </a:rPr>
              <a:t> </a:t>
            </a:r>
            <a:r>
              <a:rPr lang="ru-RU" altLang="ru-RU" sz="2400" b="1" dirty="0" err="1">
                <a:solidFill>
                  <a:srgbClr val="202124"/>
                </a:solidFill>
                <a:latin typeface="Times New Roman" panose="02020603050405020304" pitchFamily="18" charset="0"/>
                <a:cs typeface="Times New Roman" panose="02020603050405020304" pitchFamily="18" charset="0"/>
              </a:rPr>
              <a:t>is</a:t>
            </a:r>
            <a:r>
              <a:rPr lang="ru-RU" altLang="ru-RU" sz="2400" b="1" dirty="0">
                <a:solidFill>
                  <a:srgbClr val="202124"/>
                </a:solidFill>
                <a:latin typeface="Times New Roman" panose="02020603050405020304" pitchFamily="18" charset="0"/>
                <a:cs typeface="Times New Roman" panose="02020603050405020304" pitchFamily="18" charset="0"/>
              </a:rPr>
              <a:t> a </a:t>
            </a:r>
            <a:r>
              <a:rPr lang="ru-RU" altLang="ru-RU" sz="2400" b="1" dirty="0" err="1">
                <a:solidFill>
                  <a:srgbClr val="202124"/>
                </a:solidFill>
                <a:latin typeface="Times New Roman" panose="02020603050405020304" pitchFamily="18" charset="0"/>
                <a:cs typeface="Times New Roman" panose="02020603050405020304" pitchFamily="18" charset="0"/>
              </a:rPr>
              <a:t>transport</a:t>
            </a:r>
            <a:r>
              <a:rPr lang="ru-RU" altLang="ru-RU" sz="2400" b="1" dirty="0">
                <a:solidFill>
                  <a:srgbClr val="202124"/>
                </a:solidFill>
                <a:latin typeface="Times New Roman" panose="02020603050405020304" pitchFamily="18" charset="0"/>
                <a:cs typeface="Times New Roman" panose="02020603050405020304" pitchFamily="18" charset="0"/>
              </a:rPr>
              <a:t> </a:t>
            </a:r>
            <a:r>
              <a:rPr lang="ru-RU" altLang="ru-RU" sz="2400" b="1" dirty="0" err="1">
                <a:solidFill>
                  <a:srgbClr val="202124"/>
                </a:solidFill>
                <a:latin typeface="Times New Roman" panose="02020603050405020304" pitchFamily="18" charset="0"/>
                <a:cs typeface="Times New Roman" panose="02020603050405020304" pitchFamily="18" charset="0"/>
              </a:rPr>
              <a:t>network</a:t>
            </a:r>
            <a:r>
              <a:rPr lang="ru-RU" altLang="ru-RU" sz="2400" b="1" dirty="0">
                <a:solidFill>
                  <a:srgbClr val="202124"/>
                </a:solidFill>
                <a:latin typeface="Times New Roman" panose="02020603050405020304" pitchFamily="18" charset="0"/>
                <a:cs typeface="Times New Roman" panose="02020603050405020304" pitchFamily="18" charset="0"/>
              </a:rPr>
              <a:t>? </a:t>
            </a:r>
            <a:r>
              <a:rPr lang="ru-RU" altLang="ru-RU" sz="2400" b="1" dirty="0" err="1">
                <a:solidFill>
                  <a:srgbClr val="202124"/>
                </a:solidFill>
                <a:latin typeface="Times New Roman" panose="02020603050405020304" pitchFamily="18" charset="0"/>
                <a:cs typeface="Times New Roman" panose="02020603050405020304" pitchFamily="18" charset="0"/>
              </a:rPr>
              <a:t>Coverage</a:t>
            </a:r>
            <a:r>
              <a:rPr lang="ru-RU" altLang="ru-RU" sz="2400" b="1" dirty="0">
                <a:solidFill>
                  <a:srgbClr val="202124"/>
                </a:solidFill>
                <a:latin typeface="Times New Roman" panose="02020603050405020304" pitchFamily="18" charset="0"/>
                <a:cs typeface="Times New Roman" panose="02020603050405020304" pitchFamily="18" charset="0"/>
              </a:rPr>
              <a:t> </a:t>
            </a:r>
            <a:r>
              <a:rPr lang="ru-RU" altLang="ru-RU" sz="2400" b="1" dirty="0" err="1">
                <a:solidFill>
                  <a:srgbClr val="202124"/>
                </a:solidFill>
                <a:latin typeface="Times New Roman" panose="02020603050405020304" pitchFamily="18" charset="0"/>
                <a:cs typeface="Times New Roman" panose="02020603050405020304" pitchFamily="18" charset="0"/>
              </a:rPr>
              <a:t>challenge</a:t>
            </a:r>
            <a:r>
              <a:rPr lang="ru-RU" altLang="ru-RU" sz="2400" b="1" dirty="0">
                <a:latin typeface="Times New Roman" panose="02020603050405020304" pitchFamily="18" charset="0"/>
                <a:cs typeface="Times New Roman" panose="02020603050405020304" pitchFamily="18" charset="0"/>
              </a:rPr>
              <a:t> </a:t>
            </a:r>
            <a:endParaRPr lang="ru-RU" sz="2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204332"/>
            <a:ext cx="10515600" cy="5452946"/>
          </a:xfrm>
        </p:spPr>
        <p:txBody>
          <a:bodyPr/>
          <a:lstStyle/>
          <a:p>
            <a:r>
              <a:rPr lang="en-US" sz="2400" dirty="0">
                <a:latin typeface="Times New Roman" panose="02020603050405020304" pitchFamily="18" charset="0"/>
                <a:cs typeface="Times New Roman" panose="02020603050405020304" pitchFamily="18" charset="0"/>
              </a:rPr>
              <a:t>Sometimes the average distance or travel time to a pharmacy or pharmacy is less important than the maximum service time. For example, the Ministry of Emergency Situations tries to respond to an emergency in the shortest possible time. This is an example of a coverage problem.</a:t>
            </a:r>
          </a:p>
          <a:p>
            <a:r>
              <a:rPr lang="en-US" sz="2400" dirty="0">
                <a:latin typeface="Times New Roman" panose="02020603050405020304" pitchFamily="18" charset="0"/>
                <a:cs typeface="Times New Roman" panose="02020603050405020304" pitchFamily="18" charset="0"/>
              </a:rPr>
              <a:t>We consider a variant of the coverage problem in which we need to determine the only pharmacy warehouse location that has the lowest value of the maximum time required to travel to another locality.</a:t>
            </a:r>
          </a:p>
          <a:p>
            <a:r>
              <a:rPr lang="en-US" dirty="0"/>
              <a:t>Example </a:t>
            </a:r>
            <a:r>
              <a:rPr lang="en-US" dirty="0" smtClean="0"/>
              <a:t>2 </a:t>
            </a:r>
            <a:r>
              <a:rPr lang="en-US" dirty="0"/>
              <a:t>Let's solve the coverage problem for the following scheme:</a:t>
            </a:r>
            <a:endParaRPr lang="ru-RU" dirty="0"/>
          </a:p>
          <a:p>
            <a:endParaRPr lang="ru-RU" dirty="0"/>
          </a:p>
          <a:p>
            <a:endParaRPr lang="ru-RU" dirty="0"/>
          </a:p>
        </p:txBody>
      </p:sp>
      <p:pic>
        <p:nvPicPr>
          <p:cNvPr id="4" name="Рисунок 3"/>
          <p:cNvPicPr>
            <a:picLocks noChangeAspect="1"/>
          </p:cNvPicPr>
          <p:nvPr/>
        </p:nvPicPr>
        <p:blipFill>
          <a:blip r:embed="rId2"/>
          <a:stretch>
            <a:fillRect/>
          </a:stretch>
        </p:blipFill>
        <p:spPr>
          <a:xfrm>
            <a:off x="838201" y="4293221"/>
            <a:ext cx="7235282" cy="2317786"/>
          </a:xfrm>
          <a:prstGeom prst="rect">
            <a:avLst/>
          </a:prstGeom>
        </p:spPr>
      </p:pic>
      <p:sp>
        <p:nvSpPr>
          <p:cNvPr id="5" name="Прямоугольник 4"/>
          <p:cNvSpPr/>
          <p:nvPr/>
        </p:nvSpPr>
        <p:spPr>
          <a:xfrm>
            <a:off x="8073484" y="4873083"/>
            <a:ext cx="3512634" cy="148311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FF0000"/>
                </a:solidFill>
              </a:rPr>
              <a:t>Example 2 Solve the problem on your own and then analyze it in the practical lesson</a:t>
            </a:r>
            <a:endParaRPr lang="ru-RU" dirty="0">
              <a:solidFill>
                <a:srgbClr val="FF0000"/>
              </a:solidFill>
            </a:endParaRPr>
          </a:p>
        </p:txBody>
      </p:sp>
    </p:spTree>
    <p:extLst>
      <p:ext uri="{BB962C8B-B14F-4D97-AF65-F5344CB8AC3E}">
        <p14:creationId xmlns:p14="http://schemas.microsoft.com/office/powerpoint/2010/main" val="1798396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65916"/>
            <a:ext cx="10515600" cy="305324"/>
          </a:xfrm>
        </p:spPr>
        <p:txBody>
          <a:bodyPr>
            <a:normAutofit fontScale="90000"/>
          </a:bodyPr>
          <a:lstStyle/>
          <a:p>
            <a:pPr algn="ctr"/>
            <a:r>
              <a:rPr lang="en-US" sz="2400" b="1" dirty="0">
                <a:latin typeface="Times New Roman" panose="02020603050405020304" pitchFamily="18" charset="0"/>
                <a:cs typeface="Times New Roman" panose="02020603050405020304" pitchFamily="18" charset="0"/>
              </a:rPr>
              <a:t>Does a pharmacist need knowledge of transport logistics?</a:t>
            </a:r>
            <a:endParaRPr lang="ru-RU" sz="2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12956" y="1271240"/>
            <a:ext cx="10840844" cy="5185316"/>
          </a:xfrm>
        </p:spPr>
        <p:txBody>
          <a:bodyPr>
            <a:noAutofit/>
          </a:bodyPr>
          <a:lstStyle/>
          <a:p>
            <a:r>
              <a:rPr lang="en-US" sz="2400" dirty="0">
                <a:latin typeface="Times New Roman" panose="02020603050405020304" pitchFamily="18" charset="0"/>
                <a:cs typeface="Times New Roman" panose="02020603050405020304" pitchFamily="18" charset="0"/>
              </a:rPr>
              <a:t>Understanding transport logistics by a pharmacist is extremely important, since the level of costs for the delivery of goods has significant amounts from 3 to 15%.</a:t>
            </a:r>
          </a:p>
          <a:p>
            <a:r>
              <a:rPr lang="en-US" sz="2400" dirty="0">
                <a:latin typeface="Times New Roman" panose="02020603050405020304" pitchFamily="18" charset="0"/>
                <a:cs typeface="Times New Roman" panose="02020603050405020304" pitchFamily="18" charset="0"/>
              </a:rPr>
              <a:t>The ability to choose the type of transport significantly affects the timeliness of delivery, the safety of goods and the level of prices for goods.</a:t>
            </a:r>
          </a:p>
          <a:p>
            <a:r>
              <a:rPr lang="en-US" sz="2400" dirty="0">
                <a:latin typeface="Times New Roman" panose="02020603050405020304" pitchFamily="18" charset="0"/>
                <a:cs typeface="Times New Roman" panose="02020603050405020304" pitchFamily="18" charset="0"/>
              </a:rPr>
              <a:t>The need for knowledge on the criteria for choosing a transport affects the cost of delivery, speed (delivery time), reliability (observance of the delivery schedule), availability (number of service points), frequency of shipments.</a:t>
            </a:r>
          </a:p>
          <a:p>
            <a:r>
              <a:rPr lang="en-US" sz="2400" dirty="0">
                <a:latin typeface="Times New Roman" panose="02020603050405020304" pitchFamily="18" charset="0"/>
                <a:cs typeface="Times New Roman" panose="02020603050405020304" pitchFamily="18" charset="0"/>
              </a:rPr>
              <a:t>The cheapest transport is water, capable of transporting the maximum number of various cargoes, incl. Bulky goods (medical equipment, for example). Disadvantage: slow-moving and weather-affected.</a:t>
            </a:r>
          </a:p>
          <a:p>
            <a:r>
              <a:rPr lang="en-US" sz="2400" dirty="0">
                <a:latin typeface="Times New Roman" panose="02020603050405020304" pitchFamily="18" charset="0"/>
                <a:cs typeface="Times New Roman" panose="02020603050405020304" pitchFamily="18" charset="0"/>
              </a:rPr>
              <a:t>Every year, 15-20% of perishable products are lost due to the transportation and storage system. Therefore, for the transportation of perishable drugs (serum, vaccines) over long distances, air transport is used.</a:t>
            </a:r>
          </a:p>
          <a:p>
            <a:r>
              <a:rPr lang="en-US" sz="2400" dirty="0">
                <a:latin typeface="Times New Roman" panose="02020603050405020304" pitchFamily="18" charset="0"/>
                <a:cs typeface="Times New Roman" panose="02020603050405020304" pitchFamily="18" charset="0"/>
              </a:rPr>
              <a:t>For the pharmaceutical industry, rail and road transport is used, while road transport provides a higher efficiency in the provision of services.</a:t>
            </a:r>
            <a:endParaRPr lang="ru-RU" sz="2400" dirty="0">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0893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2400" b="1" dirty="0" smtClean="0"/>
              <a:t>Does </a:t>
            </a:r>
            <a:r>
              <a:rPr lang="en-US" sz="2400" b="1" dirty="0"/>
              <a:t>a pharmacist need knowledge of transport logistics</a:t>
            </a:r>
            <a:r>
              <a:rPr lang="en-US" sz="2400" b="1" dirty="0" smtClean="0"/>
              <a:t>?</a:t>
            </a:r>
            <a:r>
              <a:rPr lang="en-US" sz="2400" b="1" dirty="0"/>
              <a:t> Forms and methods of transportation of goods</a:t>
            </a:r>
            <a:endParaRPr lang="ru-RU" sz="2400" b="1" dirty="0"/>
          </a:p>
        </p:txBody>
      </p:sp>
      <p:pic>
        <p:nvPicPr>
          <p:cNvPr id="6" name="Объект 5"/>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22341" y="1825624"/>
            <a:ext cx="5910147" cy="4742443"/>
          </a:xfrm>
          <a:prstGeom prst="rect">
            <a:avLst/>
          </a:prstGeom>
          <a:noFill/>
          <a:ln>
            <a:noFill/>
          </a:ln>
        </p:spPr>
      </p:pic>
    </p:spTree>
    <p:extLst>
      <p:ext uri="{BB962C8B-B14F-4D97-AF65-F5344CB8AC3E}">
        <p14:creationId xmlns:p14="http://schemas.microsoft.com/office/powerpoint/2010/main" val="1729180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680225"/>
            <a:ext cx="10515600" cy="267629"/>
          </a:xfrm>
        </p:spPr>
        <p:txBody>
          <a:bodyPr>
            <a:normAutofit fontScale="90000"/>
          </a:bodyPr>
          <a:lstStyle/>
          <a:p>
            <a:pPr algn="ctr"/>
            <a:r>
              <a:rPr lang="en-US" sz="2400" b="1">
                <a:latin typeface="Times New Roman" panose="02020603050405020304" pitchFamily="18" charset="0"/>
                <a:cs typeface="Times New Roman" panose="02020603050405020304" pitchFamily="18" charset="0"/>
              </a:rPr>
              <a:t>Forms and methods of transportation of goods</a:t>
            </a:r>
            <a:endParaRPr lang="ru-RU" sz="240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23385" y="947855"/>
            <a:ext cx="11474605" cy="5910146"/>
          </a:xfrm>
        </p:spPr>
        <p:txBody>
          <a:bodyPr>
            <a:noAutofit/>
          </a:bodyPr>
          <a:lstStyle/>
          <a:p>
            <a:r>
              <a:rPr lang="en-US" sz="2400" dirty="0">
                <a:latin typeface="Times New Roman" panose="02020603050405020304" pitchFamily="18" charset="0"/>
                <a:cs typeface="Times New Roman" panose="02020603050405020304" pitchFamily="18" charset="0"/>
              </a:rPr>
              <a:t>Mixed transportation of goods involves the use of more than one method of moving goods. It is used in cases where, due to the peculiarities of the development of the transport network, it is difficult to ensure direct delivery of goods over long distances using only one mode of transport, therefore, a complex transportation option is used using two modes of transport. The most common is such a method in which a truck passes a significant part of its path on a railway platform. This allows you to save fuel, and often turns out to be much cheaper.</a:t>
            </a:r>
          </a:p>
          <a:p>
            <a:r>
              <a:rPr lang="en-US" sz="2400" b="1" dirty="0">
                <a:latin typeface="Times New Roman" panose="02020603050405020304" pitchFamily="18" charset="0"/>
                <a:cs typeface="Times New Roman" panose="02020603050405020304" pitchFamily="18" charset="0"/>
              </a:rPr>
              <a:t>Containerization.</a:t>
            </a:r>
            <a:r>
              <a:rPr lang="en-US" sz="2400" dirty="0">
                <a:latin typeface="Times New Roman" panose="02020603050405020304" pitchFamily="18" charset="0"/>
                <a:cs typeface="Times New Roman" panose="02020603050405020304" pitchFamily="18" charset="0"/>
              </a:rPr>
              <a:t> Currently, the industry produces a wide range of containers, depending on their specialization, design features and carrying capacity. Containerization is widely used in the pharmacy service. Low-tonnage containers (up to 1.25 tons of gross weight) are used to deliver goods from a warehouse to large pharmacies. At the same time, an expert survey of pharmacy workers revealed the need for specialized small-sized box-type containers (about 25 kg) for packaging and transporting pharmaceutical products. The container should replace the mixed containers used in warehouses.</a:t>
            </a:r>
          </a:p>
          <a:p>
            <a:r>
              <a:rPr lang="en-US" sz="2400" dirty="0">
                <a:latin typeface="Times New Roman" panose="02020603050405020304" pitchFamily="18" charset="0"/>
                <a:cs typeface="Times New Roman" panose="02020603050405020304" pitchFamily="18" charset="0"/>
              </a:rPr>
              <a:t>The container can be used to supply small pharmacies, as well as to transport small consignments of goods, for example, in the "ring" method of delivering goods to </a:t>
            </a:r>
            <a:r>
              <a:rPr lang="ru-RU" sz="2400" dirty="0" smtClean="0">
                <a:latin typeface="Times New Roman" panose="02020603050405020304" pitchFamily="18" charset="0"/>
                <a:cs typeface="Times New Roman" panose="02020603050405020304" pitchFamily="18" charset="0"/>
              </a:rPr>
              <a:t>а </a:t>
            </a:r>
            <a:r>
              <a:rPr lang="en-US" sz="2400" dirty="0" smtClean="0">
                <a:latin typeface="Times New Roman" panose="02020603050405020304" pitchFamily="18" charset="0"/>
                <a:cs typeface="Times New Roman" panose="02020603050405020304" pitchFamily="18" charset="0"/>
              </a:rPr>
              <a:t>pharmacy</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6982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65916"/>
            <a:ext cx="10515600" cy="361080"/>
          </a:xfrm>
        </p:spPr>
        <p:txBody>
          <a:bodyPr>
            <a:normAutofit fontScale="90000"/>
          </a:bodyPr>
          <a:lstStyle/>
          <a:p>
            <a:pPr algn="ctr"/>
            <a:r>
              <a:rPr lang="en-US" sz="2400" b="1" dirty="0">
                <a:latin typeface="Times New Roman" panose="02020603050405020304" pitchFamily="18" charset="0"/>
                <a:cs typeface="Times New Roman" panose="02020603050405020304" pitchFamily="18" charset="0"/>
              </a:rPr>
              <a:t>Delivery methods of goods</a:t>
            </a:r>
            <a:endParaRPr lang="ru-RU" sz="2400" b="1" dirty="0">
              <a:latin typeface="Times New Roman" panose="02020603050405020304" pitchFamily="18" charset="0"/>
              <a:cs typeface="Times New Roman" panose="02020603050405020304" pitchFamily="18" charset="0"/>
            </a:endParaRPr>
          </a:p>
        </p:txBody>
      </p:sp>
      <p:sp>
        <p:nvSpPr>
          <p:cNvPr id="7" name="Объект 6"/>
          <p:cNvSpPr>
            <a:spLocks noGrp="1"/>
          </p:cNvSpPr>
          <p:nvPr>
            <p:ph idx="1"/>
          </p:nvPr>
        </p:nvSpPr>
        <p:spPr>
          <a:xfrm>
            <a:off x="345688" y="1215482"/>
            <a:ext cx="11318488" cy="5274527"/>
          </a:xfrm>
        </p:spPr>
        <p:txBody>
          <a:bodyPr>
            <a:normAutofit fontScale="85000" lnSpcReduction="20000"/>
          </a:bodyPr>
          <a:lstStyle/>
          <a:p>
            <a:pPr marL="0" indent="0">
              <a:buNone/>
            </a:pPr>
            <a:r>
              <a:rPr lang="en-US">
                <a:latin typeface="Times New Roman" panose="02020603050405020304" pitchFamily="18" charset="0"/>
                <a:cs typeface="Times New Roman" panose="02020603050405020304" pitchFamily="18" charset="0"/>
              </a:rPr>
              <a:t>1. </a:t>
            </a:r>
            <a:r>
              <a:rPr lang="en-US" dirty="0">
                <a:latin typeface="Times New Roman" panose="02020603050405020304" pitchFamily="18" charset="0"/>
                <a:cs typeface="Times New Roman" panose="02020603050405020304" pitchFamily="18" charset="0"/>
              </a:rPr>
              <a:t>"Pendulum" method of delivery of goods - a method in which transport from the warehouse is sent in one flight to one of the pharmacies and returned to the warehouse (one flight). This delivery method is used when shipping large consignments of goods to one recipient, i.e. when the volume of the delivered goods is equal to or close to the maximum carrying capacity of the vehicle used.</a:t>
            </a:r>
            <a:endParaRPr lang="ru-RU">
              <a:latin typeface="Times New Roman" panose="02020603050405020304" pitchFamily="18" charset="0"/>
              <a:cs typeface="Times New Roman" panose="02020603050405020304" pitchFamily="18" charset="0"/>
            </a:endParaRPr>
          </a:p>
          <a:p>
            <a:pPr marL="0" indent="0">
              <a:buNone/>
            </a:pPr>
            <a:r>
              <a:rPr lang="en-US">
                <a:latin typeface="Times New Roman" panose="02020603050405020304" pitchFamily="18" charset="0"/>
                <a:cs typeface="Times New Roman" panose="02020603050405020304" pitchFamily="18" charset="0"/>
              </a:rPr>
              <a:t>2. </a:t>
            </a:r>
            <a:r>
              <a:rPr lang="en-US" dirty="0">
                <a:latin typeface="Times New Roman" panose="02020603050405020304" pitchFamily="18" charset="0"/>
                <a:cs typeface="Times New Roman" panose="02020603050405020304" pitchFamily="18" charset="0"/>
              </a:rPr>
              <a:t>"Ring" method of delivery of goods - a method in which one truck from a warehouse in one flight delivers goods to several pharmacies. "Ring" delivery is used for the delivery of goods in small lots, i.e. when a consignment of goods intended for one recipient is significantly less than the carrying capacity of the vehicle used. This shipping method is widely used:</a:t>
            </a:r>
            <a:endParaRPr lang="ru-RU">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when sending goods from a pharmacy warehouse to pharmacies;</a:t>
            </a:r>
          </a:p>
          <a:p>
            <a:r>
              <a:rPr lang="en-US" dirty="0">
                <a:latin typeface="Times New Roman" panose="02020603050405020304" pitchFamily="18" charset="0"/>
                <a:cs typeface="Times New Roman" panose="02020603050405020304" pitchFamily="18" charset="0"/>
              </a:rPr>
              <a:t>with the planned delivery of goods to small pharmacies;</a:t>
            </a:r>
          </a:p>
          <a:p>
            <a:r>
              <a:rPr lang="en-US" dirty="0">
                <a:latin typeface="Times New Roman" panose="02020603050405020304" pitchFamily="18" charset="0"/>
                <a:cs typeface="Times New Roman" panose="02020603050405020304" pitchFamily="18" charset="0"/>
              </a:rPr>
              <a:t>in case of violation of the terms of shipment of goods to suppliers to the pharmacy warehouse, in case of sending the goods as they arrive at the pharmacy warehouse;</a:t>
            </a:r>
          </a:p>
          <a:p>
            <a:pPr marL="0" indent="0">
              <a:buNone/>
            </a:pPr>
            <a:r>
              <a:rPr lang="en-US" dirty="0">
                <a:latin typeface="Times New Roman" panose="02020603050405020304" pitchFamily="18" charset="0"/>
                <a:cs typeface="Times New Roman" panose="02020603050405020304" pitchFamily="18" charset="0"/>
              </a:rPr>
              <a:t>Taking into account the comparability of the distance, the volume of imported goods, transport tariffs, it has been established that the pendulum delivery can be more than 1.5 times more economical and more efficient than the “ring delivery”</a:t>
            </a:r>
            <a:endParaRPr lang="ru-RU">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878800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65916"/>
            <a:ext cx="10515600" cy="361080"/>
          </a:xfrm>
        </p:spPr>
        <p:txBody>
          <a:bodyPr>
            <a:normAutofit fontScale="90000"/>
          </a:bodyPr>
          <a:lstStyle/>
          <a:p>
            <a:pPr algn="ctr"/>
            <a:r>
              <a:rPr lang="en-US" sz="2400" b="1" dirty="0">
                <a:latin typeface="Times New Roman" panose="02020603050405020304" pitchFamily="18" charset="0"/>
                <a:cs typeface="Times New Roman" panose="02020603050405020304" pitchFamily="18" charset="0"/>
              </a:rPr>
              <a:t>Delivery methods of goods</a:t>
            </a:r>
            <a:endParaRPr lang="ru-RU" sz="2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68712" y="1237784"/>
            <a:ext cx="11117766" cy="5441795"/>
          </a:xfrm>
        </p:spPr>
        <p:txBody>
          <a:bodyPr>
            <a:noAutofit/>
          </a:bodyPr>
          <a:lstStyle/>
          <a:p>
            <a:pPr marL="0" indent="0">
              <a:buNone/>
            </a:pPr>
            <a:r>
              <a:rPr lang="en-US" sz="2400">
                <a:latin typeface="Times New Roman" panose="02020603050405020304" pitchFamily="18" charset="0"/>
                <a:cs typeface="Times New Roman" panose="02020603050405020304" pitchFamily="18" charset="0"/>
              </a:rPr>
              <a:t>3. </a:t>
            </a:r>
            <a:r>
              <a:rPr lang="en-US" sz="2400" dirty="0">
                <a:latin typeface="Times New Roman" panose="02020603050405020304" pitchFamily="18" charset="0"/>
                <a:cs typeface="Times New Roman" panose="02020603050405020304" pitchFamily="18" charset="0"/>
              </a:rPr>
              <a:t>"transit" method of delivery of goods - a method in which the goods from the supplier are delivered to the pharmacy by the warehouse forwarder, bypassing the warehouse storage departments. Otherwise, the order is preserved, the release of invoices is made.</a:t>
            </a:r>
            <a:endParaRPr lang="ru-RU" sz="2400">
              <a:latin typeface="Times New Roman" panose="02020603050405020304" pitchFamily="18" charset="0"/>
              <a:cs typeface="Times New Roman" panose="02020603050405020304" pitchFamily="18" charset="0"/>
            </a:endParaRPr>
          </a:p>
          <a:p>
            <a:pPr marL="0" indent="0">
              <a:buNone/>
            </a:pPr>
            <a:r>
              <a:rPr lang="en-US" sz="2400">
                <a:latin typeface="Times New Roman" panose="02020603050405020304" pitchFamily="18" charset="0"/>
                <a:cs typeface="Times New Roman" panose="02020603050405020304" pitchFamily="18" charset="0"/>
              </a:rPr>
              <a:t>4. </a:t>
            </a:r>
            <a:r>
              <a:rPr lang="en-US" sz="2400" dirty="0">
                <a:latin typeface="Times New Roman" panose="02020603050405020304" pitchFamily="18" charset="0"/>
                <a:cs typeface="Times New Roman" panose="02020603050405020304" pitchFamily="18" charset="0"/>
              </a:rPr>
              <a:t>express companies - firms that provide fast delivery of small consignments of goods within a few hours. These firms can provide transport services more quickly and efficiently than other transport companies.</a:t>
            </a:r>
          </a:p>
          <a:p>
            <a:pPr marL="0" indent="0">
              <a:buNone/>
            </a:pPr>
            <a:r>
              <a:rPr lang="en-US" sz="2400" dirty="0">
                <a:latin typeface="Times New Roman" panose="02020603050405020304" pitchFamily="18" charset="0"/>
                <a:cs typeface="Times New Roman" panose="02020603050405020304" pitchFamily="18" charset="0"/>
              </a:rPr>
              <a:t>TARGET MANAGEMENT OF THE DEVELOPMENT OF THE REGIONAL TRANSPORT SERVICE SYSTEM</a:t>
            </a:r>
          </a:p>
          <a:p>
            <a:r>
              <a:rPr lang="en-US" sz="2400" dirty="0">
                <a:latin typeface="Times New Roman" panose="02020603050405020304" pitchFamily="18" charset="0"/>
                <a:cs typeface="Times New Roman" panose="02020603050405020304" pitchFamily="18" charset="0"/>
              </a:rPr>
              <a:t>The process of forming the objectives of the development of the transport service system of the region is divided into three phases:</a:t>
            </a:r>
          </a:p>
          <a:p>
            <a:r>
              <a:rPr lang="en-US" sz="2400" dirty="0">
                <a:latin typeface="Times New Roman" panose="02020603050405020304" pitchFamily="18" charset="0"/>
                <a:cs typeface="Times New Roman" panose="02020603050405020304" pitchFamily="18" charset="0"/>
              </a:rPr>
              <a:t>structuring (decomposing) problematic situations in order to reveal the causes of their occurrence;</a:t>
            </a:r>
          </a:p>
          <a:p>
            <a:r>
              <a:rPr lang="en-US" sz="2400" dirty="0">
                <a:latin typeface="Times New Roman" panose="02020603050405020304" pitchFamily="18" charset="0"/>
                <a:cs typeface="Times New Roman" panose="02020603050405020304" pitchFamily="18" charset="0"/>
              </a:rPr>
              <a:t>formation of a "tree of goals" for the development of the transport service system;</a:t>
            </a:r>
          </a:p>
          <a:p>
            <a:r>
              <a:rPr lang="en-US" sz="2400" dirty="0">
                <a:latin typeface="Times New Roman" panose="02020603050405020304" pitchFamily="18" charset="0"/>
                <a:cs typeface="Times New Roman" panose="02020603050405020304" pitchFamily="18" charset="0"/>
              </a:rPr>
              <a:t>setting specific goals to achieve goals.</a:t>
            </a:r>
            <a:endParaRPr lang="ru-RU" sz="2400">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2016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65916"/>
            <a:ext cx="10515600" cy="338778"/>
          </a:xfrm>
        </p:spPr>
        <p:txBody>
          <a:bodyPr>
            <a:normAutofit fontScale="90000"/>
          </a:bodyPr>
          <a:lstStyle/>
          <a:p>
            <a:pPr algn="ctr"/>
            <a:r>
              <a:rPr lang="en-US" sz="2400" b="1">
                <a:latin typeface="Times New Roman" panose="02020603050405020304" pitchFamily="18" charset="0"/>
                <a:cs typeface="Times New Roman" panose="02020603050405020304" pitchFamily="18" charset="0"/>
              </a:rPr>
              <a:t>Delivery methods of goods</a:t>
            </a:r>
            <a:endParaRPr lang="ru-RU" sz="2400" b="1">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35620" y="1304694"/>
            <a:ext cx="11106614" cy="5252223"/>
          </a:xfrm>
        </p:spPr>
        <p:txBody>
          <a:bodyPr>
            <a:normAutofit/>
          </a:bodyPr>
          <a:lstStyle/>
          <a:p>
            <a:pPr marL="0" indent="0">
              <a:buNone/>
            </a:pPr>
            <a:r>
              <a:rPr lang="en-US" sz="2400">
                <a:latin typeface="Times New Roman" panose="02020603050405020304" pitchFamily="18" charset="0"/>
                <a:cs typeface="Times New Roman" panose="02020603050405020304" pitchFamily="18" charset="0"/>
              </a:rPr>
              <a:t>The most commonly used method of achieving the goal is the formation of a "tree of goals": the division of the main goal into subgoals according to certain rules with the formation of several levels. </a:t>
            </a:r>
            <a:r>
              <a:rPr lang="en-US" sz="2400" dirty="0">
                <a:latin typeface="Times New Roman" panose="02020603050405020304" pitchFamily="18" charset="0"/>
                <a:cs typeface="Times New Roman" panose="02020603050405020304" pitchFamily="18" charset="0"/>
              </a:rPr>
              <a:t>The detail of the goals increases as you move from the first level to the next. The structure of goals of the "tree" type according to the degree of determinism:</a:t>
            </a:r>
          </a:p>
          <a:p>
            <a:r>
              <a:rPr lang="en-US" sz="2400" dirty="0">
                <a:latin typeface="Times New Roman" panose="02020603050405020304" pitchFamily="18" charset="0"/>
                <a:cs typeface="Times New Roman" panose="02020603050405020304" pitchFamily="18" charset="0"/>
              </a:rPr>
              <a:t>With strictly deterministic levels, indicators of any level are associated with indicators of only neighboring levels;</a:t>
            </a:r>
          </a:p>
          <a:p>
            <a:r>
              <a:rPr lang="en-US" sz="2400" dirty="0">
                <a:latin typeface="Times New Roman" panose="02020603050405020304" pitchFamily="18" charset="0"/>
                <a:cs typeface="Times New Roman" panose="02020603050405020304" pitchFamily="18" charset="0"/>
              </a:rPr>
              <a:t>With weakly deterministic levels - indicators of any level are associated with indicators of any levels</a:t>
            </a:r>
          </a:p>
          <a:p>
            <a:r>
              <a:rPr lang="en-US" sz="2400" dirty="0">
                <a:latin typeface="Times New Roman" panose="02020603050405020304" pitchFamily="18" charset="0"/>
                <a:cs typeface="Times New Roman" panose="02020603050405020304" pitchFamily="18" charset="0"/>
              </a:rPr>
              <a:t>With non-deterministic levels, there is only one indicator at each level.</a:t>
            </a:r>
            <a:endParaRPr lang="ru-RU" sz="2400">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a:p>
            <a:r>
              <a:rPr lang="en-US" sz="2400" b="1">
                <a:latin typeface="Times New Roman" panose="02020603050405020304" pitchFamily="18" charset="0"/>
                <a:cs typeface="Times New Roman" panose="02020603050405020304" pitchFamily="18" charset="0"/>
              </a:rPr>
              <a:t>The following diagram shows the relationship of all structures in transport logistics</a:t>
            </a:r>
            <a:endParaRPr lang="ru-RU" sz="2400" b="1">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5421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49659" y="1825624"/>
            <a:ext cx="9244361" cy="4831653"/>
          </a:xfrm>
        </p:spPr>
      </p:pic>
    </p:spTree>
    <p:extLst>
      <p:ext uri="{BB962C8B-B14F-4D97-AF65-F5344CB8AC3E}">
        <p14:creationId xmlns:p14="http://schemas.microsoft.com/office/powerpoint/2010/main" val="1360767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0315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03478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65916"/>
            <a:ext cx="10515600" cy="528348"/>
          </a:xfrm>
        </p:spPr>
        <p:txBody>
          <a:bodyPr>
            <a:noAutofit/>
          </a:bodyPr>
          <a:lstStyle/>
          <a:p>
            <a:pPr algn="ctr"/>
            <a:r>
              <a:rPr lang="en-US" sz="2400" b="1" dirty="0"/>
              <a:t>Transport logistics</a:t>
            </a:r>
            <a:r>
              <a:rPr lang="ru-RU" sz="2400" b="1" dirty="0"/>
              <a:t/>
            </a:r>
            <a:br>
              <a:rPr lang="ru-RU" sz="2400" b="1" dirty="0"/>
            </a:br>
            <a:endParaRPr lang="ru-RU" sz="2400" b="1" dirty="0"/>
          </a:p>
        </p:txBody>
      </p:sp>
      <p:sp>
        <p:nvSpPr>
          <p:cNvPr id="3" name="Объект 2"/>
          <p:cNvSpPr>
            <a:spLocks noGrp="1"/>
          </p:cNvSpPr>
          <p:nvPr>
            <p:ph idx="1"/>
          </p:nvPr>
        </p:nvSpPr>
        <p:spPr>
          <a:xfrm>
            <a:off x="457200" y="1494263"/>
            <a:ext cx="11285034" cy="4682700"/>
          </a:xfrm>
        </p:spPr>
        <p:txBody>
          <a:bodyPr>
            <a:normAutofit fontScale="92500" lnSpcReduction="20000"/>
          </a:bodyPr>
          <a:lstStyle/>
          <a:p>
            <a:r>
              <a:rPr lang="en-US" dirty="0">
                <a:latin typeface="Times New Roman" panose="02020603050405020304" pitchFamily="18" charset="0"/>
                <a:cs typeface="Times New Roman" panose="02020603050405020304" pitchFamily="18" charset="0"/>
              </a:rPr>
              <a:t>When managing material flows in transport areas, specific tasks of transport logistics are solved. The total volume of transport work performed in the process of bringing the material flow from the primary source of raw materials to the final consumer can be divided into two large groups (approximately equal):</a:t>
            </a:r>
          </a:p>
          <a:p>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work performed by vehicles belonging to special transport organizations (public transport);</a:t>
            </a:r>
          </a:p>
          <a:p>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work performed by the own transport of all other (non-transport) enterprises.</a:t>
            </a:r>
            <a:endParaRPr lang="ru-RU"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Just like other functional areas of logistics, transport logistics has no clearly defined boundaries. Methods of transport logistics are used in the organization of any transportation. However, the priority object of study and management here is the material flow that takes place in the process of transportation by public transport.</a:t>
            </a:r>
          </a:p>
          <a:p>
            <a:pPr marL="0" indent="0">
              <a:buNone/>
            </a:pPr>
            <a:r>
              <a:rPr lang="en-US" dirty="0">
                <a:latin typeface="Times New Roman" panose="02020603050405020304" pitchFamily="18" charset="0"/>
                <a:cs typeface="Times New Roman" panose="02020603050405020304" pitchFamily="18" charset="0"/>
              </a:rPr>
              <a:t>Transport is a branch of material production that transports people and goods. Transport must have reserves of throughput and wire capacity in transportation under any conditions.</a:t>
            </a:r>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2383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65916"/>
            <a:ext cx="10515600" cy="361080"/>
          </a:xfrm>
        </p:spPr>
        <p:txBody>
          <a:bodyPr>
            <a:normAutofit fontScale="90000"/>
          </a:bodyPr>
          <a:lstStyle/>
          <a:p>
            <a:pPr algn="ctr"/>
            <a:r>
              <a:rPr lang="en-US" sz="2400" b="1" dirty="0">
                <a:latin typeface="Times New Roman" panose="02020603050405020304" pitchFamily="18" charset="0"/>
                <a:cs typeface="Times New Roman" panose="02020603050405020304" pitchFamily="18" charset="0"/>
              </a:rPr>
              <a:t>Types of transport. Marking</a:t>
            </a:r>
            <a:endParaRPr lang="ru-RU" sz="2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01805" y="1326996"/>
            <a:ext cx="11296185" cy="5174165"/>
          </a:xfrm>
        </p:spPr>
        <p:txBody>
          <a:bodyPr/>
          <a:lstStyle/>
          <a:p>
            <a:r>
              <a:rPr lang="en-US" dirty="0">
                <a:latin typeface="Times New Roman" panose="02020603050405020304" pitchFamily="18" charset="0"/>
                <a:cs typeface="Times New Roman" panose="02020603050405020304" pitchFamily="18" charset="0"/>
              </a:rPr>
              <a:t>There are five types of transport: road, rail, air, water and pipeline. If two or more modes of transport are involved in the transportation to realize the advantages of each mode of transport, then it is called mixed transportation. Criteria for choosing the mode of transportation: cost + speed + safety + reputation. Marking commodity (industrial) marking; shipping label;</a:t>
            </a:r>
          </a:p>
          <a:p>
            <a:r>
              <a:rPr lang="en-US" dirty="0">
                <a:latin typeface="Times New Roman" panose="02020603050405020304" pitchFamily="18" charset="0"/>
                <a:cs typeface="Times New Roman" panose="02020603050405020304" pitchFamily="18" charset="0"/>
              </a:rPr>
              <a:t>special warning label.</a:t>
            </a:r>
            <a:endParaRPr lang="ru-R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For example</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1st </a:t>
            </a:r>
            <a:r>
              <a:rPr lang="en-US" dirty="0" smtClean="0">
                <a:latin typeface="Times New Roman" panose="02020603050405020304" pitchFamily="18" charset="0"/>
                <a:cs typeface="Times New Roman" panose="02020603050405020304" pitchFamily="18" charset="0"/>
              </a:rPr>
              <a:t>row</a:t>
            </a:r>
            <a:r>
              <a:rPr lang="ru-RU"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carefully </a:t>
            </a:r>
            <a:r>
              <a:rPr lang="en-US" dirty="0">
                <a:latin typeface="Times New Roman" panose="02020603050405020304" pitchFamily="18" charset="0"/>
                <a:cs typeface="Times New Roman" panose="02020603050405020304" pitchFamily="18" charset="0"/>
              </a:rPr>
              <a:t>fragile, keep out of the sun, </a:t>
            </a:r>
            <a:endParaRPr lang="ru-RU"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keep </a:t>
            </a:r>
            <a:r>
              <a:rPr lang="en-US" dirty="0">
                <a:latin typeface="Times New Roman" panose="02020603050405020304" pitchFamily="18" charset="0"/>
                <a:cs typeface="Times New Roman" panose="02020603050405020304" pitchFamily="18" charset="0"/>
              </a:rPr>
              <a:t>out of moisture, keep out of radiation, sealed</a:t>
            </a:r>
            <a:endParaRPr lang="ru-RU" dirty="0">
              <a:latin typeface="Times New Roman" panose="02020603050405020304" pitchFamily="18" charset="0"/>
              <a:cs typeface="Times New Roman" panose="02020603050405020304" pitchFamily="18" charset="0"/>
            </a:endParaRPr>
          </a:p>
          <a:p>
            <a:endParaRPr lang="ru-RU" dirty="0"/>
          </a:p>
          <a:p>
            <a:endParaRPr lang="ru-RU" dirty="0"/>
          </a:p>
        </p:txBody>
      </p:sp>
      <p:pic>
        <p:nvPicPr>
          <p:cNvPr id="4" name="Рисунок 3"/>
          <p:cNvPicPr>
            <a:picLocks noChangeAspect="1"/>
          </p:cNvPicPr>
          <p:nvPr/>
        </p:nvPicPr>
        <p:blipFill>
          <a:blip r:embed="rId2"/>
          <a:stretch>
            <a:fillRect/>
          </a:stretch>
        </p:blipFill>
        <p:spPr>
          <a:xfrm>
            <a:off x="8140389" y="3445727"/>
            <a:ext cx="3824869" cy="3343956"/>
          </a:xfrm>
          <a:prstGeom prst="rect">
            <a:avLst/>
          </a:prstGeom>
        </p:spPr>
      </p:pic>
    </p:spTree>
    <p:extLst>
      <p:ext uri="{BB962C8B-B14F-4D97-AF65-F5344CB8AC3E}">
        <p14:creationId xmlns:p14="http://schemas.microsoft.com/office/powerpoint/2010/main" val="3261639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713679"/>
            <a:ext cx="10515600" cy="323384"/>
          </a:xfrm>
        </p:spPr>
        <p:txBody>
          <a:bodyPr>
            <a:noAutofit/>
          </a:bodyPr>
          <a:lstStyle/>
          <a:p>
            <a:pPr algn="ctr"/>
            <a:r>
              <a:rPr lang="en-US" sz="2400" b="1" dirty="0"/>
              <a:t>Stage scheme of transportation</a:t>
            </a:r>
            <a:endParaRPr lang="ru-RU" sz="2400" b="1" dirty="0"/>
          </a:p>
        </p:txBody>
      </p:sp>
      <p:sp>
        <p:nvSpPr>
          <p:cNvPr id="3" name="Объект 2"/>
          <p:cNvSpPr>
            <a:spLocks noGrp="1"/>
          </p:cNvSpPr>
          <p:nvPr>
            <p:ph idx="1"/>
          </p:nvPr>
        </p:nvSpPr>
        <p:spPr>
          <a:xfrm>
            <a:off x="361656" y="1232210"/>
            <a:ext cx="11184673" cy="5363737"/>
          </a:xfrm>
        </p:spPr>
        <p:txBody>
          <a:bodyPr/>
          <a:lstStyle/>
          <a:p>
            <a:endParaRPr lang="ru-RU" dirty="0"/>
          </a:p>
        </p:txBody>
      </p:sp>
      <p:sp>
        <p:nvSpPr>
          <p:cNvPr id="4" name="Прямоугольник 3"/>
          <p:cNvSpPr/>
          <p:nvPr/>
        </p:nvSpPr>
        <p:spPr>
          <a:xfrm>
            <a:off x="838200" y="1405053"/>
            <a:ext cx="3098179" cy="1148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Step </a:t>
            </a:r>
            <a:r>
              <a:rPr lang="en-US" dirty="0" smtClean="0"/>
              <a:t>1</a:t>
            </a:r>
            <a:r>
              <a:rPr lang="ru-RU" dirty="0"/>
              <a:t>.</a:t>
            </a:r>
            <a:r>
              <a:rPr lang="en-US" dirty="0" smtClean="0"/>
              <a:t> </a:t>
            </a:r>
            <a:r>
              <a:rPr lang="en-US" dirty="0"/>
              <a:t>Preparing the cargo for transportation</a:t>
            </a:r>
            <a:endParaRPr lang="ru-RU" dirty="0"/>
          </a:p>
        </p:txBody>
      </p:sp>
      <p:sp>
        <p:nvSpPr>
          <p:cNvPr id="5" name="Прямоугольник 4"/>
          <p:cNvSpPr/>
          <p:nvPr/>
        </p:nvSpPr>
        <p:spPr>
          <a:xfrm>
            <a:off x="855858" y="2732048"/>
            <a:ext cx="3098179" cy="100361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Step2 </a:t>
            </a:r>
            <a:r>
              <a:rPr lang="ru-RU" dirty="0" smtClean="0"/>
              <a:t>. </a:t>
            </a:r>
            <a:r>
              <a:rPr lang="en-US" dirty="0" smtClean="0"/>
              <a:t> </a:t>
            </a:r>
            <a:r>
              <a:rPr lang="en-US" dirty="0"/>
              <a:t>L</a:t>
            </a:r>
            <a:r>
              <a:rPr lang="en-US" dirty="0" smtClean="0"/>
              <a:t>oading</a:t>
            </a:r>
            <a:endParaRPr lang="ru-RU" dirty="0"/>
          </a:p>
        </p:txBody>
      </p:sp>
      <p:sp>
        <p:nvSpPr>
          <p:cNvPr id="6" name="Прямоугольник 5"/>
          <p:cNvSpPr/>
          <p:nvPr/>
        </p:nvSpPr>
        <p:spPr>
          <a:xfrm rot="10800000" flipV="1">
            <a:off x="838200" y="3914079"/>
            <a:ext cx="3098179" cy="103706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Step3</a:t>
            </a:r>
            <a:r>
              <a:rPr lang="ru-RU" dirty="0" smtClean="0"/>
              <a:t>. </a:t>
            </a:r>
            <a:r>
              <a:rPr lang="en-US" dirty="0"/>
              <a:t>T</a:t>
            </a:r>
            <a:r>
              <a:rPr lang="en-US" dirty="0" smtClean="0"/>
              <a:t>ransportation</a:t>
            </a:r>
            <a:endParaRPr lang="ru-RU" dirty="0"/>
          </a:p>
        </p:txBody>
      </p:sp>
      <p:sp>
        <p:nvSpPr>
          <p:cNvPr id="7" name="Прямоугольник 6"/>
          <p:cNvSpPr/>
          <p:nvPr/>
        </p:nvSpPr>
        <p:spPr>
          <a:xfrm>
            <a:off x="838199" y="5285679"/>
            <a:ext cx="2920348" cy="103706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St</a:t>
            </a:r>
            <a:r>
              <a:rPr lang="ru-RU" dirty="0" smtClean="0"/>
              <a:t>ер </a:t>
            </a:r>
            <a:r>
              <a:rPr lang="en-US" dirty="0" smtClean="0"/>
              <a:t>8</a:t>
            </a:r>
            <a:r>
              <a:rPr lang="en-US" dirty="0"/>
              <a:t>. Rolling stock delivery</a:t>
            </a:r>
            <a:endParaRPr lang="ru-RU" dirty="0"/>
          </a:p>
        </p:txBody>
      </p:sp>
      <p:sp>
        <p:nvSpPr>
          <p:cNvPr id="8" name="Прямоугольник 7"/>
          <p:cNvSpPr/>
          <p:nvPr/>
        </p:nvSpPr>
        <p:spPr>
          <a:xfrm>
            <a:off x="8051181" y="1405053"/>
            <a:ext cx="3200400" cy="1148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St</a:t>
            </a:r>
            <a:r>
              <a:rPr lang="ru-RU" dirty="0" smtClean="0"/>
              <a:t>ер </a:t>
            </a:r>
            <a:r>
              <a:rPr lang="en-US" dirty="0" smtClean="0"/>
              <a:t> </a:t>
            </a:r>
            <a:r>
              <a:rPr lang="en-US" dirty="0"/>
              <a:t>7. Storage of cargo</a:t>
            </a:r>
            <a:endParaRPr lang="ru-RU" dirty="0"/>
          </a:p>
        </p:txBody>
      </p:sp>
      <p:sp>
        <p:nvSpPr>
          <p:cNvPr id="9" name="Прямоугольник 8"/>
          <p:cNvSpPr/>
          <p:nvPr/>
        </p:nvSpPr>
        <p:spPr>
          <a:xfrm rot="10800000" flipV="1">
            <a:off x="8051181" y="2743199"/>
            <a:ext cx="3200400" cy="99245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step </a:t>
            </a:r>
            <a:r>
              <a:rPr lang="en-US" dirty="0"/>
              <a:t>6. Unloading</a:t>
            </a:r>
            <a:endParaRPr lang="ru-RU" dirty="0"/>
          </a:p>
        </p:txBody>
      </p:sp>
      <p:sp>
        <p:nvSpPr>
          <p:cNvPr id="10" name="Прямоугольник 9"/>
          <p:cNvSpPr/>
          <p:nvPr/>
        </p:nvSpPr>
        <p:spPr>
          <a:xfrm>
            <a:off x="8051181" y="4036741"/>
            <a:ext cx="3200400" cy="99245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Step5</a:t>
            </a:r>
            <a:r>
              <a:rPr lang="ru-RU" dirty="0" smtClean="0"/>
              <a:t>. </a:t>
            </a:r>
            <a:r>
              <a:rPr lang="en-US" dirty="0" smtClean="0"/>
              <a:t>Transportation</a:t>
            </a:r>
            <a:endParaRPr lang="ru-RU" dirty="0"/>
          </a:p>
        </p:txBody>
      </p:sp>
      <p:sp>
        <p:nvSpPr>
          <p:cNvPr id="11" name="Прямоугольник 10"/>
          <p:cNvSpPr/>
          <p:nvPr/>
        </p:nvSpPr>
        <p:spPr>
          <a:xfrm>
            <a:off x="8051182" y="5207619"/>
            <a:ext cx="3200400" cy="111512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St</a:t>
            </a:r>
            <a:r>
              <a:rPr lang="ru-RU" dirty="0"/>
              <a:t>ер </a:t>
            </a:r>
            <a:r>
              <a:rPr lang="en-US" dirty="0" smtClean="0"/>
              <a:t>9. </a:t>
            </a:r>
            <a:r>
              <a:rPr lang="en-US" dirty="0"/>
              <a:t>Rolling stock delivery</a:t>
            </a:r>
            <a:endParaRPr lang="ru-RU" dirty="0"/>
          </a:p>
        </p:txBody>
      </p:sp>
      <p:sp>
        <p:nvSpPr>
          <p:cNvPr id="12" name="Скругленный прямоугольник 11"/>
          <p:cNvSpPr/>
          <p:nvPr/>
        </p:nvSpPr>
        <p:spPr>
          <a:xfrm>
            <a:off x="4650059" y="4527395"/>
            <a:ext cx="2749251" cy="15388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St</a:t>
            </a:r>
            <a:r>
              <a:rPr lang="ru-RU" dirty="0" smtClean="0"/>
              <a:t>ер</a:t>
            </a:r>
            <a:r>
              <a:rPr lang="en-US" dirty="0" smtClean="0"/>
              <a:t> </a:t>
            </a:r>
            <a:r>
              <a:rPr lang="en-US" dirty="0"/>
              <a:t>4. Transfer of cargo from one mode of transportation to another</a:t>
            </a:r>
            <a:endParaRPr lang="ru-RU" dirty="0"/>
          </a:p>
        </p:txBody>
      </p:sp>
      <p:sp>
        <p:nvSpPr>
          <p:cNvPr id="14" name="Развернутая стрелка 13"/>
          <p:cNvSpPr/>
          <p:nvPr/>
        </p:nvSpPr>
        <p:spPr>
          <a:xfrm rot="6303503" flipH="1" flipV="1">
            <a:off x="-1068045" y="3646200"/>
            <a:ext cx="2747885" cy="1536702"/>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5" name="Выгнутая вверх стрелка 14"/>
          <p:cNvSpPr/>
          <p:nvPr/>
        </p:nvSpPr>
        <p:spPr>
          <a:xfrm rot="499577">
            <a:off x="3651091" y="3802696"/>
            <a:ext cx="1680967" cy="1167989"/>
          </a:xfrm>
          <a:prstGeom prst="curvedDownArrow">
            <a:avLst>
              <a:gd name="adj1" fmla="val 25000"/>
              <a:gd name="adj2" fmla="val 50000"/>
              <a:gd name="adj3" fmla="val 265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8" name="Стрелка вниз 17"/>
          <p:cNvSpPr/>
          <p:nvPr/>
        </p:nvSpPr>
        <p:spPr>
          <a:xfrm rot="4929285">
            <a:off x="3961988" y="516721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трелка вправо 18"/>
          <p:cNvSpPr/>
          <p:nvPr/>
        </p:nvSpPr>
        <p:spPr>
          <a:xfrm rot="20276329">
            <a:off x="7308024" y="4643495"/>
            <a:ext cx="1443228" cy="5339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Стрелка вниз 19"/>
          <p:cNvSpPr/>
          <p:nvPr/>
        </p:nvSpPr>
        <p:spPr>
          <a:xfrm rot="10633638">
            <a:off x="9619399" y="3518454"/>
            <a:ext cx="343271" cy="7388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Стрелка вправо 21"/>
          <p:cNvSpPr/>
          <p:nvPr/>
        </p:nvSpPr>
        <p:spPr>
          <a:xfrm rot="16200000" flipV="1">
            <a:off x="9534883" y="2498119"/>
            <a:ext cx="601543" cy="3117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Выгнутая вверх стрелка 22"/>
          <p:cNvSpPr/>
          <p:nvPr/>
        </p:nvSpPr>
        <p:spPr>
          <a:xfrm rot="3522582">
            <a:off x="10729194" y="4841858"/>
            <a:ext cx="1216152"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4" name="Стрелка вниз 23"/>
          <p:cNvSpPr/>
          <p:nvPr/>
        </p:nvSpPr>
        <p:spPr>
          <a:xfrm rot="17328429" flipH="1" flipV="1">
            <a:off x="7378479" y="5180168"/>
            <a:ext cx="564037" cy="13562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32622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010519"/>
            <a:ext cx="10515600" cy="305325"/>
          </a:xfrm>
        </p:spPr>
        <p:txBody>
          <a:bodyPr>
            <a:normAutofit fontScale="90000"/>
          </a:bodyPr>
          <a:lstStyle/>
          <a:p>
            <a:pPr algn="ctr"/>
            <a:r>
              <a:rPr lang="en-US" sz="2400" b="1" dirty="0">
                <a:latin typeface="Times New Roman" panose="02020603050405020304" pitchFamily="18" charset="0"/>
                <a:cs typeface="Times New Roman" panose="02020603050405020304" pitchFamily="18" charset="0"/>
              </a:rPr>
              <a:t>Criteria for choosing the mode of transportation</a:t>
            </a:r>
            <a:endParaRPr lang="ru-RU" sz="2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237785"/>
            <a:ext cx="10904034" cy="5285678"/>
          </a:xfrm>
        </p:spPr>
        <p:txBody>
          <a:bodyPr>
            <a:normAutofit fontScale="77500" lnSpcReduction="20000"/>
          </a:bodyPr>
          <a:lstStyle/>
          <a:p>
            <a:pPr marL="0" indent="0">
              <a:buNone/>
            </a:pPr>
            <a:r>
              <a:rPr lang="en-US" dirty="0">
                <a:latin typeface="Times New Roman" panose="02020603050405020304" pitchFamily="18" charset="0"/>
                <a:cs typeface="Times New Roman" panose="02020603050405020304" pitchFamily="18" charset="0"/>
              </a:rPr>
              <a:t>When choosing a mode of transportation, as a rule, they are guided by the following selection criteria:</a:t>
            </a:r>
          </a:p>
          <a:p>
            <a:r>
              <a:rPr lang="en-US" dirty="0">
                <a:latin typeface="Times New Roman" panose="02020603050405020304" pitchFamily="18" charset="0"/>
                <a:cs typeface="Times New Roman" panose="02020603050405020304" pitchFamily="18" charset="0"/>
              </a:rPr>
              <a:t> the cost of production, since expensive species increase the</a:t>
            </a:r>
          </a:p>
          <a:p>
            <a:r>
              <a:rPr lang="en-US" dirty="0">
                <a:latin typeface="Times New Roman" panose="02020603050405020304" pitchFamily="18" charset="0"/>
                <a:cs typeface="Times New Roman" panose="02020603050405020304" pitchFamily="18" charset="0"/>
              </a:rPr>
              <a:t>Inventory costs and encourage the choice of faster modes of transportation;</a:t>
            </a:r>
          </a:p>
          <a:p>
            <a:r>
              <a:rPr lang="en-US" dirty="0">
                <a:latin typeface="Times New Roman" panose="02020603050405020304" pitchFamily="18" charset="0"/>
                <a:cs typeface="Times New Roman" panose="02020603050405020304" pitchFamily="18" charset="0"/>
              </a:rPr>
              <a:t>importance: even products with low turnover, but in some cases delaying the execution of operations,</a:t>
            </a:r>
          </a:p>
          <a:p>
            <a:r>
              <a:rPr lang="en-US" dirty="0">
                <a:latin typeface="Times New Roman" panose="02020603050405020304" pitchFamily="18" charset="0"/>
                <a:cs typeface="Times New Roman" panose="02020603050405020304" pitchFamily="18" charset="0"/>
              </a:rPr>
              <a:t>requires fast and reliable delivery;</a:t>
            </a:r>
          </a:p>
          <a:p>
            <a:r>
              <a:rPr lang="en-US" dirty="0">
                <a:latin typeface="Times New Roman" panose="02020603050405020304" pitchFamily="18" charset="0"/>
                <a:cs typeface="Times New Roman" panose="02020603050405020304" pitchFamily="18" charset="0"/>
              </a:rPr>
              <a:t> travel time: there are operations that must respond quickly to changes and cannot wait long, so suppliers should not use the slow mode of transportation to deliver the components that are important to them;</a:t>
            </a:r>
            <a:endParaRPr lang="ru-R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reliability: often for customers, stable delivery characteristics are more important than travel time; cost and flexibility, taken into account during the negotiations of the parties</a:t>
            </a:r>
          </a:p>
          <a:p>
            <a:r>
              <a:rPr lang="en-US" dirty="0">
                <a:latin typeface="Times New Roman" panose="02020603050405020304" pitchFamily="18" charset="0"/>
                <a:cs typeface="Times New Roman" panose="02020603050405020304" pitchFamily="18" charset="0"/>
              </a:rPr>
              <a:t> the reputation of the carrier and the stability of its performance indicators;</a:t>
            </a:r>
          </a:p>
          <a:p>
            <a:r>
              <a:rPr lang="en-US" dirty="0">
                <a:latin typeface="Times New Roman" panose="02020603050405020304" pitchFamily="18" charset="0"/>
                <a:cs typeface="Times New Roman" panose="02020603050405020304" pitchFamily="18" charset="0"/>
              </a:rPr>
              <a:t> safety, loss and damage rates;</a:t>
            </a:r>
          </a:p>
          <a:p>
            <a:r>
              <a:rPr lang="en-US" dirty="0">
                <a:latin typeface="Times New Roman" panose="02020603050405020304" pitchFamily="18" charset="0"/>
                <a:cs typeface="Times New Roman" panose="02020603050405020304" pitchFamily="18" charset="0"/>
              </a:rPr>
              <a:t>schedules and frequency of delivery; the presence of special conditions</a:t>
            </a:r>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1732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65915"/>
            <a:ext cx="10515600" cy="260719"/>
          </a:xfrm>
        </p:spPr>
        <p:txBody>
          <a:bodyPr>
            <a:normAutofit fontScale="90000"/>
          </a:bodyPr>
          <a:lstStyle/>
          <a:p>
            <a:pPr algn="ctr"/>
            <a:r>
              <a:rPr lang="en-US" sz="2400" b="1" dirty="0">
                <a:latin typeface="Times New Roman" panose="02020603050405020304" pitchFamily="18" charset="0"/>
                <a:cs typeface="Times New Roman" panose="02020603050405020304" pitchFamily="18" charset="0"/>
              </a:rPr>
              <a:t>Route types. Factors affecting the choice of carrier</a:t>
            </a:r>
            <a:endParaRPr lang="ru-RU" sz="2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199" y="1226634"/>
            <a:ext cx="10926337" cy="5464098"/>
          </a:xfrm>
        </p:spPr>
        <p:txBody>
          <a:bodyPr/>
          <a:lstStyle/>
          <a:p>
            <a:pPr marL="0" indent="0">
              <a:buNone/>
            </a:pPr>
            <a:r>
              <a:rPr lang="en-US" dirty="0">
                <a:latin typeface="Times New Roman" panose="02020603050405020304" pitchFamily="18" charset="0"/>
                <a:cs typeface="Times New Roman" panose="02020603050405020304" pitchFamily="18" charset="0"/>
              </a:rPr>
              <a:t>1) delivery;</a:t>
            </a:r>
          </a:p>
          <a:p>
            <a:pPr marL="0" indent="0">
              <a:buNone/>
            </a:pPr>
            <a:r>
              <a:rPr lang="en-US" dirty="0">
                <a:latin typeface="Times New Roman" panose="02020603050405020304" pitchFamily="18" charset="0"/>
                <a:cs typeface="Times New Roman" panose="02020603050405020304" pitchFamily="18" charset="0"/>
              </a:rPr>
              <a:t>2) prefabricated;</a:t>
            </a:r>
          </a:p>
          <a:p>
            <a:pPr marL="0" indent="0">
              <a:buNone/>
            </a:pPr>
            <a:r>
              <a:rPr lang="en-US" dirty="0">
                <a:latin typeface="Times New Roman" panose="02020603050405020304" pitchFamily="18" charset="0"/>
                <a:cs typeface="Times New Roman" panose="02020603050405020304" pitchFamily="18" charset="0"/>
              </a:rPr>
              <a:t>3) collection and delivery.</a:t>
            </a:r>
          </a:p>
          <a:p>
            <a:pPr marL="0" indent="0">
              <a:buNone/>
            </a:pPr>
            <a:r>
              <a:rPr lang="en-US" dirty="0">
                <a:latin typeface="Times New Roman" panose="02020603050405020304" pitchFamily="18" charset="0"/>
                <a:cs typeface="Times New Roman" panose="02020603050405020304" pitchFamily="18" charset="0"/>
              </a:rPr>
              <a:t>Own and third-party transport</a:t>
            </a:r>
          </a:p>
          <a:p>
            <a:pPr marL="0" indent="0">
              <a:buNone/>
            </a:pPr>
            <a:r>
              <a:rPr lang="en-US" dirty="0">
                <a:latin typeface="Times New Roman" panose="02020603050405020304" pitchFamily="18" charset="0"/>
                <a:cs typeface="Times New Roman" panose="02020603050405020304" pitchFamily="18" charset="0"/>
              </a:rPr>
              <a:t>Factors that businesses should consider when choosing their own or third party carrier:</a:t>
            </a:r>
          </a:p>
          <a:p>
            <a:pPr marL="0" indent="0">
              <a:buNone/>
            </a:pPr>
            <a:r>
              <a:rPr lang="en-US" dirty="0">
                <a:latin typeface="Times New Roman" panose="02020603050405020304" pitchFamily="18" charset="0"/>
                <a:cs typeface="Times New Roman" panose="02020603050405020304" pitchFamily="18" charset="0"/>
              </a:rPr>
              <a:t>1. Operating costs</a:t>
            </a:r>
          </a:p>
          <a:p>
            <a:pPr marL="0" indent="0">
              <a:buNone/>
            </a:pPr>
            <a:r>
              <a:rPr lang="en-US" dirty="0">
                <a:latin typeface="Times New Roman" panose="02020603050405020304" pitchFamily="18" charset="0"/>
                <a:cs typeface="Times New Roman" panose="02020603050405020304" pitchFamily="18" charset="0"/>
              </a:rPr>
              <a:t>2. Capital costs</a:t>
            </a:r>
          </a:p>
          <a:p>
            <a:pPr marL="0" indent="0">
              <a:buNone/>
            </a:pPr>
            <a:r>
              <a:rPr lang="en-US" dirty="0">
                <a:latin typeface="Times New Roman" panose="02020603050405020304" pitchFamily="18" charset="0"/>
                <a:cs typeface="Times New Roman" panose="02020603050405020304" pitchFamily="18" charset="0"/>
              </a:rPr>
              <a:t>3. Customer service</a:t>
            </a:r>
          </a:p>
          <a:p>
            <a:pPr marL="0" indent="0">
              <a:buNone/>
            </a:pPr>
            <a:r>
              <a:rPr lang="en-US" dirty="0">
                <a:latin typeface="Times New Roman" panose="02020603050405020304" pitchFamily="18" charset="0"/>
                <a:cs typeface="Times New Roman" panose="02020603050405020304" pitchFamily="18" charset="0"/>
              </a:rPr>
              <a:t>4. Flexibility</a:t>
            </a:r>
          </a:p>
          <a:p>
            <a:pPr marL="0" indent="0">
              <a:buNone/>
            </a:pPr>
            <a:r>
              <a:rPr lang="en-US" dirty="0">
                <a:latin typeface="Times New Roman" panose="02020603050405020304" pitchFamily="18" charset="0"/>
                <a:cs typeface="Times New Roman" panose="02020603050405020304" pitchFamily="18" charset="0"/>
              </a:rPr>
              <a:t>5. Professional training of managers</a:t>
            </a: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8171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28853" y="820949"/>
            <a:ext cx="10515600" cy="372231"/>
          </a:xfrm>
        </p:spPr>
        <p:txBody>
          <a:bodyPr>
            <a:normAutofit fontScale="90000"/>
          </a:bodyPr>
          <a:lstStyle/>
          <a:p>
            <a:r>
              <a:rPr lang="en-US" sz="2400" b="1" dirty="0"/>
              <a:t>Economic and mathematical model of the transport problem</a:t>
            </a:r>
            <a:endParaRPr lang="ru-RU" sz="2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193180"/>
            <a:ext cx="10515600" cy="4983783"/>
          </a:xfrm>
        </p:spPr>
        <p:txBody>
          <a:bodyPr/>
          <a:lstStyle/>
          <a:p>
            <a:pPr marL="0" indent="0">
              <a:buNone/>
            </a:pPr>
            <a:r>
              <a:rPr lang="en-US" dirty="0">
                <a:latin typeface="Times New Roman" panose="02020603050405020304" pitchFamily="18" charset="0"/>
                <a:cs typeface="Times New Roman" panose="02020603050405020304" pitchFamily="18" charset="0"/>
              </a:rPr>
              <a:t>There are suppliers and consumers of some homogeneous cargo. Each supplier has a certain number of units of this cargo (supplier capacity).</a:t>
            </a:r>
          </a:p>
          <a:p>
            <a:pPr marL="0" indent="0">
              <a:buNone/>
            </a:pPr>
            <a:r>
              <a:rPr lang="en-US" dirty="0">
                <a:latin typeface="Times New Roman" panose="02020603050405020304" pitchFamily="18" charset="0"/>
                <a:cs typeface="Times New Roman" panose="02020603050405020304" pitchFamily="18" charset="0"/>
              </a:rPr>
              <a:t>Each consumer needs a certain number of units of this cargo (consumer demand). The costs of transporting a unit of cargo from each of the suppliers to each of the consumers are known.</a:t>
            </a:r>
          </a:p>
          <a:p>
            <a:pPr marL="0" indent="0">
              <a:buNone/>
            </a:pPr>
            <a:r>
              <a:rPr lang="en-US" dirty="0">
                <a:latin typeface="Times New Roman" panose="02020603050405020304" pitchFamily="18" charset="0"/>
                <a:cs typeface="Times New Roman" panose="02020603050405020304" pitchFamily="18" charset="0"/>
              </a:rPr>
              <a:t>It is necessary to draw up such a plan for transportation from suppliers to consumers, in which:</a:t>
            </a:r>
          </a:p>
          <a:p>
            <a:r>
              <a:rPr lang="en-US" dirty="0">
                <a:latin typeface="Times New Roman" panose="02020603050405020304" pitchFamily="18" charset="0"/>
                <a:cs typeface="Times New Roman" panose="02020603050405020304" pitchFamily="18" charset="0"/>
              </a:rPr>
              <a:t>1) the total cost of shipping will be minimal;</a:t>
            </a:r>
          </a:p>
          <a:p>
            <a:r>
              <a:rPr lang="en-US" dirty="0">
                <a:latin typeface="Times New Roman" panose="02020603050405020304" pitchFamily="18" charset="0"/>
                <a:cs typeface="Times New Roman" panose="02020603050405020304" pitchFamily="18" charset="0"/>
              </a:rPr>
              <a:t>2) if possible, all the capacities of suppliers will be involved;</a:t>
            </a:r>
          </a:p>
          <a:p>
            <a:r>
              <a:rPr lang="en-US" dirty="0">
                <a:latin typeface="Times New Roman" panose="02020603050405020304" pitchFamily="18" charset="0"/>
                <a:cs typeface="Times New Roman" panose="02020603050405020304" pitchFamily="18" charset="0"/>
              </a:rPr>
              <a:t>3) if possible, all consumer demand will be satisfied.</a:t>
            </a:r>
            <a:endParaRPr lang="ru-RU" dirty="0">
              <a:latin typeface="Times New Roman" panose="02020603050405020304" pitchFamily="18"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52628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747133"/>
            <a:ext cx="10515600" cy="758282"/>
          </a:xfrm>
        </p:spPr>
        <p:txBody>
          <a:bodyPr>
            <a:normAutofit/>
          </a:bodyPr>
          <a:lstStyle/>
          <a:p>
            <a:pPr algn="ctr"/>
            <a:r>
              <a:rPr lang="en-US" sz="2400" b="1" dirty="0">
                <a:latin typeface="Times New Roman" panose="02020603050405020304" pitchFamily="18" charset="0"/>
                <a:cs typeface="Times New Roman" panose="02020603050405020304" pitchFamily="18" charset="0"/>
              </a:rPr>
              <a:t>What is a transport network?</a:t>
            </a:r>
            <a:endParaRPr lang="ru-RU" sz="2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47545" y="1204332"/>
            <a:ext cx="11416991" cy="6456556"/>
          </a:xfrm>
        </p:spPr>
        <p:txBody>
          <a:bodyPr>
            <a:noAutofit/>
          </a:bodyPr>
          <a:lstStyle/>
          <a:p>
            <a:pPr marL="0" indent="0">
              <a:buNone/>
            </a:pPr>
            <a:r>
              <a:rPr lang="en-US" sz="2400" dirty="0">
                <a:latin typeface="Times New Roman" panose="02020603050405020304" pitchFamily="18" charset="0"/>
                <a:cs typeface="Times New Roman" panose="02020603050405020304" pitchFamily="18" charset="0"/>
              </a:rPr>
              <a:t>The transport task can be specified in the form of a special scheme - a transport network.</a:t>
            </a:r>
          </a:p>
          <a:p>
            <a:pPr marL="0" indent="0">
              <a:buNone/>
            </a:pPr>
            <a:r>
              <a:rPr lang="en-US" sz="2400" dirty="0">
                <a:latin typeface="Times New Roman" panose="02020603050405020304" pitchFamily="18" charset="0"/>
                <a:cs typeface="Times New Roman" panose="02020603050405020304" pitchFamily="18" charset="0"/>
              </a:rPr>
              <a:t>The locations of suppliers and consumers are depicted as circles and are called network vertices. Supplier capacities are marked with positive numbers, and consumer demand with negative numbers. Roads connecting suppliers and consumers are depicted as lines and are called network edges. The actual scale is not respected.</a:t>
            </a:r>
          </a:p>
          <a:p>
            <a:pPr marL="0" indent="0">
              <a:buNone/>
            </a:pPr>
            <a:r>
              <a:rPr lang="en-US" sz="2400" dirty="0">
                <a:latin typeface="Times New Roman" panose="02020603050405020304" pitchFamily="18" charset="0"/>
                <a:cs typeface="Times New Roman" panose="02020603050405020304" pitchFamily="18" charset="0"/>
              </a:rPr>
              <a:t>Possible vertices with zero stock of cargo - zero vertices.</a:t>
            </a:r>
          </a:p>
          <a:p>
            <a:pPr marL="0" indent="0">
              <a:buNone/>
            </a:pPr>
            <a:r>
              <a:rPr lang="en-US" sz="2400" dirty="0">
                <a:latin typeface="Times New Roman" panose="02020603050405020304" pitchFamily="18" charset="0"/>
                <a:cs typeface="Times New Roman" panose="02020603050405020304" pitchFamily="18" charset="0"/>
              </a:rPr>
              <a:t>Checking the supply plan for optimality. To do this, we need to calculate the potentials of the vertices. Let's assign a non-negative value of the potential to one of the vertices (for example, 0</a:t>
            </a:r>
            <a:r>
              <a:rPr lang="en-US"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7493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2400" b="1" dirty="0">
                <a:latin typeface="Times New Roman" panose="02020603050405020304" pitchFamily="18" charset="0"/>
                <a:cs typeface="Times New Roman" panose="02020603050405020304" pitchFamily="18" charset="0"/>
              </a:rPr>
              <a:t>What is a transport network?</a:t>
            </a:r>
            <a:endParaRPr lang="ru-RU" sz="2400" dirty="0"/>
          </a:p>
        </p:txBody>
      </p:sp>
      <p:sp>
        <p:nvSpPr>
          <p:cNvPr id="3" name="Объект 2"/>
          <p:cNvSpPr>
            <a:spLocks noGrp="1"/>
          </p:cNvSpPr>
          <p:nvPr>
            <p:ph idx="1"/>
          </p:nvPr>
        </p:nvSpPr>
        <p:spPr/>
        <p:txBody>
          <a:bodyPr>
            <a:normAutofit fontScale="92500" lnSpcReduction="10000"/>
          </a:bodyPr>
          <a:lstStyle/>
          <a:p>
            <a:pPr marL="0" indent="0">
              <a:buNone/>
            </a:pPr>
            <a:r>
              <a:rPr lang="en-US" dirty="0">
                <a:latin typeface="Times New Roman" panose="02020603050405020304" pitchFamily="18" charset="0"/>
                <a:cs typeface="Times New Roman" panose="02020603050405020304" pitchFamily="18" charset="0"/>
              </a:rPr>
              <a:t>For clarity, the potential is enclosed in a square. Moving along the arrows, we determine the potentials of the remaining vertices according to the following rule:</a:t>
            </a:r>
          </a:p>
          <a:p>
            <a:pPr marL="0" indent="0">
              <a:buNone/>
            </a:pPr>
            <a:r>
              <a:rPr lang="en-US" dirty="0">
                <a:latin typeface="Times New Roman" panose="02020603050405020304" pitchFamily="18" charset="0"/>
                <a:cs typeface="Times New Roman" panose="02020603050405020304" pitchFamily="18" charset="0"/>
              </a:rPr>
              <a:t>1. if we move along the arrow, then we add to the potential of the top the cost of transporting a unit of cargo in this direction;</a:t>
            </a:r>
          </a:p>
          <a:p>
            <a:pPr marL="0" indent="0">
              <a:buNone/>
            </a:pPr>
            <a:r>
              <a:rPr lang="en-US" dirty="0">
                <a:latin typeface="Times New Roman" panose="02020603050405020304" pitchFamily="18" charset="0"/>
                <a:cs typeface="Times New Roman" panose="02020603050405020304" pitchFamily="18" charset="0"/>
              </a:rPr>
              <a:t>2) if we move against the arrow, then subtract the cost of transporting a unit of cargo in this direction from the potential of the vertex.</a:t>
            </a:r>
          </a:p>
          <a:p>
            <a:pPr marL="0" indent="0">
              <a:buNone/>
            </a:pPr>
            <a:r>
              <a:rPr lang="en-US" dirty="0">
                <a:latin typeface="Times New Roman" panose="02020603050405020304" pitchFamily="18" charset="0"/>
                <a:cs typeface="Times New Roman" panose="02020603050405020304" pitchFamily="18" charset="0"/>
              </a:rPr>
              <a:t>After calculating the potentials of the vertices, you need to find the characteristics of the edges without arrows according to the following rule: the cost of transporting a unit of cargo for a given edge is a greater potential</a:t>
            </a:r>
          </a:p>
          <a:p>
            <a:pPr marL="0" indent="0">
              <a:buNone/>
            </a:pPr>
            <a:r>
              <a:rPr lang="en-US" dirty="0">
                <a:latin typeface="Times New Roman" panose="02020603050405020304" pitchFamily="18" charset="0"/>
                <a:cs typeface="Times New Roman" panose="02020603050405020304" pitchFamily="18" charset="0"/>
              </a:rPr>
              <a:t>vertices of this edge + the smaller potential of the vertices of this edge.</a:t>
            </a:r>
            <a:endParaRPr lang="ru-RU"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56750697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TotalTime>
  <Words>2152</Words>
  <Application>Microsoft Office PowerPoint</Application>
  <PresentationFormat>Широкоэкранный</PresentationFormat>
  <Paragraphs>106</Paragraphs>
  <Slides>19</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19</vt:i4>
      </vt:variant>
    </vt:vector>
  </HeadingPairs>
  <TitlesOfParts>
    <vt:vector size="26" baseType="lpstr">
      <vt:lpstr>Arial</vt:lpstr>
      <vt:lpstr>Blogger Sans</vt:lpstr>
      <vt:lpstr>Blogger Sans Light</vt:lpstr>
      <vt:lpstr>Book Antiqua</vt:lpstr>
      <vt:lpstr>Calibri</vt:lpstr>
      <vt:lpstr>Times New Roman</vt:lpstr>
      <vt:lpstr>Тема Office</vt:lpstr>
      <vt:lpstr>Transport logistics in the organization of the distribution of medicines and other pharmaceutical products Lecture №8</vt:lpstr>
      <vt:lpstr>Transport logistics </vt:lpstr>
      <vt:lpstr>Types of transport. Marking</vt:lpstr>
      <vt:lpstr>Stage scheme of transportation</vt:lpstr>
      <vt:lpstr>Criteria for choosing the mode of transportation</vt:lpstr>
      <vt:lpstr>Route types. Factors affecting the choice of carrier</vt:lpstr>
      <vt:lpstr>Economic and mathematical model of the transport problem</vt:lpstr>
      <vt:lpstr>What is a transport network?</vt:lpstr>
      <vt:lpstr>What is a transport network?</vt:lpstr>
      <vt:lpstr>What is a transport network? Coverage challenge </vt:lpstr>
      <vt:lpstr>Does a pharmacist need knowledge of transport logistics?</vt:lpstr>
      <vt:lpstr>Does a pharmacist need knowledge of transport logistics? Forms and methods of transportation of goods</vt:lpstr>
      <vt:lpstr>Forms and methods of transportation of goods</vt:lpstr>
      <vt:lpstr>Delivery methods of goods</vt:lpstr>
      <vt:lpstr>Delivery methods of goods</vt:lpstr>
      <vt:lpstr>Delivery methods of goods</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Dmitriy</dc:creator>
  <cp:lastModifiedBy>рузалия Тухбатуллина</cp:lastModifiedBy>
  <cp:revision>27</cp:revision>
  <dcterms:created xsi:type="dcterms:W3CDTF">2020-04-23T06:28:02Z</dcterms:created>
  <dcterms:modified xsi:type="dcterms:W3CDTF">2024-08-16T16:19:34Z</dcterms:modified>
</cp:coreProperties>
</file>