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7" r:id="rId9"/>
    <p:sldId id="269" r:id="rId10"/>
    <p:sldId id="271" r:id="rId11"/>
    <p:sldId id="273" r:id="rId12"/>
    <p:sldId id="277" r:id="rId13"/>
    <p:sldId id="278" r:id="rId14"/>
    <p:sldId id="281" r:id="rId15"/>
    <p:sldId id="282" r:id="rId16"/>
    <p:sldId id="283" r:id="rId17"/>
    <p:sldId id="284" r:id="rId18"/>
    <p:sldId id="285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51EC4B-5F49-47D2-A267-DD2559F4A3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13FAF34-E654-4188-A092-A8CC457736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374413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96887-187B-4695-B46E-DB6D385A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F3FC3-D86A-4111-AF1B-E533B0E0C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127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73A56C-6033-4D8D-96B5-6A2F78DF2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FF961-C757-4C5A-B42B-268BE77C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12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6015D-2652-4093-BB0C-EB6502F8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D9E09-0F9C-48C7-B85A-1A8EB5AC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88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89C2D-542F-4EFC-95EE-DE5268CE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450E0-58EF-4D14-8340-FBACE6795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628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41A4-4961-48FB-9043-6150AD3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AB5BE-A77A-41C8-BA62-64F35BEF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E53AE-F1DC-499C-8179-EF59FBF2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487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745A3-2879-4D2D-9100-761BF65B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0EEF6B-C6CB-420F-810E-7CC6D450B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3727E-D7D2-48B8-80BB-6718EE33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EAB007-A821-4AC8-96FA-0D67906C4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70363D-09B8-4B77-A170-A7A119B3E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14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8835-E466-4D5A-9430-0A7C8A7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52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66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B377-66E7-491B-B021-0A0E650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54FC3-2A8D-465C-97F9-B4C986C2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26D5C-40AD-4A42-9A98-87578F802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42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1D04-6C25-4B1C-9C12-31EEB44F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022139-60D8-49A7-8F73-6EEA13E7B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67C9C-5FBF-4DF5-BA99-E94815AB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1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FA06C6-41DC-4DE6-AA70-A642F6F66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059ADA-8713-4608-AD58-A55E68DB1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63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EE181-AD21-4028-823F-4E2FFBF9D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686" y="815622"/>
            <a:ext cx="9561689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Предметно-количественный учет (ПКУ) </a:t>
            </a:r>
            <a:b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аптечной организации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F9D5D-3B65-C2BD-AA49-ACE973EDB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796" y="3654779"/>
            <a:ext cx="4707467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9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2" y="848961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92" y="2161935"/>
            <a:ext cx="9753600" cy="4191000"/>
          </a:xfrm>
        </p:spPr>
        <p:txBody>
          <a:bodyPr/>
          <a:lstStyle/>
          <a:p>
            <a:r>
              <a:rPr lang="ru-RU" dirty="0" err="1"/>
              <a:t>Тримеперидин</a:t>
            </a:r>
            <a:r>
              <a:rPr lang="ru-RU" dirty="0"/>
              <a:t> – список </a:t>
            </a:r>
            <a:r>
              <a:rPr lang="en-US" dirty="0"/>
              <a:t>II</a:t>
            </a:r>
            <a:r>
              <a:rPr lang="ru-RU" dirty="0"/>
              <a:t> (107/у-НП)</a:t>
            </a:r>
          </a:p>
          <a:p>
            <a:r>
              <a:rPr lang="ru-RU" dirty="0"/>
              <a:t>Фенобарбитал – список </a:t>
            </a:r>
            <a:r>
              <a:rPr lang="en-US" dirty="0"/>
              <a:t>III</a:t>
            </a:r>
            <a:r>
              <a:rPr lang="ru-RU" dirty="0"/>
              <a:t> (148-1/у-88)</a:t>
            </a:r>
          </a:p>
          <a:p>
            <a:r>
              <a:rPr lang="ru-RU" dirty="0"/>
              <a:t>Фентанил – список </a:t>
            </a:r>
            <a:r>
              <a:rPr lang="en-US" dirty="0"/>
              <a:t>II </a:t>
            </a:r>
            <a:r>
              <a:rPr lang="ru-RU" dirty="0"/>
              <a:t>(107/у-НП – раствор)</a:t>
            </a:r>
          </a:p>
          <a:p>
            <a:r>
              <a:rPr lang="ru-RU" dirty="0"/>
              <a:t>Хлордиазепоксид – список </a:t>
            </a:r>
            <a:r>
              <a:rPr lang="en-US" dirty="0"/>
              <a:t>III</a:t>
            </a:r>
            <a:r>
              <a:rPr lang="ru-RU" dirty="0"/>
              <a:t> (148-1/у-88)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163FC-D1C6-486D-840A-5BEF483D6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225" y="1777184"/>
            <a:ext cx="1744133" cy="1776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D5EBD9-E7F3-4DC5-A93A-5AEC54580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232" y="3765517"/>
            <a:ext cx="2286198" cy="2243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61C5B4-93F9-4B8C-861E-4D91AFAA7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03" y="5928546"/>
            <a:ext cx="2347163" cy="755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D80B28-A617-4B78-9FCA-5045B7D101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43" y="4696065"/>
            <a:ext cx="2191455" cy="18560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18DA8B-3A06-AE34-39D4-3771353EFD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906" y="4621908"/>
            <a:ext cx="3770489" cy="19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2" y="1053131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22" y="2203714"/>
            <a:ext cx="9753600" cy="4191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Эргометрин</a:t>
            </a:r>
            <a:r>
              <a:rPr lang="ru-RU" dirty="0"/>
              <a:t> – список </a:t>
            </a:r>
            <a:r>
              <a:rPr lang="en-US" dirty="0"/>
              <a:t>IV</a:t>
            </a:r>
            <a:endParaRPr lang="ru-RU" dirty="0"/>
          </a:p>
          <a:p>
            <a:r>
              <a:rPr lang="ru-RU" dirty="0"/>
              <a:t>Эрготамин - список </a:t>
            </a:r>
            <a:r>
              <a:rPr lang="en-US" dirty="0"/>
              <a:t>IV</a:t>
            </a:r>
            <a:endParaRPr lang="ru-RU" dirty="0"/>
          </a:p>
          <a:p>
            <a:r>
              <a:rPr lang="ru-RU" dirty="0"/>
              <a:t>Эфедрин - список </a:t>
            </a:r>
            <a:r>
              <a:rPr lang="en-US" dirty="0"/>
              <a:t>IV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(148-1/у-88)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C340F-C0C7-45B5-ADF2-7E4A2F457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158" y="2359377"/>
            <a:ext cx="5417820" cy="31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40F4501-8F19-4F03-A01D-7E1EF546F7DE}"/>
              </a:ext>
            </a:extLst>
          </p:cNvPr>
          <p:cNvSpPr txBox="1">
            <a:spLocks/>
          </p:cNvSpPr>
          <p:nvPr/>
        </p:nvSpPr>
        <p:spPr bwMode="auto">
          <a:xfrm>
            <a:off x="389468" y="2644537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Бензобарбитал</a:t>
            </a:r>
            <a:endParaRPr lang="ru-RU" dirty="0"/>
          </a:p>
          <a:p>
            <a:r>
              <a:rPr lang="ru-RU" dirty="0" err="1"/>
              <a:t>Бромдигидрохлорфенилбензодиазепин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Змеиный яд (за исключением ЛФ для наружного применения - кремы, мази, гели)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548498-3C68-48DF-8E2D-9D5F3BD4C5D2}"/>
              </a:ext>
            </a:extLst>
          </p:cNvPr>
          <p:cNvSpPr/>
          <p:nvPr/>
        </p:nvSpPr>
        <p:spPr>
          <a:xfrm>
            <a:off x="4757172" y="2182873"/>
            <a:ext cx="267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(148-1/у-88) - все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E09B96C-1373-87F1-72D8-CFABAFE61E2E}"/>
              </a:ext>
            </a:extLst>
          </p:cNvPr>
          <p:cNvSpPr txBox="1">
            <a:spLocks/>
          </p:cNvSpPr>
          <p:nvPr/>
        </p:nvSpPr>
        <p:spPr bwMode="auto">
          <a:xfrm>
            <a:off x="1219200" y="949856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</a:rPr>
              <a:t>Раздел </a:t>
            </a:r>
            <a:r>
              <a:rPr lang="en-US" sz="2000">
                <a:solidFill>
                  <a:srgbClr val="FF0000"/>
                </a:solidFill>
              </a:rPr>
              <a:t>II</a:t>
            </a:r>
            <a:r>
              <a:rPr lang="ru-RU" sz="2000">
                <a:solidFill>
                  <a:srgbClr val="FF0000"/>
                </a:solidFill>
              </a:rPr>
              <a:t>. Лекарственные средства –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фармацевтические субстанции и лекарственные препараты, содержащие сильнодействующие и ядовитые вещества, внесенные в списки СДЯВ для целей статьи 234 и других статей УК РФ, утвержденные ПП РФ от 29 декабря 2007 г. N 964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8DC9D-D390-13F2-D069-23155491D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534" y="3789914"/>
            <a:ext cx="3296356" cy="1892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B3E285-CD32-DBA6-9B52-8C7784F23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730" y="2077810"/>
            <a:ext cx="2851160" cy="15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2" y="288748"/>
            <a:ext cx="9753600" cy="7159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Раздел </a:t>
            </a:r>
            <a:r>
              <a:rPr lang="en-US" sz="2000" dirty="0">
                <a:solidFill>
                  <a:srgbClr val="FF0000"/>
                </a:solidFill>
              </a:rPr>
              <a:t>II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40F4501-8F19-4F03-A01D-7E1EF546F7DE}"/>
              </a:ext>
            </a:extLst>
          </p:cNvPr>
          <p:cNvSpPr txBox="1">
            <a:spLocks/>
          </p:cNvSpPr>
          <p:nvPr/>
        </p:nvSpPr>
        <p:spPr bwMode="auto">
          <a:xfrm>
            <a:off x="970828" y="1094188"/>
            <a:ext cx="9753600" cy="18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Зопиклон</a:t>
            </a:r>
            <a:endParaRPr lang="ru-RU" dirty="0"/>
          </a:p>
          <a:p>
            <a:r>
              <a:rPr lang="ru-RU" dirty="0" err="1"/>
              <a:t>Клозапин</a:t>
            </a:r>
            <a:endParaRPr lang="en-US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0C805D9C-D56A-41DE-81F8-53FBBF0AF2DD}"/>
              </a:ext>
            </a:extLst>
          </p:cNvPr>
          <p:cNvSpPr txBox="1">
            <a:spLocks/>
          </p:cNvSpPr>
          <p:nvPr/>
        </p:nvSpPr>
        <p:spPr bwMode="auto">
          <a:xfrm>
            <a:off x="866392" y="4955204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Клонидин</a:t>
            </a:r>
            <a:endParaRPr lang="ru-RU" dirty="0"/>
          </a:p>
          <a:p>
            <a:r>
              <a:rPr lang="ru-RU" dirty="0" err="1"/>
              <a:t>Левомепромазин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72D25-E1E5-410C-8E20-930300F34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260" y="4061651"/>
            <a:ext cx="2889721" cy="1710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0793E-D8B8-E1D3-DECC-44AAB47D4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903" y="834684"/>
            <a:ext cx="2513318" cy="2190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4C6978-6670-7DA2-F61C-2E3043286C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21" y="2978974"/>
            <a:ext cx="4520519" cy="1259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FD9337-2862-C7B6-6879-137E8AB382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171" y="3422211"/>
            <a:ext cx="2451139" cy="30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711" y="366775"/>
            <a:ext cx="9753600" cy="7159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Раздел </a:t>
            </a:r>
            <a:r>
              <a:rPr lang="en-US" sz="2000" dirty="0">
                <a:solidFill>
                  <a:srgbClr val="FF0000"/>
                </a:solidFill>
              </a:rPr>
              <a:t>II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40F4501-8F19-4F03-A01D-7E1EF546F7DE}"/>
              </a:ext>
            </a:extLst>
          </p:cNvPr>
          <p:cNvSpPr txBox="1">
            <a:spLocks/>
          </p:cNvSpPr>
          <p:nvPr/>
        </p:nvSpPr>
        <p:spPr bwMode="auto">
          <a:xfrm>
            <a:off x="299156" y="178741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Нандролон</a:t>
            </a:r>
            <a:endParaRPr lang="ru-RU" dirty="0"/>
          </a:p>
          <a:p>
            <a:r>
              <a:rPr lang="ru-RU" dirty="0" err="1"/>
              <a:t>Прегабалин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Пчелиный яд (за исключением лекарственных форм для наружного применения - кремы, мази, гели)</a:t>
            </a:r>
          </a:p>
          <a:p>
            <a:r>
              <a:rPr lang="ru-RU" dirty="0" err="1"/>
              <a:t>Сибутрамин</a:t>
            </a:r>
            <a:r>
              <a:rPr lang="ru-RU" dirty="0"/>
              <a:t> (</a:t>
            </a:r>
            <a:r>
              <a:rPr lang="en-US" dirty="0">
                <a:solidFill>
                  <a:srgbClr val="FF0000"/>
                </a:solidFill>
              </a:rPr>
              <a:t>NB! </a:t>
            </a:r>
            <a:r>
              <a:rPr lang="ru-RU" dirty="0" err="1"/>
              <a:t>Редуксин</a:t>
            </a:r>
            <a:r>
              <a:rPr lang="ru-RU" dirty="0"/>
              <a:t> не подлежит ПКУ)</a:t>
            </a:r>
          </a:p>
          <a:p>
            <a:r>
              <a:rPr lang="ru-RU" dirty="0"/>
              <a:t>Соматотропин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75769-2D69-49C2-2485-01C12B371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280" y="1082737"/>
            <a:ext cx="2630311" cy="2044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C3008-4BA6-10DC-EC01-958CE5A50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018" y="1570415"/>
            <a:ext cx="3267739" cy="1950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B993E-5772-B52A-D50C-51748F2B5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897" y="4172294"/>
            <a:ext cx="2359325" cy="23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01197"/>
            <a:ext cx="9753600" cy="7159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Раздел </a:t>
            </a:r>
            <a:r>
              <a:rPr lang="en-US" sz="2000" dirty="0">
                <a:solidFill>
                  <a:srgbClr val="FF0000"/>
                </a:solidFill>
              </a:rPr>
              <a:t>II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40F4501-8F19-4F03-A01D-7E1EF546F7DE}"/>
              </a:ext>
            </a:extLst>
          </p:cNvPr>
          <p:cNvSpPr txBox="1">
            <a:spLocks/>
          </p:cNvSpPr>
          <p:nvPr/>
        </p:nvSpPr>
        <p:spPr bwMode="auto">
          <a:xfrm>
            <a:off x="863601" y="13335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Спирт этиловый</a:t>
            </a:r>
          </a:p>
          <a:p>
            <a:r>
              <a:rPr lang="ru-RU" dirty="0"/>
              <a:t>Сумма алкалоидов красавки (за исключением твердой дозированной лекарственной формы - суппозитории)</a:t>
            </a:r>
          </a:p>
          <a:p>
            <a:r>
              <a:rPr lang="ru-RU" dirty="0"/>
              <a:t>1-тестостерон (за исключением лекарственных форм для наружного применения - кремы, мази, гели)</a:t>
            </a:r>
          </a:p>
          <a:p>
            <a:r>
              <a:rPr lang="ru-RU" dirty="0" err="1"/>
              <a:t>Тапентадол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3569D-B1E2-B557-8543-A1FF69959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253" y="4549129"/>
            <a:ext cx="3631493" cy="21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07283"/>
            <a:ext cx="9753600" cy="7159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Раздел </a:t>
            </a:r>
            <a:r>
              <a:rPr lang="en-US" sz="2000" dirty="0">
                <a:solidFill>
                  <a:srgbClr val="FF0000"/>
                </a:solidFill>
              </a:rPr>
              <a:t>II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40F4501-8F19-4F03-A01D-7E1EF546F7DE}"/>
              </a:ext>
            </a:extLst>
          </p:cNvPr>
          <p:cNvSpPr txBox="1">
            <a:spLocks/>
          </p:cNvSpPr>
          <p:nvPr/>
        </p:nvSpPr>
        <p:spPr bwMode="auto">
          <a:xfrm>
            <a:off x="663245" y="1123245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Тиопентал</a:t>
            </a:r>
            <a:r>
              <a:rPr lang="ru-RU" dirty="0"/>
              <a:t> натрия (требование)</a:t>
            </a:r>
          </a:p>
          <a:p>
            <a:endParaRPr lang="ru-RU" dirty="0"/>
          </a:p>
          <a:p>
            <a:r>
              <a:rPr lang="ru-RU" dirty="0" err="1"/>
              <a:t>Трамадол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Трамадол+парацетамол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Тригексифенидил</a:t>
            </a:r>
            <a:endParaRPr lang="ru-RU" dirty="0"/>
          </a:p>
          <a:p>
            <a:r>
              <a:rPr lang="ru-RU" dirty="0" err="1"/>
              <a:t>Тропикамид</a:t>
            </a:r>
            <a:endParaRPr lang="ru-RU" dirty="0"/>
          </a:p>
          <a:p>
            <a:r>
              <a:rPr lang="ru-RU" dirty="0"/>
              <a:t>Хлороформ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29728-8D53-504E-6751-3ADF103E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86" y="1755220"/>
            <a:ext cx="4454878" cy="16219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53F0B-19A4-8C0D-62F5-5C3ECBB3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24" t="3333" r="17417" b="5939"/>
          <a:stretch/>
        </p:blipFill>
        <p:spPr>
          <a:xfrm>
            <a:off x="8394369" y="1977191"/>
            <a:ext cx="2811036" cy="2436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901ADE-AED3-D883-85EF-6DC9F7F1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22" t="24916" r="7630" b="25654"/>
          <a:stretch/>
        </p:blipFill>
        <p:spPr>
          <a:xfrm>
            <a:off x="4917378" y="3925810"/>
            <a:ext cx="3621617" cy="15955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3AE2C0-11A4-4091-951E-F41C43B19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363" y="4723579"/>
            <a:ext cx="3709460" cy="20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5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21200-4ABB-495A-8F02-68F5D1DF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919060"/>
            <a:ext cx="9753600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III. Комбинированные лекарственные препараты, перечисленные в подпункте 2 пункта 9 Порядка назначения лекарственных препаратов, утвержденного приказом Министерства здравоохранения Российской Федерации от 24 ноября 2021 г. N 1094н</a:t>
            </a:r>
          </a:p>
        </p:txBody>
      </p:sp>
    </p:spTree>
    <p:extLst>
      <p:ext uri="{BB962C8B-B14F-4D97-AF65-F5344CB8AC3E}">
        <p14:creationId xmlns:p14="http://schemas.microsoft.com/office/powerpoint/2010/main" val="350018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20CC-82EF-4071-99E8-B0F36CCF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561233"/>
            <a:ext cx="9753600" cy="7159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Раздел IV. Иные лекарственные средства,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подлежащие предметно-количественному учету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E0D75-63BC-4279-A3E1-30D809E6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11" y="-321383"/>
            <a:ext cx="10521244" cy="2532944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Мизопростол</a:t>
            </a:r>
            <a:endParaRPr lang="ru-RU" dirty="0"/>
          </a:p>
          <a:p>
            <a:r>
              <a:rPr lang="ru-RU" dirty="0"/>
              <a:t>Мифепристон</a:t>
            </a:r>
          </a:p>
          <a:p>
            <a:r>
              <a:rPr lang="ru-RU" dirty="0" err="1"/>
              <a:t>Циклопентолат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C0BB1-14AE-B07D-257D-87E28C94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83" t="24411" r="8025" b="25761"/>
          <a:stretch/>
        </p:blipFill>
        <p:spPr>
          <a:xfrm>
            <a:off x="3917243" y="1586353"/>
            <a:ext cx="3031067" cy="1813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CE009E-5782-A679-1596-0BCD8CFC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4" t="15373" r="4221" b="14672"/>
          <a:stretch/>
        </p:blipFill>
        <p:spPr>
          <a:xfrm>
            <a:off x="4069588" y="3556421"/>
            <a:ext cx="3493911" cy="16591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6E9D35-274E-1873-D7E2-C7113065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94" t="4408" r="9704" b="10847"/>
          <a:stretch/>
        </p:blipFill>
        <p:spPr>
          <a:xfrm>
            <a:off x="8178801" y="1362691"/>
            <a:ext cx="2167353" cy="29802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D56CFB-76F5-1EC6-F5D5-10F5A6B0FF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57" b="23557"/>
          <a:stretch/>
        </p:blipFill>
        <p:spPr>
          <a:xfrm>
            <a:off x="7563499" y="4499735"/>
            <a:ext cx="3397956" cy="1797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418A73-7A6D-724F-3E9B-16CD7A5C4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52" y="4092302"/>
            <a:ext cx="3740209" cy="23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AC4FE-ADA1-4CB0-8D91-8DA8FC4E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5" y="649992"/>
            <a:ext cx="9753600" cy="7159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7DF53-8F4B-4A59-9133-04B0581D1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5288"/>
            <a:ext cx="9753600" cy="4191000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Дайте определение понятию «предметно-количественный учет».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В чем состоит сущность ПКУ?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Какие лекарственные препараты попадают в перечень ПКУ?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Какими основными нормативно-правовыми актами регламентируется ПКУ?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Какие локальные акты должны быть разработаны в аптеке?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41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CC724-DA87-4CE8-853B-7F32AFE1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071019"/>
            <a:ext cx="9753600" cy="7159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Предметно-количественный учет (ПКУ)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br>
              <a:rPr lang="en-US" dirty="0"/>
            </a:br>
            <a:r>
              <a:rPr lang="ru-RU" dirty="0"/>
              <a:t>это документированный оперативный учет движения товаров по отдельным ассортиментным позициям в натуральных измерителях (кг, л, шт. и т.д.).</a:t>
            </a:r>
          </a:p>
        </p:txBody>
      </p:sp>
    </p:spTree>
    <p:extLst>
      <p:ext uri="{BB962C8B-B14F-4D97-AF65-F5344CB8AC3E}">
        <p14:creationId xmlns:p14="http://schemas.microsoft.com/office/powerpoint/2010/main" val="117561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AC4FE-ADA1-4CB0-8D91-8DA8FC4E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5" y="649992"/>
            <a:ext cx="9753600" cy="7159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7DF53-8F4B-4A59-9133-04B0581D1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4" y="1535288"/>
            <a:ext cx="9753600" cy="4191000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/>
              <a:t>Какие препараты относятся к разделу </a:t>
            </a:r>
            <a:r>
              <a:rPr lang="en-US" sz="2800" dirty="0"/>
              <a:t>I</a:t>
            </a:r>
            <a:r>
              <a:rPr lang="ru-RU" sz="2800" dirty="0"/>
              <a:t> перечня? В каком нормативном документе вам ранее встречались эти препараты?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/>
              <a:t>Какой рецептурный бланк предназначен для выписывания препаратов раздела </a:t>
            </a:r>
            <a:r>
              <a:rPr lang="en-US" sz="2800" dirty="0"/>
              <a:t>I</a:t>
            </a:r>
            <a:r>
              <a:rPr lang="ru-RU" sz="2800" dirty="0"/>
              <a:t> перечня?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/>
              <a:t>Какие препараты относятся к разделу </a:t>
            </a:r>
            <a:r>
              <a:rPr lang="en-US" sz="2800" dirty="0"/>
              <a:t>II</a:t>
            </a:r>
            <a:r>
              <a:rPr lang="ru-RU" sz="2800" dirty="0"/>
              <a:t> перечня? Какой рецептурный бланк предназначен для выписывания этих препаратов?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/>
              <a:t> Какие препараты относятся к разделу </a:t>
            </a:r>
            <a:r>
              <a:rPr lang="en-US" sz="2800" dirty="0"/>
              <a:t>III </a:t>
            </a:r>
            <a:r>
              <a:rPr lang="ru-RU" sz="2800" dirty="0"/>
              <a:t>и </a:t>
            </a:r>
            <a:r>
              <a:rPr lang="en-US" sz="2800" dirty="0"/>
              <a:t>IV</a:t>
            </a:r>
            <a:r>
              <a:rPr lang="ru-RU" sz="2800" dirty="0"/>
              <a:t> перечня? Какой рецептурный бланк предназначен для выписывания этих препаратов?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0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0E098-42B9-42AE-9D7B-22E85C1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11" y="714022"/>
            <a:ext cx="9753600" cy="7159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Нормативно-правовая база ПКУ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7A840-5115-49BA-98FD-D47CF8E5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1429984"/>
            <a:ext cx="10792178" cy="4191000"/>
          </a:xfrm>
        </p:spPr>
        <p:txBody>
          <a:bodyPr/>
          <a:lstStyle/>
          <a:p>
            <a:pPr algn="just"/>
            <a:r>
              <a:rPr lang="ru-RU" sz="2800" dirty="0"/>
              <a:t>ФЗ №61 «Об обращении лекарственных средств» от 2010г. (в ред. от 8 августа 2024)</a:t>
            </a:r>
          </a:p>
          <a:p>
            <a:pPr marL="0" indent="0" algn="ctr">
              <a:buNone/>
            </a:pPr>
            <a:r>
              <a:rPr lang="ru-RU" sz="2800" dirty="0"/>
              <a:t>Статья 58.1. Предметно-количественный учет лекарственных средств для медицинского применения</a:t>
            </a:r>
          </a:p>
          <a:p>
            <a:pPr algn="just"/>
            <a:r>
              <a:rPr lang="ru-RU" sz="2800" dirty="0"/>
              <a:t>Федеральный закон РФ от 08.01.98 №3-ФЗ «О наркотических средствах и психотропных веществах» (в ред. от 8 августа 2024).</a:t>
            </a:r>
          </a:p>
          <a:p>
            <a:pPr algn="just"/>
            <a:r>
              <a:rPr lang="ru-RU" sz="2800" dirty="0"/>
              <a:t>Постановление Правительства РФ от 2 июня 2022 г. N 1007</a:t>
            </a:r>
          </a:p>
          <a:p>
            <a:pPr algn="just"/>
            <a:r>
              <a:rPr lang="ru-RU" sz="2800" dirty="0"/>
              <a:t>"О лицензировании деятельности по обороту наркотических средств, психотропных веществ и их прекурсоров, культивированию наркосодержащих растений"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D7994-16DB-4332-BF12-96DCDC44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74171"/>
            <a:ext cx="9753600" cy="7159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Нормативно-правовая база ПКУ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C1DA1-236F-46BA-AE94-3097D816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1715910"/>
            <a:ext cx="10735733" cy="4191000"/>
          </a:xfrm>
        </p:spPr>
        <p:txBody>
          <a:bodyPr/>
          <a:lstStyle/>
          <a:p>
            <a:pPr algn="just"/>
            <a:r>
              <a:rPr lang="ru-RU" sz="2800" dirty="0"/>
              <a:t>Постановление Правительства РФ от 30.06.1998 N 681 (в ред. от 7 февраля 2024) «Об утверждении перечня наркотических средств, психотропных веществ и их прекурсоров, подлежащих контролю в Российской Федерации» (далее - Перечень)</a:t>
            </a:r>
          </a:p>
          <a:p>
            <a:pPr marL="0" indent="0" algn="just">
              <a:buNone/>
            </a:pPr>
            <a:endParaRPr lang="ru-RU" sz="2800" dirty="0"/>
          </a:p>
          <a:p>
            <a:pPr algn="just"/>
            <a:r>
              <a:rPr lang="ru-RU" sz="2800" dirty="0"/>
              <a:t>Приказ Министерства здравоохранения РФ от 1.09. 2023 г. N 459н «Об утверждении перечня лекарственных средств для медицинского применения, подлежащих предметно-количественному учету»</a:t>
            </a:r>
          </a:p>
        </p:txBody>
      </p:sp>
    </p:spTree>
    <p:extLst>
      <p:ext uri="{BB962C8B-B14F-4D97-AF65-F5344CB8AC3E}">
        <p14:creationId xmlns:p14="http://schemas.microsoft.com/office/powerpoint/2010/main" val="310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69660-784F-61C6-71F3-B2F86A6AC2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812" y="1424208"/>
            <a:ext cx="2888544" cy="15193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08" y="823519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7EAB4-1623-45D9-92A8-F00B3D50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34" y="2374044"/>
            <a:ext cx="9753600" cy="4191000"/>
          </a:xfrm>
        </p:spPr>
        <p:txBody>
          <a:bodyPr/>
          <a:lstStyle/>
          <a:p>
            <a:r>
              <a:rPr lang="ru-RU" dirty="0"/>
              <a:t>Алпразолам</a:t>
            </a:r>
            <a:r>
              <a:rPr lang="en-US" dirty="0"/>
              <a:t> – </a:t>
            </a:r>
            <a:r>
              <a:rPr lang="ru-RU" dirty="0"/>
              <a:t>список </a:t>
            </a:r>
            <a:r>
              <a:rPr lang="en-US" dirty="0"/>
              <a:t>III</a:t>
            </a:r>
            <a:r>
              <a:rPr lang="ru-RU" dirty="0"/>
              <a:t> (148-1/у-88)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8FD6B-978C-4180-AF2C-9E11D14E5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78" y="2843318"/>
            <a:ext cx="11065199" cy="4273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55F186-6D4D-4313-9ABE-505A31A59F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28" y="4600222"/>
            <a:ext cx="2777852" cy="1964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8A495-346E-C195-77E1-97F369586D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6584" y="4870871"/>
            <a:ext cx="3435772" cy="14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5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2" y="842326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F417BE6-21EB-4729-9E5F-48823027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7" y="2365991"/>
            <a:ext cx="10899421" cy="4191000"/>
          </a:xfrm>
        </p:spPr>
        <p:txBody>
          <a:bodyPr/>
          <a:lstStyle/>
          <a:p>
            <a:r>
              <a:rPr lang="ru-RU" dirty="0" err="1"/>
              <a:t>Буторфанол</a:t>
            </a:r>
            <a:r>
              <a:rPr lang="ru-RU" dirty="0"/>
              <a:t> – список </a:t>
            </a:r>
            <a:r>
              <a:rPr lang="en-US" dirty="0"/>
              <a:t>III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Декстрометорфан – список </a:t>
            </a:r>
            <a:r>
              <a:rPr lang="en-US" dirty="0"/>
              <a:t>III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Диазепам – список </a:t>
            </a:r>
            <a:r>
              <a:rPr lang="en-US" dirty="0"/>
              <a:t>III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A9CED3-2A2B-4CC4-8AD7-E2875FD1977B}"/>
              </a:ext>
            </a:extLst>
          </p:cNvPr>
          <p:cNvSpPr/>
          <p:nvPr/>
        </p:nvSpPr>
        <p:spPr>
          <a:xfrm>
            <a:off x="9483149" y="3265435"/>
            <a:ext cx="2146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(148-1/у-88)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9E45B-DC54-C701-55F3-29FD5A8D53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309991"/>
            <a:ext cx="2146743" cy="1832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FF9B2-794F-3C3B-4944-D29B915AA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160" y="4383705"/>
            <a:ext cx="3527973" cy="18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1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2" y="861220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F417BE6-21EB-4729-9E5F-48823027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7" y="2143580"/>
            <a:ext cx="10899421" cy="4191000"/>
          </a:xfrm>
        </p:spPr>
        <p:txBody>
          <a:bodyPr/>
          <a:lstStyle/>
          <a:p>
            <a:r>
              <a:rPr lang="ru-RU" dirty="0"/>
              <a:t>Диэтиловый эфир – список </a:t>
            </a:r>
            <a:r>
              <a:rPr lang="en-US" dirty="0"/>
              <a:t>IV</a:t>
            </a:r>
            <a:r>
              <a:rPr lang="ru-RU" dirty="0"/>
              <a:t> (требование)</a:t>
            </a:r>
          </a:p>
          <a:p>
            <a:r>
              <a:rPr lang="ru-RU" dirty="0" err="1"/>
              <a:t>Золпидем</a:t>
            </a:r>
            <a:r>
              <a:rPr lang="ru-RU" dirty="0"/>
              <a:t> – список </a:t>
            </a:r>
            <a:r>
              <a:rPr lang="en-US" dirty="0"/>
              <a:t>III</a:t>
            </a:r>
            <a:r>
              <a:rPr lang="ru-RU" dirty="0"/>
              <a:t>  (148-1/у-88)</a:t>
            </a:r>
          </a:p>
          <a:p>
            <a:r>
              <a:rPr lang="ru-RU" dirty="0"/>
              <a:t>Кетамин – список </a:t>
            </a:r>
            <a:r>
              <a:rPr lang="en-US" dirty="0"/>
              <a:t>II</a:t>
            </a:r>
            <a:r>
              <a:rPr lang="ru-RU" dirty="0"/>
              <a:t> (требование)</a:t>
            </a:r>
          </a:p>
          <a:p>
            <a:r>
              <a:rPr lang="ru-RU" dirty="0"/>
              <a:t>Клоназепам – список </a:t>
            </a:r>
            <a:r>
              <a:rPr lang="en-US" dirty="0"/>
              <a:t>III</a:t>
            </a:r>
            <a:r>
              <a:rPr lang="ru-RU" dirty="0"/>
              <a:t> (148-1/у-88)</a:t>
            </a:r>
          </a:p>
          <a:p>
            <a:r>
              <a:rPr lang="ru-RU" dirty="0"/>
              <a:t>Кодеин – список </a:t>
            </a:r>
            <a:r>
              <a:rPr lang="en-US" dirty="0"/>
              <a:t>II </a:t>
            </a:r>
          </a:p>
          <a:p>
            <a:r>
              <a:rPr lang="ru-RU" dirty="0" err="1"/>
              <a:t>Лоразепам</a:t>
            </a:r>
            <a:r>
              <a:rPr lang="ru-RU" dirty="0"/>
              <a:t> – список </a:t>
            </a:r>
            <a:r>
              <a:rPr lang="en-US" dirty="0"/>
              <a:t>III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C91F46-D6AD-BA1F-D109-7E85037E6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044" y="2734733"/>
            <a:ext cx="2864556" cy="1216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3DCCA-01C6-CF35-8201-BFE7CE43F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756" y="4097867"/>
            <a:ext cx="3296355" cy="16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2" y="844230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F417BE6-21EB-4729-9E5F-48823027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5" y="2085557"/>
            <a:ext cx="10899421" cy="4191000"/>
          </a:xfrm>
        </p:spPr>
        <p:txBody>
          <a:bodyPr/>
          <a:lstStyle/>
          <a:p>
            <a:r>
              <a:rPr lang="ru-RU" dirty="0" err="1"/>
              <a:t>Медазепам</a:t>
            </a:r>
            <a:r>
              <a:rPr lang="ru-RU" dirty="0"/>
              <a:t> – список </a:t>
            </a:r>
            <a:r>
              <a:rPr lang="en-US" dirty="0"/>
              <a:t>III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AB8026-BB93-4A6D-991C-4F7D9489175B}"/>
              </a:ext>
            </a:extLst>
          </p:cNvPr>
          <p:cNvSpPr/>
          <p:nvPr/>
        </p:nvSpPr>
        <p:spPr>
          <a:xfrm>
            <a:off x="5449022" y="2389736"/>
            <a:ext cx="2146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(148-1/у-88)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9BC29-0ABA-407E-93D9-CEE176061F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3" y="2552803"/>
            <a:ext cx="11040813" cy="4273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FE423-7F6A-8A29-A88E-B3787D1685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22" y="1660884"/>
            <a:ext cx="2782712" cy="1768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602B8-80C8-5AD0-EECD-4D1014AAC5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394" y="3363547"/>
            <a:ext cx="4437930" cy="3012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0A94BD-2120-C993-A1C7-0C1D6D6F8F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818" y="4425244"/>
            <a:ext cx="2505425" cy="22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C1CA7-4E22-4864-8D1A-DD5152DA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25" y="831711"/>
            <a:ext cx="10509956" cy="7159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Раздел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. Лекарственные средства –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фармацевтические субстанции и лекарственные препараты, содержащие НС, ПВ и их прекурсоры, включенные в списки II, III, IV Перечня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25CD0-A665-4555-801E-AD1D17D9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8" y="2058877"/>
            <a:ext cx="9753600" cy="4191000"/>
          </a:xfrm>
        </p:spPr>
        <p:txBody>
          <a:bodyPr/>
          <a:lstStyle/>
          <a:p>
            <a:r>
              <a:rPr lang="ru-RU" dirty="0" err="1"/>
              <a:t>Нитразепам</a:t>
            </a:r>
            <a:r>
              <a:rPr lang="ru-RU" dirty="0"/>
              <a:t> – список </a:t>
            </a:r>
            <a:r>
              <a:rPr lang="en-US" dirty="0"/>
              <a:t>III</a:t>
            </a:r>
            <a:r>
              <a:rPr lang="ru-RU" dirty="0"/>
              <a:t> (148-1/у-88)</a:t>
            </a:r>
          </a:p>
          <a:p>
            <a:r>
              <a:rPr lang="ru-RU" dirty="0" err="1"/>
              <a:t>Оксикодон+налоксон</a:t>
            </a:r>
            <a:r>
              <a:rPr lang="ru-RU" dirty="0"/>
              <a:t> (</a:t>
            </a:r>
            <a:r>
              <a:rPr lang="ru-RU" dirty="0" err="1"/>
              <a:t>Таргин</a:t>
            </a:r>
            <a:r>
              <a:rPr lang="ru-RU" dirty="0"/>
              <a:t>) (148-1/у-88)</a:t>
            </a:r>
          </a:p>
          <a:p>
            <a:r>
              <a:rPr lang="ru-RU" dirty="0" err="1"/>
              <a:t>Омнопон</a:t>
            </a:r>
            <a:r>
              <a:rPr lang="ru-RU" dirty="0"/>
              <a:t> – список </a:t>
            </a:r>
            <a:r>
              <a:rPr lang="en-US" dirty="0"/>
              <a:t>II (107</a:t>
            </a:r>
            <a:r>
              <a:rPr lang="ru-RU" dirty="0"/>
              <a:t>/у-НП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Перманганат калия – список </a:t>
            </a:r>
            <a:r>
              <a:rPr lang="en-US" dirty="0"/>
              <a:t>IV</a:t>
            </a:r>
            <a:r>
              <a:rPr lang="ru-RU" dirty="0"/>
              <a:t> (без </a:t>
            </a:r>
            <a:r>
              <a:rPr lang="ru-RU" dirty="0" err="1"/>
              <a:t>рец</a:t>
            </a:r>
            <a:r>
              <a:rPr lang="ru-RU" dirty="0"/>
              <a:t>)</a:t>
            </a:r>
          </a:p>
          <a:p>
            <a:r>
              <a:rPr lang="ru-RU" dirty="0" err="1"/>
              <a:t>Пропионилфенилэтоксипиперидин</a:t>
            </a:r>
            <a:r>
              <a:rPr lang="ru-RU" dirty="0"/>
              <a:t> (</a:t>
            </a:r>
            <a:r>
              <a:rPr lang="ru-RU" dirty="0" err="1"/>
              <a:t>Просидол</a:t>
            </a:r>
            <a:r>
              <a:rPr lang="ru-RU" dirty="0"/>
              <a:t>) – список </a:t>
            </a:r>
            <a:r>
              <a:rPr lang="en-US" dirty="0"/>
              <a:t>II (107</a:t>
            </a:r>
            <a:r>
              <a:rPr lang="ru-RU" dirty="0"/>
              <a:t>/у-НП)</a:t>
            </a:r>
          </a:p>
          <a:p>
            <a:r>
              <a:rPr lang="ru-RU" dirty="0"/>
              <a:t>Псевдоэфедрин – список </a:t>
            </a:r>
            <a:r>
              <a:rPr lang="en-US" dirty="0"/>
              <a:t>IV</a:t>
            </a:r>
            <a:endParaRPr lang="ru-RU" dirty="0"/>
          </a:p>
          <a:p>
            <a:r>
              <a:rPr lang="ru-RU" dirty="0"/>
              <a:t>Тианептин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5E25E9-BEB8-A657-3429-39510262C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028" y="1632551"/>
            <a:ext cx="3115734" cy="13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57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585858"/>
      </a:accent1>
      <a:accent2>
        <a:srgbClr val="868686"/>
      </a:accent2>
      <a:accent3>
        <a:srgbClr val="FFFFFF"/>
      </a:accent3>
      <a:accent4>
        <a:srgbClr val="404040"/>
      </a:accent4>
      <a:accent5>
        <a:srgbClr val="B4B4B4"/>
      </a:accent5>
      <a:accent6>
        <a:srgbClr val="797979"/>
      </a:accent6>
      <a:hlink>
        <a:srgbClr val="BEBEBE"/>
      </a:hlink>
      <a:folHlink>
        <a:srgbClr val="D3D3D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570</TotalTime>
  <Words>906</Words>
  <Application>Microsoft Office PowerPoint</Application>
  <PresentationFormat>Широкоэкранный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Microsoft Sans Serif</vt:lpstr>
      <vt:lpstr>powerpoint-template-24</vt:lpstr>
      <vt:lpstr>Предметно-количественный учет (ПКУ)  в аптечной организации</vt:lpstr>
      <vt:lpstr>Предметно-количественный учет (ПКУ) –  это документированный оперативный учет движения товаров по отдельным ассортиментным позициям в натуральных измерителях (кг, л, шт. и т.д.).</vt:lpstr>
      <vt:lpstr>Нормативно-правовая база ПКУ</vt:lpstr>
      <vt:lpstr>Нормативно-правовая база ПКУ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Раздел I. Лекарственные средства –  фармацевтические субстанции и лекарственные препараты, содержащие НС, ПВ и их прекурсоры, включенные в списки II, III, IV Перечня</vt:lpstr>
      <vt:lpstr>Презентация PowerPoint</vt:lpstr>
      <vt:lpstr>Раздел II</vt:lpstr>
      <vt:lpstr>Раздел II. </vt:lpstr>
      <vt:lpstr>Раздел II. </vt:lpstr>
      <vt:lpstr>Раздел II. </vt:lpstr>
      <vt:lpstr>Раздел III. Комбинированные лекарственные препараты, перечисленные в подпункте 2 пункта 9 Порядка назначения лекарственных препаратов, утвержденного приказом Министерства здравоохранения Российской Федерации от 24 ноября 2021 г. N 1094н</vt:lpstr>
      <vt:lpstr>Раздел IV. Иные лекарственные средства,  подлежащие предметно-количественному учету</vt:lpstr>
      <vt:lpstr>Контрольные вопросы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Предметно-количественный учет (ПКУ) в аптечной организации</dc:title>
  <dc:creator>Olga</dc:creator>
  <cp:lastModifiedBy>Калинина Ольга Сергеевна</cp:lastModifiedBy>
  <cp:revision>63</cp:revision>
  <dcterms:created xsi:type="dcterms:W3CDTF">2018-08-25T05:38:05Z</dcterms:created>
  <dcterms:modified xsi:type="dcterms:W3CDTF">2024-09-07T04:58:45Z</dcterms:modified>
</cp:coreProperties>
</file>