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26"/>
  </p:notesMasterIdLst>
  <p:sldIdLst>
    <p:sldId id="256" r:id="rId2"/>
    <p:sldId id="257" r:id="rId3"/>
    <p:sldId id="258" r:id="rId4"/>
    <p:sldId id="278" r:id="rId5"/>
    <p:sldId id="279" r:id="rId6"/>
    <p:sldId id="259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DA110-0E5F-4DCF-B269-00D20493128E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C6A06-499D-44DE-B168-FCFA1011A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5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6758-FA83-45E1-BE5E-F483C56CA53A}" type="datetime1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8083-1ABB-4743-B12A-52482046FFC2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1112-165E-48B1-A85D-A11B53AE75B1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CF37-64CD-404A-B68A-185EA3674D7A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8853-BD37-4FCA-9999-891C4C8F3603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3650-6654-4C05-BA62-09EC0F2FB028}" type="datetime1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9AC7-EE0E-46DC-8556-8F55B3B8E96F}" type="datetime1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5E5D-5D8F-4699-976E-B9D1B7E24495}" type="datetime1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6B03-43EB-45C3-A245-36B7321BDC82}" type="datetime1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8425-9303-4ACE-A7B8-C3AAA43F2ED9}" type="datetime1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A449-CE99-427F-9ACA-9C21A3E9835D}" type="datetime1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293B3F-654D-4733-B7BB-4B97887DFAD7}" type="datetime1">
              <a:rPr lang="ru-RU" smtClean="0"/>
              <a:t>10.09.2024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FD539D-FA8A-4D1D-A43E-065F3BFAFB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74CBED-C410-4FD7-BDBC-052151973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1884" y="2804454"/>
            <a:ext cx="8361229" cy="2098226"/>
          </a:xfrm>
        </p:spPr>
        <p:txBody>
          <a:bodyPr>
            <a:normAutofit fontScale="90000"/>
          </a:bodyPr>
          <a:lstStyle/>
          <a:p>
            <a:r>
              <a:rPr lang="ru-RU" sz="6600" dirty="0"/>
              <a:t>Тема 1.7. </a:t>
            </a:r>
            <a:r>
              <a:rPr lang="ru-RU" sz="6600" dirty="0" err="1"/>
              <a:t>Таксирование</a:t>
            </a:r>
            <a:r>
              <a:rPr lang="ru-RU" sz="6600" dirty="0"/>
              <a:t> рецептов и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231195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5F53A-D4F0-4272-A1E1-936943C1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6512"/>
            <a:ext cx="9601200" cy="64628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ТАКСИРОВАНИЕ ПОРОШКОВ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7E1BCF-6C7E-410C-9E62-4FA168F1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97" y="872836"/>
            <a:ext cx="10637240" cy="579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808235" y="3381717"/>
            <a:ext cx="2188578" cy="9838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96813" y="4365523"/>
            <a:ext cx="6821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№6, дозирование каждого последующего порошка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2387" y="317895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+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1808235" y="3688131"/>
            <a:ext cx="2886846" cy="18963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95081" y="5584433"/>
            <a:ext cx="4975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№11, ответственность за работу с ПКУ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1961535" y="2979174"/>
            <a:ext cx="2437951" cy="10481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99486" y="3842678"/>
            <a:ext cx="4294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№6, порошки дозированные</a:t>
            </a:r>
          </a:p>
        </p:txBody>
      </p:sp>
    </p:spTree>
    <p:extLst>
      <p:ext uri="{BB962C8B-B14F-4D97-AF65-F5344CB8AC3E}">
        <p14:creationId xmlns:p14="http://schemas.microsoft.com/office/powerpoint/2010/main" val="64710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5F53A-D4F0-4272-A1E1-936943C1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6512"/>
            <a:ext cx="9601200" cy="64628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ТАКСИРОВАНИЕ ПОРОШКОВ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7E1BCF-6C7E-410C-9E62-4FA168F1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11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16" y="1039090"/>
            <a:ext cx="11513042" cy="511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784555" y="4365523"/>
            <a:ext cx="2315497" cy="9838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62284" y="5349328"/>
            <a:ext cx="7290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№10, дозирование каждого последующего компонента после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5794" y="322592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12х100/90</a:t>
            </a:r>
          </a:p>
        </p:txBody>
      </p:sp>
      <p:sp>
        <p:nvSpPr>
          <p:cNvPr id="6" name="Овал 5"/>
          <p:cNvSpPr/>
          <p:nvPr/>
        </p:nvSpPr>
        <p:spPr>
          <a:xfrm>
            <a:off x="7907416" y="2208903"/>
            <a:ext cx="2490197" cy="1551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4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5F53A-D4F0-4272-A1E1-936943C1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6512"/>
            <a:ext cx="9601200" cy="64628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ТАКСИРОВАНИЕ ПОРОШКОВ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7E1BCF-6C7E-410C-9E62-4FA168F1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12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5006C3-E56A-42B6-BE24-1F976B457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411" b="16355"/>
          <a:stretch/>
        </p:blipFill>
        <p:spPr>
          <a:xfrm>
            <a:off x="618324" y="1207913"/>
            <a:ext cx="11118320" cy="382693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229600" y="2182761"/>
            <a:ext cx="1224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1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5F53A-D4F0-4272-A1E1-936943C1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6512"/>
            <a:ext cx="9601200" cy="64628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ТАКСИРОВАНИЕ ПОРОШКОВ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7E1BCF-6C7E-410C-9E62-4FA168F1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67659" y="32222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003" y="980921"/>
            <a:ext cx="11484247" cy="485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25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5F53A-D4F0-4272-A1E1-936943C1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6512"/>
            <a:ext cx="9601200" cy="64628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ТАКСИРОВАНИЕ ПОРОШКОВ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7E1BCF-6C7E-410C-9E62-4FA168F1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14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25" y="1100137"/>
            <a:ext cx="104870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915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5F53A-D4F0-4272-A1E1-936943C1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5" y="665275"/>
            <a:ext cx="9601200" cy="6462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ТАКСИРОВАНИЕ РАСТВОРОВ ДЛЯ ВНУТРЕННЕГО ПРИМЕНЕНИЯ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7E1BCF-6C7E-410C-9E62-4FA168F1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15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316" y="1312606"/>
            <a:ext cx="10534684" cy="53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819832" y="5633884"/>
            <a:ext cx="3554362" cy="14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300750" y="3141406"/>
            <a:ext cx="870153" cy="8294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00750" y="2610463"/>
            <a:ext cx="241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Склянка</a:t>
            </a:r>
          </a:p>
          <a:p>
            <a:r>
              <a:rPr lang="ru-RU" sz="1400" b="1" dirty="0"/>
              <a:t>с винтовой крышкой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691039" y="4675239"/>
            <a:ext cx="4798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70903" y="4320656"/>
            <a:ext cx="19399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Изготовление </a:t>
            </a:r>
          </a:p>
          <a:p>
            <a:r>
              <a:rPr lang="ru-RU" sz="1400" b="1" dirty="0"/>
              <a:t>растворов </a:t>
            </a:r>
          </a:p>
          <a:p>
            <a:r>
              <a:rPr lang="ru-RU" sz="1400" b="1" dirty="0"/>
              <a:t>от 100 до 200 мл</a:t>
            </a:r>
          </a:p>
        </p:txBody>
      </p:sp>
    </p:spTree>
    <p:extLst>
      <p:ext uri="{BB962C8B-B14F-4D97-AF65-F5344CB8AC3E}">
        <p14:creationId xmlns:p14="http://schemas.microsoft.com/office/powerpoint/2010/main" val="1599470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5F53A-D4F0-4272-A1E1-936943C1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415" y="613448"/>
            <a:ext cx="9601200" cy="6462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ТАКСИРОВАНИЕ РАСТВОРОВ ДЛЯ ВНУТРЕННЕГО ПРИМЕНЕНИЯ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925" y="1255750"/>
            <a:ext cx="96297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7E1BCF-6C7E-410C-9E62-4FA168F1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16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04406" y="1513873"/>
            <a:ext cx="3435927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7093528" y="2272145"/>
            <a:ext cx="1274617" cy="215893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71855" y="443108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Раствор готовый есть в прайс-листе</a:t>
            </a:r>
          </a:p>
        </p:txBody>
      </p:sp>
      <p:sp>
        <p:nvSpPr>
          <p:cNvPr id="14" name="Овал 13"/>
          <p:cNvSpPr/>
          <p:nvPr/>
        </p:nvSpPr>
        <p:spPr>
          <a:xfrm>
            <a:off x="8091055" y="3175155"/>
            <a:ext cx="834736" cy="3475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8925791" y="3533140"/>
            <a:ext cx="325582" cy="3463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63000" y="3985549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Пересчет не забывать!</a:t>
            </a:r>
          </a:p>
        </p:txBody>
      </p:sp>
    </p:spTree>
    <p:extLst>
      <p:ext uri="{BB962C8B-B14F-4D97-AF65-F5344CB8AC3E}">
        <p14:creationId xmlns:p14="http://schemas.microsoft.com/office/powerpoint/2010/main" val="1901349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5F53A-D4F0-4272-A1E1-936943C1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4010"/>
            <a:ext cx="3744686" cy="113145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ТАКСИРОВАНИЕ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РАСТВОРОВ ДЛЯ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НАРУЖНОГО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ПРИМЕНЕНИЯ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7E1BCF-6C7E-410C-9E62-4FA168F1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17</a:t>
            </a:fld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8891" y="0"/>
            <a:ext cx="8673742" cy="671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10884310" y="1106129"/>
            <a:ext cx="545690" cy="12683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13073" y="2523273"/>
            <a:ext cx="148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Пересчет по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таблице №2</a:t>
            </a:r>
          </a:p>
        </p:txBody>
      </p:sp>
    </p:spTree>
    <p:extLst>
      <p:ext uri="{BB962C8B-B14F-4D97-AF65-F5344CB8AC3E}">
        <p14:creationId xmlns:p14="http://schemas.microsoft.com/office/powerpoint/2010/main" val="3904038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5F53A-D4F0-4272-A1E1-936943C1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3494"/>
            <a:ext cx="9601200" cy="64628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ТАКСИРОВАНИЕ КАПЕЛЬ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7E1BCF-6C7E-410C-9E62-4FA168F1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984" y="6111876"/>
            <a:ext cx="609600" cy="365125"/>
          </a:xfrm>
        </p:spPr>
        <p:txBody>
          <a:bodyPr/>
          <a:lstStyle/>
          <a:p>
            <a:fld id="{15FD539D-FA8A-4D1D-A43E-065F3BFAFBA4}" type="slidenum">
              <a:rPr lang="ru-RU" smtClean="0"/>
              <a:t>18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16" y="1104383"/>
            <a:ext cx="1036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2272" y="2545734"/>
            <a:ext cx="781526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973394" y="3333135"/>
            <a:ext cx="707922" cy="2096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802" y="3514871"/>
            <a:ext cx="854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39586" y="3299427"/>
            <a:ext cx="1412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Склянка </a:t>
            </a:r>
          </a:p>
          <a:p>
            <a:r>
              <a:rPr lang="ru-RU" sz="1100" dirty="0"/>
              <a:t>пенициллиновая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27" y="3778185"/>
            <a:ext cx="129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Пробка </a:t>
            </a:r>
          </a:p>
          <a:p>
            <a:r>
              <a:rPr lang="ru-RU" sz="1600" dirty="0"/>
              <a:t>резиновая</a:t>
            </a:r>
          </a:p>
        </p:txBody>
      </p:sp>
    </p:spTree>
    <p:extLst>
      <p:ext uri="{BB962C8B-B14F-4D97-AF65-F5344CB8AC3E}">
        <p14:creationId xmlns:p14="http://schemas.microsoft.com/office/powerpoint/2010/main" val="3550505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5F53A-D4F0-4272-A1E1-936943C1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10" y="194222"/>
            <a:ext cx="10203872" cy="64628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ТАКСИРОВАНИЕ </a:t>
            </a:r>
            <a:r>
              <a:rPr lang="ru-RU" dirty="0">
                <a:solidFill>
                  <a:srgbClr val="FF0000"/>
                </a:solidFill>
              </a:rPr>
              <a:t>ГЛАЗНЫХ КАПЕЛЬ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7E1BCF-6C7E-410C-9E62-4FA168F1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19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285" y="943896"/>
            <a:ext cx="10343502" cy="546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300748" y="3819832"/>
            <a:ext cx="678426" cy="2064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0307" y="4182164"/>
            <a:ext cx="822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3303" y="384164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колпачок алюминиевый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7161" y="4362369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термотест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011" y="5224308"/>
            <a:ext cx="822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90336" y="5419237"/>
            <a:ext cx="497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тариф за изготовление глазных капель</a:t>
            </a:r>
          </a:p>
        </p:txBody>
      </p:sp>
    </p:spTree>
    <p:extLst>
      <p:ext uri="{BB962C8B-B14F-4D97-AF65-F5344CB8AC3E}">
        <p14:creationId xmlns:p14="http://schemas.microsoft.com/office/powerpoint/2010/main" val="330300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60CF69-9A4B-4E27-9C38-D9CF32C5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93889"/>
            <a:ext cx="9601200" cy="14859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err="1">
                <a:solidFill>
                  <a:srgbClr val="FF0000"/>
                </a:solidFill>
              </a:rPr>
              <a:t>Таксирование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– это определение стоимости одной единицы измерения, то есть одной лекарственной 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037EBC-AADE-4B30-902E-AB84E9773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9382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Стоимость ЛФ </a:t>
            </a:r>
            <a:r>
              <a:rPr lang="ru-RU" sz="3200" dirty="0"/>
              <a:t>= ингредиенты + вода + посуда (упаковка) + тариф. </a:t>
            </a:r>
          </a:p>
          <a:p>
            <a:pPr marL="0" indent="0">
              <a:buNone/>
            </a:pPr>
            <a:endParaRPr lang="ru-RU" sz="3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800" dirty="0">
                <a:solidFill>
                  <a:srgbClr val="FF0000"/>
                </a:solidFill>
              </a:rPr>
              <a:t>Тариф</a:t>
            </a:r>
            <a:r>
              <a:rPr lang="ru-RU" sz="3800" dirty="0"/>
              <a:t> – это стоимость услуг по изготовлению лекарственной формы</a:t>
            </a:r>
          </a:p>
          <a:p>
            <a:pPr marL="0" indent="0" algn="ctr">
              <a:buNone/>
            </a:pPr>
            <a:endParaRPr lang="ru-RU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Основной тариф </a:t>
            </a:r>
            <a:r>
              <a:rPr lang="ru-RU" sz="3200" dirty="0"/>
              <a:t>зависит от вида ЛФ, включающей 3 компонента, а также от объема (для ЖЛФ) и количества доз (для порошков).</a:t>
            </a:r>
          </a:p>
          <a:p>
            <a:pPr marL="0" indent="0" algn="ctr">
              <a:buNone/>
            </a:pPr>
            <a:endParaRPr lang="ru-RU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Дополнительный тариф </a:t>
            </a:r>
            <a:r>
              <a:rPr lang="ru-RU" sz="3200" dirty="0"/>
              <a:t>оценивает услуги по добавлению каждого последующего компонента (после 3-го), дозированию каждого последующего порошка и ответственность за работу с ядовитыми и наркотическими веществами.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DB73693-EAD7-4F3D-8CF7-F3E9BF9C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14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5F53A-D4F0-4272-A1E1-936943C1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0482"/>
            <a:ext cx="4138680" cy="64628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ТАКСИРОВАНИЕ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 МАЗЕЙ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7E1BCF-6C7E-410C-9E62-4FA168F1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1A0A6B-DF02-4703-B549-F24A07162E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845" y="-213568"/>
            <a:ext cx="8301470" cy="745502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910603" y="3244949"/>
            <a:ext cx="1445342" cy="2689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19361" y="3435736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Банка </a:t>
            </a:r>
          </a:p>
          <a:p>
            <a:r>
              <a:rPr lang="ru-RU" dirty="0"/>
              <a:t>с винтовой </a:t>
            </a:r>
          </a:p>
          <a:p>
            <a:r>
              <a:rPr lang="ru-RU" dirty="0"/>
              <a:t>крышкой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119361" y="4055806"/>
            <a:ext cx="2673865" cy="10176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7953" y="5073446"/>
            <a:ext cx="2973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Тариф №8</a:t>
            </a:r>
          </a:p>
          <a:p>
            <a:pPr algn="ctr"/>
            <a:r>
              <a:rPr lang="ru-RU" b="1" dirty="0"/>
              <a:t> изготовление мазей</a:t>
            </a:r>
          </a:p>
        </p:txBody>
      </p:sp>
    </p:spTree>
    <p:extLst>
      <p:ext uri="{BB962C8B-B14F-4D97-AF65-F5344CB8AC3E}">
        <p14:creationId xmlns:p14="http://schemas.microsoft.com/office/powerpoint/2010/main" val="4033037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F950F2-900E-49F2-81B5-167767C7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327" y="189089"/>
            <a:ext cx="9601200" cy="64628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ТАКСИРОВАНИЕ МАЗЕЙ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2DB760D-0E5D-400F-BA16-140E5102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21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1582AAD-5D02-8570-964D-4D2210CB2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752475"/>
            <a:ext cx="8105775" cy="53530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DEE63F2-1BD6-DE3A-8A48-F64ABF89AC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720" y="1774723"/>
            <a:ext cx="377984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33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F950F2-900E-49F2-81B5-167767C7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45" y="424616"/>
            <a:ext cx="9601200" cy="64628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ТАКСИРОВАНИЕ ЛИНИМЕНТОВ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2DB760D-0E5D-400F-BA16-140E5102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22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793" y="1336098"/>
            <a:ext cx="98393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346CAADB-D4BA-F432-FA0B-59D388491E62}"/>
              </a:ext>
            </a:extLst>
          </p:cNvPr>
          <p:cNvCxnSpPr>
            <a:cxnSpLocks/>
          </p:cNvCxnSpPr>
          <p:nvPr/>
        </p:nvCxnSpPr>
        <p:spPr>
          <a:xfrm flipH="1" flipV="1">
            <a:off x="2607733" y="3650673"/>
            <a:ext cx="824089" cy="5818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CFC52C-EB47-2EE5-2C6F-D5C93089FAA0}"/>
              </a:ext>
            </a:extLst>
          </p:cNvPr>
          <p:cNvSpPr txBox="1"/>
          <p:nvPr/>
        </p:nvSpPr>
        <p:spPr>
          <a:xfrm>
            <a:off x="3270827" y="4277931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Банка </a:t>
            </a:r>
          </a:p>
          <a:p>
            <a:r>
              <a:rPr lang="ru-RU" dirty="0"/>
              <a:t>с винтовой </a:t>
            </a:r>
          </a:p>
          <a:p>
            <a:r>
              <a:rPr lang="ru-RU" dirty="0"/>
              <a:t>крышкой</a:t>
            </a:r>
          </a:p>
        </p:txBody>
      </p:sp>
    </p:spTree>
    <p:extLst>
      <p:ext uri="{BB962C8B-B14F-4D97-AF65-F5344CB8AC3E}">
        <p14:creationId xmlns:p14="http://schemas.microsoft.com/office/powerpoint/2010/main" val="1582350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F950F2-900E-49F2-81B5-167767C7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5" y="258361"/>
            <a:ext cx="9601200" cy="64628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ТАКСИРОВАНИЕ СУППОЗИТОРИЕВ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2DB760D-0E5D-400F-BA16-140E5102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23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9F4DA5-447B-4BC2-5933-C6390BDA9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904650"/>
            <a:ext cx="9658350" cy="5591175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A611D8EB-A88A-A6B7-7023-662FB0FCA929}"/>
              </a:ext>
            </a:extLst>
          </p:cNvPr>
          <p:cNvCxnSpPr/>
          <p:nvPr/>
        </p:nvCxnSpPr>
        <p:spPr>
          <a:xfrm flipV="1">
            <a:off x="553156" y="4380089"/>
            <a:ext cx="993422" cy="270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B4A30B-E6C0-C4C9-CA44-2C0989C9AB7A}"/>
              </a:ext>
            </a:extLst>
          </p:cNvPr>
          <p:cNvSpPr txBox="1"/>
          <p:nvPr/>
        </p:nvSpPr>
        <p:spPr>
          <a:xfrm>
            <a:off x="212698" y="4651022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Тариф №9 за </a:t>
            </a:r>
          </a:p>
          <a:p>
            <a:r>
              <a:rPr lang="ru-RU" sz="1200" dirty="0"/>
              <a:t>10 суппозиториев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E389C9C6-C948-6326-D2FC-D8A01A77019F}"/>
              </a:ext>
            </a:extLst>
          </p:cNvPr>
          <p:cNvCxnSpPr/>
          <p:nvPr/>
        </p:nvCxnSpPr>
        <p:spPr>
          <a:xfrm flipH="1" flipV="1">
            <a:off x="3070578" y="4775200"/>
            <a:ext cx="1004711" cy="7676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F646AF-EF48-B88E-F47F-45C32BF0E402}"/>
              </a:ext>
            </a:extLst>
          </p:cNvPr>
          <p:cNvSpPr txBox="1"/>
          <p:nvPr/>
        </p:nvSpPr>
        <p:spPr>
          <a:xfrm>
            <a:off x="3939822" y="5542844"/>
            <a:ext cx="637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дозирование каждого последующего (после 10-го)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77820841-EF41-8736-1742-FDC322ECED64}"/>
              </a:ext>
            </a:extLst>
          </p:cNvPr>
          <p:cNvCxnSpPr/>
          <p:nvPr/>
        </p:nvCxnSpPr>
        <p:spPr>
          <a:xfrm flipH="1" flipV="1">
            <a:off x="7834489" y="4052711"/>
            <a:ext cx="654755" cy="3273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BD8D1F-4328-A8FA-417E-A7E3DFFB9A0C}"/>
              </a:ext>
            </a:extLst>
          </p:cNvPr>
          <p:cNvSpPr txBox="1"/>
          <p:nvPr/>
        </p:nvSpPr>
        <p:spPr>
          <a:xfrm>
            <a:off x="8489244" y="4195423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 вычетом сухих веществ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5C68BD53-A9C2-6B33-8D6C-D1B2B0DCC09E}"/>
              </a:ext>
            </a:extLst>
          </p:cNvPr>
          <p:cNvCxnSpPr/>
          <p:nvPr/>
        </p:nvCxnSpPr>
        <p:spPr>
          <a:xfrm flipH="1" flipV="1">
            <a:off x="6773333" y="3973689"/>
            <a:ext cx="880534" cy="9934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6086358-337E-0210-E618-E189BD657790}"/>
              </a:ext>
            </a:extLst>
          </p:cNvPr>
          <p:cNvSpPr txBox="1"/>
          <p:nvPr/>
        </p:nvSpPr>
        <p:spPr>
          <a:xfrm>
            <a:off x="7653867" y="4869133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масса ректального </a:t>
            </a:r>
            <a:r>
              <a:rPr lang="ru-RU" dirty="0" err="1"/>
              <a:t>супп</a:t>
            </a:r>
            <a:r>
              <a:rPr lang="ru-RU" dirty="0"/>
              <a:t>. 3,0</a:t>
            </a:r>
          </a:p>
        </p:txBody>
      </p:sp>
    </p:spTree>
    <p:extLst>
      <p:ext uri="{BB962C8B-B14F-4D97-AF65-F5344CB8AC3E}">
        <p14:creationId xmlns:p14="http://schemas.microsoft.com/office/powerpoint/2010/main" val="174549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F950F2-900E-49F2-81B5-167767C7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872" y="272216"/>
            <a:ext cx="9601200" cy="64628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ТАКСИРОВАНИЕ СУППОЗИТОРИЕВ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2DB760D-0E5D-400F-BA16-140E5102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24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29987"/>
            <a:ext cx="91440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EAF14626-3B28-32D5-6216-367AF4CC6F6D}"/>
              </a:ext>
            </a:extLst>
          </p:cNvPr>
          <p:cNvCxnSpPr/>
          <p:nvPr/>
        </p:nvCxnSpPr>
        <p:spPr>
          <a:xfrm flipH="1" flipV="1">
            <a:off x="7518400" y="3429000"/>
            <a:ext cx="1185333" cy="8494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79F252-D627-CA9A-82EC-8E8FAFEAE82E}"/>
              </a:ext>
            </a:extLst>
          </p:cNvPr>
          <p:cNvSpPr txBox="1"/>
          <p:nvPr/>
        </p:nvSpPr>
        <p:spPr>
          <a:xfrm>
            <a:off x="8511822" y="4278489"/>
            <a:ext cx="332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масса вагинального </a:t>
            </a:r>
            <a:r>
              <a:rPr lang="ru-RU" dirty="0" err="1"/>
              <a:t>супп</a:t>
            </a:r>
            <a:r>
              <a:rPr lang="ru-RU" dirty="0"/>
              <a:t>.</a:t>
            </a:r>
          </a:p>
          <a:p>
            <a:r>
              <a:rPr lang="ru-RU" dirty="0"/>
              <a:t>4,0</a:t>
            </a:r>
          </a:p>
        </p:txBody>
      </p:sp>
    </p:spTree>
    <p:extLst>
      <p:ext uri="{BB962C8B-B14F-4D97-AF65-F5344CB8AC3E}">
        <p14:creationId xmlns:p14="http://schemas.microsoft.com/office/powerpoint/2010/main" val="125510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6670F4-293C-449F-A341-87D109B8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540" y="342898"/>
            <a:ext cx="5738875" cy="617220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- стоимость ингредиентов по порядку,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-под чертой подсчитывается общая стоимость всех входящих в ЛФ веществ.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-стоимость посуды со значком «П»,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под чертой подсчитывается стоимость ингредиентов с посудой.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-тарифы основной и дополнительные со значком «Т»,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-под чертой подсчитывается стоимость ЛФ без округления,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стоимость с округлением.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D66CACAC-B609-4778-BAEA-1CE97C721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706" y="1114778"/>
            <a:ext cx="5372294" cy="462844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83CF626-8F86-442B-897B-5C019FD1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3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3204CF-A692-41A0-9D02-A3952A6B4401}"/>
              </a:ext>
            </a:extLst>
          </p:cNvPr>
          <p:cNvSpPr txBox="1"/>
          <p:nvPr/>
        </p:nvSpPr>
        <p:spPr>
          <a:xfrm>
            <a:off x="1456267" y="342898"/>
            <a:ext cx="3696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ПОДСЧЕТ СТОИМОСТИ</a:t>
            </a:r>
          </a:p>
        </p:txBody>
      </p:sp>
    </p:spTree>
    <p:extLst>
      <p:ext uri="{BB962C8B-B14F-4D97-AF65-F5344CB8AC3E}">
        <p14:creationId xmlns:p14="http://schemas.microsoft.com/office/powerpoint/2010/main" val="334278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08AFC59-1D20-4CF5-8E1B-388573B5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16A93E-7B07-4205-BEEA-EC72DADB1F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50408" y="-1084165"/>
            <a:ext cx="5757335" cy="902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0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8918BC0-6396-4DE7-9DEF-8F47F069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3CE3D33-1D18-4A21-BD87-01ACD397DA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64099" y="-938210"/>
            <a:ext cx="5757333" cy="87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17FBF2F-579C-480F-840A-6F8F2E41B5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047" y="75890"/>
            <a:ext cx="7021689" cy="637749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1681483-206A-4F74-9DB8-7B0312E1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6</a:t>
            </a:fld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805C72E1-A358-43A6-8931-5CF29A49D887}"/>
              </a:ext>
            </a:extLst>
          </p:cNvPr>
          <p:cNvCxnSpPr/>
          <p:nvPr/>
        </p:nvCxnSpPr>
        <p:spPr>
          <a:xfrm>
            <a:off x="7089422" y="2494844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F79391A3-3CFA-44B3-B153-7F26F8BCAFD6}"/>
              </a:ext>
            </a:extLst>
          </p:cNvPr>
          <p:cNvCxnSpPr/>
          <p:nvPr/>
        </p:nvCxnSpPr>
        <p:spPr>
          <a:xfrm>
            <a:off x="8974667" y="2564727"/>
            <a:ext cx="0" cy="2065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14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7CB33C-1442-4B39-9540-766DDD46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64" y="247072"/>
            <a:ext cx="9601200" cy="72531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Алгоритм </a:t>
            </a:r>
            <a:r>
              <a:rPr lang="ru-RU" dirty="0" err="1">
                <a:solidFill>
                  <a:srgbClr val="FF0000"/>
                </a:solidFill>
              </a:rPr>
              <a:t>таксирования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612191-B4A6-43A9-A07C-87CA560E1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72" y="1258711"/>
            <a:ext cx="9946056" cy="52775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I. Работа с рецептом.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Если ЛФ дозированная, то делаются расчеты по определению массы лекарственных веществ путем умножения разовых доз на число доз.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Определяется стоимость этих лекарственных веществ путем умножения массы лекарственного вещества на его стоимость и деления получившейся суммы на 1000 (если стоимость ЛВ дана в прайс-листе в кг).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Определяется сумма всех лекарственных веществ.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Если лекарственной формой является ЖЛФ или мазь, то определяется стоимость посуды.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Определяется сумма посуды с лекарственными веществами.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058D9D-3309-4175-90D4-133CE77E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87D88A-3C35-453E-86FE-CD1096E4A8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304" y="0"/>
            <a:ext cx="2001550" cy="15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5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7CB33C-1442-4B39-9540-766DDD46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77800"/>
            <a:ext cx="9601200" cy="72531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Алгоритм </a:t>
            </a:r>
            <a:r>
              <a:rPr lang="ru-RU" dirty="0" err="1">
                <a:solidFill>
                  <a:srgbClr val="FF0000"/>
                </a:solidFill>
              </a:rPr>
              <a:t>таксирования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612191-B4A6-43A9-A07C-87CA560E1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78" y="1106953"/>
            <a:ext cx="9946056" cy="5764902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II. Работа с тарифами.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Определяется сумма основного тарифа по лекарственной форме (тариф с №1 - №9)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Если ингредиентов входит больше трех, то добавляется тариф №10.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Если входят вещества, стоящие на ПКУ, то добавляется тариф №11.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Определяется сумма тарифов.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Определяется общая сумма к оплате: сумма лекарственных веществ + посуда + сумма тарифов.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Если выписаны порошки или суппозитории в количестве больше или меньше 10, то добавляется тариф №6 (дозирование каждого последующего порошка) или 9 (дозирование каждого последующего суппозитория)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Стоимость каждого дополнительного порошка (1=54) (в случае суппозитория 2=50) умножается на количество «лишних» (те, что больше 10) или «недостающих» (до 10), а затем складывается (в случае «лишних») или вычитается (в случае «недостающих»).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Если готовятся водные извлечения из сырья, то используется тариф №5, а если водные извлечения готовятся из экстрактов - концентратов то используется тариф №4.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058D9D-3309-4175-90D4-133CE77E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87D88A-3C35-453E-86FE-CD1096E4A8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472" y="0"/>
            <a:ext cx="1759527" cy="13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0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87D88A-3C35-453E-86FE-CD1096E4A8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240" y="0"/>
            <a:ext cx="1955651" cy="14862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7CB33C-1442-4B39-9540-766DDD46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77800"/>
            <a:ext cx="9601200" cy="72531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Алгоритм </a:t>
            </a:r>
            <a:r>
              <a:rPr lang="ru-RU" dirty="0" err="1">
                <a:solidFill>
                  <a:srgbClr val="FF0000"/>
                </a:solidFill>
              </a:rPr>
              <a:t>таксирования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612191-B4A6-43A9-A07C-87CA560E1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690" y="1486294"/>
            <a:ext cx="9946056" cy="5277556"/>
          </a:xfrm>
        </p:spPr>
        <p:txBody>
          <a:bodyPr>
            <a:normAutofit fontScale="62500" lnSpcReduction="20000"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Если выписана мазь и в состав входит Ланолин, то подразумевается Ланолин водный, который содержит 70% безводного и 30% воды. Расчеты проводят на безводный Ланолин. Также выполняют пересчет глюкозы.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Если в рецепте не указана масса какао, то исходят согласно указаниям государственной фармакопеи, т.е. масса одного суппозитория равна 3,0, а масса одного шарика равна 4,0.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Если готовятся глазные капли в концентрации до 3%, то добавляется </a:t>
            </a:r>
            <a:r>
              <a:rPr lang="ru-RU" dirty="0" err="1"/>
              <a:t>изотонирующее</a:t>
            </a:r>
            <a:r>
              <a:rPr lang="ru-RU" dirty="0"/>
              <a:t> вещество натрия хлорид по расчету. При изготовлении инъекционных растворов необходимо учитывать объем стабилизатора. 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Стоимость настоев и отваров рассчитывают по цене ЛРС и воды;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Если не указана масса ЛРС, то его рассчитывают исходя из следующих соотношений: 1:400 - лист наперстянки и трава термопсиса; 1:30 (СЛИВА - </a:t>
            </a:r>
            <a:r>
              <a:rPr lang="ru-RU" b="1" dirty="0"/>
              <a:t>с</a:t>
            </a:r>
            <a:r>
              <a:rPr lang="ru-RU" dirty="0"/>
              <a:t>порынья, </a:t>
            </a:r>
            <a:r>
              <a:rPr lang="ru-RU" b="1" dirty="0"/>
              <a:t>л</a:t>
            </a:r>
            <a:r>
              <a:rPr lang="ru-RU" dirty="0"/>
              <a:t>андыш, </a:t>
            </a:r>
            <a:r>
              <a:rPr lang="ru-RU" b="1" dirty="0"/>
              <a:t>и</a:t>
            </a:r>
            <a:r>
              <a:rPr lang="ru-RU" dirty="0"/>
              <a:t>стод, </a:t>
            </a:r>
            <a:r>
              <a:rPr lang="ru-RU" b="1" dirty="0"/>
              <a:t>в</a:t>
            </a:r>
            <a:r>
              <a:rPr lang="ru-RU" dirty="0"/>
              <a:t>алериана, </a:t>
            </a:r>
            <a:r>
              <a:rPr lang="ru-RU" b="1" dirty="0"/>
              <a:t>а</a:t>
            </a:r>
            <a:r>
              <a:rPr lang="ru-RU" dirty="0"/>
              <a:t>донис); 1:20 – корень алтея, 1:10  - все остальные;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Вязкие и летучие жидкости отпускаются и таксируются по массе;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Спирт этиловый. Если не указана концентрация, то отпускается 90%.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/>
              <a:t>Если не указана концентрация спиртовых растворов, то: раствор йода1-2% готовят на 96% спирте; раствор борной, салициловой кислот готовят на 70% спирте; раствор метиленовой сини, бриллиантового зеленого - на 60%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058D9D-3309-4175-90D4-133CE77E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39D-FA8A-4D1D-A43E-065F3BFAFBA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93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517</TotalTime>
  <Words>752</Words>
  <Application>Microsoft Office PowerPoint</Application>
  <PresentationFormat>Произвольный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Тема 1.7. Таксирование рецептов и требований</vt:lpstr>
      <vt:lpstr>Таксирование – это определение стоимости одной единицы измерения, то есть одной лекарственной формы</vt:lpstr>
      <vt:lpstr>- стоимость ингредиентов по порядку, -под чертой подсчитывается общая стоимость всех входящих в ЛФ веществ.  -стоимость посуды со значком «П»,  - под чертой подсчитывается стоимость ингредиентов с посудой.  -тарифы основной и дополнительные со значком «Т»,  -под чертой подсчитывается стоимость ЛФ без округления,  - стоимость с округлением.</vt:lpstr>
      <vt:lpstr>Презентация PowerPoint</vt:lpstr>
      <vt:lpstr>Презентация PowerPoint</vt:lpstr>
      <vt:lpstr>Презентация PowerPoint</vt:lpstr>
      <vt:lpstr>Алгоритм таксирования</vt:lpstr>
      <vt:lpstr>Алгоритм таксирования</vt:lpstr>
      <vt:lpstr>Алгоритм таксирования</vt:lpstr>
      <vt:lpstr>ТАКСИРОВАНИЕ ПОРОШКОВ</vt:lpstr>
      <vt:lpstr>ТАКСИРОВАНИЕ ПОРОШКОВ</vt:lpstr>
      <vt:lpstr>ТАКСИРОВАНИЕ ПОРОШКОВ</vt:lpstr>
      <vt:lpstr>ТАКСИРОВАНИЕ ПОРОШКОВ</vt:lpstr>
      <vt:lpstr>ТАКСИРОВАНИЕ ПОРОШКОВ</vt:lpstr>
      <vt:lpstr>ТАКСИРОВАНИЕ РАСТВОРОВ ДЛЯ ВНУТРЕННЕГО ПРИМЕНЕНИЯ</vt:lpstr>
      <vt:lpstr>ТАКСИРОВАНИЕ РАСТВОРОВ ДЛЯ ВНУТРЕННЕГО ПРИМЕНЕНИЯ</vt:lpstr>
      <vt:lpstr>ТАКСИРОВАНИЕ  РАСТВОРОВ ДЛЯ  НАРУЖНОГО  ПРИМЕНЕНИЯ</vt:lpstr>
      <vt:lpstr>ТАКСИРОВАНИЕ КАПЕЛЬ</vt:lpstr>
      <vt:lpstr>ТАКСИРОВАНИЕ ГЛАЗНЫХ КАПЕЛЬ</vt:lpstr>
      <vt:lpstr>ТАКСИРОВАНИЕ  МАЗЕЙ</vt:lpstr>
      <vt:lpstr>ТАКСИРОВАНИЕ МАЗЕЙ</vt:lpstr>
      <vt:lpstr>ТАКСИРОВАНИЕ ЛИНИМЕНТОВ</vt:lpstr>
      <vt:lpstr>ТАКСИРОВАНИЕ СУППОЗИТОРИЕВ</vt:lpstr>
      <vt:lpstr>ТАКСИРОВАНИЕ СУППОЗИТОРИЕВ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2.8. Таксирование рецептов и требований</dc:title>
  <dc:creator>Olga</dc:creator>
  <cp:lastModifiedBy>Pharmacy</cp:lastModifiedBy>
  <cp:revision>53</cp:revision>
  <dcterms:created xsi:type="dcterms:W3CDTF">2018-09-11T14:30:57Z</dcterms:created>
  <dcterms:modified xsi:type="dcterms:W3CDTF">2024-09-10T10:41:27Z</dcterms:modified>
</cp:coreProperties>
</file>