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78" r:id="rId7"/>
    <p:sldId id="286" r:id="rId8"/>
    <p:sldId id="283" r:id="rId9"/>
    <p:sldId id="279" r:id="rId10"/>
    <p:sldId id="280" r:id="rId11"/>
    <p:sldId id="281" r:id="rId12"/>
    <p:sldId id="289" r:id="rId13"/>
    <p:sldId id="287" r:id="rId14"/>
    <p:sldId id="288" r:id="rId15"/>
    <p:sldId id="290" r:id="rId16"/>
    <p:sldId id="291" r:id="rId17"/>
    <p:sldId id="276" r:id="rId18"/>
    <p:sldId id="261" r:id="rId19"/>
    <p:sldId id="274" r:id="rId20"/>
    <p:sldId id="277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70" r:id="rId29"/>
    <p:sldId id="271" r:id="rId30"/>
    <p:sldId id="272" r:id="rId31"/>
    <p:sldId id="269" r:id="rId32"/>
    <p:sldId id="285" r:id="rId33"/>
    <p:sldId id="27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185" autoAdjust="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5D8FC-214F-47DD-946D-AA37C6E9ACA6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8F822-A5C6-4F66-9CBA-89222BE59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8F822-A5C6-4F66-9CBA-89222BE5904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2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C10FF-842F-4092-9B5D-1DF4B9024A3F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353A-2247-4566-A82A-8744ECF155BC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13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0F4E3-626D-4203-A711-3DFE76FFEA9D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6012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2FD3-6406-4CFA-9FB0-BA68C320C555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A1FD-42C5-4501-A157-DC00E35A7D9B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846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A5D8D-9A45-4D7D-82A7-817B4CA803DC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7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5153-856E-43D4-AD32-2138FFB44A05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45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FEE-76A8-455D-913A-A33957234A9D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5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FDE01-1866-4011-A184-9D40CC477CC2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94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A5A7-ED7A-43F2-AFC1-33E7C865F5DF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A642-5622-45E8-BF78-DEAC4C4E5843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77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25E06-8BC4-4C12-A0C3-8F0F81A698BF}" type="datetime1">
              <a:rPr lang="ru-RU" smtClean="0"/>
              <a:t>14.09.2024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24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1FD6A-2931-4849-8788-3D065BDD1E48}" type="datetime1">
              <a:rPr lang="ru-RU" smtClean="0"/>
              <a:t>14.09.2024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3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CE9A2-7A70-41CE-B56F-70A10CDB8D78}" type="datetime1">
              <a:rPr lang="ru-RU" smtClean="0"/>
              <a:t>14.09.2024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1E65-DBDB-4E50-8E37-43703E158BC8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6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0EBBE-97AE-4613-A5E8-37B9A99E598D}" type="datetime1">
              <a:rPr lang="ru-RU" smtClean="0"/>
              <a:t>14.09.2024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42FF9-19AD-4F45-A293-475A2D516794}" type="datetime1">
              <a:rPr lang="ru-RU" smtClean="0"/>
              <a:t>14.09.2024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A75975-30EA-4661-BACC-B4BB5152F5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26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7694-6503-4351-B19A-530890982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309" y="507744"/>
            <a:ext cx="10471660" cy="130720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1.8. Отпуск лекарственных препаратов, изготовленных в аптеке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50563E-FB4C-4EF1-B48C-AEF08C995B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015" y="2145999"/>
            <a:ext cx="5372100" cy="4046983"/>
          </a:xfrm>
          <a:prstGeom prst="rect">
            <a:avLst/>
          </a:prstGeom>
        </p:spPr>
      </p:pic>
      <p:pic>
        <p:nvPicPr>
          <p:cNvPr id="2050" name="Picture 2" descr="C:\Users\Pharmacy\AppData\Local\Temp\Tmp_view\Аптека_57_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72" y="2231721"/>
            <a:ext cx="5941892" cy="39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9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629" y="1538510"/>
            <a:ext cx="784456" cy="4095374"/>
          </a:xfrm>
        </p:spPr>
        <p:txBody>
          <a:bodyPr vert="vert270">
            <a:normAutofit fontScale="90000"/>
          </a:bodyPr>
          <a:lstStyle/>
          <a:p>
            <a:r>
              <a:rPr lang="ru-RU" b="1" dirty="0"/>
              <a:t>дистилляционная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10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314" y="229297"/>
            <a:ext cx="4158116" cy="311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297" y="1557790"/>
            <a:ext cx="2696980" cy="359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153" y="3642852"/>
            <a:ext cx="3950437" cy="29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2077" y="2580968"/>
            <a:ext cx="2802874" cy="373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034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67" y="638857"/>
            <a:ext cx="843449" cy="4965529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ru-RU" b="1" dirty="0"/>
              <a:t>Сушильно-стерилизационная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11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3739" y="471943"/>
            <a:ext cx="4203293" cy="560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196" y="471944"/>
            <a:ext cx="4203294" cy="560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18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67" y="638857"/>
            <a:ext cx="843449" cy="4965529"/>
          </a:xfrm>
        </p:spPr>
        <p:txBody>
          <a:bodyPr vert="vert270">
            <a:normAutofit fontScale="90000"/>
          </a:bodyPr>
          <a:lstStyle/>
          <a:p>
            <a:pPr algn="ctr"/>
            <a:r>
              <a:rPr lang="ru-RU" b="1" dirty="0"/>
              <a:t>Сушильно-стерилизационная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12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67" y="752168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198" y="2858165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00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7867" y="638857"/>
            <a:ext cx="843449" cy="4965529"/>
          </a:xfrm>
          <a:prstGeom prst="rect">
            <a:avLst/>
          </a:prstGeom>
        </p:spPr>
        <p:txBody>
          <a:bodyPr vert="vert270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Фасовочная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0190" y="533279"/>
            <a:ext cx="4170894" cy="556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490" y="505064"/>
            <a:ext cx="4192056" cy="558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6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7867" y="638857"/>
            <a:ext cx="843449" cy="4965529"/>
          </a:xfrm>
          <a:prstGeom prst="rect">
            <a:avLst/>
          </a:prstGeom>
        </p:spPr>
        <p:txBody>
          <a:bodyPr vert="vert270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Прачечная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7313" y="334945"/>
            <a:ext cx="4752003" cy="6336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4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7867" y="638857"/>
            <a:ext cx="843449" cy="4965529"/>
          </a:xfrm>
          <a:prstGeom prst="rect">
            <a:avLst/>
          </a:prstGeom>
        </p:spPr>
        <p:txBody>
          <a:bodyPr vert="vert270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Комната 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33057" y="845449"/>
            <a:ext cx="2967446" cy="50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91875" y="1339794"/>
            <a:ext cx="2887002" cy="492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332" y="845449"/>
            <a:ext cx="3206977" cy="42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62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37867" y="638857"/>
            <a:ext cx="843449" cy="4965529"/>
          </a:xfrm>
          <a:prstGeom prst="rect">
            <a:avLst/>
          </a:prstGeom>
        </p:spPr>
        <p:txBody>
          <a:bodyPr vert="vert270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/>
              <a:t>Комната 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46439" y="638857"/>
            <a:ext cx="3300045" cy="576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7717" y="638857"/>
            <a:ext cx="3421626" cy="576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17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B07FFE-61D1-417D-9D8D-2A499E8274B1}" type="slidenum">
              <a:rPr lang="ru-RU" altLang="ru-RU">
                <a:solidFill>
                  <a:srgbClr val="000000"/>
                </a:solidFill>
              </a:rPr>
              <a:pPr eaLnBrk="1" hangingPunct="1"/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527051" y="333376"/>
            <a:ext cx="11233149" cy="5746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Товары аптечного ассортимента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24417" y="1052514"/>
            <a:ext cx="3934883" cy="10810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Товары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безрецептурного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отпуска</a:t>
            </a: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422901" y="1052514"/>
            <a:ext cx="6337300" cy="11509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Рецептурные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лекарственные препараты</a:t>
            </a:r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3312585" y="2565401"/>
            <a:ext cx="4032249" cy="9366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0000"/>
                </a:solidFill>
              </a:rPr>
              <a:t>Экстемпоральные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0000"/>
                </a:solidFill>
              </a:rPr>
              <a:t>лекарственные формы</a:t>
            </a: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7727951" y="2565400"/>
            <a:ext cx="3937000" cy="9350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0000"/>
                </a:solidFill>
              </a:rPr>
              <a:t>Готовые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0000"/>
                </a:solidFill>
              </a:rPr>
              <a:t>лекарственные формы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4176185" y="3716339"/>
            <a:ext cx="7200900" cy="8651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>
                <a:solidFill>
                  <a:srgbClr val="000000"/>
                </a:solidFill>
              </a:rPr>
              <a:t>Фармацевтическая экспертиза рецепта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600451" y="4724401"/>
            <a:ext cx="3934883" cy="13684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Изготовление;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>
                <a:solidFill>
                  <a:srgbClr val="000000"/>
                </a:solidFill>
              </a:rPr>
              <a:t> Оформление;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2000">
                <a:solidFill>
                  <a:srgbClr val="000000"/>
                </a:solidFill>
              </a:rPr>
              <a:t> Контроль качества</a:t>
            </a: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431801" y="6308726"/>
            <a:ext cx="11425767" cy="3603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Отпуск  товаров конечным потребителям</a:t>
            </a:r>
          </a:p>
        </p:txBody>
      </p:sp>
      <p:sp>
        <p:nvSpPr>
          <p:cNvPr id="5131" name="Line 13"/>
          <p:cNvSpPr>
            <a:spLocks noChangeShapeType="1"/>
          </p:cNvSpPr>
          <p:nvPr/>
        </p:nvSpPr>
        <p:spPr bwMode="auto">
          <a:xfrm flipH="1">
            <a:off x="2927351" y="836613"/>
            <a:ext cx="182456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2" name="Line 14"/>
          <p:cNvSpPr>
            <a:spLocks noChangeShapeType="1"/>
          </p:cNvSpPr>
          <p:nvPr/>
        </p:nvSpPr>
        <p:spPr bwMode="auto">
          <a:xfrm>
            <a:off x="6959601" y="836613"/>
            <a:ext cx="1631951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1007533" y="2133601"/>
            <a:ext cx="0" cy="417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4" name="Line 17"/>
          <p:cNvSpPr>
            <a:spLocks noChangeShapeType="1"/>
          </p:cNvSpPr>
          <p:nvPr/>
        </p:nvSpPr>
        <p:spPr bwMode="auto">
          <a:xfrm>
            <a:off x="5903384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5" name="Line 18"/>
          <p:cNvSpPr>
            <a:spLocks noChangeShapeType="1"/>
          </p:cNvSpPr>
          <p:nvPr/>
        </p:nvSpPr>
        <p:spPr bwMode="auto">
          <a:xfrm>
            <a:off x="8879417" y="22050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6" name="Line 19"/>
          <p:cNvSpPr>
            <a:spLocks noChangeShapeType="1"/>
          </p:cNvSpPr>
          <p:nvPr/>
        </p:nvSpPr>
        <p:spPr bwMode="auto">
          <a:xfrm>
            <a:off x="5520267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7" name="Line 20"/>
          <p:cNvSpPr>
            <a:spLocks noChangeShapeType="1"/>
          </p:cNvSpPr>
          <p:nvPr/>
        </p:nvSpPr>
        <p:spPr bwMode="auto">
          <a:xfrm>
            <a:off x="9647767" y="35004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8" name="Line 21"/>
          <p:cNvSpPr>
            <a:spLocks noChangeShapeType="1"/>
          </p:cNvSpPr>
          <p:nvPr/>
        </p:nvSpPr>
        <p:spPr bwMode="auto">
          <a:xfrm>
            <a:off x="5520267" y="4581526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39" name="Line 22"/>
          <p:cNvSpPr>
            <a:spLocks noChangeShapeType="1"/>
          </p:cNvSpPr>
          <p:nvPr/>
        </p:nvSpPr>
        <p:spPr bwMode="auto">
          <a:xfrm>
            <a:off x="5422900" y="6021389"/>
            <a:ext cx="0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140" name="Line 23"/>
          <p:cNvSpPr>
            <a:spLocks noChangeShapeType="1"/>
          </p:cNvSpPr>
          <p:nvPr/>
        </p:nvSpPr>
        <p:spPr bwMode="auto">
          <a:xfrm>
            <a:off x="10128251" y="4581525"/>
            <a:ext cx="0" cy="172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97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B6F19-4D17-4535-BA4A-99B0105B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66" y="1492654"/>
            <a:ext cx="457213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  <a:t>При приеме </a:t>
            </a:r>
            <a:b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  <a:t>рецептов сотрудник </a:t>
            </a:r>
            <a:b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  <a:t>проводит фармацевтическую</a:t>
            </a:r>
            <a:b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  <a:t>экспертизу </a:t>
            </a:r>
            <a:b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dirty="0">
                <a:solidFill>
                  <a:srgbClr val="C00000"/>
                </a:solidFill>
                <a:latin typeface="Garamond" panose="02020404030301010803" pitchFamily="18" charset="0"/>
              </a:rPr>
              <a:t>по установленной схеме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A31473-F05D-45CA-81D0-E07417CB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8A014-570D-4EE3-8867-3AEC5D244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189" y="0"/>
            <a:ext cx="660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3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4998" y="485565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Основные (обязательные) реквизиты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37" y="1274619"/>
            <a:ext cx="9204757" cy="377762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Штамп МО (с указанием наименования МО, адреса и телефона);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Дата выписки рецепта;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Фамилия и инициалы пациента, дата рождения;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Фамилия и инициалы лечащего врача;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МНН/группировочное/торговое наименование, дозировка, количество ЛП;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Способ применения на русском или на русском и национальном языках (подробно);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Подпись врача;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Личная печать врача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83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8D1F6-E284-45BE-ADD7-A0E3E1E4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83" y="402885"/>
            <a:ext cx="8911687" cy="1280890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Организация рабочего места по приему рецептов и отпуску лекарств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9C78A6-C384-40D8-B139-16C066C7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744362"/>
            <a:ext cx="5408612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Должности выделяются: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u="sng" dirty="0">
                <a:solidFill>
                  <a:schemeClr val="tx1"/>
                </a:solidFill>
              </a:rPr>
              <a:t>приема рецептов</a:t>
            </a:r>
            <a:r>
              <a:rPr lang="ru-RU" sz="2000" dirty="0">
                <a:solidFill>
                  <a:schemeClr val="tx1"/>
                </a:solidFill>
              </a:rPr>
              <a:t> (требований) на лекарства индивидуального изготовления,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осуществления </a:t>
            </a:r>
            <a:r>
              <a:rPr lang="ru-RU" sz="2000" u="sng" dirty="0">
                <a:solidFill>
                  <a:schemeClr val="tx1"/>
                </a:solidFill>
              </a:rPr>
              <a:t>контроля качества </a:t>
            </a:r>
            <a:r>
              <a:rPr lang="ru-RU" sz="2000" dirty="0">
                <a:solidFill>
                  <a:schemeClr val="tx1"/>
                </a:solidFill>
              </a:rPr>
              <a:t>изготовленных лекарств и внутриаптечной заготовки, </a:t>
            </a: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приготовлени</a:t>
            </a:r>
            <a:r>
              <a:rPr lang="ru-RU" sz="2000" dirty="0">
                <a:solidFill>
                  <a:schemeClr val="tx1"/>
                </a:solidFill>
              </a:rPr>
              <a:t>я ЛП и внутриаптечной заготовки,</a:t>
            </a: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отпуска</a:t>
            </a:r>
            <a:r>
              <a:rPr lang="ru-RU" sz="2000" dirty="0">
                <a:solidFill>
                  <a:schemeClr val="tx1"/>
                </a:solidFill>
              </a:rPr>
              <a:t> лекарств и информационной работы,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для </a:t>
            </a:r>
            <a:r>
              <a:rPr lang="ru-RU" sz="2000" u="sng" dirty="0">
                <a:solidFill>
                  <a:schemeClr val="tx1"/>
                </a:solidFill>
              </a:rPr>
              <a:t>контроля</a:t>
            </a:r>
            <a:r>
              <a:rPr lang="ru-RU" sz="2000" dirty="0">
                <a:solidFill>
                  <a:schemeClr val="tx1"/>
                </a:solidFill>
              </a:rPr>
              <a:t> за работой фармацевтов</a:t>
            </a: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  <a:p>
            <a:pPr algn="just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1B7D1C-2938-453A-8290-F96251B26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250B3-72A3-4BB9-B851-1F618D28B4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76" y="2280355"/>
            <a:ext cx="5423724" cy="30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6671" y="263892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Дополнительные реквизиты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785647" y="1149928"/>
            <a:ext cx="9478097" cy="377762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Серия и номер рецепта (выполняется типографским способом);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Бланк розового цвета;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Водяные знаки;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ФИО и подпись уполномоченного лица;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Наличие печати «Для рецептов»;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Номер медицинской карты;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Серия и номер полиса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Указание количества НС и ПВ прописью;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chemeClr val="tx1"/>
                </a:solidFill>
              </a:rPr>
              <a:t>Коды: МО, категории граждан, нозологической формы.</a:t>
            </a:r>
          </a:p>
        </p:txBody>
      </p:sp>
    </p:spTree>
    <p:extLst>
      <p:ext uri="{BB962C8B-B14F-4D97-AF65-F5344CB8AC3E}">
        <p14:creationId xmlns:p14="http://schemas.microsoft.com/office/powerpoint/2010/main" val="2719272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6402D1-AABC-4E2A-A474-205A00AB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7" y="15950"/>
            <a:ext cx="6426897" cy="65153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Способы регистрации рецептов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FEB85-507E-494E-8F40-380D7C16D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8949" y="520728"/>
            <a:ext cx="10182578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tx1"/>
                </a:solidFill>
                <a:latin typeface="Garamond" panose="02020404030301010803" pitchFamily="18" charset="0"/>
              </a:rPr>
              <a:t>Квитанционная форма регистрации рецептов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Квитанция заполняется в одном экземпляре при приеме рецептов.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Условно в ней можно выделить три части :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Первая часть (корешок) остается в аптеке и служит основанием для учета изготовленных ЛП: по ним в конце смены подсчитывают количество принятых рецептов и общую стоимость отпущенных по ним лекарств. В целях учета корешки комплектуются по 50 и 100 шт. и хранятся в аптеке.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Вторая часть квитанции выдается на руки заказчику.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Третья часть - подклеивается к рецепту.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На ней в дальнейшем будет указано, кто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Garamond" panose="02020404030301010803" pitchFamily="18" charset="0"/>
              </a:rPr>
              <a:t>приготовил, проверил и отпустил лекарство.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67E59-14E4-46F5-A389-6A98AA65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7058" y="3814112"/>
            <a:ext cx="5602119" cy="2471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279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90F60-E476-41AE-A95A-31746759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125" y="189488"/>
            <a:ext cx="8911687" cy="7757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Журнальная форма регистрации рецептов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ru-RU" b="1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672EBC-AAA7-49F2-96A9-05FAC4C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144" y="1220542"/>
            <a:ext cx="9476509" cy="519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92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F333D-3128-4980-973C-7A2AE2806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771" y="329899"/>
            <a:ext cx="4869030" cy="128089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Бесквитанционный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(жетонный) способ</a:t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регистрации рецептов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64E0A-715B-4A27-A031-D0ED2D7C3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399" y="2045970"/>
            <a:ext cx="6220791" cy="375321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Цвет и форма жетона обозначают конкретную ЛФ,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 номер жетона соответствует номеру рецепта и лекарства.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Фамилия больного на жетоне не указывается, так как номера жетонов не повторяются.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Время получения ЛП сообщается устно.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Номер лекарства, его стоимость и вид ЛФ фиксируются в журнале, который ведется по установленной форме.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21D0C1-2EA1-48DB-A23C-7D0054FB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2A3E9B-A236-43DA-8D42-42A48C7684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190" y="329899"/>
            <a:ext cx="4833542" cy="606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71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CC80E-CBF3-463E-9484-1FAD755F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985" y="147337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Чековая форма регистрации рецептов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46861-2388-4428-AA89-14DB48B8D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658" y="754699"/>
            <a:ext cx="10972799" cy="52824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После таксировки и оплаты стоимости лекарства через кассу рецепт возвращается фармацевту.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На рецепте фармацевт отмечает номер кассового чека.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Номер чека подчеркивается цветным карандашом.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Цвет обозначает определенную ЛФ (в соответствии с сигнальными цветами, принятыми Едиными правилами оформления лекарств). Например, зеленый – внутреннее, оранжевый — наружное, синий — для инъекций и т.д.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На чеке указывается также время изготовления лекарства и фамилия и инициалы больного.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Номер, стоимость и вид ЛФ фиксируются в журнале по установленной форме.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Оформленный чек передается заказчику, по которому он в указанное время получает лекарство.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По номеру чека и сигнальному цвету фармацевт определяет место хранения приготовленного лекарства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6F1758-7D2D-4A0E-BF3E-5E2F7832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904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4851217-7B81-4119-A43E-CC5FAF01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25</a:t>
            </a:fld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F94F1-6678-4EE8-8EDE-3A52156ACEED}"/>
              </a:ext>
            </a:extLst>
          </p:cNvPr>
          <p:cNvSpPr txBox="1"/>
          <p:nvPr/>
        </p:nvSpPr>
        <p:spPr>
          <a:xfrm>
            <a:off x="2434590" y="675853"/>
            <a:ext cx="53639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Журнал учета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лабораторно-фасовочных работ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33738B4-A7A0-4E1B-9860-EFBA637682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3754" y="0"/>
            <a:ext cx="2618246" cy="333396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78" y="2299856"/>
            <a:ext cx="11761270" cy="41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06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D84B5-511C-4D84-BD2B-F9B2659F7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535" y="133482"/>
            <a:ext cx="10239155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Оформление лекарств, изготовленных в аптеках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A8D11-9E20-47AF-B27A-A65E3E34E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344" y="756917"/>
            <a:ext cx="10223095" cy="3777622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Приказ Министерства здравоохранения РФ от 22 мая 2023 г. </a:t>
            </a:r>
            <a:r>
              <a:rPr lang="ru-RU" b="1" dirty="0">
                <a:solidFill>
                  <a:schemeClr val="tx1"/>
                </a:solidFill>
              </a:rPr>
              <a:t>N 249н </a:t>
            </a:r>
            <a:r>
              <a:rPr lang="ru-RU" dirty="0">
                <a:solidFill>
                  <a:schemeClr val="tx1"/>
                </a:solidFill>
              </a:rPr>
              <a:t>"Об утверждении правил изготовления и отпуска лекарственных препаратов для медицинского применения аптечными организациями, имеющими лицензию на фармацевтическую деятельность"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7ECDF3-5928-4985-A781-82008A26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D9351-0F57-4E96-86B1-428635E541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486" y="2020109"/>
            <a:ext cx="3510264" cy="1762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19EA89-A622-40D7-83E9-DD57C8CA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353" y="2020109"/>
            <a:ext cx="3354404" cy="18725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E161D4-2B98-408F-A813-C5971DB45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6"/>
          <a:stretch/>
        </p:blipFill>
        <p:spPr>
          <a:xfrm>
            <a:off x="575366" y="4087484"/>
            <a:ext cx="3963383" cy="25315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43254C-8B6F-4891-ADC0-45570165C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4353" y="4232346"/>
            <a:ext cx="3691822" cy="2036551"/>
          </a:xfrm>
          <a:prstGeom prst="rect">
            <a:avLst/>
          </a:prstGeom>
        </p:spPr>
      </p:pic>
      <p:pic>
        <p:nvPicPr>
          <p:cNvPr id="1026" name="Picture 2" descr="C:\Users\Pharmacy\AppData\Local\Temp\Tmp_view\Аптека_57_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983" y="1845629"/>
            <a:ext cx="3182289" cy="47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77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E8ED3-4611-4AF3-8503-5A46C6AD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861" y="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Предупредительные надписи на этикетках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86813-0648-4A6E-8F95-2EF47AC8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440" y="1428227"/>
            <a:ext cx="11098160" cy="5282436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для микстур - "Хранить в прохладном и защищенном от света месте", "Перед употреблением взбалтывать";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для мазей, глазных мазей и глазных капель - "Хранить в прохладном и защищенном от света месте", для гомеопатических мазей "Хранить в защищенном от света месте при температуре от 5 до 15°С";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для капель внутреннего применения - "Хранить в защищенном от света месте"; для гомеопатических капель - "Хранить в защищенном от света месте, при температуре не выше 25°С"; для гранул гомеопатических - "Хранить в сухом, защищенном от света месте, при температуре не выше 25°С";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для инъекций и инфузий и других стерильных ЛФ - "Стерильно".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784F0B-ADA7-4BA5-9E2E-78E00348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3652" y="513080"/>
            <a:ext cx="5240593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Все этикетки должны содержать предупредительную надпись </a:t>
            </a:r>
            <a:r>
              <a:rPr lang="ru-RU" b="1" dirty="0">
                <a:solidFill>
                  <a:srgbClr val="FF0000"/>
                </a:solidFill>
              </a:rPr>
              <a:t>"Хранить в недоступном для детей месте".</a:t>
            </a:r>
          </a:p>
        </p:txBody>
      </p:sp>
    </p:spTree>
    <p:extLst>
      <p:ext uri="{BB962C8B-B14F-4D97-AF65-F5344CB8AC3E}">
        <p14:creationId xmlns:p14="http://schemas.microsoft.com/office/powerpoint/2010/main" val="3740332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E8ED3-4611-4AF3-8503-5A46C6AD2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30" y="156130"/>
            <a:ext cx="4326290" cy="12808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Предупредительные </a:t>
            </a:r>
            <a:b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Garamond" panose="02020404030301010803" pitchFamily="18" charset="0"/>
              </a:rPr>
              <a:t>надписи на этикетках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686813-0648-4A6E-8F95-2EF47AC8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748" y="1341972"/>
            <a:ext cx="4905156" cy="5282436"/>
          </a:xfrm>
        </p:spPr>
        <p:txBody>
          <a:bodyPr>
            <a:normAutofit/>
          </a:bodyPr>
          <a:lstStyle/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784F0B-ADA7-4BA5-9E2E-78E00348E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28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3315E7B-E62E-4E7A-9A0C-ABE8BCC32262}"/>
              </a:ext>
            </a:extLst>
          </p:cNvPr>
          <p:cNvSpPr/>
          <p:nvPr/>
        </p:nvSpPr>
        <p:spPr>
          <a:xfrm>
            <a:off x="1261306" y="1352363"/>
            <a:ext cx="4038034" cy="55707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Garamond" panose="02020404030301010803" pitchFamily="18" charset="0"/>
              </a:rPr>
              <a:t>Хранить в прохладном месте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7ABE0F-8772-4A15-A033-DF92D1ADDF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0274" y="2058843"/>
            <a:ext cx="4038034" cy="5860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9D72C6B-CA57-46C6-A7A8-9607F7B1D64F}"/>
              </a:ext>
            </a:extLst>
          </p:cNvPr>
          <p:cNvSpPr/>
          <p:nvPr/>
        </p:nvSpPr>
        <p:spPr>
          <a:xfrm>
            <a:off x="1396328" y="2167188"/>
            <a:ext cx="3799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>
                <a:solidFill>
                  <a:srgbClr val="92D050"/>
                </a:solidFill>
                <a:latin typeface="Garamond" panose="02020404030301010803" pitchFamily="18" charset="0"/>
              </a:rPr>
              <a:t>Перед употреблением взбалтывать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4F63F77-5A00-4FBD-B647-E37A434FD5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030" y="2727604"/>
            <a:ext cx="4038035" cy="5720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FB8EB7-B884-4530-BD3A-BB266C738413}"/>
              </a:ext>
            </a:extLst>
          </p:cNvPr>
          <p:cNvSpPr txBox="1"/>
          <p:nvPr/>
        </p:nvSpPr>
        <p:spPr>
          <a:xfrm>
            <a:off x="1442816" y="2783351"/>
            <a:ext cx="3752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Garamond" panose="02020404030301010803" pitchFamily="18" charset="0"/>
              </a:rPr>
              <a:t>Хранить в защищенном от света месте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BA13560-A00B-471C-B10F-E6D9E71D3F19}"/>
              </a:ext>
            </a:extLst>
          </p:cNvPr>
          <p:cNvSpPr/>
          <p:nvPr/>
        </p:nvSpPr>
        <p:spPr>
          <a:xfrm>
            <a:off x="1245810" y="3370389"/>
            <a:ext cx="4053530" cy="52998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Детское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7283CB9-1AF4-4DF1-9DE2-4E5F1143C397}"/>
              </a:ext>
            </a:extLst>
          </p:cNvPr>
          <p:cNvSpPr/>
          <p:nvPr/>
        </p:nvSpPr>
        <p:spPr>
          <a:xfrm>
            <a:off x="1245810" y="3983190"/>
            <a:ext cx="4053529" cy="50181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Garamond" panose="02020404030301010803" pitchFamily="18" charset="0"/>
              </a:rPr>
              <a:t>Для новорожденных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81C859E-484F-4EE6-9957-1A2629D41C12}"/>
              </a:ext>
            </a:extLst>
          </p:cNvPr>
          <p:cNvSpPr/>
          <p:nvPr/>
        </p:nvSpPr>
        <p:spPr>
          <a:xfrm>
            <a:off x="1261306" y="4571672"/>
            <a:ext cx="4076773" cy="60401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Обращаться с осторожностью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C9AEA50-08F1-44D2-8D76-848D5F50670A}"/>
              </a:ext>
            </a:extLst>
          </p:cNvPr>
          <p:cNvSpPr/>
          <p:nvPr/>
        </p:nvSpPr>
        <p:spPr>
          <a:xfrm>
            <a:off x="1245810" y="5285688"/>
            <a:ext cx="4022539" cy="5018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Сердечное</a:t>
            </a:r>
            <a:endParaRPr lang="ru-RU" b="1" dirty="0">
              <a:latin typeface="Garamond" panose="02020404030301010803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07028DA-1A7B-4B64-A597-996B662E6981}"/>
              </a:ext>
            </a:extLst>
          </p:cNvPr>
          <p:cNvSpPr/>
          <p:nvPr/>
        </p:nvSpPr>
        <p:spPr>
          <a:xfrm>
            <a:off x="1261305" y="5886652"/>
            <a:ext cx="4038034" cy="5559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Garamond" panose="02020404030301010803" pitchFamily="18" charset="0"/>
              </a:rPr>
              <a:t>Беречь от огня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98836C-E4FF-47E1-B8BE-83493D8537E5}"/>
              </a:ext>
            </a:extLst>
          </p:cNvPr>
          <p:cNvSpPr txBox="1"/>
          <p:nvPr/>
        </p:nvSpPr>
        <p:spPr>
          <a:xfrm>
            <a:off x="6329900" y="10618"/>
            <a:ext cx="5065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На этикетках должно быть указано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C25DD62-3915-4691-B4C2-E855B082E734}"/>
              </a:ext>
            </a:extLst>
          </p:cNvPr>
          <p:cNvSpPr/>
          <p:nvPr/>
        </p:nvSpPr>
        <p:spPr>
          <a:xfrm>
            <a:off x="5473101" y="531340"/>
            <a:ext cx="606515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На этикетках для оформления лекарственных препаратов, изготовленных для населения, указывается следующее:</a:t>
            </a:r>
          </a:p>
          <a:p>
            <a:pPr algn="just"/>
            <a:r>
              <a:rPr lang="ru-RU" sz="2000" dirty="0"/>
              <a:t>а) наименование аптечной организации;</a:t>
            </a:r>
          </a:p>
          <a:p>
            <a:pPr algn="just"/>
            <a:r>
              <a:rPr lang="ru-RU" sz="2000" dirty="0"/>
              <a:t>б) местонахождение аптечной организации;</a:t>
            </a:r>
          </a:p>
          <a:p>
            <a:pPr algn="just"/>
            <a:r>
              <a:rPr lang="ru-RU" sz="2000" dirty="0"/>
              <a:t>в) номер рецепта (присваивается в аптеке);</a:t>
            </a:r>
          </a:p>
          <a:p>
            <a:pPr algn="just"/>
            <a:r>
              <a:rPr lang="ru-RU" sz="2000" dirty="0"/>
              <a:t>г) фамилия, имя, отчество (при наличии) пациента;</a:t>
            </a:r>
          </a:p>
          <a:p>
            <a:pPr algn="just"/>
            <a:r>
              <a:rPr lang="ru-RU" sz="2000" dirty="0"/>
              <a:t>д) наименование или состав лекарственного препарата;</a:t>
            </a:r>
          </a:p>
          <a:p>
            <a:pPr algn="just"/>
            <a:r>
              <a:rPr lang="ru-RU" sz="2000" dirty="0"/>
              <a:t>е) способ применения лекарственного препарата, вид лекарственной формы;</a:t>
            </a:r>
          </a:p>
          <a:p>
            <a:pPr algn="just"/>
            <a:r>
              <a:rPr lang="ru-RU" sz="2000" dirty="0"/>
              <a:t>ж) режим дозирования;</a:t>
            </a:r>
          </a:p>
          <a:p>
            <a:pPr algn="just"/>
            <a:r>
              <a:rPr lang="ru-RU" sz="2000" dirty="0"/>
              <a:t>з) дата изготовления лекарственного препарата;</a:t>
            </a:r>
          </a:p>
          <a:p>
            <a:pPr algn="just"/>
            <a:r>
              <a:rPr lang="ru-RU" sz="2000" dirty="0"/>
              <a:t>и) срок годности лекарственного препарата ("Годен до _______");</a:t>
            </a:r>
          </a:p>
          <a:p>
            <a:pPr algn="just"/>
            <a:r>
              <a:rPr lang="ru-RU" sz="2000" dirty="0"/>
              <a:t>к) цена лекарственного препарата;</a:t>
            </a:r>
          </a:p>
          <a:p>
            <a:pPr algn="just"/>
            <a:r>
              <a:rPr lang="ru-RU" sz="2000" dirty="0"/>
              <a:t>л) предостережение "Хранить в недоступном для детей месте".</a:t>
            </a:r>
          </a:p>
        </p:txBody>
      </p:sp>
    </p:spTree>
    <p:extLst>
      <p:ext uri="{BB962C8B-B14F-4D97-AF65-F5344CB8AC3E}">
        <p14:creationId xmlns:p14="http://schemas.microsoft.com/office/powerpoint/2010/main" val="3324628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C49F-2917-458B-BE0C-14132063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95" y="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Отпуск </a:t>
            </a:r>
            <a:r>
              <a:rPr lang="ru-RU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экстемпоральных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ЛП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29702-AFE5-4001-BEA7-2FB910F4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902" y="787782"/>
            <a:ext cx="8915400" cy="550252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Соблюдать определенные правила, утвержденные соответствующим приказом Минздрава РФ (см. Порядок отпуска лекарственных препаратов). 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Аптечным организациям запрещается отпуск наркотических средств, психотропных, сильнодействующих, ядовитых веществ, по рецептам ветеринарных лечебных организаций.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При отпуске ЛП, содержащих наркотические средства, психотропные, иные вещества, подлежащие ПКУ, сильнодействующие, ядовитые вещества, а также некоторые ЛП (апоморфина гидрохлорид, атропина сульфат, гоматропина гидробромид, дикаин, серебра нитрат, </a:t>
            </a:r>
            <a:r>
              <a:rPr lang="ru-R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пахикарпина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Garamond" panose="02020404030301010803" pitchFamily="18" charset="0"/>
              </a:rPr>
              <a:t>гидроиодид</a:t>
            </a:r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, этиловый спирт), больным взамен рецепта выдается сигнатура с желтой полосой в верхней части и надписью черным шрифтом на ней «Сигнатура».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57264E-2166-4E32-A543-4F21B238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86E750-FB80-4F61-922D-A46619953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159" y="1865360"/>
            <a:ext cx="214884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8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96BF9-CBEF-4219-AEBF-6EA2CBC9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6" y="147337"/>
            <a:ext cx="4248142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Фармацевт обязан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009C7-957C-4643-9DC5-49CE2FA6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723" y="766775"/>
            <a:ext cx="10962968" cy="4832389"/>
          </a:xfrm>
        </p:spPr>
        <p:txBody>
          <a:bodyPr>
            <a:noAutofit/>
          </a:bodyPr>
          <a:lstStyle/>
          <a:p>
            <a:pPr algn="just"/>
            <a:r>
              <a:rPr lang="ru-RU" sz="2300" dirty="0"/>
              <a:t>	</a:t>
            </a:r>
            <a:r>
              <a:rPr lang="ru-RU" sz="2300" dirty="0">
                <a:solidFill>
                  <a:schemeClr val="tx1"/>
                </a:solidFill>
              </a:rPr>
              <a:t>в указанный на рецепте срок </a:t>
            </a:r>
            <a:r>
              <a:rPr lang="ru-RU" sz="2300" u="sng" dirty="0">
                <a:solidFill>
                  <a:schemeClr val="tx1"/>
                </a:solidFill>
              </a:rPr>
              <a:t>изготавливать лекарства</a:t>
            </a:r>
            <a:r>
              <a:rPr lang="ru-RU" sz="2300" dirty="0">
                <a:solidFill>
                  <a:schemeClr val="tx1"/>
                </a:solidFill>
              </a:rPr>
              <a:t> по индивидуальным прописям врачей, строго соблюдая технологические правила приготовления и оформления лекарств; рецепты с пометкой </a:t>
            </a:r>
            <a:r>
              <a:rPr lang="ru-RU" sz="2300" dirty="0" err="1">
                <a:solidFill>
                  <a:schemeClr val="tx1"/>
                </a:solidFill>
              </a:rPr>
              <a:t>cito</a:t>
            </a:r>
            <a:r>
              <a:rPr lang="ru-RU" sz="2300" dirty="0">
                <a:solidFill>
                  <a:schemeClr val="tx1"/>
                </a:solidFill>
              </a:rPr>
              <a:t> и </a:t>
            </a:r>
            <a:r>
              <a:rPr lang="ru-RU" sz="2300" dirty="0" err="1">
                <a:solidFill>
                  <a:schemeClr val="tx1"/>
                </a:solidFill>
              </a:rPr>
              <a:t>statim</a:t>
            </a:r>
            <a:r>
              <a:rPr lang="ru-RU" sz="2300" dirty="0">
                <a:solidFill>
                  <a:schemeClr val="tx1"/>
                </a:solidFill>
              </a:rPr>
              <a:t> исполняются вне очереди;</a:t>
            </a:r>
          </a:p>
          <a:p>
            <a:pPr algn="just"/>
            <a:r>
              <a:rPr lang="ru-RU" sz="2300" u="sng" dirty="0">
                <a:solidFill>
                  <a:schemeClr val="tx1"/>
                </a:solidFill>
              </a:rPr>
              <a:t>заполнять ППК</a:t>
            </a:r>
            <a:r>
              <a:rPr lang="ru-RU" sz="2300" dirty="0">
                <a:solidFill>
                  <a:schemeClr val="tx1"/>
                </a:solidFill>
              </a:rPr>
              <a:t> на все приготовленные лекарства в соответствии с установленными правилами;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</a:rPr>
              <a:t>все </a:t>
            </a:r>
            <a:r>
              <a:rPr lang="ru-RU" sz="2300" u="sng" dirty="0">
                <a:solidFill>
                  <a:schemeClr val="tx1"/>
                </a:solidFill>
              </a:rPr>
              <a:t>вспомогательные работы</a:t>
            </a:r>
            <a:r>
              <a:rPr lang="ru-RU" sz="2300" dirty="0">
                <a:solidFill>
                  <a:schemeClr val="tx1"/>
                </a:solidFill>
              </a:rPr>
              <a:t> (дозирование порошков, выкатывание свечей, фильтрование растворов и т.п.) </a:t>
            </a:r>
            <a:r>
              <a:rPr lang="ru-RU" sz="2300" u="sng" dirty="0">
                <a:solidFill>
                  <a:schemeClr val="tx1"/>
                </a:solidFill>
              </a:rPr>
              <a:t>поручать фасовщику</a:t>
            </a:r>
            <a:r>
              <a:rPr lang="ru-RU" sz="2300" dirty="0">
                <a:solidFill>
                  <a:schemeClr val="tx1"/>
                </a:solidFill>
              </a:rPr>
              <a:t>, консультируя его по особенностям расфасовки и оформления лекарств;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</a:rPr>
              <a:t>уметь </a:t>
            </a:r>
            <a:r>
              <a:rPr lang="ru-RU" sz="2300" u="sng" dirty="0">
                <a:solidFill>
                  <a:schemeClr val="tx1"/>
                </a:solidFill>
              </a:rPr>
              <a:t>пользоваться </a:t>
            </a:r>
            <a:r>
              <a:rPr lang="ru-RU" sz="2300" u="sng" dirty="0" err="1">
                <a:solidFill>
                  <a:schemeClr val="tx1"/>
                </a:solidFill>
              </a:rPr>
              <a:t>весоизмерительными</a:t>
            </a:r>
            <a:r>
              <a:rPr lang="ru-RU" sz="2300" u="sng" dirty="0">
                <a:solidFill>
                  <a:schemeClr val="tx1"/>
                </a:solidFill>
              </a:rPr>
              <a:t> приборами</a:t>
            </a:r>
            <a:r>
              <a:rPr lang="ru-RU" sz="2300" dirty="0">
                <a:solidFill>
                  <a:schemeClr val="tx1"/>
                </a:solidFill>
              </a:rPr>
              <a:t>, аппаратами, средствами малой механизации;</a:t>
            </a:r>
          </a:p>
          <a:p>
            <a:pPr algn="just"/>
            <a:r>
              <a:rPr lang="ru-RU" sz="2300" u="sng" dirty="0">
                <a:solidFill>
                  <a:schemeClr val="tx1"/>
                </a:solidFill>
              </a:rPr>
              <a:t>учитывать</a:t>
            </a:r>
            <a:r>
              <a:rPr lang="ru-RU" sz="2300" dirty="0">
                <a:solidFill>
                  <a:schemeClr val="tx1"/>
                </a:solidFill>
              </a:rPr>
              <a:t> выполненную за смену работу </a:t>
            </a:r>
            <a:r>
              <a:rPr lang="ru-RU" sz="2300" u="sng" dirty="0">
                <a:solidFill>
                  <a:schemeClr val="tx1"/>
                </a:solidFill>
              </a:rPr>
              <a:t>в специальном журнале</a:t>
            </a:r>
            <a:r>
              <a:rPr lang="ru-RU" sz="2300" dirty="0">
                <a:solidFill>
                  <a:schemeClr val="tx1"/>
                </a:solidFill>
              </a:rPr>
              <a:t>, на основе которого в конце смены составить справку о количестве приготовленных ЛФ;</a:t>
            </a:r>
          </a:p>
          <a:p>
            <a:pPr marL="0" indent="0" algn="just">
              <a:buNone/>
            </a:pPr>
            <a:endParaRPr lang="ru-RU" sz="23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04E0F-F50D-4787-B019-394E5AB7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884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C49F-2917-458B-BE0C-14132063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95" y="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Отпуск </a:t>
            </a:r>
            <a:r>
              <a:rPr lang="ru-RU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экстемпоральных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ЛП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29702-AFE5-4001-BEA7-2FB910F4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5445" y="723704"/>
            <a:ext cx="8915400" cy="550252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Garamond" panose="02020404030301010803" pitchFamily="18" charset="0"/>
              </a:rPr>
              <a:t>В конце смены подводятся итоги по рецептурному журналу, которые заносятся в журнал учета рецептуры, затем в товарный отчет.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57264E-2166-4E32-A543-4F21B238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30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542" y="2119745"/>
            <a:ext cx="8540277" cy="44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267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C49F-2917-458B-BE0C-14132063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95" y="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Отпуск </a:t>
            </a:r>
            <a:r>
              <a:rPr lang="ru-RU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экстемпоральных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ЛП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29702-AFE5-4001-BEA7-2FB910F4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6348" y="824530"/>
            <a:ext cx="10677833" cy="5502528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После изготовления лекарственной формы ЛС, которые подлежат ПКУ, размещаются до отпуска в отдельных, закрывающихся на ключ шкафах. 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Фармацевт проверяет наличие подписей, лиц приготовивших, проверивших лекарственную форму и ставит подпись отпустившего. Только после этого фармацевт может выдать лекарственную форму пациенту, разъясняя применение и хранение в домашних условиях.</a:t>
            </a:r>
          </a:p>
          <a:p>
            <a:r>
              <a:rPr lang="ru-RU" dirty="0">
                <a:solidFill>
                  <a:schemeClr val="tx1"/>
                </a:solidFill>
              </a:rPr>
              <a:t>Контроль качества изготавливаемых и изготовленных лекарственных препаратов осуществляется посредством: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а) приемочного контроля;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б) письменного контроля;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в) опросного контроля;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г) органолептического контроля;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д) физического контроля;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е) химического контроля;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ж) контроля при отпуске лекарственных препаратов.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57264E-2166-4E32-A543-4F21B238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43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002" y="638858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Контроль при отпуске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839" y="1578077"/>
            <a:ext cx="10029773" cy="433314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Контролю при отпуске лекарственных препаратов подвергаются все изготовленные лекарственные препараты, в рамках которого проверяется соответствие:</a:t>
            </a: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а) упаковки лекарственного препарата физико-химическим свойствам, входящих в него лекарственных средств;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б) указанных в рецепте или требовании доз наркотических средств, психотропных веществ, сильнодействующих веществ возрасту пациента;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в) реквизитов рецепта, требования сведениям, указанным на упаковке изготовленного лекарственного препарата;</a:t>
            </a:r>
            <a:endParaRPr lang="ru-RU" sz="2000" dirty="0">
              <a:solidFill>
                <a:schemeClr val="tx1"/>
              </a:solidFill>
            </a:endParaRPr>
          </a:p>
          <a:p>
            <a:pPr algn="just"/>
            <a:r>
              <a:rPr lang="ru-RU" sz="2000" u="sng" dirty="0">
                <a:solidFill>
                  <a:schemeClr val="tx1"/>
                </a:solidFill>
              </a:rPr>
              <a:t>г) маркировки лекарственного препарата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проверяется наличие информации о подтверждении ответственным работником аптечной организации соответствия изготовленных лекарственных препаратов требованиям, установленным настоящими Правилами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903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1C49F-2917-458B-BE0C-14132063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995" y="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Отпуск </a:t>
            </a:r>
            <a:r>
              <a:rPr lang="ru-RU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экстемпоральных</a:t>
            </a:r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 ЛП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F29702-AFE5-4001-BEA7-2FB910F45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135" y="924819"/>
            <a:ext cx="10382865" cy="5502528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При отпуске ЛП по рецептам длительного действия последний возвращают больному с указанием на обороте количества отпущенного препарата и даты отпуска. При очередном обращении больного в аптечную организацию учитываются пометки о предыдущем получении ЛП. По истечении срока действия рецепт гасится штампом «Рецепт не действителен» и оставляется в аптеке.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В исключительных случаях (отъезд больного за город, невозможность регулярно посещать аптеку и т.д.) аптечным работникам разрешается производить единовременный отпуск назначенного врачом препарата по рецептам длительного действия в количествах, необходимых для лечения в течение 2 мес. (за исключением наркотических средств и психотропных веществ).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Garamond" panose="02020404030301010803" pitchFamily="18" charset="0"/>
              </a:rPr>
              <a:t>Аптечным организациям запрещается принимать от физических лиц приобретенные ими ранее ЛП. 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57264E-2166-4E32-A543-4F21B2382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96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Контрольные вопросы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86348"/>
            <a:ext cx="10118264" cy="4465880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Как организуется рабочее место приему рецептов и отпуску лекарств? Назовите оборудование.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Каковы основные обязанности фармацевта по изготовлению ЛП?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Способы регистрации рецептов. Квитанционный способ.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Журнальный и жетонный способ регистрации рецептов.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Чековая форма регистрации рецептов.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Перечислите документацию рецептурно-производственного отдела и порядок ее заполнения.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Какие предупредительные надписи должны содержаться на этикетках?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Какая информация должна содержаться на этикетках?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Каковы основные правила отпуска </a:t>
            </a:r>
            <a:r>
              <a:rPr lang="ru-RU" sz="2000" dirty="0" err="1">
                <a:solidFill>
                  <a:schemeClr val="tx1"/>
                </a:solidFill>
              </a:rPr>
              <a:t>экстемпоральных</a:t>
            </a:r>
            <a:r>
              <a:rPr lang="ru-RU" sz="2000" dirty="0">
                <a:solidFill>
                  <a:schemeClr val="tx1"/>
                </a:solidFill>
              </a:rPr>
              <a:t> лекарственных форм?</a:t>
            </a:r>
          </a:p>
          <a:p>
            <a:pPr algn="just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Что такое контроль при отпуске?</a:t>
            </a:r>
          </a:p>
          <a:p>
            <a:pPr algn="just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  <a:p>
            <a:pPr algn="just">
              <a:buFont typeface="+mj-lt"/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F96BF9-CBEF-4219-AEBF-6EA2CBC9A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6" y="147337"/>
            <a:ext cx="4248142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Фармацевт обязан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009C7-957C-4643-9DC5-49CE2FA65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734" y="787782"/>
            <a:ext cx="11056399" cy="4832389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	</a:t>
            </a:r>
            <a:r>
              <a:rPr lang="ru-RU" sz="2400" u="sng" dirty="0">
                <a:solidFill>
                  <a:schemeClr val="tx1"/>
                </a:solidFill>
              </a:rPr>
              <a:t>рационально использовать свое рабочее время</a:t>
            </a:r>
            <a:r>
              <a:rPr lang="ru-RU" sz="2400" dirty="0">
                <a:solidFill>
                  <a:schemeClr val="tx1"/>
                </a:solidFill>
              </a:rPr>
              <a:t>. Не допускать перерывов в работе, связанных с отсутствием на рабочем месте необходимых субстанций и вспомогательных материалов. Для этого перед началом работы или накануне фармацевт должен выставить провизору </a:t>
            </a:r>
            <a:r>
              <a:rPr lang="ru-RU" sz="2400" dirty="0" err="1">
                <a:solidFill>
                  <a:schemeClr val="tx1"/>
                </a:solidFill>
              </a:rPr>
              <a:t>штангласы</a:t>
            </a:r>
            <a:r>
              <a:rPr lang="ru-RU" sz="2400" dirty="0">
                <a:solidFill>
                  <a:schemeClr val="tx1"/>
                </a:solidFill>
              </a:rPr>
              <a:t> для заполнения;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	в конце смены </a:t>
            </a:r>
            <a:r>
              <a:rPr lang="ru-RU" sz="2400" u="sng" dirty="0">
                <a:solidFill>
                  <a:schemeClr val="tx1"/>
                </a:solidFill>
              </a:rPr>
              <a:t>передать</a:t>
            </a:r>
            <a:r>
              <a:rPr lang="ru-RU" sz="2400" dirty="0">
                <a:solidFill>
                  <a:schemeClr val="tx1"/>
                </a:solidFill>
              </a:rPr>
              <a:t> все неисполненные рецепты вновь </a:t>
            </a:r>
            <a:r>
              <a:rPr lang="ru-RU" sz="2400" u="sng" dirty="0">
                <a:solidFill>
                  <a:schemeClr val="tx1"/>
                </a:solidFill>
              </a:rPr>
              <a:t>заступающему работнику</a:t>
            </a:r>
            <a:r>
              <a:rPr lang="ru-RU" sz="2400" dirty="0">
                <a:solidFill>
                  <a:schemeClr val="tx1"/>
                </a:solidFill>
              </a:rPr>
              <a:t>. Не допускать случаев передачи не полностью приготовленного лекарства;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выполнять требования </a:t>
            </a:r>
            <a:r>
              <a:rPr lang="ru-RU" sz="2400" u="sng" dirty="0">
                <a:solidFill>
                  <a:schemeClr val="tx1"/>
                </a:solidFill>
              </a:rPr>
              <a:t>санитарного режима</a:t>
            </a:r>
            <a:r>
              <a:rPr lang="ru-RU" sz="2400" dirty="0">
                <a:solidFill>
                  <a:schemeClr val="tx1"/>
                </a:solidFill>
              </a:rPr>
              <a:t> на своем рабочем месте;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принимать участие в проведении </a:t>
            </a:r>
            <a:r>
              <a:rPr lang="ru-RU" sz="2400" u="sng" dirty="0">
                <a:solidFill>
                  <a:schemeClr val="tx1"/>
                </a:solidFill>
              </a:rPr>
              <a:t>инвентаризации</a:t>
            </a:r>
            <a:r>
              <a:rPr lang="ru-RU" sz="2400" dirty="0">
                <a:solidFill>
                  <a:schemeClr val="tx1"/>
                </a:solidFill>
              </a:rPr>
              <a:t> в соответствии с приказом руководства;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	систематически </a:t>
            </a:r>
            <a:r>
              <a:rPr lang="ru-RU" sz="2400" u="sng" dirty="0">
                <a:solidFill>
                  <a:schemeClr val="tx1"/>
                </a:solidFill>
              </a:rPr>
              <a:t>повышать свою квалификацию</a:t>
            </a:r>
            <a:r>
              <a:rPr lang="ru-RU" sz="2400" dirty="0">
                <a:solidFill>
                  <a:schemeClr val="tx1"/>
                </a:solidFill>
              </a:rPr>
              <a:t>, использовать в работе передовой опыт и научную организацию труда.</a:t>
            </a:r>
          </a:p>
          <a:p>
            <a:pPr algn="just"/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004E0F-F50D-4787-B019-394E5AB7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1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971DC-8615-486F-A6CB-003F0486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681" y="147337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Garamond" panose="02020404030301010803" pitchFamily="18" charset="0"/>
              </a:rPr>
              <a:t>Типовое оборудование рабочего места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D6BD5-B96F-4AA9-BCB1-162544018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323" y="970344"/>
            <a:ext cx="8915400" cy="588765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секционный стол,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шкафы для хранения ЛП,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вертушки для субстанций и изготовленных ЛП,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холодильник для термолабильных ЛП,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сейф для хранения НС и ПВ, 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</a:rPr>
              <a:t>ПК, справочная литература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4BD3DF-E1AC-4942-B8A1-80CB5A44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348F82-A39E-4319-A5A7-94E7F52AC3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867" y="787782"/>
            <a:ext cx="3703332" cy="27783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FC2B90-3CC2-44EF-8F68-15F5EA75F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963" y="3746609"/>
            <a:ext cx="3479787" cy="26108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0C5B0F-2A9F-492A-85B0-CDD7D5EE99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0520" y="3056488"/>
            <a:ext cx="2140458" cy="358448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0812" y="3570354"/>
            <a:ext cx="4764237" cy="30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2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955" y="212815"/>
            <a:ext cx="4239669" cy="317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105" y="177472"/>
            <a:ext cx="4286793" cy="321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955" y="3675443"/>
            <a:ext cx="4024420" cy="30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105" y="3715347"/>
            <a:ext cx="3971215" cy="297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6339" y="1867796"/>
            <a:ext cx="677108" cy="33480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b="1" dirty="0"/>
              <a:t>Ассистентская</a:t>
            </a:r>
          </a:p>
        </p:txBody>
      </p:sp>
    </p:spTree>
    <p:extLst>
      <p:ext uri="{BB962C8B-B14F-4D97-AF65-F5344CB8AC3E}">
        <p14:creationId xmlns:p14="http://schemas.microsoft.com/office/powerpoint/2010/main" val="234379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6339" y="1867796"/>
            <a:ext cx="677108" cy="334803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b="1" dirty="0"/>
              <a:t>Ассистентская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0162" y="675967"/>
            <a:ext cx="4012432" cy="534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714" y="1078972"/>
            <a:ext cx="5515808" cy="413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11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06339" y="1906268"/>
            <a:ext cx="677108" cy="330956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200" b="1" dirty="0"/>
              <a:t>Аналитическая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984" y="340220"/>
            <a:ext cx="4313147" cy="57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484" y="340220"/>
            <a:ext cx="4313148" cy="575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526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75975-30EA-4661-BACC-B4BB5152F5CE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86349" y="2337082"/>
            <a:ext cx="738664" cy="21762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3600" b="1" dirty="0"/>
              <a:t>Моечная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464" y="246813"/>
            <a:ext cx="4735535" cy="631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5013" y="289540"/>
            <a:ext cx="4703490" cy="627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7945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696</TotalTime>
  <Words>1652</Words>
  <Application>Microsoft Office PowerPoint</Application>
  <PresentationFormat>Широкоэкранный</PresentationFormat>
  <Paragraphs>208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Garamond</vt:lpstr>
      <vt:lpstr>Wingdings 3</vt:lpstr>
      <vt:lpstr>Легкий дым</vt:lpstr>
      <vt:lpstr>1.8. Отпуск лекарственных препаратов, изготовленных в аптеке</vt:lpstr>
      <vt:lpstr>Организация рабочего места по приему рецептов и отпуску лекарств</vt:lpstr>
      <vt:lpstr>Фармацевт обязан</vt:lpstr>
      <vt:lpstr>Фармацевт обязан</vt:lpstr>
      <vt:lpstr>Типовое оборудование рабочего места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дистилляционная</vt:lpstr>
      <vt:lpstr>Сушильно-стерилизационная</vt:lpstr>
      <vt:lpstr>Сушильно-стерилизационная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приеме  рецептов сотрудник  проводит фармацевтическую экспертизу  по установленной схеме </vt:lpstr>
      <vt:lpstr>Основные (обязательные) реквизиты</vt:lpstr>
      <vt:lpstr>Дополнительные реквизиты</vt:lpstr>
      <vt:lpstr>Способы регистрации рецептов</vt:lpstr>
      <vt:lpstr>Журнальная форма регистрации рецептов </vt:lpstr>
      <vt:lpstr>Бесквитанционный  (жетонный) способ  регистрации рецептов</vt:lpstr>
      <vt:lpstr>Чековая форма регистрации рецептов</vt:lpstr>
      <vt:lpstr>Презентация PowerPoint</vt:lpstr>
      <vt:lpstr>Оформление лекарств, изготовленных в аптеках</vt:lpstr>
      <vt:lpstr>Предупредительные надписи на этикетках</vt:lpstr>
      <vt:lpstr>Предупредительные  надписи на этикетках</vt:lpstr>
      <vt:lpstr>Отпуск экстемпоральных ЛП</vt:lpstr>
      <vt:lpstr>Отпуск экстемпоральных ЛП</vt:lpstr>
      <vt:lpstr>Отпуск экстемпоральных ЛП</vt:lpstr>
      <vt:lpstr>Контроль при отпуске</vt:lpstr>
      <vt:lpstr>Отпуск экстемпоральных ЛП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Калинина Ольга Сергеевна</cp:lastModifiedBy>
  <cp:revision>46</cp:revision>
  <dcterms:created xsi:type="dcterms:W3CDTF">2018-09-16T09:16:50Z</dcterms:created>
  <dcterms:modified xsi:type="dcterms:W3CDTF">2024-09-14T04:06:42Z</dcterms:modified>
</cp:coreProperties>
</file>