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sldIdLst>
    <p:sldId id="257" r:id="rId2"/>
    <p:sldId id="258" r:id="rId3"/>
    <p:sldId id="278" r:id="rId4"/>
    <p:sldId id="282" r:id="rId5"/>
    <p:sldId id="279" r:id="rId6"/>
    <p:sldId id="280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64" r:id="rId16"/>
    <p:sldId id="277" r:id="rId17"/>
    <p:sldId id="271" r:id="rId18"/>
    <p:sldId id="272" r:id="rId19"/>
    <p:sldId id="270" r:id="rId20"/>
    <p:sldId id="274" r:id="rId21"/>
    <p:sldId id="275" r:id="rId22"/>
    <p:sldId id="273" r:id="rId23"/>
    <p:sldId id="276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0E7F-EFD9-4C6B-A73A-02E072A6AE5C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6F30-EFD5-4D1F-973C-E4E185280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CB5532-3FA0-4FD2-B588-F968AC9314BF}" type="datetime1">
              <a:rPr lang="ru-RU" smtClean="0"/>
              <a:t>14.09.2024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2F2-C342-4A72-AA44-89C646C10808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DF47-FC0D-41AA-B2B1-5641C50C0683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8294-C049-4E39-AD0C-E3A31BD424DA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ADAE-6EDC-4310-8352-CB1204684AE0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525-323E-4C25-8F2B-C0925D2E2A30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51ABA0-5838-47FC-BA98-555AB1AD6B42}" type="datetime1">
              <a:rPr lang="ru-RU" smtClean="0"/>
              <a:t>14.09.2024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7B6900-4292-4B5D-A467-E74DD68DE17D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8802-C185-491B-890A-DCD9365EAC6A}" type="datetime1">
              <a:rPr lang="ru-RU" smtClean="0"/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EA2D-188F-4148-939E-4DF461BCC621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417C-9CF8-40A0-9EFA-C23F68BCE0E0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4522E0-953A-4414-9BBA-9427D53CED8A}" type="datetime1">
              <a:rPr lang="ru-RU" smtClean="0"/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vo.garant.ru/#/multilink/409115014/paragraph/136/number/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1.11. Порядок оказания первой помощи в аптечных организациях</a:t>
            </a:r>
            <a:endParaRPr lang="ru-RU" sz="4000" dirty="0"/>
          </a:p>
        </p:txBody>
      </p:sp>
      <p:pic>
        <p:nvPicPr>
          <p:cNvPr id="1026" name="Picture 2" descr="http://moneyandyou.ru/wp-content/uploads/2017/07/maxresdefault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61446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9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kursoteka.ru/course/2352/image?file=ba3b17e742fcf001be7d22c5fc9d6b4acc1ab90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9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0.infourok.ru/images/doc/172/198094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" y="-23339"/>
            <a:ext cx="9142396" cy="68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1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.ppt-online.org/files/slide/k/kaPQgbOpztYZLhXWS53KcvlB7dof0xR8UeMIrV/slide-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.ppt-online.org/files/slide/a/aQTZ6dejwG3hEu5UxA2ly4sorPL8vcVCfkSHDO/slid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6" y="0"/>
            <a:ext cx="9118038" cy="68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0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harmther.nuph.edu.ua/wp-content/uploads/2015/03/%D0%A1%D0%BB%D0%B0%D0%B9%D0%B4-1-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4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5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1/slide/w/WuH6dKpU8hIlyASYJnvoxsZVfqDeBrOG7RTm3z4Pwt/slide-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86" t="7428" r="6186" b="7428"/>
          <a:stretch/>
        </p:blipFill>
        <p:spPr bwMode="auto">
          <a:xfrm>
            <a:off x="277091" y="764704"/>
            <a:ext cx="8534400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1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1DD54-F208-790B-5CAB-D5E29520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D5E54-6807-034B-49E4-5A376955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C6951-AF74-313F-4E2F-96070EA1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BD46A2-58CC-C985-AA83-24326E6D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6" y="758164"/>
            <a:ext cx="4381500" cy="5753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DD72B-72E0-12B6-52AD-8F2E357081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136" y="1143000"/>
            <a:ext cx="4653575" cy="46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ервая помощь при отеке Квинк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4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5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.ppt-online.org/files/slide/1/1jRbTwJvm9Sn7MgNyEVIBrhiaD25ZufFQUAdt6/slide-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78" y="-49155"/>
            <a:ext cx="9172778" cy="69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5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academ-clinic.ru/wp-content/uploads/2016/08/mF4ktkmYvC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86" y="0"/>
            <a:ext cx="9158986" cy="68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1959" y="1124744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Приказ Департамента по фармации при Министерстве здравоохранения Республики Татарстан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от 7 июля 2000 г. N 68-П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«О порядке оказания в аптечных учреждениях первой доврачебной помощи населению при неотложных состояниях»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algn="ctr"/>
            <a:endParaRPr lang="ru-RU" sz="1600" b="1" dirty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2726" y="3674057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Приказ Министерства здравоохранения Российской Федерации от 3 мая 2024 г. № 220н "Об утверждении Порядка оказания первой помощи"</a:t>
            </a:r>
          </a:p>
        </p:txBody>
      </p:sp>
    </p:spTree>
    <p:extLst>
      <p:ext uri="{BB962C8B-B14F-4D97-AF65-F5344CB8AC3E}">
        <p14:creationId xmlns:p14="http://schemas.microsoft.com/office/powerpoint/2010/main" val="385780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4b0/0005f81f-ccde9b8e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ds05.infourok.ru/uploads/ex/07f7/000090ae-8d9160f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4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octor-medic.ru/img/1165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-11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5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89640" cy="4829168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000" b="1" dirty="0">
                <a:solidFill>
                  <a:schemeClr val="tx2"/>
                </a:solidFill>
              </a:rPr>
              <a:t>Ответственность</a:t>
            </a:r>
          </a:p>
          <a:p>
            <a:pPr algn="just"/>
            <a:r>
              <a:rPr lang="ru-RU" sz="2000" dirty="0"/>
              <a:t>Уголовная ответственность возникает не всегда, а только в тех случаях, которые влекут за собой резкое ухудшение здоровья пациента, причинение вреда здоровью или же летальный исход. </a:t>
            </a:r>
          </a:p>
          <a:p>
            <a:pPr algn="just"/>
            <a:r>
              <a:rPr lang="ru-RU" sz="2000" dirty="0"/>
              <a:t>В этом случае вступают в силу три статьи УК РФ: пункт 2 ст. 118, пункт 2 ст. 119 и ст. 124, они подразумевают наказание в виде лишения свободы, принудительные работы и лишение права занимать определенную должность.</a:t>
            </a:r>
          </a:p>
          <a:p>
            <a:pPr marL="109728" indent="0" algn="just">
              <a:buNone/>
            </a:pPr>
            <a:r>
              <a:rPr lang="ru-RU" sz="2000" b="1" dirty="0">
                <a:solidFill>
                  <a:schemeClr val="tx2"/>
                </a:solidFill>
              </a:rPr>
              <a:t>Документы</a:t>
            </a:r>
          </a:p>
          <a:p>
            <a:pPr algn="just"/>
            <a:r>
              <a:rPr lang="ru-RU" sz="2000" dirty="0"/>
              <a:t>Фармацевт или провизор, который оказал первую помощь больному в аптеке, заполняет справку об использовании товаров для оказания первой медицинской помощи. </a:t>
            </a:r>
          </a:p>
          <a:p>
            <a:pPr algn="just"/>
            <a:r>
              <a:rPr lang="ru-RU" sz="2000" dirty="0"/>
              <a:t>По итогам месяца на основании этого документа ответственное лицо, назначенное руководством аптеки, заполняет журнал учета медицинских товаров, израсходованных на оказание первой медицинской помощи. </a:t>
            </a:r>
          </a:p>
          <a:p>
            <a:pPr algn="just"/>
            <a:r>
              <a:rPr lang="ru-RU" sz="2000" dirty="0"/>
              <a:t>В этом журнале указывается ФИО и адрес больного, характер оказания помощи, наименование и количество израсходованных медикаментов, перевязочных средств и их цены.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8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272E-FADE-7459-F035-80793E0F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D1052-6777-1E59-3834-BD5AC07F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ЛП и МИ должны быть в аптечке первой помощи?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острой сердечной недостаточности?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отека Квинке?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обморока?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венозного кровотечения? носового кровотечения?</a:t>
            </a:r>
          </a:p>
          <a:p>
            <a:pPr marL="342900" marR="20193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ожога? обморожения?</a:t>
            </a:r>
          </a:p>
          <a:p>
            <a:pPr marL="342900" marR="201930" lvl="0" indent="-342900" algn="just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помощь следует оказать в случае перелома? ушиба?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478268-BAB4-19AC-3136-796D4626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3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Приказ МЗ РФ от 24 мая 2024 г. N 262н</a:t>
            </a:r>
            <a:br>
              <a:rPr lang="ru-RU" sz="2000" b="1" dirty="0"/>
            </a:br>
            <a:r>
              <a:rPr lang="ru-RU" sz="2000" b="1" dirty="0"/>
              <a:t>"Об утверждении требований к комплектации аптечки для оказания работниками первой помощи пострадавшим с применением медицинских изделий"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D8008-F2E3-9F62-163C-1D6603424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1" y="2047528"/>
            <a:ext cx="8106069" cy="474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0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7EDB0-18D2-F3AC-C6D1-E9B853CA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Аптечка также комплектуется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5058EF-FBEA-6FF7-01D8-041656E82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516266"/>
              </p:ext>
            </p:extLst>
          </p:nvPr>
        </p:nvGraphicFramePr>
        <p:xfrm>
          <a:off x="323528" y="1874424"/>
          <a:ext cx="8445624" cy="4002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685">
                  <a:extLst>
                    <a:ext uri="{9D8B030D-6E8A-4147-A177-3AD203B41FA5}">
                      <a16:colId xmlns:a16="http://schemas.microsoft.com/office/drawing/2014/main" val="3673388655"/>
                    </a:ext>
                  </a:extLst>
                </a:gridCol>
                <a:gridCol w="6376541">
                  <a:extLst>
                    <a:ext uri="{9D8B030D-6E8A-4147-A177-3AD203B41FA5}">
                      <a16:colId xmlns:a16="http://schemas.microsoft.com/office/drawing/2014/main" val="2440737745"/>
                    </a:ext>
                  </a:extLst>
                </a:gridCol>
                <a:gridCol w="1351398">
                  <a:extLst>
                    <a:ext uri="{9D8B030D-6E8A-4147-A177-3AD203B41FA5}">
                      <a16:colId xmlns:a16="http://schemas.microsoft.com/office/drawing/2014/main" val="95246971"/>
                    </a:ext>
                  </a:extLst>
                </a:gridCol>
              </a:tblGrid>
              <a:tr h="1590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Требуемое количество (не менее)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47597390"/>
                  </a:ext>
                </a:extLst>
              </a:tr>
              <a:tr h="1195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Инструкция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по оказанию первой помощи с использованием аптечки для оказания работниками первой помощи пострадавшим с применением медицинских изделий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шт.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01200139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Блокнот формата не менее А7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шт.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66220144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Маркер черный (синий) или карандаш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шт.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24288968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Футляр или сумка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 шт.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2390809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423762-B580-2155-1FAB-6040810A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1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00" t="15833" r="40616" b="18346"/>
          <a:stretch/>
        </p:blipFill>
        <p:spPr bwMode="auto">
          <a:xfrm>
            <a:off x="357388" y="636508"/>
            <a:ext cx="8319067" cy="58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1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412776"/>
            <a:ext cx="81819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5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2.infourok.ru/uploads/ex/0885/00038af4-c725f94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9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krascmp.ru/wp-content/uploads/pervaya-pomoshh-pri-epilepticheskom-pripadke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7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oneotlozke.ru/wp-content/uploads/2018/07/epilepsi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0" y="1"/>
            <a:ext cx="913199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3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408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Georgia</vt:lpstr>
      <vt:lpstr>Times New Roman</vt:lpstr>
      <vt:lpstr>Trebuchet MS</vt:lpstr>
      <vt:lpstr>Wingdings 2</vt:lpstr>
      <vt:lpstr>Городская</vt:lpstr>
      <vt:lpstr>1.11. Порядок оказания первой помощи в аптечных организациях</vt:lpstr>
      <vt:lpstr>Презентация PowerPoint</vt:lpstr>
      <vt:lpstr>Приказ МЗ РФ от 24 мая 2024 г. N 262н "Об утверждении требований к комплектации аптечки для оказания работниками первой помощи пострадавшим с применением медицинских изделий" </vt:lpstr>
      <vt:lpstr>Аптечка также комплектуется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Pharmacy</dc:creator>
  <cp:lastModifiedBy>Калинина Ольга Сергеевна</cp:lastModifiedBy>
  <cp:revision>24</cp:revision>
  <dcterms:created xsi:type="dcterms:W3CDTF">2018-12-03T10:50:39Z</dcterms:created>
  <dcterms:modified xsi:type="dcterms:W3CDTF">2024-09-14T06:04:23Z</dcterms:modified>
</cp:coreProperties>
</file>