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58" r:id="rId7"/>
    <p:sldId id="259" r:id="rId8"/>
    <p:sldId id="260" r:id="rId9"/>
    <p:sldId id="271" r:id="rId10"/>
    <p:sldId id="272" r:id="rId11"/>
    <p:sldId id="261" r:id="rId12"/>
    <p:sldId id="273" r:id="rId13"/>
    <p:sldId id="262" r:id="rId14"/>
    <p:sldId id="274" r:id="rId15"/>
    <p:sldId id="27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6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8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3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9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6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4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7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0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2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8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6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A429-CD24-4D00-85A3-5019D310B59E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B00F-1843-4D63-9089-3EC725DF0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Лекция 7.</a:t>
            </a:r>
            <a:br>
              <a:rPr lang="ru-RU" dirty="0" smtClean="0"/>
            </a:br>
            <a:r>
              <a:rPr lang="ru-RU" dirty="0" smtClean="0"/>
              <a:t>Нарушение проводимости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29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Диагностические признаки блокады правой ножки пучка Гиса.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Уширение </a:t>
            </a:r>
            <a:r>
              <a:rPr lang="ru-RU" b="1" dirty="0"/>
              <a:t>комплекса </a:t>
            </a:r>
            <a:r>
              <a:rPr lang="en-US" b="1" dirty="0"/>
              <a:t>QRS</a:t>
            </a:r>
            <a:r>
              <a:rPr lang="ru-RU" b="1" dirty="0"/>
              <a:t> до 0,12 с и </a:t>
            </a:r>
            <a:r>
              <a:rPr lang="ru-RU" b="1" dirty="0" smtClean="0"/>
              <a:t>более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b="1" dirty="0"/>
              <a:t>Наличие в «правых» грудных отведениях </a:t>
            </a:r>
            <a:r>
              <a:rPr lang="en-US" b="1" dirty="0"/>
              <a:t>V</a:t>
            </a:r>
            <a:r>
              <a:rPr lang="ru-RU" b="1" baseline="-25000" dirty="0"/>
              <a:t>1,2</a:t>
            </a:r>
            <a:r>
              <a:rPr lang="ru-RU" b="1" dirty="0"/>
              <a:t> (реже в </a:t>
            </a:r>
            <a:r>
              <a:rPr lang="en-US" b="1" dirty="0"/>
              <a:t>III</a:t>
            </a:r>
            <a:r>
              <a:rPr lang="ru-RU" b="1" dirty="0"/>
              <a:t>, </a:t>
            </a:r>
            <a:r>
              <a:rPr lang="en-US" b="1" dirty="0" err="1"/>
              <a:t>aVF</a:t>
            </a:r>
            <a:r>
              <a:rPr lang="ru-RU" b="1" dirty="0"/>
              <a:t>) комплексов </a:t>
            </a:r>
            <a:r>
              <a:rPr lang="en-US" b="1" dirty="0"/>
              <a:t>QRS</a:t>
            </a:r>
            <a:r>
              <a:rPr lang="ru-RU" b="1" dirty="0"/>
              <a:t> типа </a:t>
            </a:r>
            <a:r>
              <a:rPr lang="en-US" b="1" dirty="0" err="1"/>
              <a:t>rSR</a:t>
            </a:r>
            <a:r>
              <a:rPr lang="ru-RU" b="1" dirty="0"/>
              <a:t>’ или </a:t>
            </a:r>
            <a:r>
              <a:rPr lang="en-US" b="1" dirty="0" err="1"/>
              <a:t>rsR</a:t>
            </a:r>
            <a:r>
              <a:rPr lang="ru-RU" b="1" dirty="0"/>
              <a:t>’, имеющих М-образный </a:t>
            </a:r>
            <a:r>
              <a:rPr lang="ru-RU" b="1" dirty="0" smtClean="0"/>
              <a:t>вид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b="1" dirty="0"/>
              <a:t>Наличие в «левых» грудных отведения </a:t>
            </a:r>
            <a:r>
              <a:rPr lang="en-US" b="1" dirty="0"/>
              <a:t>V</a:t>
            </a:r>
            <a:r>
              <a:rPr lang="ru-RU" b="1" baseline="-25000" dirty="0"/>
              <a:t>5,6</a:t>
            </a:r>
            <a:r>
              <a:rPr lang="ru-RU" b="1" dirty="0"/>
              <a:t>  и в отведениях </a:t>
            </a:r>
            <a:r>
              <a:rPr lang="en-US" b="1" dirty="0"/>
              <a:t>I</a:t>
            </a:r>
            <a:r>
              <a:rPr lang="ru-RU" b="1" dirty="0"/>
              <a:t>, </a:t>
            </a:r>
            <a:r>
              <a:rPr lang="en-US" b="1" dirty="0" err="1"/>
              <a:t>aVL</a:t>
            </a:r>
            <a:r>
              <a:rPr lang="ru-RU" b="1" dirty="0"/>
              <a:t> уширенного, нередко зазубренного з </a:t>
            </a:r>
            <a:r>
              <a:rPr lang="en-US" b="1" dirty="0" smtClean="0"/>
              <a:t>S</a:t>
            </a:r>
            <a:endParaRPr lang="ru-RU" b="1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b="1" dirty="0"/>
              <a:t>Наличие в </a:t>
            </a:r>
            <a:r>
              <a:rPr lang="en-US" b="1" dirty="0"/>
              <a:t>V</a:t>
            </a:r>
            <a:r>
              <a:rPr lang="ru-RU" b="1" baseline="-25000" dirty="0"/>
              <a:t>1</a:t>
            </a:r>
            <a:r>
              <a:rPr lang="ru-RU" b="1" dirty="0"/>
              <a:t> (реже в </a:t>
            </a:r>
            <a:r>
              <a:rPr lang="en-US" b="1" dirty="0"/>
              <a:t>III</a:t>
            </a:r>
            <a:r>
              <a:rPr lang="ru-RU" b="1" dirty="0"/>
              <a:t>) депрессии сегмента </a:t>
            </a:r>
            <a:r>
              <a:rPr lang="en-US" b="1" dirty="0"/>
              <a:t>S</a:t>
            </a:r>
            <a:r>
              <a:rPr lang="ru-RU" b="1" dirty="0"/>
              <a:t>-</a:t>
            </a:r>
            <a:r>
              <a:rPr lang="en-US" b="1" dirty="0"/>
              <a:t>T</a:t>
            </a:r>
            <a:r>
              <a:rPr lang="ru-RU" b="1" dirty="0"/>
              <a:t> выпуклостью к верху и отрицательного или двухфазного, ассиметричного  з </a:t>
            </a:r>
            <a:r>
              <a:rPr lang="ru-RU" b="1" dirty="0" smtClean="0"/>
              <a:t>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50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ЛНПГ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88253"/>
            <a:ext cx="7543800" cy="268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4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38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Диагностические признаки блокады левой ножки пучка Гиса.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307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Увеличение </a:t>
            </a:r>
            <a:r>
              <a:rPr lang="ru-RU" b="1" dirty="0"/>
              <a:t>общей длительности комплекса </a:t>
            </a:r>
            <a:r>
              <a:rPr lang="en-US" b="1" dirty="0"/>
              <a:t>QRS</a:t>
            </a:r>
            <a:r>
              <a:rPr lang="ru-RU" b="1" dirty="0"/>
              <a:t> более 0,12 </a:t>
            </a:r>
            <a:r>
              <a:rPr lang="ru-RU" b="1" dirty="0" smtClean="0"/>
              <a:t>с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/>
              <a:t>Наличие в </a:t>
            </a:r>
            <a:r>
              <a:rPr lang="en-US" b="1" dirty="0"/>
              <a:t>V</a:t>
            </a:r>
            <a:r>
              <a:rPr lang="ru-RU" b="1" baseline="-25000" dirty="0"/>
              <a:t>5,6</a:t>
            </a:r>
            <a:r>
              <a:rPr lang="ru-RU" b="1" dirty="0"/>
              <a:t>, </a:t>
            </a:r>
            <a:r>
              <a:rPr lang="en-US" b="1" dirty="0"/>
              <a:t>I</a:t>
            </a:r>
            <a:r>
              <a:rPr lang="ru-RU" b="1" dirty="0"/>
              <a:t>, </a:t>
            </a:r>
            <a:r>
              <a:rPr lang="en-US" b="1" dirty="0" err="1"/>
              <a:t>aVL</a:t>
            </a:r>
            <a:r>
              <a:rPr lang="ru-RU" b="1" dirty="0"/>
              <a:t> уширенных деформированных комплексов </a:t>
            </a:r>
            <a:r>
              <a:rPr lang="en-US" b="1" dirty="0"/>
              <a:t>QRS</a:t>
            </a:r>
            <a:r>
              <a:rPr lang="ru-RU" b="1" dirty="0"/>
              <a:t> типа </a:t>
            </a:r>
            <a:r>
              <a:rPr lang="en-US" b="1" dirty="0"/>
              <a:t>R</a:t>
            </a:r>
            <a:r>
              <a:rPr lang="ru-RU" b="1" dirty="0"/>
              <a:t> с расщепленной или широкой </a:t>
            </a:r>
            <a:r>
              <a:rPr lang="ru-RU" b="1" dirty="0" smtClean="0"/>
              <a:t>вершиной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b="1" dirty="0"/>
              <a:t>В </a:t>
            </a:r>
            <a:r>
              <a:rPr lang="en-US" b="1" dirty="0"/>
              <a:t>III</a:t>
            </a:r>
            <a:r>
              <a:rPr lang="ru-RU" b="1" dirty="0"/>
              <a:t>, </a:t>
            </a:r>
            <a:r>
              <a:rPr lang="en-US" b="1" dirty="0" err="1"/>
              <a:t>aVF</a:t>
            </a:r>
            <a:r>
              <a:rPr lang="ru-RU" b="1" dirty="0"/>
              <a:t>, </a:t>
            </a:r>
            <a:r>
              <a:rPr lang="en-US" b="1" dirty="0"/>
              <a:t>V</a:t>
            </a:r>
            <a:r>
              <a:rPr lang="ru-RU" b="1" baseline="-25000" dirty="0"/>
              <a:t>1,2</a:t>
            </a:r>
            <a:r>
              <a:rPr lang="ru-RU" b="1" dirty="0"/>
              <a:t> уширенные, углубленные и расщепленные комплексы типа </a:t>
            </a:r>
            <a:r>
              <a:rPr lang="en-US" b="1" dirty="0"/>
              <a:t>QS</a:t>
            </a:r>
            <a:r>
              <a:rPr lang="ru-RU" b="1" dirty="0"/>
              <a:t> или </a:t>
            </a:r>
            <a:r>
              <a:rPr lang="en-US" b="1" dirty="0" err="1" smtClean="0"/>
              <a:t>rS</a:t>
            </a:r>
            <a:endParaRPr lang="ru-RU" b="1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b="1" dirty="0"/>
              <a:t>Отклонение электрической оси сердца влево (не всегда</a:t>
            </a:r>
            <a:r>
              <a:rPr lang="ru-RU" b="1" dirty="0" smtClean="0"/>
              <a:t>)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b="1" dirty="0"/>
              <a:t>Наличие в </a:t>
            </a:r>
            <a:r>
              <a:rPr lang="en-US" b="1" dirty="0"/>
              <a:t>V</a:t>
            </a:r>
            <a:r>
              <a:rPr lang="ru-RU" b="1" baseline="-25000" dirty="0"/>
              <a:t>5,6</a:t>
            </a:r>
            <a:r>
              <a:rPr lang="ru-RU" b="1" dirty="0"/>
              <a:t>, </a:t>
            </a:r>
            <a:r>
              <a:rPr lang="en-US" b="1" dirty="0"/>
              <a:t>I</a:t>
            </a:r>
            <a:r>
              <a:rPr lang="ru-RU" b="1" dirty="0"/>
              <a:t>, </a:t>
            </a:r>
            <a:r>
              <a:rPr lang="en-US" b="1" dirty="0" err="1"/>
              <a:t>aVL</a:t>
            </a:r>
            <a:r>
              <a:rPr lang="ru-RU" b="1" dirty="0"/>
              <a:t> </a:t>
            </a:r>
            <a:r>
              <a:rPr lang="ru-RU" b="1" dirty="0" err="1"/>
              <a:t>дискордантного</a:t>
            </a:r>
            <a:r>
              <a:rPr lang="ru-RU" b="1" dirty="0"/>
              <a:t> по отношению </a:t>
            </a:r>
            <a:r>
              <a:rPr lang="en-US" b="1" dirty="0"/>
              <a:t>QRS</a:t>
            </a:r>
            <a:r>
              <a:rPr lang="ru-RU" b="1" dirty="0"/>
              <a:t> смещения сегмента </a:t>
            </a:r>
            <a:r>
              <a:rPr lang="en-US" b="1" dirty="0"/>
              <a:t>S</a:t>
            </a:r>
            <a:r>
              <a:rPr lang="ru-RU" b="1" dirty="0"/>
              <a:t>-</a:t>
            </a:r>
            <a:r>
              <a:rPr lang="en-US" b="1" dirty="0"/>
              <a:t>T</a:t>
            </a:r>
            <a:r>
              <a:rPr lang="ru-RU" b="1" dirty="0"/>
              <a:t>  и отрицательного или двухфазного     ассиметричного  з Т.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25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ПНПГ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68108"/>
            <a:ext cx="7543800" cy="232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4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Диагностические признаки блокады передней ветви левой ножки.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pPr lvl="0"/>
            <a:r>
              <a:rPr lang="ru-RU" sz="3400" b="1" dirty="0"/>
              <a:t>Резкое отклонение электрической оси влево (угол </a:t>
            </a:r>
            <a:r>
              <a:rPr lang="ru-RU" sz="3400" b="1" dirty="0">
                <a:sym typeface="Symbol" panose="05050102010706020507" pitchFamily="18" charset="2"/>
              </a:rPr>
              <a:t></a:t>
            </a:r>
            <a:r>
              <a:rPr lang="ru-RU" sz="3400" b="1" dirty="0"/>
              <a:t>&lt; - 30</a:t>
            </a:r>
            <a:r>
              <a:rPr lang="ru-RU" sz="3400" b="1" dirty="0" smtClean="0"/>
              <a:t>)</a:t>
            </a:r>
          </a:p>
          <a:p>
            <a:pPr marL="0" lvl="0" indent="0">
              <a:buNone/>
            </a:pPr>
            <a:endParaRPr lang="ru-RU" sz="3400" b="1" dirty="0"/>
          </a:p>
          <a:p>
            <a:pPr lvl="0"/>
            <a:r>
              <a:rPr lang="en-US" sz="3400" b="1" dirty="0"/>
              <a:t>S</a:t>
            </a:r>
            <a:r>
              <a:rPr lang="en-US" sz="3400" b="1" baseline="-25000" dirty="0"/>
              <a:t>III</a:t>
            </a:r>
            <a:r>
              <a:rPr lang="ru-RU" sz="3400" b="1" dirty="0"/>
              <a:t>&gt;</a:t>
            </a:r>
            <a:r>
              <a:rPr lang="en-US" sz="3400" b="1" dirty="0" smtClean="0"/>
              <a:t>S</a:t>
            </a:r>
            <a:r>
              <a:rPr lang="en-US" sz="3400" b="1" baseline="-25000" dirty="0" smtClean="0"/>
              <a:t>II</a:t>
            </a:r>
            <a:endParaRPr lang="ru-RU" sz="3400" b="1" baseline="-25000" dirty="0" smtClean="0"/>
          </a:p>
          <a:p>
            <a:pPr marL="0" lvl="0" indent="0">
              <a:buNone/>
            </a:pPr>
            <a:endParaRPr lang="ru-RU" sz="3400" b="1" dirty="0"/>
          </a:p>
          <a:p>
            <a:pPr lvl="0"/>
            <a:r>
              <a:rPr lang="en-US" sz="3400" b="1" dirty="0"/>
              <a:t>QRS</a:t>
            </a:r>
            <a:r>
              <a:rPr lang="ru-RU" sz="3400" b="1" dirty="0"/>
              <a:t> в </a:t>
            </a:r>
            <a:r>
              <a:rPr lang="en-US" sz="3400" b="1" dirty="0"/>
              <a:t>I</a:t>
            </a:r>
            <a:r>
              <a:rPr lang="ru-RU" sz="3400" b="1" dirty="0"/>
              <a:t>, </a:t>
            </a:r>
            <a:r>
              <a:rPr lang="en-US" sz="3400" b="1" dirty="0" err="1"/>
              <a:t>aVL</a:t>
            </a:r>
            <a:r>
              <a:rPr lang="ru-RU" sz="3400" b="1" dirty="0"/>
              <a:t>  типа </a:t>
            </a:r>
            <a:r>
              <a:rPr lang="en-US" sz="3400" b="1" dirty="0" err="1"/>
              <a:t>qR</a:t>
            </a:r>
            <a:r>
              <a:rPr lang="ru-RU" sz="3400" b="1" dirty="0"/>
              <a:t>,  в </a:t>
            </a:r>
            <a:r>
              <a:rPr lang="en-US" sz="3400" b="1" dirty="0"/>
              <a:t>III</a:t>
            </a:r>
            <a:r>
              <a:rPr lang="ru-RU" sz="3400" b="1" dirty="0"/>
              <a:t>, </a:t>
            </a:r>
            <a:r>
              <a:rPr lang="en-US" sz="3400" b="1" dirty="0" err="1"/>
              <a:t>aVF</a:t>
            </a:r>
            <a:r>
              <a:rPr lang="ru-RU" sz="3400" b="1" dirty="0"/>
              <a:t>, </a:t>
            </a:r>
            <a:r>
              <a:rPr lang="en-US" sz="3400" b="1" dirty="0"/>
              <a:t>II</a:t>
            </a:r>
            <a:r>
              <a:rPr lang="ru-RU" sz="3400" b="1" dirty="0"/>
              <a:t> типа </a:t>
            </a:r>
            <a:r>
              <a:rPr lang="en-US" sz="3400" b="1" dirty="0" err="1" smtClean="0"/>
              <a:t>rS</a:t>
            </a:r>
            <a:endParaRPr lang="ru-RU" sz="3400" b="1" dirty="0" smtClean="0"/>
          </a:p>
          <a:p>
            <a:pPr marL="0" lvl="0" indent="0">
              <a:buNone/>
            </a:pPr>
            <a:endParaRPr lang="ru-RU" sz="3400" b="1" dirty="0"/>
          </a:p>
          <a:p>
            <a:pPr lvl="0"/>
            <a:r>
              <a:rPr lang="ru-RU" sz="3400" b="1" dirty="0"/>
              <a:t>Углубление з </a:t>
            </a:r>
            <a:r>
              <a:rPr lang="en-US" sz="3400" b="1" dirty="0"/>
              <a:t>S</a:t>
            </a:r>
            <a:r>
              <a:rPr lang="ru-RU" sz="3400" b="1" dirty="0"/>
              <a:t> в </a:t>
            </a:r>
            <a:r>
              <a:rPr lang="en-US" sz="3400" b="1" dirty="0"/>
              <a:t>V</a:t>
            </a:r>
            <a:r>
              <a:rPr lang="ru-RU" sz="3400" b="1" baseline="-25000" dirty="0" smtClean="0"/>
              <a:t>5,6</a:t>
            </a:r>
            <a:endParaRPr lang="ru-RU" sz="3400" b="1" dirty="0" smtClean="0"/>
          </a:p>
          <a:p>
            <a:pPr marL="0" lvl="0" indent="0">
              <a:buNone/>
            </a:pPr>
            <a:endParaRPr lang="ru-RU" sz="3400" b="1" dirty="0"/>
          </a:p>
          <a:p>
            <a:pPr lvl="0"/>
            <a:r>
              <a:rPr lang="ru-RU" sz="3400" b="1" dirty="0"/>
              <a:t>Общая длительность комплекса </a:t>
            </a:r>
            <a:r>
              <a:rPr lang="en-US" sz="3400" b="1" dirty="0"/>
              <a:t>QRS</a:t>
            </a:r>
            <a:r>
              <a:rPr lang="ru-RU" sz="3400" b="1" dirty="0"/>
              <a:t> не превышает 0,10-0,11 с.</a:t>
            </a:r>
          </a:p>
          <a:p>
            <a:pPr marL="0" indent="0">
              <a:buNone/>
            </a:pPr>
            <a:r>
              <a:rPr lang="ru-RU" sz="3400" b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62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3300" cy="9683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Диагностические признаки блокады задней ветви левой ножки.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Резкое </a:t>
            </a:r>
            <a:r>
              <a:rPr lang="ru-RU" b="1" dirty="0"/>
              <a:t>отклонение электрической оси сердца вправо (угол </a:t>
            </a:r>
            <a:r>
              <a:rPr lang="ru-RU" b="1" dirty="0">
                <a:sym typeface="Symbol" panose="05050102010706020507" pitchFamily="18" charset="2"/>
              </a:rPr>
              <a:t></a:t>
            </a:r>
            <a:r>
              <a:rPr lang="ru-RU" b="1" dirty="0"/>
              <a:t>&gt;+120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en-US" b="1" dirty="0"/>
              <a:t> </a:t>
            </a:r>
            <a:r>
              <a:rPr lang="en-US" b="1" dirty="0" smtClean="0"/>
              <a:t>S</a:t>
            </a:r>
            <a:r>
              <a:rPr lang="en-US" b="1" baseline="-25000" dirty="0" smtClean="0"/>
              <a:t>I</a:t>
            </a:r>
            <a:r>
              <a:rPr lang="en-US" b="1" dirty="0" smtClean="0"/>
              <a:t>&gt;R</a:t>
            </a:r>
            <a:r>
              <a:rPr lang="en-US" b="1" baseline="-25000" dirty="0" smtClean="0"/>
              <a:t>I</a:t>
            </a:r>
            <a:r>
              <a:rPr lang="en-US" b="1" dirty="0"/>
              <a:t>,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aVR</a:t>
            </a:r>
            <a:r>
              <a:rPr lang="en-US" b="1" u="sng" dirty="0" smtClean="0"/>
              <a:t>&gt;</a:t>
            </a:r>
            <a:r>
              <a:rPr lang="en-US" b="1" dirty="0" err="1" smtClean="0"/>
              <a:t>S</a:t>
            </a:r>
            <a:r>
              <a:rPr lang="en-US" b="1" baseline="-25000" dirty="0" err="1" smtClean="0"/>
              <a:t>aVR</a:t>
            </a:r>
            <a:endParaRPr lang="ru-RU" b="1" baseline="-25000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b="1" dirty="0"/>
              <a:t>Форма комплекса </a:t>
            </a:r>
            <a:r>
              <a:rPr lang="en-US" b="1" dirty="0"/>
              <a:t>QRS</a:t>
            </a:r>
            <a:r>
              <a:rPr lang="ru-RU" b="1" dirty="0"/>
              <a:t> в отведениях </a:t>
            </a:r>
            <a:r>
              <a:rPr lang="en-US" b="1" dirty="0"/>
              <a:t>I</a:t>
            </a:r>
            <a:r>
              <a:rPr lang="ru-RU" b="1" dirty="0"/>
              <a:t> и </a:t>
            </a:r>
            <a:r>
              <a:rPr lang="en-US" b="1" dirty="0" err="1"/>
              <a:t>aVL</a:t>
            </a:r>
            <a:r>
              <a:rPr lang="ru-RU" b="1" dirty="0"/>
              <a:t> типа </a:t>
            </a:r>
            <a:r>
              <a:rPr lang="en-US" b="1" dirty="0" err="1"/>
              <a:t>rS</a:t>
            </a:r>
            <a:r>
              <a:rPr lang="ru-RU" b="1" dirty="0"/>
              <a:t>, а в </a:t>
            </a:r>
            <a:r>
              <a:rPr lang="en-US" b="1" dirty="0"/>
              <a:t>III</a:t>
            </a:r>
            <a:r>
              <a:rPr lang="ru-RU" b="1" dirty="0"/>
              <a:t>, </a:t>
            </a:r>
            <a:r>
              <a:rPr lang="en-US" b="1" dirty="0" err="1"/>
              <a:t>aVF</a:t>
            </a:r>
            <a:r>
              <a:rPr lang="ru-RU" b="1" dirty="0"/>
              <a:t> – типа </a:t>
            </a:r>
            <a:r>
              <a:rPr lang="en-US" b="1" dirty="0" err="1" smtClean="0"/>
              <a:t>qR</a:t>
            </a:r>
            <a:endParaRPr lang="ru-RU" b="1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b="1" dirty="0"/>
              <a:t> Продолжительность комплекса </a:t>
            </a:r>
            <a:r>
              <a:rPr lang="en-US" b="1" dirty="0"/>
              <a:t>QRS</a:t>
            </a:r>
            <a:r>
              <a:rPr lang="ru-RU" b="1" dirty="0"/>
              <a:t>  в пределах 0,08-0,11 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2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304800"/>
            <a:ext cx="6248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ru-RU" altLang="ru-RU" sz="2800"/>
              <a:t>Важнейшие элементы системы электрокардиостимуляции</a:t>
            </a:r>
          </a:p>
        </p:txBody>
      </p:sp>
      <p:grpSp>
        <p:nvGrpSpPr>
          <p:cNvPr id="27651" name="Group 23"/>
          <p:cNvGrpSpPr>
            <a:grpSpLocks/>
          </p:cNvGrpSpPr>
          <p:nvPr/>
        </p:nvGrpSpPr>
        <p:grpSpPr bwMode="auto">
          <a:xfrm>
            <a:off x="4687888" y="1790700"/>
            <a:ext cx="3008312" cy="4152900"/>
            <a:chOff x="96" y="480"/>
            <a:chExt cx="2368" cy="3271"/>
          </a:xfrm>
        </p:grpSpPr>
        <p:graphicFrame>
          <p:nvGraphicFramePr>
            <p:cNvPr id="27657" name="Object 3"/>
            <p:cNvGraphicFramePr>
              <a:graphicFrameLocks noChangeAspect="1"/>
            </p:cNvGraphicFramePr>
            <p:nvPr/>
          </p:nvGraphicFramePr>
          <p:xfrm>
            <a:off x="528" y="1392"/>
            <a:ext cx="1936" cy="2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Image" r:id="rId3" imgW="3839111" imgH="4676190" progId="PhotoDeluxe.Image.2">
                    <p:embed/>
                  </p:oleObj>
                </mc:Choice>
                <mc:Fallback>
                  <p:oleObj name="Image" r:id="rId3" imgW="3839111" imgH="4676190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392"/>
                          <a:ext cx="1936" cy="2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658" name="Group 12"/>
            <p:cNvGrpSpPr>
              <a:grpSpLocks/>
            </p:cNvGrpSpPr>
            <p:nvPr/>
          </p:nvGrpSpPr>
          <p:grpSpPr bwMode="auto">
            <a:xfrm>
              <a:off x="96" y="480"/>
              <a:ext cx="912" cy="864"/>
              <a:chOff x="96" y="480"/>
              <a:chExt cx="912" cy="864"/>
            </a:xfrm>
          </p:grpSpPr>
          <p:graphicFrame>
            <p:nvGraphicFramePr>
              <p:cNvPr id="27663" name="Object 13"/>
              <p:cNvGraphicFramePr>
                <a:graphicFrameLocks noChangeAspect="1"/>
              </p:cNvGraphicFramePr>
              <p:nvPr/>
            </p:nvGraphicFramePr>
            <p:xfrm>
              <a:off x="96" y="480"/>
              <a:ext cx="912" cy="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" name="Image" r:id="rId5" imgW="4595258" imgH="2674852" progId="PhotoDeluxe.Image.2">
                      <p:embed/>
                    </p:oleObj>
                  </mc:Choice>
                  <mc:Fallback>
                    <p:oleObj name="Image" r:id="rId5" imgW="4595258" imgH="2674852" progId="PhotoDeluxe.Image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3391" t="26830" r="64407" b="29268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480"/>
                            <a:ext cx="912" cy="86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664" name="Oval 14"/>
              <p:cNvSpPr>
                <a:spLocks noChangeArrowheads="1"/>
              </p:cNvSpPr>
              <p:nvPr/>
            </p:nvSpPr>
            <p:spPr bwMode="auto">
              <a:xfrm>
                <a:off x="384" y="10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>
                    <a:solidFill>
                      <a:srgbClr val="FF0000"/>
                    </a:solidFill>
                    <a:latin typeface="Tahoma" panose="020B0604030504040204" pitchFamily="34" charset="0"/>
                  </a:rPr>
                  <a:t>+</a:t>
                </a:r>
              </a:p>
            </p:txBody>
          </p:sp>
          <p:sp>
            <p:nvSpPr>
              <p:cNvPr id="27665" name="Oval 15"/>
              <p:cNvSpPr>
                <a:spLocks noChangeArrowheads="1"/>
              </p:cNvSpPr>
              <p:nvPr/>
            </p:nvSpPr>
            <p:spPr bwMode="auto">
              <a:xfrm>
                <a:off x="480" y="52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3600">
                    <a:solidFill>
                      <a:srgbClr val="0000FF"/>
                    </a:solidFill>
                    <a:latin typeface="Tahoma" panose="020B0604030504040204" pitchFamily="34" charset="0"/>
                  </a:rPr>
                  <a:t>-</a:t>
                </a:r>
              </a:p>
            </p:txBody>
          </p:sp>
        </p:grpSp>
        <p:grpSp>
          <p:nvGrpSpPr>
            <p:cNvPr id="27659" name="Group 16"/>
            <p:cNvGrpSpPr>
              <a:grpSpLocks/>
            </p:cNvGrpSpPr>
            <p:nvPr/>
          </p:nvGrpSpPr>
          <p:grpSpPr bwMode="auto">
            <a:xfrm>
              <a:off x="686" y="672"/>
              <a:ext cx="960" cy="2805"/>
              <a:chOff x="672" y="672"/>
              <a:chExt cx="960" cy="2805"/>
            </a:xfrm>
          </p:grpSpPr>
          <p:sp>
            <p:nvSpPr>
              <p:cNvPr id="27660" name="Freeform 17"/>
              <p:cNvSpPr>
                <a:spLocks/>
              </p:cNvSpPr>
              <p:nvPr/>
            </p:nvSpPr>
            <p:spPr bwMode="auto">
              <a:xfrm>
                <a:off x="1024" y="672"/>
                <a:ext cx="560" cy="2736"/>
              </a:xfrm>
              <a:custGeom>
                <a:avLst/>
                <a:gdLst>
                  <a:gd name="T0" fmla="*/ 32 w 560"/>
                  <a:gd name="T1" fmla="*/ 0 h 2112"/>
                  <a:gd name="T2" fmla="*/ 32 w 560"/>
                  <a:gd name="T3" fmla="*/ 2296 h 2112"/>
                  <a:gd name="T4" fmla="*/ 224 w 560"/>
                  <a:gd name="T5" fmla="*/ 3965 h 2112"/>
                  <a:gd name="T6" fmla="*/ 560 w 560"/>
                  <a:gd name="T7" fmla="*/ 4591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0"/>
                  <a:gd name="T13" fmla="*/ 0 h 2112"/>
                  <a:gd name="T14" fmla="*/ 560 w 560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0" h="2112">
                    <a:moveTo>
                      <a:pt x="32" y="0"/>
                    </a:moveTo>
                    <a:cubicBezTo>
                      <a:pt x="16" y="376"/>
                      <a:pt x="0" y="752"/>
                      <a:pt x="32" y="1056"/>
                    </a:cubicBezTo>
                    <a:cubicBezTo>
                      <a:pt x="64" y="1360"/>
                      <a:pt x="136" y="1648"/>
                      <a:pt x="224" y="1824"/>
                    </a:cubicBezTo>
                    <a:cubicBezTo>
                      <a:pt x="312" y="2000"/>
                      <a:pt x="436" y="2056"/>
                      <a:pt x="560" y="2112"/>
                    </a:cubicBezTo>
                  </a:path>
                </a:pathLst>
              </a:custGeom>
              <a:noFill/>
              <a:ln w="635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1" name="AutoShape 18"/>
              <p:cNvSpPr>
                <a:spLocks noChangeArrowheads="1"/>
              </p:cNvSpPr>
              <p:nvPr/>
            </p:nvSpPr>
            <p:spPr bwMode="auto">
              <a:xfrm>
                <a:off x="1460" y="3305"/>
                <a:ext cx="172" cy="172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635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7662" name="Line 19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384" cy="0"/>
              </a:xfrm>
              <a:prstGeom prst="line">
                <a:avLst/>
              </a:prstGeom>
              <a:noFill/>
              <a:ln w="635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52" name="Text Box 24"/>
          <p:cNvSpPr txBox="1">
            <a:spLocks noChangeArrowheads="1"/>
          </p:cNvSpPr>
          <p:nvPr/>
        </p:nvSpPr>
        <p:spPr bwMode="auto">
          <a:xfrm>
            <a:off x="1981200" y="2133601"/>
            <a:ext cx="2503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Генератор импульсов</a:t>
            </a:r>
          </a:p>
        </p:txBody>
      </p:sp>
      <p:sp>
        <p:nvSpPr>
          <p:cNvPr id="27653" name="Text Box 25"/>
          <p:cNvSpPr txBox="1">
            <a:spLocks noChangeArrowheads="1"/>
          </p:cNvSpPr>
          <p:nvPr/>
        </p:nvSpPr>
        <p:spPr bwMode="auto">
          <a:xfrm>
            <a:off x="6107113" y="2286001"/>
            <a:ext cx="2322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Провода-электроды</a:t>
            </a:r>
          </a:p>
        </p:txBody>
      </p:sp>
      <p:sp>
        <p:nvSpPr>
          <p:cNvPr id="27654" name="Text Box 26"/>
          <p:cNvSpPr txBox="1">
            <a:spLocks noChangeArrowheads="1"/>
          </p:cNvSpPr>
          <p:nvPr/>
        </p:nvSpPr>
        <p:spPr bwMode="auto">
          <a:xfrm>
            <a:off x="7478713" y="5348288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Миокард</a:t>
            </a:r>
          </a:p>
        </p:txBody>
      </p:sp>
      <p:sp>
        <p:nvSpPr>
          <p:cNvPr id="27655" name="Line 27"/>
          <p:cNvSpPr>
            <a:spLocks noChangeShapeType="1"/>
          </p:cNvSpPr>
          <p:nvPr/>
        </p:nvSpPr>
        <p:spPr bwMode="auto">
          <a:xfrm>
            <a:off x="4495800" y="236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Line 28"/>
          <p:cNvSpPr>
            <a:spLocks noChangeShapeType="1"/>
          </p:cNvSpPr>
          <p:nvPr/>
        </p:nvSpPr>
        <p:spPr bwMode="auto">
          <a:xfrm flipH="1">
            <a:off x="5943600" y="2590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6626" y="609600"/>
            <a:ext cx="641667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ru-RU" altLang="ru-RU" sz="2800"/>
              <a:t>Однокамерная стимуляция</a:t>
            </a:r>
            <a:br>
              <a:rPr lang="ru-RU" altLang="ru-RU" sz="2800"/>
            </a:br>
            <a:r>
              <a:rPr lang="ru-RU" altLang="ru-RU" sz="2800"/>
              <a:t>желудочков</a:t>
            </a: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2743200" y="4608514"/>
          <a:ext cx="7162800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5220152" imgH="1417443" progId="PhotoDeluxe.Image.2">
                  <p:embed/>
                </p:oleObj>
              </mc:Choice>
              <mc:Fallback>
                <p:oleObj name="Image" r:id="rId3" imgW="5220152" imgH="1417443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592"/>
                      <a:stretch>
                        <a:fillRect/>
                      </a:stretch>
                    </p:blipFill>
                    <p:spPr bwMode="auto">
                      <a:xfrm>
                        <a:off x="2743200" y="4608514"/>
                        <a:ext cx="7162800" cy="156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819400" y="41148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VVI</a:t>
            </a:r>
            <a:endParaRPr lang="ru-RU" altLang="ru-RU" sz="2400">
              <a:latin typeface="Arial" panose="020B0604020202020204" pitchFamily="34" charset="0"/>
            </a:endParaRPr>
          </a:p>
        </p:txBody>
      </p:sp>
      <p:pic>
        <p:nvPicPr>
          <p:cNvPr id="34821" name="Picture 7" descr="C:\Лекции\Лекция ЭКС\Картинкаи к лекции ЭКС\режимы ЭКС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5" r="25403" b="48332"/>
          <a:stretch>
            <a:fillRect/>
          </a:stretch>
        </p:blipFill>
        <p:spPr bwMode="auto">
          <a:xfrm>
            <a:off x="8382000" y="152400"/>
            <a:ext cx="2057400" cy="312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10134600" y="685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262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6626" y="609600"/>
            <a:ext cx="641667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ru-RU" altLang="ru-RU" sz="2800"/>
              <a:t>Однокамерная стимуляция</a:t>
            </a:r>
            <a:br>
              <a:rPr lang="ru-RU" altLang="ru-RU" sz="2800"/>
            </a:br>
            <a:r>
              <a:rPr lang="ru-RU" altLang="ru-RU" sz="2800"/>
              <a:t> предсердий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667000" y="3733800"/>
          <a:ext cx="7086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3" imgW="5265876" imgH="1531753" progId="PhotoDeluxe.Image.2">
                  <p:embed/>
                </p:oleObj>
              </mc:Choice>
              <mc:Fallback>
                <p:oleObj name="Image" r:id="rId3" imgW="5265876" imgH="1531753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390" b="3926"/>
                      <a:stretch>
                        <a:fillRect/>
                      </a:stretch>
                    </p:blipFill>
                    <p:spPr bwMode="auto">
                      <a:xfrm>
                        <a:off x="2667000" y="3733800"/>
                        <a:ext cx="7086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82913" y="2590800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АА</a:t>
            </a:r>
            <a:r>
              <a:rPr lang="en-US" altLang="ru-RU" sz="2400">
                <a:latin typeface="Arial" panose="020B0604020202020204" pitchFamily="34" charset="0"/>
              </a:rPr>
              <a:t>I</a:t>
            </a:r>
            <a:r>
              <a:rPr lang="ru-RU" altLang="ru-RU" sz="2400">
                <a:latin typeface="Arial" panose="020B0604020202020204" pitchFamily="34" charset="0"/>
              </a:rPr>
              <a:t>: гистерезис</a:t>
            </a:r>
          </a:p>
        </p:txBody>
      </p:sp>
      <p:pic>
        <p:nvPicPr>
          <p:cNvPr id="37893" name="Picture 5" descr="C:\Лекции\Лекция ЭКС\Картинкаи к лекции ЭКС\режимы ЭКС.gif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r="76207" b="49583"/>
          <a:stretch>
            <a:fillRect/>
          </a:stretch>
        </p:blipFill>
        <p:spPr bwMode="auto">
          <a:xfrm>
            <a:off x="8553450" y="228600"/>
            <a:ext cx="1885950" cy="276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ru-RU" altLang="ru-RU" sz="3200"/>
              <a:t>Схема двухкамерной стимуляции сердца</a:t>
            </a:r>
          </a:p>
        </p:txBody>
      </p:sp>
      <p:pic>
        <p:nvPicPr>
          <p:cNvPr id="39939" name="Picture 3" descr="C:\Лекции\Нормальная работа ЭКС\znan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9" y="2286000"/>
            <a:ext cx="5178425" cy="4103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1"/>
            <a:ext cx="8080375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Синоатриальные блокады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25" y="1268414"/>
            <a:ext cx="7772400" cy="540067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altLang="ru-RU" sz="2400" b="1">
                <a:solidFill>
                  <a:schemeClr val="accent2"/>
                </a:solidFill>
              </a:rPr>
              <a:t>Синоатриальная блокада</a:t>
            </a:r>
            <a:r>
              <a:rPr lang="ru-RU" altLang="ru-RU" sz="2400"/>
              <a:t> – это замедление и периодически наступающее прекращение распространения возбуждения от СУ на предсердия.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ru-RU" altLang="ru-RU" sz="2400"/>
          </a:p>
          <a:p>
            <a:pPr eaLnBrk="1" hangingPunct="1">
              <a:lnSpc>
                <a:spcPct val="70000"/>
              </a:lnSpc>
            </a:pPr>
            <a:r>
              <a:rPr lang="ru-RU" altLang="ru-RU" sz="2400" b="1">
                <a:solidFill>
                  <a:schemeClr val="accent2"/>
                </a:solidFill>
              </a:rPr>
              <a:t>СА-блокада </a:t>
            </a:r>
            <a:r>
              <a:rPr lang="en-US" altLang="ru-RU" sz="2400" b="1">
                <a:solidFill>
                  <a:schemeClr val="accent2"/>
                </a:solidFill>
              </a:rPr>
              <a:t>I </a:t>
            </a:r>
            <a:r>
              <a:rPr lang="ru-RU" altLang="ru-RU" sz="2400" b="1">
                <a:solidFill>
                  <a:schemeClr val="accent2"/>
                </a:solidFill>
              </a:rPr>
              <a:t>ст.</a:t>
            </a:r>
            <a:r>
              <a:rPr lang="ru-RU" altLang="ru-RU" sz="2400"/>
              <a:t> – без клиники и без ЭКГ-картины;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ru-RU" altLang="ru-RU" sz="2400"/>
          </a:p>
          <a:p>
            <a:pPr eaLnBrk="1" hangingPunct="1">
              <a:lnSpc>
                <a:spcPct val="70000"/>
              </a:lnSpc>
            </a:pPr>
            <a:r>
              <a:rPr lang="ru-RU" altLang="ru-RU" sz="2400" b="1">
                <a:solidFill>
                  <a:schemeClr val="accent2"/>
                </a:solidFill>
              </a:rPr>
              <a:t>СА-блокада </a:t>
            </a:r>
            <a:r>
              <a:rPr lang="en-US" altLang="ru-RU" sz="2400" b="1">
                <a:solidFill>
                  <a:schemeClr val="accent2"/>
                </a:solidFill>
              </a:rPr>
              <a:t>II</a:t>
            </a:r>
            <a:r>
              <a:rPr lang="ru-RU" altLang="ru-RU" sz="2400" b="1">
                <a:solidFill>
                  <a:schemeClr val="accent2"/>
                </a:solidFill>
              </a:rPr>
              <a:t> ст.</a:t>
            </a:r>
            <a:r>
              <a:rPr lang="ru-RU" altLang="ru-RU" sz="2400"/>
              <a:t> – периодически возникающие эпизоды прекращения проведения от СУ к предсердиям синусовых импульсов и проявляется выпадением отдельных сердечных циклов с удлинением интервалов РР во время пауз вдвое ( или чуть меньше), а также 3:1</a:t>
            </a:r>
            <a:r>
              <a:rPr lang="en-US" altLang="ru-RU" sz="2400"/>
              <a:t>, 4</a:t>
            </a:r>
            <a:r>
              <a:rPr lang="ru-RU" altLang="ru-RU" sz="2400"/>
              <a:t>:1 и т.д. За счет выпадения нескольких сердечных циклов могут возникать выскальзывающие сокращения или замещающие ритмы.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ru-RU" altLang="ru-RU" sz="2400"/>
          </a:p>
          <a:p>
            <a:pPr eaLnBrk="1" hangingPunct="1">
              <a:lnSpc>
                <a:spcPct val="70000"/>
              </a:lnSpc>
            </a:pPr>
            <a:r>
              <a:rPr lang="ru-RU" altLang="ru-RU" sz="2400" b="1">
                <a:solidFill>
                  <a:schemeClr val="accent2"/>
                </a:solidFill>
              </a:rPr>
              <a:t>СА-блокада </a:t>
            </a:r>
            <a:r>
              <a:rPr lang="en-US" altLang="ru-RU" sz="2400" b="1">
                <a:solidFill>
                  <a:schemeClr val="accent2"/>
                </a:solidFill>
              </a:rPr>
              <a:t>III</a:t>
            </a:r>
            <a:r>
              <a:rPr lang="ru-RU" altLang="ru-RU" sz="2400" b="1">
                <a:solidFill>
                  <a:schemeClr val="accent2"/>
                </a:solidFill>
              </a:rPr>
              <a:t> ст</a:t>
            </a:r>
            <a:r>
              <a:rPr lang="ru-RU" altLang="ru-RU" sz="2400"/>
              <a:t>.- полное прекращением проведения возбуждения от СУ к предсердиям</a:t>
            </a:r>
          </a:p>
        </p:txBody>
      </p:sp>
    </p:spTree>
    <p:extLst>
      <p:ext uri="{BB962C8B-B14F-4D97-AF65-F5344CB8AC3E}">
        <p14:creationId xmlns:p14="http://schemas.microsoft.com/office/powerpoint/2010/main" val="197758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ru-RU" altLang="ru-RU" sz="3200"/>
              <a:t>Виды двухкамерной стимуляции сердца</a:t>
            </a:r>
          </a:p>
        </p:txBody>
      </p:sp>
      <p:grpSp>
        <p:nvGrpSpPr>
          <p:cNvPr id="40963" name="Group 8"/>
          <p:cNvGrpSpPr>
            <a:grpSpLocks/>
          </p:cNvGrpSpPr>
          <p:nvPr/>
        </p:nvGrpSpPr>
        <p:grpSpPr bwMode="auto">
          <a:xfrm>
            <a:off x="2432050" y="2493964"/>
            <a:ext cx="7321550" cy="3830637"/>
            <a:chOff x="572" y="1152"/>
            <a:chExt cx="4612" cy="2413"/>
          </a:xfrm>
        </p:grpSpPr>
        <p:graphicFrame>
          <p:nvGraphicFramePr>
            <p:cNvPr id="40964" name="Object 4"/>
            <p:cNvGraphicFramePr>
              <a:graphicFrameLocks noChangeAspect="1"/>
            </p:cNvGraphicFramePr>
            <p:nvPr/>
          </p:nvGraphicFramePr>
          <p:xfrm>
            <a:off x="720" y="1152"/>
            <a:ext cx="193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Image" r:id="rId3" imgW="3076190" imgH="2257740" progId="PhotoDeluxe.Image.2">
                    <p:embed/>
                  </p:oleObj>
                </mc:Choice>
                <mc:Fallback>
                  <p:oleObj name="Image" r:id="rId3" imgW="3076190" imgH="2257740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152"/>
                          <a:ext cx="193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5" name="Object 5"/>
            <p:cNvGraphicFramePr>
              <a:graphicFrameLocks noChangeAspect="1"/>
            </p:cNvGraphicFramePr>
            <p:nvPr/>
          </p:nvGraphicFramePr>
          <p:xfrm>
            <a:off x="3216" y="1152"/>
            <a:ext cx="1968" cy="1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Image" r:id="rId5" imgW="3123810" imgH="2276793" progId="PhotoDeluxe.Image.2">
                    <p:embed/>
                  </p:oleObj>
                </mc:Choice>
                <mc:Fallback>
                  <p:oleObj name="Image" r:id="rId5" imgW="3123810" imgH="2276793" progId="PhotoDeluxe.Image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152"/>
                          <a:ext cx="1968" cy="1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572" y="2722"/>
              <a:ext cx="210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latin typeface="Arial" panose="020B0604020202020204" pitchFamily="34" charset="0"/>
                </a:rPr>
                <a:t>Последовательная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latin typeface="Arial" panose="020B0604020202020204" pitchFamily="34" charset="0"/>
                </a:rPr>
                <a:t>(секвенциальная)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latin typeface="Arial" panose="020B0604020202020204" pitchFamily="34" charset="0"/>
                </a:rPr>
                <a:t>предсердно-желудочковая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latin typeface="Arial" panose="020B0604020202020204" pitchFamily="34" charset="0"/>
                </a:rPr>
                <a:t>стимуляция</a:t>
              </a:r>
            </a:p>
          </p:txBody>
        </p:sp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3254" y="2739"/>
              <a:ext cx="191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latin typeface="Arial" panose="020B0604020202020204" pitchFamily="34" charset="0"/>
                </a:rPr>
                <a:t>Р-синхронизированная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latin typeface="Arial" panose="020B0604020202020204" pitchFamily="34" charset="0"/>
                </a:rPr>
                <a:t>(Р-управляемая)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latin typeface="Arial" panose="020B0604020202020204" pitchFamily="34" charset="0"/>
                </a:rPr>
                <a:t>стимуляция желудочков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0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1"/>
            <a:ext cx="8080375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/>
              <a:t>Атриовентрикулярные блокады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9" y="1196976"/>
            <a:ext cx="8066087" cy="52562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</a:pPr>
            <a:r>
              <a:rPr lang="ru-RU" altLang="ru-RU">
                <a:solidFill>
                  <a:schemeClr val="accent2"/>
                </a:solidFill>
              </a:rPr>
              <a:t>АВ-блокада </a:t>
            </a:r>
            <a:r>
              <a:rPr lang="en-US" altLang="ru-RU">
                <a:solidFill>
                  <a:schemeClr val="accent2"/>
                </a:solidFill>
              </a:rPr>
              <a:t>I</a:t>
            </a:r>
            <a:r>
              <a:rPr lang="ru-RU" altLang="ru-RU">
                <a:solidFill>
                  <a:schemeClr val="accent2"/>
                </a:solidFill>
              </a:rPr>
              <a:t> ст.</a:t>
            </a:r>
            <a:r>
              <a:rPr lang="ru-RU" altLang="ru-RU"/>
              <a:t> – это замедление предсердно-желудочковой проводимости, характеризующееся увеличением </a:t>
            </a:r>
            <a:r>
              <a:rPr lang="en-US" altLang="ru-RU"/>
              <a:t>PQ</a:t>
            </a:r>
            <a:r>
              <a:rPr lang="ru-RU" altLang="ru-RU"/>
              <a:t> –интервала ЭКГ более 200 мс.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ru-RU" altLang="ru-RU"/>
          </a:p>
          <a:p>
            <a:pPr eaLnBrk="1" hangingPunct="1">
              <a:lnSpc>
                <a:spcPct val="70000"/>
              </a:lnSpc>
            </a:pPr>
            <a:r>
              <a:rPr lang="ru-RU" altLang="ru-RU">
                <a:solidFill>
                  <a:schemeClr val="accent2"/>
                </a:solidFill>
              </a:rPr>
              <a:t>АВ-блокада </a:t>
            </a:r>
            <a:r>
              <a:rPr lang="en-US" altLang="ru-RU">
                <a:solidFill>
                  <a:schemeClr val="accent2"/>
                </a:solidFill>
              </a:rPr>
              <a:t>II</a:t>
            </a:r>
            <a:r>
              <a:rPr lang="ru-RU" altLang="ru-RU">
                <a:solidFill>
                  <a:schemeClr val="accent2"/>
                </a:solidFill>
              </a:rPr>
              <a:t> ст.</a:t>
            </a:r>
            <a:r>
              <a:rPr lang="ru-RU" altLang="ru-RU"/>
              <a:t> – это постепенное или внезапное ухудшение предсердно-желудочковой проводимости с периодически возникающим полным блокированием одного (реже 2-3 и более) электрического импульса.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ru-RU" altLang="ru-RU"/>
          </a:p>
          <a:p>
            <a:pPr eaLnBrk="1" hangingPunct="1">
              <a:lnSpc>
                <a:spcPct val="70000"/>
              </a:lnSpc>
            </a:pPr>
            <a:r>
              <a:rPr lang="ru-RU" altLang="ru-RU">
                <a:solidFill>
                  <a:schemeClr val="accent2"/>
                </a:solidFill>
              </a:rPr>
              <a:t>АВ-блокада </a:t>
            </a:r>
            <a:r>
              <a:rPr lang="en-US" altLang="ru-RU">
                <a:solidFill>
                  <a:schemeClr val="accent2"/>
                </a:solidFill>
              </a:rPr>
              <a:t>III</a:t>
            </a:r>
            <a:r>
              <a:rPr lang="ru-RU" altLang="ru-RU">
                <a:solidFill>
                  <a:schemeClr val="accent2"/>
                </a:solidFill>
              </a:rPr>
              <a:t> ст</a:t>
            </a:r>
            <a:r>
              <a:rPr lang="ru-RU" altLang="ru-RU"/>
              <a:t>. (полная АВ-блокада) проведение возбуждения от предсердий к желудочкам полностью отсутствует, предсердия и желудочки сокращаются независимо друг от друга , в своем ритме.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39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АВБ1 </a:t>
            </a:r>
            <a:r>
              <a:rPr lang="ru-RU" sz="2800" dirty="0"/>
              <a:t>(атриовентрикулярная блокада)</a:t>
            </a:r>
            <a:endParaRPr lang="ru-RU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276872"/>
            <a:ext cx="7543800" cy="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9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188914"/>
            <a:ext cx="8080375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mtClean="0"/>
              <a:t>АВ-блокада </a:t>
            </a:r>
            <a:r>
              <a:rPr lang="en-US" altLang="ru-RU" smtClean="0"/>
              <a:t>II</a:t>
            </a:r>
            <a:r>
              <a:rPr lang="ru-RU" altLang="ru-RU" smtClean="0"/>
              <a:t> степени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200" y="1268414"/>
            <a:ext cx="10286999" cy="5329237"/>
          </a:xfrm>
          <a:solidFill>
            <a:srgbClr val="003366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FFFF00"/>
                </a:solidFill>
              </a:rPr>
              <a:t>1. АВ-блокада </a:t>
            </a:r>
            <a:r>
              <a:rPr lang="en-US" altLang="ru-RU" dirty="0">
                <a:solidFill>
                  <a:srgbClr val="FFFF00"/>
                </a:solidFill>
              </a:rPr>
              <a:t>II</a:t>
            </a:r>
            <a:r>
              <a:rPr lang="ru-RU" altLang="ru-RU" dirty="0">
                <a:solidFill>
                  <a:srgbClr val="FFFF00"/>
                </a:solidFill>
              </a:rPr>
              <a:t> ст. 1-го типа (</a:t>
            </a:r>
            <a:r>
              <a:rPr lang="ru-RU" altLang="ru-RU" dirty="0" err="1">
                <a:solidFill>
                  <a:srgbClr val="FFFF00"/>
                </a:solidFill>
              </a:rPr>
              <a:t>Мобиц</a:t>
            </a:r>
            <a:r>
              <a:rPr lang="ru-RU" altLang="ru-RU" dirty="0">
                <a:solidFill>
                  <a:srgbClr val="FFFF00"/>
                </a:solidFill>
              </a:rPr>
              <a:t> 1, с периодами Самойлова-</a:t>
            </a:r>
            <a:r>
              <a:rPr lang="ru-RU" altLang="ru-RU" dirty="0" err="1">
                <a:solidFill>
                  <a:srgbClr val="FFFF00"/>
                </a:solidFill>
              </a:rPr>
              <a:t>Венкебаха</a:t>
            </a:r>
            <a:r>
              <a:rPr lang="ru-RU" altLang="ru-RU" dirty="0">
                <a:solidFill>
                  <a:srgbClr val="FFFF00"/>
                </a:solidFill>
              </a:rPr>
              <a:t>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rgbClr val="FFFF00"/>
                </a:solidFill>
              </a:rPr>
              <a:t>- АВ проведение постепенно ухудшается  (</a:t>
            </a:r>
            <a:r>
              <a:rPr lang="en-US" altLang="ru-RU" dirty="0">
                <a:solidFill>
                  <a:srgbClr val="FFFF00"/>
                </a:solidFill>
              </a:rPr>
              <a:t>PQ</a:t>
            </a:r>
            <a:r>
              <a:rPr lang="ru-RU" altLang="ru-RU" dirty="0">
                <a:solidFill>
                  <a:srgbClr val="FFFF00"/>
                </a:solidFill>
              </a:rPr>
              <a:t> –интервал плавно увеличивается) до тех пор, пока очередное предсердное  возбуждение (</a:t>
            </a:r>
            <a:r>
              <a:rPr lang="en-US" altLang="ru-RU" dirty="0">
                <a:solidFill>
                  <a:srgbClr val="FFFF00"/>
                </a:solidFill>
              </a:rPr>
              <a:t>P</a:t>
            </a:r>
            <a:r>
              <a:rPr lang="ru-RU" altLang="ru-RU" dirty="0">
                <a:solidFill>
                  <a:srgbClr val="FFFF00"/>
                </a:solidFill>
              </a:rPr>
              <a:t>-зубец) не заблокируется, т.е. возбуждения желудочков </a:t>
            </a:r>
            <a:r>
              <a:rPr lang="en-US" altLang="ru-RU" dirty="0">
                <a:solidFill>
                  <a:srgbClr val="FFFF00"/>
                </a:solidFill>
              </a:rPr>
              <a:t>(QRS</a:t>
            </a:r>
            <a:r>
              <a:rPr lang="ru-RU" altLang="ru-RU" dirty="0">
                <a:solidFill>
                  <a:srgbClr val="FFFF00"/>
                </a:solidFill>
              </a:rPr>
              <a:t>-комплекса) за ним не последует. После такого выпадения </a:t>
            </a:r>
            <a:r>
              <a:rPr lang="en-US" altLang="ru-RU" dirty="0">
                <a:solidFill>
                  <a:srgbClr val="FFFF00"/>
                </a:solidFill>
              </a:rPr>
              <a:t>QRS</a:t>
            </a:r>
            <a:r>
              <a:rPr lang="ru-RU" altLang="ru-RU" dirty="0">
                <a:solidFill>
                  <a:srgbClr val="FFFF00"/>
                </a:solidFill>
              </a:rPr>
              <a:t> комплекса АВ-проведение восстанавливается.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FFFF00"/>
                </a:solidFill>
              </a:rPr>
              <a:t>2. АВ-блокада </a:t>
            </a:r>
            <a:r>
              <a:rPr lang="en-US" altLang="ru-RU" dirty="0">
                <a:solidFill>
                  <a:srgbClr val="FFFF00"/>
                </a:solidFill>
              </a:rPr>
              <a:t>II</a:t>
            </a:r>
            <a:r>
              <a:rPr lang="ru-RU" altLang="ru-RU" dirty="0">
                <a:solidFill>
                  <a:srgbClr val="FFFF00"/>
                </a:solidFill>
              </a:rPr>
              <a:t> ст. 2-го типа (</a:t>
            </a:r>
            <a:r>
              <a:rPr lang="ru-RU" altLang="ru-RU" dirty="0" err="1">
                <a:solidFill>
                  <a:srgbClr val="FFFF00"/>
                </a:solidFill>
              </a:rPr>
              <a:t>Мобиц</a:t>
            </a:r>
            <a:r>
              <a:rPr lang="ru-RU" altLang="ru-RU" dirty="0">
                <a:solidFill>
                  <a:srgbClr val="FFFF00"/>
                </a:solidFill>
              </a:rPr>
              <a:t> 2).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dirty="0">
                <a:solidFill>
                  <a:srgbClr val="FFFF00"/>
                </a:solidFill>
              </a:rPr>
              <a:t>Периодическое выпадение </a:t>
            </a:r>
            <a:r>
              <a:rPr lang="en-US" altLang="ru-RU" dirty="0">
                <a:solidFill>
                  <a:srgbClr val="FFFF00"/>
                </a:solidFill>
              </a:rPr>
              <a:t>QRS</a:t>
            </a:r>
            <a:r>
              <a:rPr lang="ru-RU" altLang="ru-RU" dirty="0">
                <a:solidFill>
                  <a:srgbClr val="FFFF00"/>
                </a:solidFill>
              </a:rPr>
              <a:t>-комплексов при неизменном </a:t>
            </a:r>
            <a:r>
              <a:rPr lang="en-US" altLang="ru-RU" dirty="0">
                <a:solidFill>
                  <a:srgbClr val="FFFF00"/>
                </a:solidFill>
              </a:rPr>
              <a:t>PQ</a:t>
            </a:r>
            <a:r>
              <a:rPr lang="ru-RU" altLang="ru-RU" dirty="0">
                <a:solidFill>
                  <a:srgbClr val="FFFF00"/>
                </a:solidFill>
              </a:rPr>
              <a:t>-интервале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>
                <a:solidFill>
                  <a:srgbClr val="FFFF00"/>
                </a:solidFill>
              </a:rPr>
              <a:t>     3. Далеко зашедшая АВ-блокада </a:t>
            </a:r>
            <a:r>
              <a:rPr lang="en-US" altLang="ru-RU" dirty="0">
                <a:solidFill>
                  <a:srgbClr val="FFFF00"/>
                </a:solidFill>
              </a:rPr>
              <a:t>II</a:t>
            </a:r>
            <a:r>
              <a:rPr lang="ru-RU" altLang="ru-RU" dirty="0">
                <a:solidFill>
                  <a:srgbClr val="FFFF00"/>
                </a:solidFill>
              </a:rPr>
              <a:t> ст., при которой «выпадают» несколько подряд </a:t>
            </a:r>
            <a:r>
              <a:rPr lang="en-US" altLang="ru-RU" dirty="0">
                <a:solidFill>
                  <a:srgbClr val="FFFF00"/>
                </a:solidFill>
              </a:rPr>
              <a:t>QRS</a:t>
            </a:r>
            <a:r>
              <a:rPr lang="ru-RU" altLang="ru-RU" dirty="0">
                <a:solidFill>
                  <a:srgbClr val="FFFF00"/>
                </a:solidFill>
              </a:rPr>
              <a:t>-комплексов.</a:t>
            </a:r>
          </a:p>
        </p:txBody>
      </p:sp>
    </p:spTree>
    <p:extLst>
      <p:ext uri="{BB962C8B-B14F-4D97-AF65-F5344CB8AC3E}">
        <p14:creationId xmlns:p14="http://schemas.microsoft.com/office/powerpoint/2010/main" val="102519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ru-RU" dirty="0" smtClean="0"/>
              <a:t>АВБ2-1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5560"/>
            <a:ext cx="7543800" cy="290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4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572000"/>
            <a:ext cx="7698432" cy="1600200"/>
          </a:xfrm>
        </p:spPr>
        <p:txBody>
          <a:bodyPr>
            <a:normAutofit/>
          </a:bodyPr>
          <a:lstStyle/>
          <a:p>
            <a:r>
              <a:rPr lang="ru-RU" sz="6000" dirty="0"/>
              <a:t>АВБ2-2 </a:t>
            </a:r>
            <a:r>
              <a:rPr lang="ru-RU" sz="2000" dirty="0"/>
              <a:t>(атриовентрикулярная блокада </a:t>
            </a:r>
            <a:r>
              <a:rPr lang="en-US" sz="2000" dirty="0"/>
              <a:t>II</a:t>
            </a:r>
            <a:r>
              <a:rPr lang="ru-RU" sz="2000" dirty="0"/>
              <a:t>-степени)</a:t>
            </a:r>
            <a:endParaRPr lang="ru-RU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20688"/>
            <a:ext cx="83835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6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ПАВБ</a:t>
            </a:r>
            <a:r>
              <a:rPr lang="en-US" dirty="0" smtClean="0"/>
              <a:t> </a:t>
            </a:r>
            <a:r>
              <a:rPr lang="en-US" sz="2000" dirty="0"/>
              <a:t>(</a:t>
            </a:r>
            <a:r>
              <a:rPr lang="ru-RU" sz="2000" dirty="0"/>
              <a:t>полная атриовентрикулярная блокада)</a:t>
            </a:r>
            <a:endParaRPr lang="ru-RU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93875"/>
            <a:ext cx="7543800" cy="87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Блокады ножек и ветвей пучка Гиса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 err="1" smtClean="0"/>
              <a:t>Однопучковые</a:t>
            </a:r>
            <a:r>
              <a:rPr lang="ru-RU" b="1" dirty="0" smtClean="0"/>
              <a:t> </a:t>
            </a:r>
            <a:r>
              <a:rPr lang="ru-RU" b="1" dirty="0"/>
              <a:t>–</a:t>
            </a:r>
            <a:r>
              <a:rPr lang="ru-RU" dirty="0"/>
              <a:t> поражение одной ветви пучка Гиса (блокада правой ножки, блокада левой передней ветви, левой задней ветви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b="1" dirty="0" err="1"/>
              <a:t>Двухпучковые</a:t>
            </a:r>
            <a:r>
              <a:rPr lang="ru-RU" b="1" dirty="0"/>
              <a:t> –</a:t>
            </a:r>
            <a:r>
              <a:rPr lang="ru-RU" dirty="0"/>
              <a:t> сочетанное поражение двух из трех ветвей Гиса (блокада левой ножки, блокада правой ножки и левой передней, блокада правой ножки и левой </a:t>
            </a:r>
            <a:r>
              <a:rPr lang="ru-RU"/>
              <a:t>задней</a:t>
            </a:r>
            <a:r>
              <a:rPr lang="ru-RU" smtClean="0"/>
              <a:t>);</a:t>
            </a:r>
            <a:endParaRPr lang="ru-RU" dirty="0"/>
          </a:p>
          <a:p>
            <a:r>
              <a:rPr lang="ru-RU" b="1" dirty="0" err="1"/>
              <a:t>Трехпучковые</a:t>
            </a:r>
            <a:r>
              <a:rPr lang="ru-RU" b="1" dirty="0"/>
              <a:t> –</a:t>
            </a:r>
            <a:r>
              <a:rPr lang="ru-RU" dirty="0"/>
              <a:t> одновременное поражение всех трех ветвей пучка Гиса.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839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669</Words>
  <Application>Microsoft Office PowerPoint</Application>
  <PresentationFormat>Широкоэкранный</PresentationFormat>
  <Paragraphs>90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Тема Office</vt:lpstr>
      <vt:lpstr>Adobe PhotoDeluxe Home Edition Image</vt:lpstr>
      <vt:lpstr>Лекция 7. Нарушение проводимости </vt:lpstr>
      <vt:lpstr>Синоатриальные блокады</vt:lpstr>
      <vt:lpstr>Атриовентрикулярные блокады</vt:lpstr>
      <vt:lpstr>АВБ1 (атриовентрикулярная блокада)</vt:lpstr>
      <vt:lpstr>АВ-блокада II степени</vt:lpstr>
      <vt:lpstr>АВБ2-1</vt:lpstr>
      <vt:lpstr>АВБ2-2 (атриовентрикулярная блокада II-степени)</vt:lpstr>
      <vt:lpstr>ПАВБ (полная атриовентрикулярная блокада)</vt:lpstr>
      <vt:lpstr>Блокады ножек и ветвей пучка Гиса</vt:lpstr>
      <vt:lpstr>Диагностические признаки блокады правой ножки пучка Гиса.  </vt:lpstr>
      <vt:lpstr>ЛНПГ</vt:lpstr>
      <vt:lpstr> Диагностические признаки блокады левой ножки пучка Гиса.    </vt:lpstr>
      <vt:lpstr>ПНПГ</vt:lpstr>
      <vt:lpstr> Диагностические признаки блокады передней ветви левой ножки. </vt:lpstr>
      <vt:lpstr> Диагностические признаки блокады задней ветви левой ножки.   </vt:lpstr>
      <vt:lpstr>Важнейшие элементы системы электрокардиостимуляции</vt:lpstr>
      <vt:lpstr>Однокамерная стимуляция желудочков</vt:lpstr>
      <vt:lpstr>Однокамерная стимуляция  предсердий</vt:lpstr>
      <vt:lpstr>Схема двухкамерной стимуляции сердца</vt:lpstr>
      <vt:lpstr>Виды двухкамерной стимуляции сердца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7. Нарушение проводимости </dc:title>
  <dc:creator>Светлана Маянская</dc:creator>
  <cp:lastModifiedBy>Светлана Маянская</cp:lastModifiedBy>
  <cp:revision>3</cp:revision>
  <dcterms:created xsi:type="dcterms:W3CDTF">2018-01-23T18:18:23Z</dcterms:created>
  <dcterms:modified xsi:type="dcterms:W3CDTF">2018-01-23T18:30:46Z</dcterms:modified>
</cp:coreProperties>
</file>