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  <p:sldMasterId id="2147483915" r:id="rId2"/>
  </p:sldMasterIdLst>
  <p:notesMasterIdLst>
    <p:notesMasterId r:id="rId59"/>
  </p:notesMasterIdLst>
  <p:sldIdLst>
    <p:sldId id="862" r:id="rId3"/>
    <p:sldId id="516" r:id="rId4"/>
    <p:sldId id="482" r:id="rId5"/>
    <p:sldId id="787" r:id="rId6"/>
    <p:sldId id="584" r:id="rId7"/>
    <p:sldId id="528" r:id="rId8"/>
    <p:sldId id="856" r:id="rId9"/>
    <p:sldId id="724" r:id="rId10"/>
    <p:sldId id="542" r:id="rId11"/>
    <p:sldId id="535" r:id="rId12"/>
    <p:sldId id="529" r:id="rId13"/>
    <p:sldId id="534" r:id="rId14"/>
    <p:sldId id="744" r:id="rId15"/>
    <p:sldId id="502" r:id="rId16"/>
    <p:sldId id="740" r:id="rId17"/>
    <p:sldId id="857" r:id="rId18"/>
    <p:sldId id="545" r:id="rId19"/>
    <p:sldId id="546" r:id="rId20"/>
    <p:sldId id="559" r:id="rId21"/>
    <p:sldId id="469" r:id="rId22"/>
    <p:sldId id="351" r:id="rId23"/>
    <p:sldId id="377" r:id="rId24"/>
    <p:sldId id="788" r:id="rId25"/>
    <p:sldId id="548" r:id="rId26"/>
    <p:sldId id="549" r:id="rId27"/>
    <p:sldId id="551" r:id="rId28"/>
    <p:sldId id="781" r:id="rId29"/>
    <p:sldId id="822" r:id="rId30"/>
    <p:sldId id="526" r:id="rId31"/>
    <p:sldId id="570" r:id="rId32"/>
    <p:sldId id="347" r:id="rId33"/>
    <p:sldId id="348" r:id="rId34"/>
    <p:sldId id="383" r:id="rId35"/>
    <p:sldId id="390" r:id="rId36"/>
    <p:sldId id="513" r:id="rId37"/>
    <p:sldId id="415" r:id="rId38"/>
    <p:sldId id="507" r:id="rId39"/>
    <p:sldId id="782" r:id="rId40"/>
    <p:sldId id="544" r:id="rId41"/>
    <p:sldId id="557" r:id="rId42"/>
    <p:sldId id="858" r:id="rId43"/>
    <p:sldId id="861" r:id="rId44"/>
    <p:sldId id="860" r:id="rId45"/>
    <p:sldId id="864" r:id="rId46"/>
    <p:sldId id="859" r:id="rId47"/>
    <p:sldId id="863" r:id="rId48"/>
    <p:sldId id="865" r:id="rId49"/>
    <p:sldId id="741" r:id="rId50"/>
    <p:sldId id="742" r:id="rId51"/>
    <p:sldId id="743" r:id="rId52"/>
    <p:sldId id="797" r:id="rId53"/>
    <p:sldId id="798" r:id="rId54"/>
    <p:sldId id="762" r:id="rId55"/>
    <p:sldId id="800" r:id="rId56"/>
    <p:sldId id="866" r:id="rId57"/>
    <p:sldId id="562" r:id="rId5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FFCC"/>
    <a:srgbClr val="0000FF"/>
    <a:srgbClr val="FF3300"/>
    <a:srgbClr val="FFFF00"/>
    <a:srgbClr val="00FF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3458" autoAdjust="0"/>
  </p:normalViewPr>
  <p:slideViewPr>
    <p:cSldViewPr>
      <p:cViewPr varScale="1">
        <p:scale>
          <a:sx n="70" d="100"/>
          <a:sy n="70" d="100"/>
        </p:scale>
        <p:origin x="13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79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B144674C-066F-46E7-AA40-4DC37F3220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0467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3CA6B45-623B-40E1-B9A0-112EEE17F1FD}" type="slidenum">
              <a:rPr lang="ru-RU" altLang="ru-RU"/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023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z="1600">
              <a:latin typeface="Verdana" panose="020B0604030504040204" pitchFamily="34" charset="0"/>
            </a:endParaRPr>
          </a:p>
        </p:txBody>
      </p:sp>
      <p:sp>
        <p:nvSpPr>
          <p:cNvPr id="3174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727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z="1600">
              <a:latin typeface="Verdana" panose="020B0604030504040204" pitchFamily="34" charset="0"/>
            </a:endParaRPr>
          </a:p>
        </p:txBody>
      </p:sp>
      <p:sp>
        <p:nvSpPr>
          <p:cNvPr id="3789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686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fld id="{4B0B8BB8-848A-43F6-A6FB-A2AF0D3FAFF5}" type="slidenum">
              <a:rPr lang="en-GB" altLang="ru-RU"/>
              <a:pPr>
                <a:lnSpc>
                  <a:spcPct val="102000"/>
                </a:lnSpc>
                <a:spcBef>
                  <a:spcPct val="0"/>
                </a:spcBef>
                <a:buClr>
                  <a:srgbClr val="000000"/>
                </a:buClr>
                <a:buFont typeface="Verdana" panose="020B0604030504040204" pitchFamily="34" charset="0"/>
                <a:buNone/>
              </a:pPr>
              <a:t>24</a:t>
            </a:fld>
            <a:endParaRPr lang="en-GB" altLang="ru-RU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4025" cy="3197225"/>
          </a:xfrm>
          <a:ln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60863"/>
            <a:ext cx="5032375" cy="3387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313" tIns="42891" rIns="87313" bIns="42891"/>
          <a:lstStyle/>
          <a:p>
            <a:pPr>
              <a:spcBef>
                <a:spcPct val="0"/>
              </a:spcBef>
            </a:pPr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834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8FD920-197E-4F68-AE70-98E2B8C07071}" type="slidenum">
              <a:rPr lang="en-GB" altLang="ru-RU"/>
              <a:pPr>
                <a:spcBef>
                  <a:spcPct val="0"/>
                </a:spcBef>
              </a:pPr>
              <a:t>25</a:t>
            </a:fld>
            <a:endParaRPr lang="en-GB" altLang="ru-RU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1688"/>
            <a:ext cx="4262438" cy="3195637"/>
          </a:xfrm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0863"/>
            <a:ext cx="5029200" cy="3389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96" tIns="44110" rIns="89796" bIns="44110"/>
          <a:lstStyle/>
          <a:p>
            <a:pPr>
              <a:spcBef>
                <a:spcPct val="0"/>
              </a:spcBef>
            </a:pPr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38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76DC74-CA39-4EAA-90DD-FD66254B9CD8}" type="slidenum">
              <a:rPr lang="en-GB" altLang="ru-RU"/>
              <a:pPr>
                <a:spcBef>
                  <a:spcPct val="0"/>
                </a:spcBef>
              </a:pPr>
              <a:t>26</a:t>
            </a:fld>
            <a:endParaRPr lang="en-GB" altLang="ru-RU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1688"/>
            <a:ext cx="4262438" cy="3195637"/>
          </a:xfrm>
          <a:ln cap="flat"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4038"/>
            <a:ext cx="5029200" cy="3167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5" tIns="44444" rIns="90475" bIns="44444"/>
          <a:lstStyle/>
          <a:p>
            <a:pPr>
              <a:spcBef>
                <a:spcPct val="0"/>
              </a:spcBef>
            </a:pPr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19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A22CE2-B5B9-46AC-9A2F-05664F690C3E}" type="slidenum">
              <a:rPr lang="ru-RU" altLang="ru-RU"/>
              <a:pPr>
                <a:spcBef>
                  <a:spcPct val="0"/>
                </a:spcBef>
              </a:pPr>
              <a:t>48</a:t>
            </a:fld>
            <a:endParaRPr lang="ru-RU" altLang="ru-RU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965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08600E-9AEA-4B40-812F-E8B0BBB6DA0C}" type="slidenum">
              <a:rPr lang="ru-RU" altLang="ru-RU"/>
              <a:pPr>
                <a:spcBef>
                  <a:spcPct val="0"/>
                </a:spcBef>
              </a:pPr>
              <a:t>49</a:t>
            </a:fld>
            <a:endParaRPr lang="ru-RU" altLang="ru-RU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772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924D96-4389-4F0F-9519-79146A7C071A}" type="slidenum">
              <a:rPr lang="ru-RU" altLang="ru-RU"/>
              <a:pPr>
                <a:spcBef>
                  <a:spcPct val="0"/>
                </a:spcBef>
              </a:pPr>
              <a:t>50</a:t>
            </a:fld>
            <a:endParaRPr lang="ru-RU" altLang="ru-RU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09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z="1600">
              <a:latin typeface="Verdana" panose="020B0604030504040204" pitchFamily="34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34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endParaRPr lang="ru-RU" altLang="ru-RU" sz="16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7987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97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smtClean="0">
                <a:solidFill>
                  <a:srgbClr val="000000"/>
                </a:solidFill>
              </a:rPr>
              <a:t>Need CB 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7AB054-77E7-4FF4-8F54-18F860BBDB83}" type="datetime8">
              <a:rPr lang="en-US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9/30/2024 5:29 PM</a:t>
            </a:fld>
            <a:endParaRPr lang="en-US" altLang="ru-RU" smtClean="0">
              <a:solidFill>
                <a:srgbClr val="000000"/>
              </a:solidFill>
            </a:endParaRPr>
          </a:p>
        </p:txBody>
      </p:sp>
      <p:sp>
        <p:nvSpPr>
          <p:cNvPr id="1126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8EB617C-FF4C-4CB9-B410-36DCE329098F}" type="slidenum">
              <a:rPr lang="en-US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26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</a:rPr>
              <a:t>06 Overview</a:t>
            </a:r>
          </a:p>
        </p:txBody>
      </p:sp>
      <p:sp>
        <p:nvSpPr>
          <p:cNvPr id="11270" name="Rectangle 3"/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5F0378-28DB-4565-BA85-F0ADB443B8BB}" type="datetime8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9/30/2024 5:29 PM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CD28264-6BB6-4122-BA1C-24ADF33C3FD8}" type="slidenum"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5800"/>
            <a:ext cx="4572000" cy="3429000"/>
          </a:xfrm>
          <a:ln/>
        </p:spPr>
      </p:sp>
      <p:sp>
        <p:nvSpPr>
          <p:cNvPr id="112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77" tIns="45089" rIns="90177" bIns="45089"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V2006 0608 02  PA </a:t>
            </a:r>
            <a:r>
              <a:rPr lang="en-US" altLang="ru-RU" sz="2400" smtClean="0">
                <a:latin typeface="Times New Roman" panose="02020603050405020304" pitchFamily="18" charset="0"/>
              </a:rPr>
              <a:t>physical activity and fitness</a:t>
            </a:r>
            <a:endParaRPr lang="en-US" altLang="en-US" smtClean="0">
              <a:latin typeface="Times New Roman" panose="02020603050405020304" pitchFamily="18" charset="0"/>
            </a:endParaRPr>
          </a:p>
          <a:p>
            <a:r>
              <a:rPr lang="en-US" altLang="ru-RU" smtClean="0">
                <a:latin typeface="Times New Roman" panose="02020603050405020304" pitchFamily="18" charset="0"/>
              </a:rPr>
              <a:t>Chngd 10/14/2011  </a:t>
            </a:r>
            <a:r>
              <a:rPr lang="en-US" altLang="ru-RU" b="1" smtClean="0">
                <a:latin typeface="Times New Roman" panose="02020603050405020304" pitchFamily="18" charset="0"/>
              </a:rPr>
              <a:t> </a:t>
            </a:r>
            <a:r>
              <a:rPr lang="en-US" altLang="ru-RU" smtClean="0">
                <a:latin typeface="Times New Roman" panose="02020603050405020304" pitchFamily="18" charset="0"/>
              </a:rPr>
              <a:t> </a:t>
            </a:r>
          </a:p>
          <a:p>
            <a:r>
              <a:rPr lang="en-US" altLang="ru-RU" b="1" smtClean="0">
                <a:latin typeface="Times New Roman" panose="02020603050405020304" pitchFamily="18" charset="0"/>
              </a:rPr>
              <a:t>Last used 6/16/11, 10/13/07</a:t>
            </a:r>
            <a:r>
              <a:rPr lang="en-US" altLang="ru-RU" smtClean="0">
                <a:latin typeface="Times New Roman" panose="02020603050405020304" pitchFamily="18" charset="0"/>
              </a:rPr>
              <a:t>, </a:t>
            </a:r>
            <a:r>
              <a:rPr lang="en-US" altLang="ru-RU" b="1" smtClean="0">
                <a:latin typeface="Times New Roman" panose="02020603050405020304" pitchFamily="18" charset="0"/>
              </a:rPr>
              <a:t>9/17/07, 6/23/07.1, 3/30/07.2,</a:t>
            </a:r>
            <a:r>
              <a:rPr lang="en-US" altLang="ru-RU" smtClean="0">
                <a:latin typeface="Times New Roman" panose="02020603050405020304" pitchFamily="18" charset="0"/>
              </a:rPr>
              <a:t> </a:t>
            </a:r>
            <a:r>
              <a:rPr lang="en-US" altLang="ru-RU" b="1" smtClean="0">
                <a:latin typeface="Times New Roman" panose="02020603050405020304" pitchFamily="18" charset="0"/>
              </a:rPr>
              <a:t>3/28/07,</a:t>
            </a:r>
            <a:r>
              <a:rPr lang="en-US" altLang="ru-RU" smtClean="0">
                <a:latin typeface="Times New Roman" panose="02020603050405020304" pitchFamily="18" charset="0"/>
              </a:rPr>
              <a:t> </a:t>
            </a:r>
            <a:r>
              <a:rPr lang="en-US" altLang="ru-RU" b="1" smtClean="0">
                <a:latin typeface="Times New Roman" panose="02020603050405020304" pitchFamily="18" charset="0"/>
              </a:rPr>
              <a:t>2/23/07, </a:t>
            </a:r>
          </a:p>
          <a:p>
            <a:r>
              <a:rPr lang="en-US" altLang="ru-RU" b="1" smtClean="0">
                <a:latin typeface="Times New Roman" panose="02020603050405020304" pitchFamily="18" charset="0"/>
              </a:rPr>
              <a:t>11/30/06, 6/16/06</a:t>
            </a:r>
            <a:endParaRPr lang="en-US" altLang="en-US" sz="20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i="1" smtClean="0">
                <a:latin typeface="Times New Roman" panose="02020603050405020304" pitchFamily="18" charset="0"/>
              </a:rPr>
              <a:t>dose</a:t>
            </a:r>
          </a:p>
        </p:txBody>
      </p:sp>
    </p:spTree>
    <p:extLst>
      <p:ext uri="{BB962C8B-B14F-4D97-AF65-F5344CB8AC3E}">
        <p14:creationId xmlns:p14="http://schemas.microsoft.com/office/powerpoint/2010/main" val="397936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B79743-858E-4DB0-807F-639A472A6E19}" type="slidenum">
              <a:rPr lang="en-GB" altLang="ru-RU"/>
              <a:pPr>
                <a:spcBef>
                  <a:spcPct val="0"/>
                </a:spcBef>
              </a:pPr>
              <a:t>9</a:t>
            </a:fld>
            <a:endParaRPr lang="en-GB" altLang="ru-RU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1688"/>
            <a:ext cx="4262438" cy="3195637"/>
          </a:xfrm>
          <a:ln cap="flat"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4038"/>
            <a:ext cx="5029200" cy="3167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5" tIns="44444" rIns="90475" bIns="44444"/>
          <a:lstStyle/>
          <a:p>
            <a:pPr>
              <a:spcBef>
                <a:spcPct val="0"/>
              </a:spcBef>
            </a:pPr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0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smtClean="0">
                <a:latin typeface="Times New Roman" panose="02020603050405020304" pitchFamily="18" charset="0"/>
              </a:rPr>
              <a:t>V2011 0214 04</a:t>
            </a:r>
          </a:p>
          <a:p>
            <a:r>
              <a:rPr lang="en-US" altLang="ru-RU" smtClean="0">
                <a:latin typeface="Times New Roman" panose="02020603050405020304" pitchFamily="18" charset="0"/>
              </a:rPr>
              <a:t>Chngd 4/9/12</a:t>
            </a:r>
          </a:p>
          <a:p>
            <a:r>
              <a:rPr lang="en-US" altLang="ru-RU" b="1" smtClean="0">
                <a:latin typeface="Times New Roman" panose="02020603050405020304" pitchFamily="18" charset="0"/>
              </a:rPr>
              <a:t>Last used 10/19/12.1, 10/11/12, 6/27/12, 6/4/12, 5/4/12, 4/12/12, 1/31/12, </a:t>
            </a:r>
            <a:r>
              <a:rPr lang="en-US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t>12/13/11, </a:t>
            </a:r>
            <a:r>
              <a:rPr lang="en-US" altLang="ru-RU" b="1" smtClean="0">
                <a:latin typeface="Times New Roman" panose="02020603050405020304" pitchFamily="18" charset="0"/>
              </a:rPr>
              <a:t>10/20/11, /16/11, 3/29/11, 2/15/11</a:t>
            </a:r>
          </a:p>
        </p:txBody>
      </p:sp>
      <p:sp>
        <p:nvSpPr>
          <p:cNvPr id="19460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ru-RU" smtClean="0">
                <a:solidFill>
                  <a:srgbClr val="000000"/>
                </a:solidFill>
              </a:rPr>
              <a:t>Need CB ok</a:t>
            </a:r>
          </a:p>
        </p:txBody>
      </p:sp>
      <p:sp>
        <p:nvSpPr>
          <p:cNvPr id="19461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DFA4F1-8636-462B-96D3-3E75797BD31F}" type="datetime8">
              <a:rPr lang="en-US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9/30/2024 5:29 PM</a:t>
            </a:fld>
            <a:endParaRPr lang="en-US" altLang="ru-RU" smtClean="0">
              <a:solidFill>
                <a:srgbClr val="000000"/>
              </a:solidFill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31E188-219C-495E-BC48-27068CC186F4}" type="slidenum">
              <a:rPr lang="en-US" altLang="ru-RU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94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z="1600">
              <a:latin typeface="Verdana" panose="020B0604030504040204" pitchFamily="34" charset="0"/>
            </a:endParaRPr>
          </a:p>
        </p:txBody>
      </p:sp>
      <p:sp>
        <p:nvSpPr>
          <p:cNvPr id="2150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75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3556" name="Номер слайда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DA958BF-2C50-4FE6-B201-C5FE1C828046}" type="slidenum">
              <a:rPr lang="ru-RU" altLang="en-US" sz="1200">
                <a:latin typeface="Arial" panose="020B0604020202020204" pitchFamily="34" charset="0"/>
              </a:rPr>
              <a:pPr/>
              <a:t>14</a:t>
            </a:fld>
            <a:endParaRPr lang="ru-RU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078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10A01E-7FDE-49CB-8C5F-15FC7E66A4F5}" type="slidenum">
              <a:rPr lang="ru-RU" altLang="ru-RU"/>
              <a:pPr>
                <a:spcBef>
                  <a:spcPct val="0"/>
                </a:spcBef>
              </a:pPr>
              <a:t>15</a:t>
            </a:fld>
            <a:endParaRPr lang="ru-RU" altLang="ru-RU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222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6BBD27-4CFF-44A5-944C-E080AA5A3E26}" type="slidenum">
              <a:rPr lang="ru-RU" altLang="ru-RU"/>
              <a:pPr>
                <a:spcBef>
                  <a:spcPct val="0"/>
                </a:spcBef>
              </a:pPr>
              <a:t>16</a:t>
            </a:fld>
            <a:endParaRPr lang="ru-RU" alt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996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z="1600">
              <a:latin typeface="Verdana" panose="020B0604030504040204" pitchFamily="34" charset="0"/>
            </a:endParaRPr>
          </a:p>
        </p:txBody>
      </p:sp>
      <p:sp>
        <p:nvSpPr>
          <p:cNvPr id="2969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426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FB559-DA07-4C8D-890B-05939A761E1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9758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28B52-FD68-42A6-9794-4CF12C3E9CE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7492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6380A-1921-42DD-8010-F75DC5D8755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43192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98834-13B0-4239-BA6F-C28CB2AD6EF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98805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4706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9733" y="1600200"/>
            <a:ext cx="404706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47067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39733" y="3938589"/>
            <a:ext cx="4047067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DE6C3-1A79-409C-8810-1EA616AB0F5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15230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307AF-9E62-431C-98C4-8C7659C970E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63670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0CDFF-A929-4E79-A361-09B9F6FF8B6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98017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AE6C4-6B04-46C0-B67C-70023BDEAED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95067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F5A9B5-4761-415E-BADA-C6EFE6E5B37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7675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3A891-21E9-494D-8206-01947E6DC0B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46622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01F9F-5E00-4C61-A38A-12E8A63245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5737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08D4D-7A3B-4F31-BE1C-09A77A92860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51666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F8862-D195-4276-9200-0EBA371EA8F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29383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2A01B-A576-472A-B73C-71B3BB4F095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65339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3B6FF2-E08F-475E-8DC1-98A14301FC1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4832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216DDA-A85A-44D3-B17A-6E34E6FBF4D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10414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C4145-DFA7-4C0F-AE70-35F9084B508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4199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B98E5C-B3D5-4889-89C2-AD5B3248E29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2413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DBAE9C-3363-4E6E-9710-74AA8AB4871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3815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EDE7A-2B52-4193-B520-22822F781A6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2290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D45935-689D-46EB-B0A7-150ADF686AA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569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F58E5-E08A-498F-A1DF-48707992668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5302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AF755-F1B3-4A4B-94C6-B3F6F0D61DD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6830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263BB4-0A90-4C75-B3C2-810157FEC95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576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2"/>
            </a:gs>
            <a:gs pos="100000">
              <a:srgbClr val="00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596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6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6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5C50552-8C8C-4A13-ADCB-C8BB304B0C40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2"/>
            </a:gs>
            <a:gs pos="100000">
              <a:srgbClr val="00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599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9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9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0F2B06A9-A380-4D71-8FDE-FE1D2DC0A6A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http://www.thefactsaboutfitness.com/images/myostatin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180975" y="476250"/>
            <a:ext cx="9144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sz="4000" kern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План лекций Ахметова И.И.:</a:t>
            </a:r>
          </a:p>
        </p:txBody>
      </p:sp>
      <p:sp>
        <p:nvSpPr>
          <p:cNvPr id="3" name="Подзаголовок 2"/>
          <p:cNvSpPr txBox="1">
            <a:spLocks noChangeArrowheads="1"/>
          </p:cNvSpPr>
          <p:nvPr/>
        </p:nvSpPr>
        <p:spPr>
          <a:xfrm>
            <a:off x="287338" y="1773238"/>
            <a:ext cx="8569325" cy="30765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ru-RU" kern="0" dirty="0"/>
              <a:t>Введение в спортивную генетику</a:t>
            </a:r>
            <a:endParaRPr lang="en-US" kern="0" dirty="0"/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ru-RU" kern="0" dirty="0"/>
              <a:t>Генетика мышечной и жировой массы</a:t>
            </a:r>
            <a:endParaRPr lang="en-US" kern="0" dirty="0"/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ru-RU" kern="0" dirty="0" err="1"/>
              <a:t>Нутригенетика</a:t>
            </a:r>
            <a:endParaRPr lang="en-US" altLang="en-US" kern="0" dirty="0"/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ru-RU" kern="0" dirty="0"/>
              <a:t>Генетика поведения</a:t>
            </a: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r>
              <a:rPr lang="ru-RU" kern="0" dirty="0"/>
              <a:t>Генетика старения и долголетия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539750" y="5229225"/>
            <a:ext cx="8226425" cy="1431925"/>
          </a:xfrm>
        </p:spPr>
        <p:txBody>
          <a:bodyPr/>
          <a:lstStyle/>
          <a:p>
            <a:r>
              <a:rPr lang="ru-RU" altLang="ru-RU" sz="2600" smtClean="0">
                <a:effectLst/>
              </a:rPr>
              <a:t>Индивидуальные различия в приросте ППС бицепса в ответ на </a:t>
            </a:r>
            <a:r>
              <a:rPr lang="en-US" altLang="ru-RU" sz="2600" smtClean="0">
                <a:effectLst/>
              </a:rPr>
              <a:t>12-</a:t>
            </a:r>
            <a:r>
              <a:rPr lang="ru-RU" altLang="ru-RU" sz="2600" smtClean="0">
                <a:effectLst/>
              </a:rPr>
              <a:t>недельную силовую тренировку недоминантной руки у испытуемых </a:t>
            </a:r>
            <a:r>
              <a:rPr lang="en-US" altLang="ru-RU" sz="2600" smtClean="0">
                <a:effectLst/>
              </a:rPr>
              <a:t>(n=585)</a:t>
            </a:r>
            <a:r>
              <a:rPr lang="ru-RU" altLang="ru-RU" sz="2600" smtClean="0">
                <a:effectLst/>
              </a:rPr>
              <a:t>                </a:t>
            </a:r>
            <a:r>
              <a:rPr lang="ru-RU" altLang="ru-RU" sz="2800" smtClean="0">
                <a:effectLst/>
              </a:rPr>
              <a:t/>
            </a:r>
            <a:br>
              <a:rPr lang="ru-RU" altLang="ru-RU" sz="2800" smtClean="0">
                <a:effectLst/>
              </a:rPr>
            </a:br>
            <a:r>
              <a:rPr lang="ru-RU" altLang="ru-RU" sz="2800" smtClean="0">
                <a:effectLst/>
              </a:rPr>
              <a:t>                                                       </a:t>
            </a:r>
            <a:r>
              <a:rPr lang="ru-RU" altLang="ru-RU" sz="2000" smtClean="0">
                <a:effectLst/>
              </a:rPr>
              <a:t>(по </a:t>
            </a:r>
            <a:r>
              <a:rPr lang="en-US" altLang="ru-RU" sz="2000" smtClean="0">
                <a:effectLst/>
              </a:rPr>
              <a:t>Hubal</a:t>
            </a:r>
            <a:r>
              <a:rPr lang="ru-RU" altLang="ru-RU" sz="2000" smtClean="0">
                <a:effectLst/>
              </a:rPr>
              <a:t> </a:t>
            </a:r>
            <a:r>
              <a:rPr lang="en-US" altLang="ru-RU" sz="2000" smtClean="0">
                <a:effectLst/>
              </a:rPr>
              <a:t>et al</a:t>
            </a:r>
            <a:r>
              <a:rPr lang="ru-RU" altLang="ru-RU" sz="2000" smtClean="0">
                <a:effectLst/>
              </a:rPr>
              <a:t>., </a:t>
            </a:r>
            <a:r>
              <a:rPr lang="en-US" altLang="ru-RU" sz="2000" smtClean="0">
                <a:effectLst/>
              </a:rPr>
              <a:t>2005</a:t>
            </a:r>
            <a:r>
              <a:rPr lang="ru-RU" altLang="ru-RU" sz="2000" smtClean="0">
                <a:effectLst/>
              </a:rPr>
              <a:t>)</a:t>
            </a:r>
            <a:endParaRPr lang="ru-RU" altLang="ru-RU" sz="2800" smtClean="0">
              <a:effectLst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504237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42875" y="5643563"/>
            <a:ext cx="8929688" cy="1089025"/>
          </a:xfrm>
        </p:spPr>
        <p:txBody>
          <a:bodyPr/>
          <a:lstStyle/>
          <a:p>
            <a:pPr algn="l"/>
            <a:r>
              <a:rPr lang="ru-RU" altLang="ru-RU" sz="2200" smtClean="0">
                <a:solidFill>
                  <a:srgbClr val="FFFF00"/>
                </a:solidFill>
                <a:effectLst/>
              </a:rPr>
              <a:t>Индивидуальные различия в снижении жировой массы в ответ на 12-недельную аэробную тренировку у молодых польских женщин                            </a:t>
            </a:r>
            <a:br>
              <a:rPr lang="ru-RU" altLang="ru-RU" sz="2200" smtClean="0">
                <a:solidFill>
                  <a:srgbClr val="FFFF00"/>
                </a:solidFill>
                <a:effectLst/>
              </a:rPr>
            </a:br>
            <a:r>
              <a:rPr lang="ru-RU" altLang="ru-RU" sz="2200" smtClean="0">
                <a:solidFill>
                  <a:srgbClr val="FFFF00"/>
                </a:solidFill>
                <a:effectLst/>
              </a:rPr>
              <a:t>                                                                               </a:t>
            </a:r>
            <a:r>
              <a:rPr lang="ru-RU" altLang="ru-RU" sz="1800" b="0" smtClean="0">
                <a:effectLst/>
              </a:rPr>
              <a:t>(по </a:t>
            </a:r>
            <a:r>
              <a:rPr lang="en-US" altLang="ru-RU" sz="1800" b="0" smtClean="0">
                <a:effectLst/>
              </a:rPr>
              <a:t>Leońska-Duniec et al. 2018</a:t>
            </a:r>
            <a:r>
              <a:rPr lang="ru-RU" altLang="ru-RU" sz="1800" b="0" smtClean="0">
                <a:effectLst/>
              </a:rPr>
              <a:t>)</a:t>
            </a:r>
            <a:endParaRPr lang="ru-RU" altLang="ru-RU" sz="2800" b="0" smtClean="0">
              <a:effectLst/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142875"/>
            <a:ext cx="7000875" cy="535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0" y="1357313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6125" indent="-288925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2700">
                <a:cs typeface="Times New Roman" panose="02020603050405020304" pitchFamily="18" charset="0"/>
              </a:rPr>
              <a:t>Инсулин натощак </a:t>
            </a:r>
            <a:r>
              <a:rPr lang="en-US" altLang="ru-RU" sz="2700">
                <a:cs typeface="Times New Roman" panose="02020603050405020304" pitchFamily="18" charset="0"/>
              </a:rPr>
              <a:t>(+3.5 mU/L)</a:t>
            </a:r>
            <a:r>
              <a:rPr lang="ru-RU" altLang="ru-RU" sz="2700">
                <a:cs typeface="Times New Roman" panose="02020603050405020304" pitchFamily="18" charset="0"/>
              </a:rPr>
              <a:t> – у 8,3% испытуемых</a:t>
            </a:r>
            <a:endParaRPr lang="en-US" altLang="ru-RU" sz="2700"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2700">
                <a:cs typeface="Times New Roman" panose="02020603050405020304" pitchFamily="18" charset="0"/>
              </a:rPr>
              <a:t>ЛПВП </a:t>
            </a:r>
            <a:r>
              <a:rPr lang="en-US" altLang="ru-RU" sz="2700">
                <a:cs typeface="Times New Roman" panose="02020603050405020304" pitchFamily="18" charset="0"/>
              </a:rPr>
              <a:t>(-4.6 mg/dL)</a:t>
            </a:r>
            <a:r>
              <a:rPr lang="ru-RU" altLang="ru-RU" sz="2700">
                <a:cs typeface="Times New Roman" panose="02020603050405020304" pitchFamily="18" charset="0"/>
              </a:rPr>
              <a:t> – у 13,3% испытуемых</a:t>
            </a:r>
            <a:endParaRPr lang="en-US" altLang="ru-RU" sz="2700"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2700">
                <a:cs typeface="Times New Roman" panose="02020603050405020304" pitchFamily="18" charset="0"/>
              </a:rPr>
              <a:t>Триглицериды</a:t>
            </a:r>
            <a:r>
              <a:rPr lang="en-US" altLang="ru-RU" sz="2700">
                <a:cs typeface="Times New Roman" panose="02020603050405020304" pitchFamily="18" charset="0"/>
              </a:rPr>
              <a:t> (+37.2 mg/dL)</a:t>
            </a:r>
            <a:r>
              <a:rPr lang="ru-RU" altLang="ru-RU" sz="2700">
                <a:cs typeface="Times New Roman" panose="02020603050405020304" pitchFamily="18" charset="0"/>
              </a:rPr>
              <a:t> – у 10,3% испытуемых</a:t>
            </a:r>
            <a:endParaRPr lang="en-US" altLang="ru-RU" sz="2700"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2700">
                <a:cs typeface="Times New Roman" panose="02020603050405020304" pitchFamily="18" charset="0"/>
              </a:rPr>
              <a:t>Систолическое АД в покое </a:t>
            </a:r>
            <a:r>
              <a:rPr lang="en-US" altLang="ru-RU" sz="2700">
                <a:cs typeface="Times New Roman" panose="02020603050405020304" pitchFamily="18" charset="0"/>
              </a:rPr>
              <a:t>(+10 mm Hg)</a:t>
            </a:r>
            <a:r>
              <a:rPr lang="ru-RU" altLang="ru-RU" sz="2700">
                <a:cs typeface="Times New Roman" panose="02020603050405020304" pitchFamily="18" charset="0"/>
              </a:rPr>
              <a:t> – 12,2%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altLang="ru-RU" sz="1000">
              <a:cs typeface="Times New Roman" panose="02020603050405020304" pitchFamily="18" charset="0"/>
            </a:endParaRPr>
          </a:p>
          <a:p>
            <a:pPr lvl="1" algn="just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2400">
                <a:cs typeface="Times New Roman" panose="02020603050405020304" pitchFamily="18" charset="0"/>
              </a:rPr>
              <a:t>У 37,8% населения можно выявить от 1 до 4 генетически обусловленных неблагоприятных реакций на физические нагрузки. </a:t>
            </a:r>
            <a:r>
              <a:rPr lang="ru-RU" altLang="ru-RU" sz="2400">
                <a:solidFill>
                  <a:srgbClr val="FFC000"/>
                </a:solidFill>
                <a:cs typeface="Times New Roman" panose="02020603050405020304" pitchFamily="18" charset="0"/>
              </a:rPr>
              <a:t>Альтернатива: сменить тип физической нагрузки, скорректировать питание, применить фарм.средства.</a:t>
            </a:r>
            <a:endParaRPr lang="en-US" altLang="ru-RU" sz="2400">
              <a:solidFill>
                <a:srgbClr val="FFC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435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182880" rIns="18288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FFFF00"/>
                </a:solidFill>
                <a:cs typeface="Times New Roman" panose="02020603050405020304" pitchFamily="18" charset="0"/>
              </a:rPr>
              <a:t>Феномен неблагоприятного ответа организма на физические нагрузки</a:t>
            </a:r>
            <a:endParaRPr lang="en-US" altLang="ru-RU" sz="360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5500688" y="6143625"/>
            <a:ext cx="364331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bIns="182880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cs typeface="Times New Roman" panose="02020603050405020304" pitchFamily="18" charset="0"/>
              </a:rPr>
              <a:t>Bouchard C et al</a:t>
            </a:r>
            <a:r>
              <a:rPr lang="ru-RU" altLang="ru-RU" sz="1600">
                <a:cs typeface="Times New Roman" panose="02020603050405020304" pitchFamily="18" charset="0"/>
              </a:rPr>
              <a:t>.</a:t>
            </a:r>
            <a:r>
              <a:rPr lang="en-US" altLang="ru-RU" sz="1600">
                <a:cs typeface="Times New Roman" panose="02020603050405020304" pitchFamily="18" charset="0"/>
              </a:rPr>
              <a:t>, PLoS ONE, 2012</a:t>
            </a:r>
          </a:p>
        </p:txBody>
      </p:sp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214313" y="6072188"/>
            <a:ext cx="5214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«</a:t>
            </a:r>
            <a:r>
              <a:rPr lang="en-US" altLang="ru-RU" sz="2400">
                <a:cs typeface="Times New Roman" panose="02020603050405020304" pitchFamily="18" charset="0"/>
              </a:rPr>
              <a:t>Adverse Response Project</a:t>
            </a:r>
            <a:r>
              <a:rPr lang="ru-RU" altLang="ru-RU" sz="2400">
                <a:cs typeface="Times New Roman" panose="02020603050405020304" pitchFamily="18" charset="0"/>
              </a:rPr>
              <a:t>», </a:t>
            </a:r>
            <a:r>
              <a:rPr lang="en-US" altLang="ru-RU" sz="2400">
                <a:cs typeface="Times New Roman" panose="02020603050405020304" pitchFamily="18" charset="0"/>
              </a:rPr>
              <a:t>n = </a:t>
            </a:r>
            <a:r>
              <a:rPr lang="ru-RU" altLang="ru-RU" sz="2400">
                <a:cs typeface="Times New Roman" panose="02020603050405020304" pitchFamily="18" charset="0"/>
              </a:rPr>
              <a:t>1687</a:t>
            </a:r>
            <a:endParaRPr lang="ru-RU" altLang="ru-RU" sz="2400" b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357188" y="2857500"/>
            <a:ext cx="87868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00"/>
              </a:buClr>
              <a:buFontTx/>
              <a:buNone/>
            </a:pPr>
            <a:r>
              <a:rPr lang="ru-RU" altLang="ru-RU" sz="4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Гены и спортивный талант</a:t>
            </a:r>
            <a:endParaRPr lang="en-GB" altLang="ru-RU" sz="40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9144000" cy="576263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FFFF00"/>
                </a:solidFill>
                <a:effectLst/>
              </a:rPr>
              <a:t>Наследуемость</a:t>
            </a:r>
            <a:r>
              <a:rPr lang="en-GB" altLang="ru-RU" sz="3200" smtClean="0">
                <a:solidFill>
                  <a:srgbClr val="FFFF00"/>
                </a:solidFill>
                <a:effectLst/>
              </a:rPr>
              <a:t> (H</a:t>
            </a:r>
            <a:r>
              <a:rPr lang="en-GB" altLang="ru-RU" sz="3200" baseline="30000" smtClean="0">
                <a:solidFill>
                  <a:srgbClr val="FFFF00"/>
                </a:solidFill>
                <a:effectLst/>
              </a:rPr>
              <a:t>2</a:t>
            </a:r>
            <a:r>
              <a:rPr lang="en-GB" altLang="ru-RU" sz="3200" smtClean="0">
                <a:solidFill>
                  <a:srgbClr val="FFFF00"/>
                </a:solidFill>
                <a:effectLst/>
              </a:rPr>
              <a:t>) </a:t>
            </a:r>
            <a:r>
              <a:rPr lang="ru-RU" altLang="ru-RU" sz="3200" smtClean="0">
                <a:solidFill>
                  <a:srgbClr val="FFFF00"/>
                </a:solidFill>
                <a:effectLst/>
              </a:rPr>
              <a:t>роста</a:t>
            </a:r>
            <a:endParaRPr lang="ru-RU" altLang="ru-RU" sz="360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846772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60350"/>
            <a:ext cx="8545513" cy="1143000"/>
          </a:xfrm>
        </p:spPr>
        <p:txBody>
          <a:bodyPr/>
          <a:lstStyle/>
          <a:p>
            <a:r>
              <a:rPr lang="ru-RU" altLang="ru-RU" sz="2800" smtClean="0">
                <a:solidFill>
                  <a:srgbClr val="FFFF00"/>
                </a:solidFill>
                <a:effectLst/>
              </a:rPr>
              <a:t>Показатели влияния наследственности на некоторые морфофункциональные признаки организма человека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2060575"/>
            <a:ext cx="8713787" cy="3629025"/>
          </a:xfrm>
        </p:spPr>
        <p:txBody>
          <a:bodyPr/>
          <a:lstStyle/>
          <a:p>
            <a:r>
              <a:rPr lang="ru-RU" altLang="ru-RU" sz="2800" smtClean="0"/>
              <a:t>Цвет глаз                                                                  98%</a:t>
            </a:r>
          </a:p>
          <a:p>
            <a:r>
              <a:rPr lang="ru-RU" altLang="ru-RU" sz="2800" smtClean="0"/>
              <a:t>Длина тела                                                               94%</a:t>
            </a:r>
          </a:p>
          <a:p>
            <a:r>
              <a:rPr lang="ru-RU" altLang="ru-RU" sz="2800" smtClean="0"/>
              <a:t>Цвет кожи                                                                81%</a:t>
            </a:r>
          </a:p>
          <a:p>
            <a:r>
              <a:rPr lang="ru-RU" altLang="ru-RU" sz="2800" smtClean="0"/>
              <a:t>Коэффициент интеллекта </a:t>
            </a:r>
            <a:r>
              <a:rPr lang="en-US" altLang="ru-RU" sz="2800" smtClean="0"/>
              <a:t>(IQ)     </a:t>
            </a:r>
            <a:r>
              <a:rPr lang="ru-RU" altLang="ru-RU" sz="2800" smtClean="0"/>
              <a:t>                       75%</a:t>
            </a:r>
          </a:p>
          <a:p>
            <a:r>
              <a:rPr lang="ru-RU" altLang="ru-RU" sz="2800" smtClean="0"/>
              <a:t>Сила                                                                          70%</a:t>
            </a:r>
          </a:p>
          <a:p>
            <a:r>
              <a:rPr lang="ru-RU" altLang="ru-RU" sz="2800" smtClean="0"/>
              <a:t>Масса тела                                                               65%</a:t>
            </a:r>
          </a:p>
          <a:p>
            <a:r>
              <a:rPr lang="ru-RU" altLang="ru-RU" sz="2800" smtClean="0"/>
              <a:t>Выносливость                                                         50%</a:t>
            </a:r>
          </a:p>
          <a:p>
            <a:r>
              <a:rPr lang="ru-RU" altLang="ru-RU" sz="2800" smtClean="0"/>
              <a:t>Ловкость                                                                  45%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5876925"/>
            <a:ext cx="8545513" cy="855663"/>
          </a:xfrm>
        </p:spPr>
        <p:txBody>
          <a:bodyPr/>
          <a:lstStyle/>
          <a:p>
            <a:pPr algn="l"/>
            <a:r>
              <a:rPr lang="ru-RU" altLang="ru-RU" sz="2800" smtClean="0">
                <a:solidFill>
                  <a:srgbClr val="FFFF00"/>
                </a:solidFill>
                <a:effectLst/>
              </a:rPr>
              <a:t>Наследуемость разрыва передней крестообразной связки – 69%</a:t>
            </a:r>
          </a:p>
        </p:txBody>
      </p:sp>
      <p:pic>
        <p:nvPicPr>
          <p:cNvPr id="26627" name="Рисунок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01600"/>
            <a:ext cx="739457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50" y="2492375"/>
            <a:ext cx="8545513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3975" y="188913"/>
            <a:ext cx="19431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0" y="293688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00"/>
              </a:buClr>
              <a:buFont typeface="Times New Roman" panose="02020603050405020304" pitchFamily="18" charset="0"/>
              <a:buNone/>
            </a:pPr>
            <a:r>
              <a:rPr lang="en-GB" altLang="ru-RU" sz="3600">
                <a:solidFill>
                  <a:srgbClr val="FFFF00"/>
                </a:solidFill>
              </a:rPr>
              <a:t>Что необходимо для того, чтобы стать чемпионом?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152525"/>
            <a:ext cx="857250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0" y="4762500"/>
            <a:ext cx="5857875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spcBef>
                <a:spcPct val="20000"/>
              </a:spcBef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FF"/>
              </a:buClr>
              <a:buFontTx/>
              <a:buNone/>
            </a:pPr>
            <a:r>
              <a:rPr lang="en-GB" altLang="ru-RU"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altLang="ru-RU" sz="2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ru-RU" sz="2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Средовые факторы:</a:t>
            </a:r>
          </a:p>
          <a:p>
            <a:pPr eaLnBrk="1" hangingPunct="1">
              <a:spcBef>
                <a:spcPct val="0"/>
              </a:spcBef>
              <a:buClr>
                <a:srgbClr val="FFFFFF"/>
              </a:buClr>
              <a:buFont typeface="Wingdings" panose="05000000000000000000" pitchFamily="2" charset="2"/>
              <a:buChar char="ü"/>
            </a:pPr>
            <a:r>
              <a:rPr lang="ru-RU" altLang="ru-RU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тренировочный процесс</a:t>
            </a:r>
          </a:p>
          <a:p>
            <a:pPr eaLnBrk="1" hangingPunct="1">
              <a:spcBef>
                <a:spcPct val="0"/>
              </a:spcBef>
              <a:buClr>
                <a:srgbClr val="FFFFFF"/>
              </a:buClr>
              <a:buFont typeface="Wingdings" panose="05000000000000000000" pitchFamily="2" charset="2"/>
              <a:buChar char="ü"/>
            </a:pPr>
            <a:r>
              <a:rPr lang="en-GB" altLang="ru-RU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профессионализм тренерского состава</a:t>
            </a:r>
          </a:p>
          <a:p>
            <a:pPr eaLnBrk="1" hangingPunct="1">
              <a:spcBef>
                <a:spcPct val="0"/>
              </a:spcBef>
              <a:buClr>
                <a:srgbClr val="FFFFFF"/>
              </a:buClr>
              <a:buFont typeface="Wingdings" panose="05000000000000000000" pitchFamily="2" charset="2"/>
              <a:buChar char="ü"/>
            </a:pPr>
            <a:r>
              <a:rPr lang="ru-RU" altLang="ru-RU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социальное окружение</a:t>
            </a:r>
            <a:endParaRPr lang="en-GB" altLang="ru-RU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FFFFFF"/>
              </a:buClr>
              <a:buFont typeface="Wingdings" panose="05000000000000000000" pitchFamily="2" charset="2"/>
              <a:buChar char="ü"/>
            </a:pPr>
            <a:r>
              <a:rPr lang="en-GB" altLang="ru-RU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для занятий спортом</a:t>
            </a:r>
          </a:p>
          <a:p>
            <a:pPr eaLnBrk="1" hangingPunct="1">
              <a:spcBef>
                <a:spcPct val="0"/>
              </a:spcBef>
              <a:buClr>
                <a:srgbClr val="FFFFFF"/>
              </a:buClr>
              <a:buFont typeface="Wingdings" panose="05000000000000000000" pitchFamily="2" charset="2"/>
              <a:buChar char="ü"/>
            </a:pPr>
            <a:r>
              <a:rPr lang="en-GB" altLang="ru-RU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медицинское обеспечение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5429250" y="1785938"/>
            <a:ext cx="3714750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spcBef>
                <a:spcPct val="20000"/>
              </a:spcBef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FF00"/>
              </a:buClr>
              <a:buFontTx/>
              <a:buNone/>
            </a:pPr>
            <a:r>
              <a:rPr lang="en-GB" altLang="ru-RU"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GB" altLang="ru-RU" sz="2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Генетические факторы: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n-GB" altLang="ru-RU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 потенциал в развитии физических качеств;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n-GB" altLang="ru-RU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идеальные антропометрические данные;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n-GB" altLang="ru-RU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способность выполнять большие объемы тренировок и быстро восстанавливаться;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en-GB" altLang="ru-RU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ограничений по здоровью;</a:t>
            </a:r>
          </a:p>
          <a:p>
            <a:pPr eaLnBrk="1" hangingPunct="1">
              <a:spcBef>
                <a:spcPct val="0"/>
              </a:spcBef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ru-RU" altLang="ru-RU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GB" altLang="ru-RU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деальные психологические характеристики</a:t>
            </a:r>
          </a:p>
        </p:txBody>
      </p:sp>
      <p:sp>
        <p:nvSpPr>
          <p:cNvPr id="28678" name="AutoShape 5"/>
          <p:cNvSpPr>
            <a:spLocks noChangeArrowheads="1"/>
          </p:cNvSpPr>
          <p:nvPr/>
        </p:nvSpPr>
        <p:spPr bwMode="auto">
          <a:xfrm>
            <a:off x="4286250" y="2100263"/>
            <a:ext cx="1143000" cy="21431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560">
            <a:solidFill>
              <a:srgbClr val="89A4A7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28679" name="AutoShape 6"/>
          <p:cNvSpPr>
            <a:spLocks noChangeArrowheads="1"/>
          </p:cNvSpPr>
          <p:nvPr/>
        </p:nvSpPr>
        <p:spPr bwMode="auto">
          <a:xfrm>
            <a:off x="735013" y="3821113"/>
            <a:ext cx="214312" cy="928687"/>
          </a:xfrm>
          <a:prstGeom prst="downArrow">
            <a:avLst>
              <a:gd name="adj1" fmla="val 50000"/>
              <a:gd name="adj2" fmla="val 49994"/>
            </a:avLst>
          </a:prstGeom>
          <a:solidFill>
            <a:srgbClr val="FFFFFF"/>
          </a:solidFill>
          <a:ln w="25560">
            <a:solidFill>
              <a:srgbClr val="89A4A7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214313" y="252413"/>
            <a:ext cx="8929687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>
                <a:srgbClr val="FFFF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Распределение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спортивных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способностей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в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мировой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GB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популяции</a:t>
            </a:r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GB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</a:t>
            </a:r>
            <a:r>
              <a:rPr lang="en-GB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</a:t>
            </a:r>
            <a:r>
              <a:rPr lang="en-GB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 </a:t>
            </a:r>
            <a:r>
              <a:rPr lang="en-GB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Kovar</a:t>
            </a:r>
            <a:r>
              <a:rPr lang="en-GB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1997)</a:t>
            </a:r>
            <a:r>
              <a:rPr lang="ar-SA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‏</a:t>
            </a:r>
            <a:endParaRPr lang="en-GB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30723" name="Group 2"/>
          <p:cNvGrpSpPr>
            <a:grpSpLocks/>
          </p:cNvGrpSpPr>
          <p:nvPr/>
        </p:nvGrpSpPr>
        <p:grpSpPr bwMode="auto">
          <a:xfrm>
            <a:off x="214313" y="1627188"/>
            <a:ext cx="8713787" cy="4970462"/>
            <a:chOff x="135" y="1008"/>
            <a:chExt cx="5489" cy="3131"/>
          </a:xfrm>
        </p:grpSpPr>
        <p:pic>
          <p:nvPicPr>
            <p:cNvPr id="30724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" y="1008"/>
              <a:ext cx="5490" cy="3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0725" name="Text Box 4"/>
            <p:cNvSpPr txBox="1">
              <a:spLocks noChangeArrowheads="1"/>
            </p:cNvSpPr>
            <p:nvPr/>
          </p:nvSpPr>
          <p:spPr bwMode="auto">
            <a:xfrm>
              <a:off x="135" y="1008"/>
              <a:ext cx="5490" cy="3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600" b="0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ctrTitle"/>
          </p:nvPr>
        </p:nvSpPr>
        <p:spPr>
          <a:xfrm>
            <a:off x="220663" y="5483225"/>
            <a:ext cx="8639175" cy="952500"/>
          </a:xfrm>
        </p:spPr>
        <p:txBody>
          <a:bodyPr/>
          <a:lstStyle/>
          <a:p>
            <a:pPr>
              <a:defRPr/>
            </a:pPr>
            <a:r>
              <a:rPr lang="ru-RU" altLang="ru-RU" sz="2489" dirty="0" err="1">
                <a:solidFill>
                  <a:srgbClr val="FFFF00"/>
                </a:solidFill>
                <a:effectLst/>
              </a:rPr>
              <a:t>Иммуногистохимический</a:t>
            </a:r>
            <a:r>
              <a:rPr lang="ru-RU" altLang="ru-RU" sz="2489" dirty="0">
                <a:solidFill>
                  <a:srgbClr val="FFFF00"/>
                </a:solidFill>
                <a:effectLst/>
              </a:rPr>
              <a:t> анализ состава и площади поперечного сечения мышечных волокон</a:t>
            </a:r>
            <a:endParaRPr lang="en-GB" altLang="ru-RU" sz="2489" dirty="0">
              <a:solidFill>
                <a:srgbClr val="FFFF00"/>
              </a:solidFill>
              <a:effectLst/>
            </a:endParaRPr>
          </a:p>
        </p:txBody>
      </p:sp>
      <p:pic>
        <p:nvPicPr>
          <p:cNvPr id="32771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38" y="596900"/>
            <a:ext cx="8112125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852738"/>
            <a:ext cx="9144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z="4800" smtClean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Введение в спортивную генетику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5072063" y="4857750"/>
            <a:ext cx="370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д.м.н. Ахметов И.И.</a:t>
            </a:r>
            <a:endParaRPr lang="ru-RU" altLang="ru-RU" sz="2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796925"/>
          </a:xfrm>
        </p:spPr>
        <p:txBody>
          <a:bodyPr/>
          <a:lstStyle/>
          <a:p>
            <a:r>
              <a:rPr lang="ru-RU" altLang="ru-RU" sz="2800" smtClean="0">
                <a:solidFill>
                  <a:srgbClr val="FFFF00"/>
                </a:solidFill>
                <a:effectLst/>
              </a:rPr>
              <a:t>Состав мышечных волокон – как фактор отбора</a:t>
            </a:r>
          </a:p>
        </p:txBody>
      </p:sp>
      <p:pic>
        <p:nvPicPr>
          <p:cNvPr id="33795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1412875"/>
            <a:ext cx="7807325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796925"/>
          </a:xfrm>
        </p:spPr>
        <p:txBody>
          <a:bodyPr/>
          <a:lstStyle/>
          <a:p>
            <a:r>
              <a:rPr lang="ru-RU" altLang="ru-RU" sz="3200" smtClean="0">
                <a:solidFill>
                  <a:srgbClr val="FFFF00"/>
                </a:solidFill>
                <a:effectLst/>
              </a:rPr>
              <a:t>Конькобежный спорт</a:t>
            </a:r>
          </a:p>
        </p:txBody>
      </p:sp>
      <p:sp>
        <p:nvSpPr>
          <p:cNvPr id="34819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0" y="928688"/>
            <a:ext cx="9144000" cy="2143125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 smtClean="0"/>
              <a:t>    </a:t>
            </a:r>
            <a:r>
              <a:rPr lang="ru-RU" altLang="ru-RU" sz="2800" smtClean="0">
                <a:solidFill>
                  <a:srgbClr val="FFFF00"/>
                </a:solidFill>
              </a:rPr>
              <a:t>Дистанции: </a:t>
            </a:r>
            <a:r>
              <a:rPr lang="ru-RU" altLang="ru-RU" sz="2800" smtClean="0"/>
              <a:t>500, 1000, 1500, 3000, 5000 и 10000 м.</a:t>
            </a:r>
          </a:p>
          <a:p>
            <a:pPr>
              <a:buFontTx/>
              <a:buNone/>
            </a:pPr>
            <a:r>
              <a:rPr lang="ru-RU" altLang="ru-RU" sz="2800" smtClean="0"/>
              <a:t>    Спортсмены могут специализироваться на отдельных дистанциях (короткие, средние, длинные), либо в многоборье (классическом либо спринтерском).</a:t>
            </a:r>
          </a:p>
        </p:txBody>
      </p:sp>
      <p:pic>
        <p:nvPicPr>
          <p:cNvPr id="34820" name="Picture 2" descr="D:\ildus\big folder\рисунки\dim_konk_19-02-2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3286125"/>
            <a:ext cx="242887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050" y="5445125"/>
            <a:ext cx="9144000" cy="1223963"/>
          </a:xfrm>
        </p:spPr>
        <p:txBody>
          <a:bodyPr/>
          <a:lstStyle/>
          <a:p>
            <a:pPr algn="l" eaLnBrk="1" hangingPunct="1"/>
            <a:r>
              <a:rPr lang="ru-RU" altLang="ru-RU" sz="2400" smtClean="0">
                <a:solidFill>
                  <a:srgbClr val="FFFF00"/>
                </a:solidFill>
              </a:rPr>
              <a:t>Взаимосвязь процентного соотношения медленных мышечных волокон со средней коронной дистанцией у конькобежцев </a:t>
            </a:r>
          </a:p>
          <a:p>
            <a:pPr algn="l" eaLnBrk="1" hangingPunct="1"/>
            <a:r>
              <a:rPr lang="ru-RU" altLang="ru-RU" sz="2400" smtClean="0">
                <a:solidFill>
                  <a:srgbClr val="FFFF00"/>
                </a:solidFill>
              </a:rPr>
              <a:t>(</a:t>
            </a:r>
            <a:r>
              <a:rPr lang="en-GB" altLang="ru-RU" sz="2400" smtClean="0">
                <a:solidFill>
                  <a:srgbClr val="FFFF00"/>
                </a:solidFill>
              </a:rPr>
              <a:t>R</a:t>
            </a:r>
            <a:r>
              <a:rPr lang="en-GB" altLang="ru-RU" sz="2400" baseline="30000" smtClean="0">
                <a:solidFill>
                  <a:srgbClr val="FFFF00"/>
                </a:solidFill>
              </a:rPr>
              <a:t>2</a:t>
            </a:r>
            <a:r>
              <a:rPr lang="en-GB" altLang="ru-RU" sz="2400" smtClean="0">
                <a:solidFill>
                  <a:srgbClr val="FFFF00"/>
                </a:solidFill>
              </a:rPr>
              <a:t> = 0.352, </a:t>
            </a:r>
            <a:r>
              <a:rPr lang="en-GB" altLang="ru-RU" sz="2400" i="1" smtClean="0">
                <a:solidFill>
                  <a:srgbClr val="FFFF00"/>
                </a:solidFill>
              </a:rPr>
              <a:t>P</a:t>
            </a:r>
            <a:r>
              <a:rPr lang="en-GB" altLang="ru-RU" sz="2400" smtClean="0">
                <a:solidFill>
                  <a:srgbClr val="FFFF00"/>
                </a:solidFill>
              </a:rPr>
              <a:t> &lt; 0.0005</a:t>
            </a:r>
            <a:r>
              <a:rPr lang="ru-RU" altLang="ru-RU" sz="2400" smtClean="0">
                <a:solidFill>
                  <a:srgbClr val="FFFF00"/>
                </a:solidFill>
              </a:rPr>
              <a:t>).                          </a:t>
            </a:r>
            <a:r>
              <a:rPr lang="en-US" altLang="ru-RU" sz="2000" smtClean="0">
                <a:solidFill>
                  <a:srgbClr val="FFFF00"/>
                </a:solidFill>
              </a:rPr>
              <a:t>Ahmetov et al. 2011. Exp. Physiol.</a:t>
            </a:r>
            <a:endParaRPr lang="ru-RU" altLang="ru-RU" sz="2000" smtClean="0">
              <a:solidFill>
                <a:srgbClr val="FFFF00"/>
              </a:solidFill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44463"/>
            <a:ext cx="7273925" cy="50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0" y="242888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00"/>
              </a:buClr>
              <a:buFont typeface="Times New Roman" panose="02020603050405020304" pitchFamily="18" charset="0"/>
              <a:buNone/>
            </a:pPr>
            <a:r>
              <a:rPr lang="en-GB" altLang="ru-RU">
                <a:solidFill>
                  <a:srgbClr val="FFFF00"/>
                </a:solidFill>
              </a:rPr>
              <a:t>Предрасположенность населения РФ к занятиям различными видами спорта</a:t>
            </a:r>
            <a:br>
              <a:rPr lang="en-GB" altLang="ru-RU">
                <a:solidFill>
                  <a:srgbClr val="FFFF00"/>
                </a:solidFill>
              </a:rPr>
            </a:br>
            <a:r>
              <a:rPr lang="en-GB" altLang="ru-RU" sz="2000">
                <a:solidFill>
                  <a:srgbClr val="FFFF00"/>
                </a:solidFill>
              </a:rPr>
              <a:t>(на основании данных биопсии скелетных мышц</a:t>
            </a:r>
            <a:r>
              <a:rPr lang="ru-RU" altLang="ru-RU" sz="2000">
                <a:solidFill>
                  <a:srgbClr val="FFFF00"/>
                </a:solidFill>
              </a:rPr>
              <a:t>; по Язвикову В.В. и др.</a:t>
            </a:r>
            <a:r>
              <a:rPr lang="en-GB" altLang="ru-RU" sz="2000">
                <a:solidFill>
                  <a:srgbClr val="FFFF00"/>
                </a:solidFill>
              </a:rPr>
              <a:t>)</a:t>
            </a:r>
            <a:r>
              <a:rPr lang="ar-SA" altLang="ru-RU" sz="2000">
                <a:solidFill>
                  <a:srgbClr val="FFFF00"/>
                </a:solidFill>
                <a:cs typeface="Times New Roman" panose="02020603050405020304" pitchFamily="18" charset="0"/>
              </a:rPr>
              <a:t>‏</a:t>
            </a:r>
            <a:endParaRPr lang="en-GB" altLang="ru-RU" sz="2000">
              <a:solidFill>
                <a:srgbClr val="FFFF00"/>
              </a:solidFill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28750"/>
            <a:ext cx="857250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250825" y="476250"/>
            <a:ext cx="871378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84188" indent="-484188" defTabSz="762000">
              <a:spcBef>
                <a:spcPct val="20000"/>
              </a:spcBef>
              <a:buChar char="•"/>
              <a:tabLst>
                <a:tab pos="1520825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tabLst>
                <a:tab pos="1520825" algn="l"/>
              </a:tabLst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tabLst>
                <a:tab pos="1520825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tabLst>
                <a:tab pos="1520825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»"/>
              <a:tabLst>
                <a:tab pos="1520825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0825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0825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0825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520825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r>
              <a:rPr lang="ru-RU" altLang="ru-RU" sz="3600">
                <a:solidFill>
                  <a:srgbClr val="FFFF00"/>
                </a:solidFill>
                <a:latin typeface="Verdana" panose="020B0604030504040204" pitchFamily="34" charset="0"/>
              </a:rPr>
              <a:t>Генетическая обусловленность спортивного таланта</a:t>
            </a:r>
            <a:endParaRPr lang="en-GB" altLang="ru-RU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grpSp>
        <p:nvGrpSpPr>
          <p:cNvPr id="38915" name="Group 25"/>
          <p:cNvGrpSpPr>
            <a:grpSpLocks/>
          </p:cNvGrpSpPr>
          <p:nvPr/>
        </p:nvGrpSpPr>
        <p:grpSpPr bwMode="auto">
          <a:xfrm>
            <a:off x="6402388" y="2868613"/>
            <a:ext cx="3032125" cy="2339975"/>
            <a:chOff x="3974" y="1901"/>
            <a:chExt cx="2070" cy="1474"/>
          </a:xfrm>
        </p:grpSpPr>
        <p:pic>
          <p:nvPicPr>
            <p:cNvPr id="38922" name="Picture 7" descr="Human_46,XY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" y="2373"/>
              <a:ext cx="1070" cy="1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280" name="Oval 8"/>
            <p:cNvSpPr>
              <a:spLocks noChangeArrowheads="1"/>
            </p:cNvSpPr>
            <p:nvPr/>
          </p:nvSpPr>
          <p:spPr bwMode="auto">
            <a:xfrm>
              <a:off x="4771" y="2757"/>
              <a:ext cx="95" cy="96"/>
            </a:xfrm>
            <a:prstGeom prst="ellipse">
              <a:avLst/>
            </a:prstGeom>
            <a:solidFill>
              <a:srgbClr val="990033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buNone/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82281" name="Oval 9"/>
            <p:cNvSpPr>
              <a:spLocks noChangeArrowheads="1"/>
            </p:cNvSpPr>
            <p:nvPr/>
          </p:nvSpPr>
          <p:spPr bwMode="auto">
            <a:xfrm>
              <a:off x="5107" y="2853"/>
              <a:ext cx="96" cy="96"/>
            </a:xfrm>
            <a:prstGeom prst="ellipse">
              <a:avLst/>
            </a:prstGeom>
            <a:solidFill>
              <a:srgbClr val="990033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buNone/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82282" name="Oval 10"/>
            <p:cNvSpPr>
              <a:spLocks noChangeArrowheads="1"/>
            </p:cNvSpPr>
            <p:nvPr/>
          </p:nvSpPr>
          <p:spPr bwMode="auto">
            <a:xfrm>
              <a:off x="5491" y="2469"/>
              <a:ext cx="93" cy="96"/>
            </a:xfrm>
            <a:prstGeom prst="ellipse">
              <a:avLst/>
            </a:prstGeom>
            <a:solidFill>
              <a:srgbClr val="990033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buNone/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82283" name="Oval 11"/>
            <p:cNvSpPr>
              <a:spLocks noChangeArrowheads="1"/>
            </p:cNvSpPr>
            <p:nvPr/>
          </p:nvSpPr>
          <p:spPr bwMode="auto">
            <a:xfrm>
              <a:off x="5539" y="3045"/>
              <a:ext cx="93" cy="96"/>
            </a:xfrm>
            <a:prstGeom prst="ellipse">
              <a:avLst/>
            </a:prstGeom>
            <a:solidFill>
              <a:srgbClr val="990033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buNone/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82284" name="Oval 12"/>
            <p:cNvSpPr>
              <a:spLocks noChangeArrowheads="1"/>
            </p:cNvSpPr>
            <p:nvPr/>
          </p:nvSpPr>
          <p:spPr bwMode="auto">
            <a:xfrm>
              <a:off x="4915" y="3237"/>
              <a:ext cx="94" cy="96"/>
            </a:xfrm>
            <a:prstGeom prst="ellipse">
              <a:avLst/>
            </a:prstGeom>
            <a:solidFill>
              <a:srgbClr val="990033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buNone/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82286" name="Line 14"/>
            <p:cNvSpPr>
              <a:spLocks noChangeShapeType="1"/>
            </p:cNvSpPr>
            <p:nvPr/>
          </p:nvSpPr>
          <p:spPr bwMode="auto">
            <a:xfrm flipH="1">
              <a:off x="4003" y="2815"/>
              <a:ext cx="697" cy="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fontAlgn="auto" hangingPunct="1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buNone/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82287" name="Line 15"/>
            <p:cNvSpPr>
              <a:spLocks noChangeShapeType="1"/>
            </p:cNvSpPr>
            <p:nvPr/>
          </p:nvSpPr>
          <p:spPr bwMode="auto">
            <a:xfrm flipH="1" flipV="1">
              <a:off x="4003" y="3141"/>
              <a:ext cx="84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fontAlgn="auto" hangingPunct="1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buNone/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82288" name="Line 16"/>
            <p:cNvSpPr>
              <a:spLocks noChangeShapeType="1"/>
            </p:cNvSpPr>
            <p:nvPr/>
          </p:nvSpPr>
          <p:spPr bwMode="auto">
            <a:xfrm flipH="1">
              <a:off x="4003" y="2919"/>
              <a:ext cx="1056" cy="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fontAlgn="auto" hangingPunct="1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buNone/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82289" name="Line 17"/>
            <p:cNvSpPr>
              <a:spLocks noChangeShapeType="1"/>
            </p:cNvSpPr>
            <p:nvPr/>
          </p:nvSpPr>
          <p:spPr bwMode="auto">
            <a:xfrm flipH="1" flipV="1">
              <a:off x="4095" y="3060"/>
              <a:ext cx="1432" cy="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fontAlgn="auto" hangingPunct="1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buNone/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82290" name="Line 18"/>
            <p:cNvSpPr>
              <a:spLocks noChangeShapeType="1"/>
            </p:cNvSpPr>
            <p:nvPr/>
          </p:nvSpPr>
          <p:spPr bwMode="auto">
            <a:xfrm flipH="1">
              <a:off x="4011" y="2517"/>
              <a:ext cx="143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fontAlgn="auto" hangingPunct="1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buNone/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8933" name="Text Box 19"/>
            <p:cNvSpPr txBox="1">
              <a:spLocks noChangeArrowheads="1"/>
            </p:cNvSpPr>
            <p:nvPr/>
          </p:nvSpPr>
          <p:spPr bwMode="auto">
            <a:xfrm>
              <a:off x="3974" y="1901"/>
              <a:ext cx="2070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2000"/>
                </a:lnSpc>
                <a:spcBef>
                  <a:spcPct val="0"/>
                </a:spcBef>
                <a:buClr>
                  <a:srgbClr val="000000"/>
                </a:buClr>
                <a:buFont typeface="Verdana" panose="020B0604030504040204" pitchFamily="34" charset="0"/>
                <a:buNone/>
              </a:pPr>
              <a:r>
                <a:rPr lang="ru-RU" altLang="ru-RU" sz="1800">
                  <a:latin typeface="Verdana" panose="020B0604030504040204" pitchFamily="34" charset="0"/>
                </a:rPr>
                <a:t>Распространенные вариации ДНК</a:t>
              </a:r>
              <a:endParaRPr lang="en-GB" altLang="ru-RU" sz="1800">
                <a:latin typeface="Verdana" panose="020B0604030504040204" pitchFamily="34" charset="0"/>
              </a:endParaRPr>
            </a:p>
          </p:txBody>
        </p:sp>
      </p:grpSp>
      <p:grpSp>
        <p:nvGrpSpPr>
          <p:cNvPr id="38916" name="Group 24"/>
          <p:cNvGrpSpPr>
            <a:grpSpLocks/>
          </p:cNvGrpSpPr>
          <p:nvPr/>
        </p:nvGrpSpPr>
        <p:grpSpPr bwMode="auto">
          <a:xfrm>
            <a:off x="-9525" y="3240088"/>
            <a:ext cx="2641600" cy="1981200"/>
            <a:chOff x="946" y="2091"/>
            <a:chExt cx="1766" cy="1248"/>
          </a:xfrm>
        </p:grpSpPr>
        <p:sp>
          <p:nvSpPr>
            <p:cNvPr id="38918" name="Text Box 2"/>
            <p:cNvSpPr txBox="1">
              <a:spLocks noChangeArrowheads="1"/>
            </p:cNvSpPr>
            <p:nvPr/>
          </p:nvSpPr>
          <p:spPr bwMode="auto">
            <a:xfrm>
              <a:off x="946" y="2287"/>
              <a:ext cx="1202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2000"/>
                </a:lnSpc>
                <a:spcBef>
                  <a:spcPct val="0"/>
                </a:spcBef>
                <a:buClr>
                  <a:srgbClr val="000000"/>
                </a:buClr>
                <a:buFont typeface="Verdana" panose="020B0604030504040204" pitchFamily="34" charset="0"/>
                <a:buNone/>
              </a:pPr>
              <a:r>
                <a:rPr lang="ru-RU" altLang="ru-RU" sz="2000">
                  <a:latin typeface="Verdana" panose="020B0604030504040204" pitchFamily="34" charset="0"/>
                </a:rPr>
                <a:t>Редкая мутация с большим эффектом</a:t>
              </a:r>
              <a:endParaRPr lang="en-GB" altLang="ru-RU" sz="2000">
                <a:latin typeface="Verdana" panose="020B0604030504040204" pitchFamily="34" charset="0"/>
              </a:endParaRPr>
            </a:p>
          </p:txBody>
        </p:sp>
        <p:pic>
          <p:nvPicPr>
            <p:cNvPr id="38919" name="Picture 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5" y="2091"/>
              <a:ext cx="26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293" name="Oval 21"/>
            <p:cNvSpPr>
              <a:spLocks noChangeArrowheads="1"/>
            </p:cNvSpPr>
            <p:nvPr/>
          </p:nvSpPr>
          <p:spPr bwMode="auto">
            <a:xfrm>
              <a:off x="2199" y="2859"/>
              <a:ext cx="88" cy="96"/>
            </a:xfrm>
            <a:prstGeom prst="ellipse">
              <a:avLst/>
            </a:prstGeom>
            <a:solidFill>
              <a:srgbClr val="990033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buNone/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82294" name="Line 22"/>
            <p:cNvSpPr>
              <a:spLocks noChangeShapeType="1"/>
            </p:cNvSpPr>
            <p:nvPr/>
          </p:nvSpPr>
          <p:spPr bwMode="auto">
            <a:xfrm>
              <a:off x="2323" y="2910"/>
              <a:ext cx="389" cy="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1" fontAlgn="auto" hangingPunct="1">
                <a:lnSpc>
                  <a:spcPct val="10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Verdana" panose="020B0604030504040204" pitchFamily="34" charset="0"/>
                <a:buNone/>
                <a:defRPr/>
              </a:pPr>
              <a:endPara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pic>
        <p:nvPicPr>
          <p:cNvPr id="38917" name="Рисунок 2" descr="Изображение выглядит как человек, спорт, Человеческое лицо, Спортивная форма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1938" y="2344738"/>
            <a:ext cx="3370262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79388" y="987425"/>
            <a:ext cx="3787775" cy="1598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b="1" dirty="0">
                <a:solidFill>
                  <a:schemeClr val="bg1"/>
                </a:solidFill>
                <a:latin typeface="+mj-lt"/>
              </a:rPr>
              <a:t>Мутация в гене</a:t>
            </a:r>
          </a:p>
          <a:p>
            <a:pPr eaLnBrk="1" hangingPunct="1">
              <a:defRPr/>
            </a:pPr>
            <a:r>
              <a:rPr lang="en-GB" sz="3200" b="1" i="1" dirty="0">
                <a:solidFill>
                  <a:schemeClr val="bg1"/>
                </a:solidFill>
                <a:latin typeface="+mj-lt"/>
              </a:rPr>
              <a:t>EPOR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(рецептора</a:t>
            </a:r>
          </a:p>
          <a:p>
            <a:pPr eaLnBrk="1" hangingPunct="1">
              <a:defRPr/>
            </a:pPr>
            <a:r>
              <a:rPr lang="ru-RU" sz="3200" b="1" dirty="0">
                <a:solidFill>
                  <a:schemeClr val="bg1"/>
                </a:solidFill>
                <a:latin typeface="+mj-lt"/>
              </a:rPr>
              <a:t>к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эритропоэтину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)</a:t>
            </a:r>
            <a:endParaRPr lang="en-GB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63" name="Picture 4" descr="mantyranta_gal_l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8738" y="0"/>
            <a:ext cx="5275262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422275" y="3886200"/>
            <a:ext cx="8510588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latin typeface="+mj-lt"/>
              </a:rPr>
              <a:t>Трехкратный (1960, 1964) олимпийский чемпион по лыжным гонкам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Ээро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Антеро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Мянтюранта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имел высокий уровень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(&gt;200 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г/л) гемоглобина (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la </a:t>
            </a:r>
            <a:r>
              <a:rPr lang="en-GB" sz="2400" b="1" dirty="0" err="1">
                <a:solidFill>
                  <a:schemeClr val="bg1"/>
                </a:solidFill>
                <a:latin typeface="+mj-lt"/>
              </a:rPr>
              <a:t>Chapelle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b="1" i="1" dirty="0">
                <a:solidFill>
                  <a:schemeClr val="bg1"/>
                </a:solidFill>
                <a:latin typeface="+mj-lt"/>
              </a:rPr>
              <a:t>et al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. 1993)</a:t>
            </a:r>
          </a:p>
        </p:txBody>
      </p:sp>
      <p:grpSp>
        <p:nvGrpSpPr>
          <p:cNvPr id="40965" name="Group 66"/>
          <p:cNvGrpSpPr>
            <a:grpSpLocks/>
          </p:cNvGrpSpPr>
          <p:nvPr/>
        </p:nvGrpSpPr>
        <p:grpSpPr bwMode="auto">
          <a:xfrm>
            <a:off x="1000125" y="5214938"/>
            <a:ext cx="6346825" cy="1387475"/>
            <a:chOff x="480" y="3120"/>
            <a:chExt cx="4331" cy="874"/>
          </a:xfrm>
        </p:grpSpPr>
        <p:sp>
          <p:nvSpPr>
            <p:cNvPr id="40966" name="Text Box 11"/>
            <p:cNvSpPr txBox="1">
              <a:spLocks noChangeArrowheads="1"/>
            </p:cNvSpPr>
            <p:nvPr/>
          </p:nvSpPr>
          <p:spPr bwMode="auto">
            <a:xfrm>
              <a:off x="4128" y="3744"/>
              <a:ext cx="6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2000" b="0">
                  <a:latin typeface="Calibri" panose="020F0502020204030204" pitchFamily="34" charset="0"/>
                </a:rPr>
                <a:t>Exon 8</a:t>
              </a:r>
            </a:p>
          </p:txBody>
        </p:sp>
        <p:grpSp>
          <p:nvGrpSpPr>
            <p:cNvPr id="40967" name="Group 65"/>
            <p:cNvGrpSpPr>
              <a:grpSpLocks/>
            </p:cNvGrpSpPr>
            <p:nvPr/>
          </p:nvGrpSpPr>
          <p:grpSpPr bwMode="auto">
            <a:xfrm>
              <a:off x="480" y="3120"/>
              <a:ext cx="4111" cy="562"/>
              <a:chOff x="480" y="3120"/>
              <a:chExt cx="4111" cy="562"/>
            </a:xfrm>
          </p:grpSpPr>
          <p:sp>
            <p:nvSpPr>
              <p:cNvPr id="40968" name="Rectangle 13"/>
              <p:cNvSpPr>
                <a:spLocks noChangeArrowheads="1"/>
              </p:cNvSpPr>
              <p:nvPr/>
            </p:nvSpPr>
            <p:spPr bwMode="auto">
              <a:xfrm>
                <a:off x="480" y="3547"/>
                <a:ext cx="432" cy="13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600" b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40969" name="Group 48"/>
              <p:cNvGrpSpPr>
                <a:grpSpLocks/>
              </p:cNvGrpSpPr>
              <p:nvPr/>
            </p:nvGrpSpPr>
            <p:grpSpPr bwMode="auto">
              <a:xfrm>
                <a:off x="4272" y="3552"/>
                <a:ext cx="215" cy="130"/>
                <a:chOff x="2713" y="3552"/>
                <a:chExt cx="215" cy="130"/>
              </a:xfrm>
            </p:grpSpPr>
            <p:sp>
              <p:nvSpPr>
                <p:cNvPr id="40995" name="Rectangle 15"/>
                <p:cNvSpPr>
                  <a:spLocks noChangeArrowheads="1"/>
                </p:cNvSpPr>
                <p:nvPr/>
              </p:nvSpPr>
              <p:spPr bwMode="auto">
                <a:xfrm>
                  <a:off x="2713" y="3552"/>
                  <a:ext cx="215" cy="13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600" b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0996" name="Rectangle 16"/>
                <p:cNvSpPr>
                  <a:spLocks noChangeArrowheads="1"/>
                </p:cNvSpPr>
                <p:nvPr/>
              </p:nvSpPr>
              <p:spPr bwMode="auto">
                <a:xfrm>
                  <a:off x="2718" y="3552"/>
                  <a:ext cx="146" cy="130"/>
                </a:xfrm>
                <a:prstGeom prst="rect">
                  <a:avLst/>
                </a:prstGeom>
                <a:solidFill>
                  <a:srgbClr val="990033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600" b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40970" name="Rectangle 17"/>
              <p:cNvSpPr>
                <a:spLocks noChangeArrowheads="1"/>
              </p:cNvSpPr>
              <p:nvPr/>
            </p:nvSpPr>
            <p:spPr bwMode="auto">
              <a:xfrm>
                <a:off x="912" y="3547"/>
                <a:ext cx="147" cy="130"/>
              </a:xfrm>
              <a:prstGeom prst="rect">
                <a:avLst/>
              </a:prstGeom>
              <a:solidFill>
                <a:srgbClr val="990033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600" b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40971" name="Group 44"/>
              <p:cNvGrpSpPr>
                <a:grpSpLocks/>
              </p:cNvGrpSpPr>
              <p:nvPr/>
            </p:nvGrpSpPr>
            <p:grpSpPr bwMode="auto">
              <a:xfrm>
                <a:off x="1056" y="3552"/>
                <a:ext cx="481" cy="130"/>
                <a:chOff x="1056" y="3552"/>
                <a:chExt cx="481" cy="130"/>
              </a:xfrm>
            </p:grpSpPr>
            <p:sp>
              <p:nvSpPr>
                <p:cNvPr id="40993" name="Rectangle 14"/>
                <p:cNvSpPr>
                  <a:spLocks noChangeArrowheads="1"/>
                </p:cNvSpPr>
                <p:nvPr/>
              </p:nvSpPr>
              <p:spPr bwMode="auto">
                <a:xfrm>
                  <a:off x="1392" y="3552"/>
                  <a:ext cx="145" cy="130"/>
                </a:xfrm>
                <a:prstGeom prst="rect">
                  <a:avLst/>
                </a:prstGeom>
                <a:solidFill>
                  <a:srgbClr val="990033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600" b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0994" name="Freeform 18"/>
                <p:cNvSpPr>
                  <a:spLocks/>
                </p:cNvSpPr>
                <p:nvPr/>
              </p:nvSpPr>
              <p:spPr bwMode="auto">
                <a:xfrm>
                  <a:off x="1056" y="3600"/>
                  <a:ext cx="336" cy="47"/>
                </a:xfrm>
                <a:custGeom>
                  <a:avLst/>
                  <a:gdLst>
                    <a:gd name="T0" fmla="*/ 0 w 1208"/>
                    <a:gd name="T1" fmla="*/ 0 h 104"/>
                    <a:gd name="T2" fmla="*/ 0 w 1208"/>
                    <a:gd name="T3" fmla="*/ 0 h 104"/>
                    <a:gd name="T4" fmla="*/ 0 w 1208"/>
                    <a:gd name="T5" fmla="*/ 0 h 104"/>
                    <a:gd name="T6" fmla="*/ 0 60000 65536"/>
                    <a:gd name="T7" fmla="*/ 0 60000 65536"/>
                    <a:gd name="T8" fmla="*/ 0 60000 65536"/>
                    <a:gd name="T9" fmla="*/ 0 w 1208"/>
                    <a:gd name="T10" fmla="*/ 0 h 104"/>
                    <a:gd name="T11" fmla="*/ 1208 w 1208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8" h="104">
                      <a:moveTo>
                        <a:pt x="0" y="0"/>
                      </a:moveTo>
                      <a:lnTo>
                        <a:pt x="616" y="104"/>
                      </a:lnTo>
                      <a:lnTo>
                        <a:pt x="1208" y="0"/>
                      </a:ln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0972" name="Text Box 21"/>
              <p:cNvSpPr txBox="1">
                <a:spLocks noChangeArrowheads="1"/>
              </p:cNvSpPr>
              <p:nvPr/>
            </p:nvSpPr>
            <p:spPr bwMode="auto">
              <a:xfrm>
                <a:off x="4080" y="3120"/>
                <a:ext cx="51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ru-RU" sz="2000" b="0">
                    <a:latin typeface="Calibri" panose="020F0502020204030204" pitchFamily="34" charset="0"/>
                  </a:rPr>
                  <a:t>G</a:t>
                </a:r>
                <a:r>
                  <a:rPr lang="en-GB" altLang="ru-RU" sz="2000" b="0">
                    <a:latin typeface="Calibri" panose="020F0502020204030204" pitchFamily="34" charset="0"/>
                    <a:sym typeface="Symbol" panose="05050102010706020507" pitchFamily="18" charset="2"/>
                  </a:rPr>
                  <a:t>A</a:t>
                </a:r>
                <a:endParaRPr lang="en-GB" altLang="ru-RU" sz="2000" b="0">
                  <a:latin typeface="Calibri" panose="020F0502020204030204" pitchFamily="34" charset="0"/>
                </a:endParaRPr>
              </a:p>
            </p:txBody>
          </p:sp>
          <p:sp>
            <p:nvSpPr>
              <p:cNvPr id="40973" name="Text Box 22"/>
              <p:cNvSpPr txBox="1">
                <a:spLocks noChangeArrowheads="1"/>
              </p:cNvSpPr>
              <p:nvPr/>
            </p:nvSpPr>
            <p:spPr bwMode="auto">
              <a:xfrm>
                <a:off x="576" y="3168"/>
                <a:ext cx="52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ru-RU" sz="2000">
                    <a:latin typeface="Calibri" panose="020F0502020204030204" pitchFamily="34" charset="0"/>
                  </a:rPr>
                  <a:t>EPOR</a:t>
                </a:r>
              </a:p>
            </p:txBody>
          </p:sp>
          <p:grpSp>
            <p:nvGrpSpPr>
              <p:cNvPr id="40974" name="Group 45"/>
              <p:cNvGrpSpPr>
                <a:grpSpLocks/>
              </p:cNvGrpSpPr>
              <p:nvPr/>
            </p:nvGrpSpPr>
            <p:grpSpPr bwMode="auto">
              <a:xfrm>
                <a:off x="1536" y="3552"/>
                <a:ext cx="481" cy="130"/>
                <a:chOff x="1056" y="3552"/>
                <a:chExt cx="481" cy="130"/>
              </a:xfrm>
            </p:grpSpPr>
            <p:sp>
              <p:nvSpPr>
                <p:cNvPr id="40991" name="Rectangle 46"/>
                <p:cNvSpPr>
                  <a:spLocks noChangeArrowheads="1"/>
                </p:cNvSpPr>
                <p:nvPr/>
              </p:nvSpPr>
              <p:spPr bwMode="auto">
                <a:xfrm>
                  <a:off x="1392" y="3552"/>
                  <a:ext cx="145" cy="130"/>
                </a:xfrm>
                <a:prstGeom prst="rect">
                  <a:avLst/>
                </a:prstGeom>
                <a:solidFill>
                  <a:srgbClr val="990033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600" b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0992" name="Freeform 47"/>
                <p:cNvSpPr>
                  <a:spLocks/>
                </p:cNvSpPr>
                <p:nvPr/>
              </p:nvSpPr>
              <p:spPr bwMode="auto">
                <a:xfrm>
                  <a:off x="1056" y="3600"/>
                  <a:ext cx="336" cy="47"/>
                </a:xfrm>
                <a:custGeom>
                  <a:avLst/>
                  <a:gdLst>
                    <a:gd name="T0" fmla="*/ 0 w 1208"/>
                    <a:gd name="T1" fmla="*/ 0 h 104"/>
                    <a:gd name="T2" fmla="*/ 0 w 1208"/>
                    <a:gd name="T3" fmla="*/ 0 h 104"/>
                    <a:gd name="T4" fmla="*/ 0 w 1208"/>
                    <a:gd name="T5" fmla="*/ 0 h 104"/>
                    <a:gd name="T6" fmla="*/ 0 60000 65536"/>
                    <a:gd name="T7" fmla="*/ 0 60000 65536"/>
                    <a:gd name="T8" fmla="*/ 0 60000 65536"/>
                    <a:gd name="T9" fmla="*/ 0 w 1208"/>
                    <a:gd name="T10" fmla="*/ 0 h 104"/>
                    <a:gd name="T11" fmla="*/ 1208 w 1208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8" h="104">
                      <a:moveTo>
                        <a:pt x="0" y="0"/>
                      </a:moveTo>
                      <a:lnTo>
                        <a:pt x="616" y="104"/>
                      </a:lnTo>
                      <a:lnTo>
                        <a:pt x="1208" y="0"/>
                      </a:ln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0975" name="Group 49"/>
              <p:cNvGrpSpPr>
                <a:grpSpLocks/>
              </p:cNvGrpSpPr>
              <p:nvPr/>
            </p:nvGrpSpPr>
            <p:grpSpPr bwMode="auto">
              <a:xfrm>
                <a:off x="2016" y="3552"/>
                <a:ext cx="481" cy="130"/>
                <a:chOff x="1056" y="3552"/>
                <a:chExt cx="481" cy="130"/>
              </a:xfrm>
            </p:grpSpPr>
            <p:sp>
              <p:nvSpPr>
                <p:cNvPr id="40989" name="Rectangle 50"/>
                <p:cNvSpPr>
                  <a:spLocks noChangeArrowheads="1"/>
                </p:cNvSpPr>
                <p:nvPr/>
              </p:nvSpPr>
              <p:spPr bwMode="auto">
                <a:xfrm>
                  <a:off x="1392" y="3552"/>
                  <a:ext cx="145" cy="130"/>
                </a:xfrm>
                <a:prstGeom prst="rect">
                  <a:avLst/>
                </a:prstGeom>
                <a:solidFill>
                  <a:srgbClr val="990033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600" b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0990" name="Freeform 51"/>
                <p:cNvSpPr>
                  <a:spLocks/>
                </p:cNvSpPr>
                <p:nvPr/>
              </p:nvSpPr>
              <p:spPr bwMode="auto">
                <a:xfrm>
                  <a:off x="1056" y="3600"/>
                  <a:ext cx="336" cy="47"/>
                </a:xfrm>
                <a:custGeom>
                  <a:avLst/>
                  <a:gdLst>
                    <a:gd name="T0" fmla="*/ 0 w 1208"/>
                    <a:gd name="T1" fmla="*/ 0 h 104"/>
                    <a:gd name="T2" fmla="*/ 0 w 1208"/>
                    <a:gd name="T3" fmla="*/ 0 h 104"/>
                    <a:gd name="T4" fmla="*/ 0 w 1208"/>
                    <a:gd name="T5" fmla="*/ 0 h 104"/>
                    <a:gd name="T6" fmla="*/ 0 60000 65536"/>
                    <a:gd name="T7" fmla="*/ 0 60000 65536"/>
                    <a:gd name="T8" fmla="*/ 0 60000 65536"/>
                    <a:gd name="T9" fmla="*/ 0 w 1208"/>
                    <a:gd name="T10" fmla="*/ 0 h 104"/>
                    <a:gd name="T11" fmla="*/ 1208 w 1208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8" h="104">
                      <a:moveTo>
                        <a:pt x="0" y="0"/>
                      </a:moveTo>
                      <a:lnTo>
                        <a:pt x="616" y="104"/>
                      </a:lnTo>
                      <a:lnTo>
                        <a:pt x="1208" y="0"/>
                      </a:ln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0976" name="Group 52"/>
              <p:cNvGrpSpPr>
                <a:grpSpLocks/>
              </p:cNvGrpSpPr>
              <p:nvPr/>
            </p:nvGrpSpPr>
            <p:grpSpPr bwMode="auto">
              <a:xfrm>
                <a:off x="2496" y="3552"/>
                <a:ext cx="481" cy="130"/>
                <a:chOff x="1056" y="3552"/>
                <a:chExt cx="481" cy="130"/>
              </a:xfrm>
            </p:grpSpPr>
            <p:sp>
              <p:nvSpPr>
                <p:cNvPr id="40987" name="Rectangle 53"/>
                <p:cNvSpPr>
                  <a:spLocks noChangeArrowheads="1"/>
                </p:cNvSpPr>
                <p:nvPr/>
              </p:nvSpPr>
              <p:spPr bwMode="auto">
                <a:xfrm>
                  <a:off x="1392" y="3552"/>
                  <a:ext cx="145" cy="130"/>
                </a:xfrm>
                <a:prstGeom prst="rect">
                  <a:avLst/>
                </a:prstGeom>
                <a:solidFill>
                  <a:srgbClr val="990033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600" b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0988" name="Freeform 54"/>
                <p:cNvSpPr>
                  <a:spLocks/>
                </p:cNvSpPr>
                <p:nvPr/>
              </p:nvSpPr>
              <p:spPr bwMode="auto">
                <a:xfrm>
                  <a:off x="1056" y="3600"/>
                  <a:ext cx="336" cy="47"/>
                </a:xfrm>
                <a:custGeom>
                  <a:avLst/>
                  <a:gdLst>
                    <a:gd name="T0" fmla="*/ 0 w 1208"/>
                    <a:gd name="T1" fmla="*/ 0 h 104"/>
                    <a:gd name="T2" fmla="*/ 0 w 1208"/>
                    <a:gd name="T3" fmla="*/ 0 h 104"/>
                    <a:gd name="T4" fmla="*/ 0 w 1208"/>
                    <a:gd name="T5" fmla="*/ 0 h 104"/>
                    <a:gd name="T6" fmla="*/ 0 60000 65536"/>
                    <a:gd name="T7" fmla="*/ 0 60000 65536"/>
                    <a:gd name="T8" fmla="*/ 0 60000 65536"/>
                    <a:gd name="T9" fmla="*/ 0 w 1208"/>
                    <a:gd name="T10" fmla="*/ 0 h 104"/>
                    <a:gd name="T11" fmla="*/ 1208 w 1208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8" h="104">
                      <a:moveTo>
                        <a:pt x="0" y="0"/>
                      </a:moveTo>
                      <a:lnTo>
                        <a:pt x="616" y="104"/>
                      </a:lnTo>
                      <a:lnTo>
                        <a:pt x="1208" y="0"/>
                      </a:ln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0977" name="Group 55"/>
              <p:cNvGrpSpPr>
                <a:grpSpLocks/>
              </p:cNvGrpSpPr>
              <p:nvPr/>
            </p:nvGrpSpPr>
            <p:grpSpPr bwMode="auto">
              <a:xfrm>
                <a:off x="2976" y="3552"/>
                <a:ext cx="481" cy="130"/>
                <a:chOff x="1056" y="3552"/>
                <a:chExt cx="481" cy="130"/>
              </a:xfrm>
            </p:grpSpPr>
            <p:sp>
              <p:nvSpPr>
                <p:cNvPr id="40985" name="Rectangle 56"/>
                <p:cNvSpPr>
                  <a:spLocks noChangeArrowheads="1"/>
                </p:cNvSpPr>
                <p:nvPr/>
              </p:nvSpPr>
              <p:spPr bwMode="auto">
                <a:xfrm>
                  <a:off x="1392" y="3552"/>
                  <a:ext cx="145" cy="130"/>
                </a:xfrm>
                <a:prstGeom prst="rect">
                  <a:avLst/>
                </a:prstGeom>
                <a:solidFill>
                  <a:srgbClr val="990033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600" b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0986" name="Freeform 57"/>
                <p:cNvSpPr>
                  <a:spLocks/>
                </p:cNvSpPr>
                <p:nvPr/>
              </p:nvSpPr>
              <p:spPr bwMode="auto">
                <a:xfrm>
                  <a:off x="1056" y="3600"/>
                  <a:ext cx="336" cy="47"/>
                </a:xfrm>
                <a:custGeom>
                  <a:avLst/>
                  <a:gdLst>
                    <a:gd name="T0" fmla="*/ 0 w 1208"/>
                    <a:gd name="T1" fmla="*/ 0 h 104"/>
                    <a:gd name="T2" fmla="*/ 0 w 1208"/>
                    <a:gd name="T3" fmla="*/ 0 h 104"/>
                    <a:gd name="T4" fmla="*/ 0 w 1208"/>
                    <a:gd name="T5" fmla="*/ 0 h 104"/>
                    <a:gd name="T6" fmla="*/ 0 60000 65536"/>
                    <a:gd name="T7" fmla="*/ 0 60000 65536"/>
                    <a:gd name="T8" fmla="*/ 0 60000 65536"/>
                    <a:gd name="T9" fmla="*/ 0 w 1208"/>
                    <a:gd name="T10" fmla="*/ 0 h 104"/>
                    <a:gd name="T11" fmla="*/ 1208 w 1208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8" h="104">
                      <a:moveTo>
                        <a:pt x="0" y="0"/>
                      </a:moveTo>
                      <a:lnTo>
                        <a:pt x="616" y="104"/>
                      </a:lnTo>
                      <a:lnTo>
                        <a:pt x="1208" y="0"/>
                      </a:ln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0978" name="Group 58"/>
              <p:cNvGrpSpPr>
                <a:grpSpLocks/>
              </p:cNvGrpSpPr>
              <p:nvPr/>
            </p:nvGrpSpPr>
            <p:grpSpPr bwMode="auto">
              <a:xfrm>
                <a:off x="3456" y="3552"/>
                <a:ext cx="481" cy="130"/>
                <a:chOff x="1056" y="3552"/>
                <a:chExt cx="481" cy="130"/>
              </a:xfrm>
            </p:grpSpPr>
            <p:sp>
              <p:nvSpPr>
                <p:cNvPr id="40983" name="Rectangle 59"/>
                <p:cNvSpPr>
                  <a:spLocks noChangeArrowheads="1"/>
                </p:cNvSpPr>
                <p:nvPr/>
              </p:nvSpPr>
              <p:spPr bwMode="auto">
                <a:xfrm>
                  <a:off x="1392" y="3552"/>
                  <a:ext cx="145" cy="130"/>
                </a:xfrm>
                <a:prstGeom prst="rect">
                  <a:avLst/>
                </a:prstGeom>
                <a:solidFill>
                  <a:srgbClr val="990033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600" b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0984" name="Freeform 60"/>
                <p:cNvSpPr>
                  <a:spLocks/>
                </p:cNvSpPr>
                <p:nvPr/>
              </p:nvSpPr>
              <p:spPr bwMode="auto">
                <a:xfrm>
                  <a:off x="1056" y="3600"/>
                  <a:ext cx="336" cy="47"/>
                </a:xfrm>
                <a:custGeom>
                  <a:avLst/>
                  <a:gdLst>
                    <a:gd name="T0" fmla="*/ 0 w 1208"/>
                    <a:gd name="T1" fmla="*/ 0 h 104"/>
                    <a:gd name="T2" fmla="*/ 0 w 1208"/>
                    <a:gd name="T3" fmla="*/ 0 h 104"/>
                    <a:gd name="T4" fmla="*/ 0 w 1208"/>
                    <a:gd name="T5" fmla="*/ 0 h 104"/>
                    <a:gd name="T6" fmla="*/ 0 60000 65536"/>
                    <a:gd name="T7" fmla="*/ 0 60000 65536"/>
                    <a:gd name="T8" fmla="*/ 0 60000 65536"/>
                    <a:gd name="T9" fmla="*/ 0 w 1208"/>
                    <a:gd name="T10" fmla="*/ 0 h 104"/>
                    <a:gd name="T11" fmla="*/ 1208 w 1208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8" h="104">
                      <a:moveTo>
                        <a:pt x="0" y="0"/>
                      </a:moveTo>
                      <a:lnTo>
                        <a:pt x="616" y="104"/>
                      </a:lnTo>
                      <a:lnTo>
                        <a:pt x="1208" y="0"/>
                      </a:ln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40979" name="Group 61"/>
              <p:cNvGrpSpPr>
                <a:grpSpLocks/>
              </p:cNvGrpSpPr>
              <p:nvPr/>
            </p:nvGrpSpPr>
            <p:grpSpPr bwMode="auto">
              <a:xfrm>
                <a:off x="3936" y="3552"/>
                <a:ext cx="481" cy="130"/>
                <a:chOff x="1056" y="3552"/>
                <a:chExt cx="481" cy="130"/>
              </a:xfrm>
            </p:grpSpPr>
            <p:sp>
              <p:nvSpPr>
                <p:cNvPr id="40981" name="Rectangle 62"/>
                <p:cNvSpPr>
                  <a:spLocks noChangeArrowheads="1"/>
                </p:cNvSpPr>
                <p:nvPr/>
              </p:nvSpPr>
              <p:spPr bwMode="auto">
                <a:xfrm>
                  <a:off x="1392" y="3552"/>
                  <a:ext cx="145" cy="130"/>
                </a:xfrm>
                <a:prstGeom prst="rect">
                  <a:avLst/>
                </a:prstGeom>
                <a:solidFill>
                  <a:srgbClr val="990033"/>
                </a:solidFill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600" b="0">
                    <a:solidFill>
                      <a:schemeClr val="tx1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40982" name="Freeform 63"/>
                <p:cNvSpPr>
                  <a:spLocks/>
                </p:cNvSpPr>
                <p:nvPr/>
              </p:nvSpPr>
              <p:spPr bwMode="auto">
                <a:xfrm>
                  <a:off x="1056" y="3600"/>
                  <a:ext cx="336" cy="47"/>
                </a:xfrm>
                <a:custGeom>
                  <a:avLst/>
                  <a:gdLst>
                    <a:gd name="T0" fmla="*/ 0 w 1208"/>
                    <a:gd name="T1" fmla="*/ 0 h 104"/>
                    <a:gd name="T2" fmla="*/ 0 w 1208"/>
                    <a:gd name="T3" fmla="*/ 0 h 104"/>
                    <a:gd name="T4" fmla="*/ 0 w 1208"/>
                    <a:gd name="T5" fmla="*/ 0 h 104"/>
                    <a:gd name="T6" fmla="*/ 0 60000 65536"/>
                    <a:gd name="T7" fmla="*/ 0 60000 65536"/>
                    <a:gd name="T8" fmla="*/ 0 60000 65536"/>
                    <a:gd name="T9" fmla="*/ 0 w 1208"/>
                    <a:gd name="T10" fmla="*/ 0 h 104"/>
                    <a:gd name="T11" fmla="*/ 1208 w 1208"/>
                    <a:gd name="T12" fmla="*/ 104 h 1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8" h="104">
                      <a:moveTo>
                        <a:pt x="0" y="0"/>
                      </a:moveTo>
                      <a:lnTo>
                        <a:pt x="616" y="104"/>
                      </a:lnTo>
                      <a:lnTo>
                        <a:pt x="1208" y="0"/>
                      </a:ln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0980" name="Oval 20"/>
              <p:cNvSpPr>
                <a:spLocks noChangeArrowheads="1"/>
              </p:cNvSpPr>
              <p:nvPr/>
            </p:nvSpPr>
            <p:spPr bwMode="auto">
              <a:xfrm>
                <a:off x="4272" y="3504"/>
                <a:ext cx="105" cy="90"/>
              </a:xfrm>
              <a:prstGeom prst="ellipse">
                <a:avLst/>
              </a:prstGeom>
              <a:solidFill>
                <a:srgbClr val="3399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600" b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muscle growth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857375"/>
            <a:ext cx="2262187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4"/>
          <p:cNvGrpSpPr>
            <a:grpSpLocks/>
          </p:cNvGrpSpPr>
          <p:nvPr/>
        </p:nvGrpSpPr>
        <p:grpSpPr bwMode="auto">
          <a:xfrm>
            <a:off x="2400300" y="314325"/>
            <a:ext cx="5402263" cy="3460750"/>
            <a:chOff x="1593" y="210"/>
            <a:chExt cx="3687" cy="2065"/>
          </a:xfrm>
        </p:grpSpPr>
        <p:sp>
          <p:nvSpPr>
            <p:cNvPr id="43014" name="Text Box 5"/>
            <p:cNvSpPr txBox="1">
              <a:spLocks noChangeArrowheads="1"/>
            </p:cNvSpPr>
            <p:nvPr/>
          </p:nvSpPr>
          <p:spPr bwMode="auto">
            <a:xfrm>
              <a:off x="2942" y="2025"/>
              <a:ext cx="23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2000" b="0">
                  <a:solidFill>
                    <a:schemeClr val="tx1"/>
                  </a:solidFill>
                  <a:latin typeface="Calibri" panose="020F0502020204030204" pitchFamily="34" charset="0"/>
                </a:rPr>
                <a:t>Exon 1             Exon 2       Exon 3</a:t>
              </a:r>
            </a:p>
          </p:txBody>
        </p:sp>
        <p:grpSp>
          <p:nvGrpSpPr>
            <p:cNvPr id="43015" name="Group 6"/>
            <p:cNvGrpSpPr>
              <a:grpSpLocks/>
            </p:cNvGrpSpPr>
            <p:nvPr/>
          </p:nvGrpSpPr>
          <p:grpSpPr bwMode="auto">
            <a:xfrm>
              <a:off x="2629" y="1890"/>
              <a:ext cx="2444" cy="135"/>
              <a:chOff x="2007" y="1470"/>
              <a:chExt cx="3609" cy="216"/>
            </a:xfrm>
          </p:grpSpPr>
          <p:sp>
            <p:nvSpPr>
              <p:cNvPr id="43018" name="Rectangle 7"/>
              <p:cNvSpPr>
                <a:spLocks noChangeArrowheads="1"/>
              </p:cNvSpPr>
              <p:nvPr/>
            </p:nvSpPr>
            <p:spPr bwMode="auto">
              <a:xfrm>
                <a:off x="2007" y="1470"/>
                <a:ext cx="1000" cy="20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600" b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019" name="Rectangle 8"/>
              <p:cNvSpPr>
                <a:spLocks noChangeArrowheads="1"/>
              </p:cNvSpPr>
              <p:nvPr/>
            </p:nvSpPr>
            <p:spPr bwMode="auto">
              <a:xfrm>
                <a:off x="4232" y="1478"/>
                <a:ext cx="215" cy="208"/>
              </a:xfrm>
              <a:prstGeom prst="rect">
                <a:avLst/>
              </a:prstGeom>
              <a:solidFill>
                <a:srgbClr val="990033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600" b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020" name="Rectangle 9"/>
              <p:cNvSpPr>
                <a:spLocks noChangeArrowheads="1"/>
              </p:cNvSpPr>
              <p:nvPr/>
            </p:nvSpPr>
            <p:spPr bwMode="auto">
              <a:xfrm>
                <a:off x="5304" y="1478"/>
                <a:ext cx="312" cy="20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600" b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021" name="Rectangle 10"/>
              <p:cNvSpPr>
                <a:spLocks noChangeArrowheads="1"/>
              </p:cNvSpPr>
              <p:nvPr/>
            </p:nvSpPr>
            <p:spPr bwMode="auto">
              <a:xfrm>
                <a:off x="5312" y="1478"/>
                <a:ext cx="215" cy="208"/>
              </a:xfrm>
              <a:prstGeom prst="rect">
                <a:avLst/>
              </a:prstGeom>
              <a:solidFill>
                <a:srgbClr val="990033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600" b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022" name="Rectangle 11"/>
              <p:cNvSpPr>
                <a:spLocks noChangeArrowheads="1"/>
              </p:cNvSpPr>
              <p:nvPr/>
            </p:nvSpPr>
            <p:spPr bwMode="auto">
              <a:xfrm>
                <a:off x="2799" y="1470"/>
                <a:ext cx="217" cy="208"/>
              </a:xfrm>
              <a:prstGeom prst="rect">
                <a:avLst/>
              </a:prstGeom>
              <a:solidFill>
                <a:srgbClr val="990033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600" b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023" name="Freeform 12"/>
              <p:cNvSpPr>
                <a:spLocks/>
              </p:cNvSpPr>
              <p:nvPr/>
            </p:nvSpPr>
            <p:spPr bwMode="auto">
              <a:xfrm>
                <a:off x="3007" y="1566"/>
                <a:ext cx="1208" cy="104"/>
              </a:xfrm>
              <a:custGeom>
                <a:avLst/>
                <a:gdLst>
                  <a:gd name="T0" fmla="*/ 0 w 1208"/>
                  <a:gd name="T1" fmla="*/ 0 h 104"/>
                  <a:gd name="T2" fmla="*/ 616 w 1208"/>
                  <a:gd name="T3" fmla="*/ 104 h 104"/>
                  <a:gd name="T4" fmla="*/ 1208 w 1208"/>
                  <a:gd name="T5" fmla="*/ 0 h 104"/>
                  <a:gd name="T6" fmla="*/ 0 60000 65536"/>
                  <a:gd name="T7" fmla="*/ 0 60000 65536"/>
                  <a:gd name="T8" fmla="*/ 0 60000 65536"/>
                  <a:gd name="T9" fmla="*/ 0 w 1208"/>
                  <a:gd name="T10" fmla="*/ 0 h 104"/>
                  <a:gd name="T11" fmla="*/ 1208 w 1208"/>
                  <a:gd name="T12" fmla="*/ 104 h 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8" h="104">
                    <a:moveTo>
                      <a:pt x="0" y="0"/>
                    </a:moveTo>
                    <a:lnTo>
                      <a:pt x="616" y="104"/>
                    </a:lnTo>
                    <a:lnTo>
                      <a:pt x="1208" y="0"/>
                    </a:lnTo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4" name="Freeform 13"/>
              <p:cNvSpPr>
                <a:spLocks/>
              </p:cNvSpPr>
              <p:nvPr/>
            </p:nvSpPr>
            <p:spPr bwMode="auto">
              <a:xfrm>
                <a:off x="4456" y="1558"/>
                <a:ext cx="842" cy="104"/>
              </a:xfrm>
              <a:custGeom>
                <a:avLst/>
                <a:gdLst>
                  <a:gd name="T0" fmla="*/ 0 w 1208"/>
                  <a:gd name="T1" fmla="*/ 0 h 104"/>
                  <a:gd name="T2" fmla="*/ 1 w 1208"/>
                  <a:gd name="T3" fmla="*/ 104 h 104"/>
                  <a:gd name="T4" fmla="*/ 1 w 1208"/>
                  <a:gd name="T5" fmla="*/ 0 h 104"/>
                  <a:gd name="T6" fmla="*/ 0 60000 65536"/>
                  <a:gd name="T7" fmla="*/ 0 60000 65536"/>
                  <a:gd name="T8" fmla="*/ 0 60000 65536"/>
                  <a:gd name="T9" fmla="*/ 0 w 1208"/>
                  <a:gd name="T10" fmla="*/ 0 h 104"/>
                  <a:gd name="T11" fmla="*/ 1208 w 1208"/>
                  <a:gd name="T12" fmla="*/ 104 h 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8" h="104">
                    <a:moveTo>
                      <a:pt x="0" y="0"/>
                    </a:moveTo>
                    <a:lnTo>
                      <a:pt x="616" y="104"/>
                    </a:lnTo>
                    <a:lnTo>
                      <a:pt x="1208" y="0"/>
                    </a:lnTo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5" name="Oval 14"/>
              <p:cNvSpPr>
                <a:spLocks noChangeArrowheads="1"/>
              </p:cNvSpPr>
              <p:nvPr/>
            </p:nvSpPr>
            <p:spPr bwMode="auto">
              <a:xfrm>
                <a:off x="3120" y="1518"/>
                <a:ext cx="156" cy="144"/>
              </a:xfrm>
              <a:prstGeom prst="ellipse">
                <a:avLst/>
              </a:prstGeom>
              <a:solidFill>
                <a:srgbClr val="3399FF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chemeClr val="bg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600" b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43016" name="Text Box 15"/>
            <p:cNvSpPr txBox="1">
              <a:spLocks noChangeArrowheads="1"/>
            </p:cNvSpPr>
            <p:nvPr/>
          </p:nvSpPr>
          <p:spPr bwMode="auto">
            <a:xfrm>
              <a:off x="3201" y="1650"/>
              <a:ext cx="51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ru-RU" sz="2000" b="0">
                  <a:solidFill>
                    <a:schemeClr val="tx1"/>
                  </a:solidFill>
                  <a:latin typeface="Calibri" panose="020F0502020204030204" pitchFamily="34" charset="0"/>
                </a:rPr>
                <a:t>G</a:t>
              </a:r>
              <a:r>
                <a:rPr lang="en-GB" altLang="ru-RU" sz="2000" b="0">
                  <a:solidFill>
                    <a:schemeClr val="tx1"/>
                  </a:solidFill>
                  <a:latin typeface="Calibri" panose="020F0502020204030204" pitchFamily="34" charset="0"/>
                  <a:sym typeface="Symbol" panose="05050102010706020507" pitchFamily="18" charset="2"/>
                </a:rPr>
                <a:t>A</a:t>
              </a:r>
              <a:endParaRPr lang="en-GB" altLang="ru-RU" sz="2000" b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017" name="Text Box 16"/>
            <p:cNvSpPr txBox="1">
              <a:spLocks noChangeArrowheads="1"/>
            </p:cNvSpPr>
            <p:nvPr/>
          </p:nvSpPr>
          <p:spPr bwMode="auto">
            <a:xfrm>
              <a:off x="1593" y="210"/>
              <a:ext cx="349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>
                  <a:latin typeface="Calibri" panose="020F0502020204030204" pitchFamily="34" charset="0"/>
                </a:rPr>
                <a:t>Мутация в гене миостатина</a:t>
              </a:r>
              <a:endParaRPr lang="en-GB" altLang="ru-RU">
                <a:latin typeface="Calibri" panose="020F0502020204030204" pitchFamily="34" charset="0"/>
              </a:endParaRPr>
            </a:p>
          </p:txBody>
        </p:sp>
      </p:grpSp>
      <p:pic>
        <p:nvPicPr>
          <p:cNvPr id="43012" name="Picture 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2125" y="4048125"/>
            <a:ext cx="46101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1143000"/>
            <a:ext cx="5324475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609600" y="1143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chemeClr val="tx1"/>
                </a:solidFill>
                <a:latin typeface="Courier"/>
              </a:rPr>
              <a:t/>
            </a:r>
            <a:br>
              <a:rPr lang="en-US" altLang="ru-RU" sz="1200">
                <a:solidFill>
                  <a:schemeClr val="tx1"/>
                </a:solidFill>
                <a:latin typeface="Courier"/>
              </a:rPr>
            </a:br>
            <a:endParaRPr lang="en-US" altLang="ru-RU" sz="1200" b="0">
              <a:solidFill>
                <a:schemeClr val="tx1"/>
              </a:solidFill>
              <a:latin typeface="Courier"/>
            </a:endParaRPr>
          </a:p>
        </p:txBody>
      </p:sp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271463" y="571500"/>
            <a:ext cx="8601075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FFFF00"/>
                </a:solidFill>
                <a:latin typeface="Arial" panose="020B0604020202020204" pitchFamily="34" charset="0"/>
              </a:rPr>
              <a:t>Полиморфизм ДНК </a:t>
            </a:r>
            <a:r>
              <a:rPr lang="en-US" altLang="ru-RU" sz="2800">
                <a:solidFill>
                  <a:srgbClr val="FFFF00"/>
                </a:solidFill>
                <a:latin typeface="Arial" panose="020B0604020202020204" pitchFamily="34" charset="0"/>
              </a:rPr>
              <a:t>(&gt; </a:t>
            </a:r>
            <a:r>
              <a:rPr lang="ru-RU" altLang="ru-RU" sz="280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  <a:r>
              <a:rPr lang="en-US" altLang="ru-RU" sz="28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800">
                <a:solidFill>
                  <a:srgbClr val="FFFF00"/>
                </a:solidFill>
                <a:latin typeface="Arial" panose="020B0604020202020204" pitchFamily="34" charset="0"/>
              </a:rPr>
              <a:t>млрд. участков)</a:t>
            </a:r>
            <a:endParaRPr lang="en-US" altLang="ru-RU" sz="280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rgbClr val="FFFFFF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GAAATAATTAATGTTTTCCTTCCTTCTCCTATTTTGTCCTTTACTTCAATTTATTTATTTATTATTAATATTATTATTTTTTGAGACGGAGTTTCACTCTTGTTGCCAACCTGGAGTGCAGTGGCGTGATCTCAGCTCACTGCACACTCCGCTTTC</a:t>
            </a:r>
            <a:r>
              <a:rPr lang="en-US" altLang="ru-RU" sz="2000">
                <a:solidFill>
                  <a:srgbClr val="FFFF00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C/T</a:t>
            </a:r>
            <a:r>
              <a:rPr lang="en-US" altLang="ru-RU" sz="1200">
                <a:solidFill>
                  <a:srgbClr val="FFFFFF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GGTTTCAAGCGATTCTCCTGCCTCAGCCTCCTGAGTAGCTGGGACTACAGTCACACACCACCACGCCCGGCTAATTTTTGTATTTTTAGTAGAGTTGGGGTTTCACCATGTTGGCCAGACTGGTCTCGAACTCCTGACCTTGTGATCCGCCAGCCTCTGCCTCCCAAAGAGCTGGGATTACAGGCGTGAGCCACCGCGCTCGGCCCTTTGCATCAATTTCTACAGCTTGTTTTCTTTGCCTGGACTTTACAAGTCTTACCTTGTTCTGCCTTCAGATATTTGTGTGGTCTCATTCTGGTGTGCCAGTAGCTAAAAATCCATGATTTGCTCTCATCCCACTCCTGTTGTTCATCTCCTCTTATCTGGGGTCAC</a:t>
            </a:r>
            <a:r>
              <a:rPr lang="en-US" altLang="ru-RU" sz="2000">
                <a:solidFill>
                  <a:srgbClr val="FFFF00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A/C</a:t>
            </a:r>
            <a:r>
              <a:rPr lang="en-US" altLang="ru-RU" sz="1200">
                <a:solidFill>
                  <a:srgbClr val="FFFFFF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TATCTCTTCGTGATTGCATTCTGATCCCCAGTACTTAGCATGTGCGTAACAACTCTGCCTCTGCTTTCCCAGGCTGTTGATGGGGTGCTGTTCATGCCTCAGAAAAATGCATTGTAAGTTAAATTATTAAAGATTTTAAATATAGGAAAAAAGTAAGCAAACATAAGGAACAAAAAGGAAAGAACATGTATTCTAATCCATTATTTATTATACAATTAAGAAATTTGGAAACTTTAGATTACACTGCTTTTAGAGATGGAGATGTAGTAAGTCTTTTACTCTTTACAAAATACATGTGTTAGCAATTTTGGGAAGAATAGTAACTCACCCGAACAGTGTAATGTGAATATGTCACTTACTAGAGGAAAGAAGGCACTTGAAAAACATCTCTAAACCGTATAAAAACAATTACATCATAATGATGAAAACCCAAGGAATTTTTTTAGAAAACATTACCAGGGCTAATAACAAAGTAGAGCCACATGTCATTTATCTTCCCTTTGTGTCTGTGTGAGAATTCTAGAGTTATATTTGTACATAGCATGGAAAAATGAGAGGCTAGTTTATCAACTAGTTCATTTTTAAAAGTCTAACACATCCTAGGTATAGGTGAACTGTCCTCCTGCCAATGTATTGCACATTTGTGCCCAGATCCAGCATAGGGTATGTTTGCCATTTACAAACGTTTATGTCTTAAGAGAGGAAATATGAAGAGCAAAACAGTGCATGCTGGAGAGAGAAAGCTGATACAAATATAAATGAAACAATAATTGGAAAAATTGAGAAACTACTCATTTTCTAAATTACTCATGTATTTTCCTAGAATTTAAGTCTTTTAATTTTTGATAAATCCCAATGTGAGACAAGATAAGTATTAGTGATGGTATGAGTAATTAATATCTGTTATATAATATTCATTTTCATAGTGGAAGAAATAAAATAAAGGTTGTGATGATTGTTGATTATTTTTTCTAGAGGGGTTGTCAGGGAAAGAAATTGCTTTTTTTCATTCTCTCTTTCCACTAAGAAAGTTCAACTATTAATTTAGGCACATACAATAATTACTCCATTCTAAAATGCCAAAAAGGTAATTTAAGAGACTTAAAACTGAAAAGTTTAAGATAGTCACACTGAACTATATTAAAAAATCCACAGGGTGGTTGGAACTAGGCCTTATATTAAAGAGGCTAAAAATTGCAATAAGACCACAGGCTTTAAATATGGCTTTAAACTGTGAAAGGTGAAACTAGAATGAATAAAATCCTATAAATTTAAATCAAAAGAAAGAAACAAACT</a:t>
            </a:r>
            <a:r>
              <a:rPr lang="en-US" altLang="ru-RU" sz="2000">
                <a:solidFill>
                  <a:srgbClr val="FFFF00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A/G</a:t>
            </a:r>
            <a:r>
              <a:rPr lang="en-US" altLang="ru-RU" sz="1200">
                <a:solidFill>
                  <a:srgbClr val="FFFFFF"/>
                </a:solidFill>
                <a:latin typeface="Arial" panose="020B0604020202020204" pitchFamily="34" charset="0"/>
                <a:cs typeface="Courier New" panose="02070309020205020404" pitchFamily="49" charset="0"/>
              </a:rPr>
              <a:t>AAATTAAAGTTAATATACAAGAATATGGTGGCCTGGATCTAGTGAACATATAGTAAAGATAAAACAGAATATTTCTGAAAAATCCTGGAAAATCTTTTGGGCTAACCTGAAAACAGTATATTTGAAACTATTTTTAAA</a:t>
            </a:r>
            <a:endParaRPr lang="en-US" altLang="ru-RU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12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228600" y="5927725"/>
            <a:ext cx="868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2" descr="Изображение выглядит как текст, Человеческое лицо, человек, плакат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88913"/>
            <a:ext cx="4751388" cy="656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5"/>
          <p:cNvSpPr txBox="1">
            <a:spLocks noChangeArrowheads="1"/>
          </p:cNvSpPr>
          <p:nvPr/>
        </p:nvSpPr>
        <p:spPr bwMode="auto">
          <a:xfrm>
            <a:off x="609600" y="11430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r>
              <a:rPr lang="en-US" altLang="ru-RU" sz="1200">
                <a:latin typeface="Courier"/>
                <a:ea typeface="MS Gothic" panose="020B0609070205080204" pitchFamily="49" charset="-128"/>
              </a:rPr>
              <a:t/>
            </a:r>
            <a:br>
              <a:rPr lang="en-US" altLang="ru-RU" sz="1200">
                <a:latin typeface="Courier"/>
                <a:ea typeface="MS Gothic" panose="020B0609070205080204" pitchFamily="49" charset="-128"/>
              </a:rPr>
            </a:br>
            <a:endParaRPr lang="en-US" altLang="ru-RU" sz="1200" b="0">
              <a:latin typeface="Courier"/>
              <a:ea typeface="MS Gothic" panose="020B0609070205080204" pitchFamily="49" charset="-128"/>
            </a:endParaRP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258763" y="188913"/>
            <a:ext cx="8601075" cy="295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2000"/>
              </a:lnSpc>
              <a:buClr>
                <a:srgbClr val="000000"/>
              </a:buClr>
              <a:buFont typeface="Verdana" pitchFamily="34" charset="0"/>
              <a:buNone/>
              <a:defRPr/>
            </a:pPr>
            <a:r>
              <a:rPr lang="ru-RU" altLang="ru-RU" sz="2800" b="1" dirty="0">
                <a:solidFill>
                  <a:srgbClr val="FFFF00"/>
                </a:solidFill>
                <a:latin typeface="Arial" pitchFamily="34" charset="0"/>
                <a:ea typeface="MS Gothic" pitchFamily="49" charset="-128"/>
              </a:rPr>
              <a:t>       ДНК спринтера высокой квалификации </a:t>
            </a:r>
            <a:r>
              <a:rPr lang="en-US" altLang="ru-RU" sz="1800" b="1" dirty="0">
                <a:solidFill>
                  <a:srgbClr val="FFFFFF"/>
                </a:solidFill>
                <a:latin typeface="Arial" pitchFamily="34" charset="0"/>
                <a:ea typeface="MS Gothic" pitchFamily="49" charset="-128"/>
                <a:cs typeface="Courier New" pitchFamily="49" charset="0"/>
              </a:rPr>
              <a:t>GAAATAATTAATGTTTTCCTTCCTTCTCCTATTTTGTCCTTTACTTCAATTTATTTATTTATTATTAATATTATTATTTTTTGAGACGGAGTTTCACTCTTGTTGCCAACCTGGAGTGCAG</a:t>
            </a:r>
            <a:r>
              <a:rPr lang="en-US" altLang="ru-RU" sz="2800" b="1" dirty="0">
                <a:highlight>
                  <a:srgbClr val="00FFFF"/>
                </a:highlight>
                <a:latin typeface="Arial" pitchFamily="34" charset="0"/>
                <a:ea typeface="MS Gothic" pitchFamily="49" charset="-128"/>
                <a:cs typeface="Courier New" pitchFamily="49" charset="0"/>
              </a:rPr>
              <a:t>T</a:t>
            </a:r>
            <a:r>
              <a:rPr lang="en-US" altLang="ru-RU" sz="1800" b="1" dirty="0">
                <a:solidFill>
                  <a:srgbClr val="FFFFFF"/>
                </a:solidFill>
                <a:latin typeface="Arial" pitchFamily="34" charset="0"/>
                <a:ea typeface="MS Gothic" pitchFamily="49" charset="-128"/>
                <a:cs typeface="Courier New" pitchFamily="49" charset="0"/>
              </a:rPr>
              <a:t>GCGTGATCTCAGCTCACTGCACACTCCGCTTTC</a:t>
            </a:r>
            <a:r>
              <a:rPr lang="en-US" altLang="ru-RU" sz="2800" b="1" dirty="0">
                <a:highlight>
                  <a:srgbClr val="00FFFF"/>
                </a:highlight>
                <a:latin typeface="Arial" pitchFamily="34" charset="0"/>
                <a:ea typeface="MS Gothic" pitchFamily="49" charset="-128"/>
                <a:cs typeface="Courier New" pitchFamily="49" charset="0"/>
              </a:rPr>
              <a:t>C</a:t>
            </a:r>
            <a:r>
              <a:rPr lang="en-US" altLang="ru-RU" sz="1800" b="1" dirty="0">
                <a:solidFill>
                  <a:srgbClr val="FFFFFF"/>
                </a:solidFill>
                <a:latin typeface="Arial" pitchFamily="34" charset="0"/>
                <a:ea typeface="MS Gothic" pitchFamily="49" charset="-128"/>
                <a:cs typeface="Courier New" pitchFamily="49" charset="0"/>
              </a:rPr>
              <a:t>GGTTTCAAGCGATT</a:t>
            </a:r>
            <a:r>
              <a:rPr lang="en-US" altLang="ru-RU" sz="2800" b="1" dirty="0">
                <a:highlight>
                  <a:srgbClr val="00FFFF"/>
                </a:highlight>
                <a:latin typeface="Arial" pitchFamily="34" charset="0"/>
                <a:ea typeface="MS Gothic" pitchFamily="49" charset="-128"/>
                <a:cs typeface="Courier New" pitchFamily="49" charset="0"/>
              </a:rPr>
              <a:t>C</a:t>
            </a:r>
            <a:r>
              <a:rPr lang="en-US" altLang="ru-RU" sz="1800" b="1" dirty="0">
                <a:solidFill>
                  <a:srgbClr val="FFFFFF"/>
                </a:solidFill>
                <a:latin typeface="Arial" pitchFamily="34" charset="0"/>
                <a:ea typeface="MS Gothic" pitchFamily="49" charset="-128"/>
                <a:cs typeface="Courier New" pitchFamily="49" charset="0"/>
              </a:rPr>
              <a:t>CCTGCCTCAGCCTCCTGAGTAGCTGGGACTACAGTGCCTGGACTTTACAAGTCTTACCTTGTTCTGCCTTCAGATATTTGTGTGGTCTCATTCTGGTGTGCCAGTAGCTAAAAATCCATGATTTGCTCTCATCCCACTCCTGTTGTTCATCTCCTCTTATCTGGGGTCAC</a:t>
            </a:r>
            <a:r>
              <a:rPr lang="en-US" altLang="ru-RU" sz="2800" b="1" dirty="0">
                <a:highlight>
                  <a:srgbClr val="00FFFF"/>
                </a:highlight>
                <a:latin typeface="Arial" pitchFamily="34" charset="0"/>
                <a:ea typeface="MS Gothic" pitchFamily="49" charset="-128"/>
                <a:cs typeface="Courier New" pitchFamily="49" charset="0"/>
              </a:rPr>
              <a:t>A</a:t>
            </a:r>
            <a:r>
              <a:rPr lang="en-US" altLang="ru-RU" sz="1800" b="1" dirty="0">
                <a:solidFill>
                  <a:srgbClr val="FFFFFF"/>
                </a:solidFill>
                <a:latin typeface="Arial" pitchFamily="34" charset="0"/>
                <a:ea typeface="MS Gothic" pitchFamily="49" charset="-128"/>
                <a:cs typeface="Courier New" pitchFamily="49" charset="0"/>
              </a:rPr>
              <a:t>TATCTCTTCGTGATTGCATTCTGATCCCCAGT</a:t>
            </a:r>
            <a:endParaRPr lang="en-US" altLang="ru-RU" sz="1800" dirty="0">
              <a:solidFill>
                <a:srgbClr val="FFFFFF"/>
              </a:solidFill>
              <a:latin typeface="Arial" pitchFamily="34" charset="0"/>
              <a:ea typeface="MS Gothic" pitchFamily="49" charset="-128"/>
              <a:cs typeface="Arial" pitchFamily="34" charset="0"/>
            </a:endParaRPr>
          </a:p>
        </p:txBody>
      </p:sp>
      <p:sp>
        <p:nvSpPr>
          <p:cNvPr id="47108" name="Text Box 7"/>
          <p:cNvSpPr txBox="1">
            <a:spLocks noChangeArrowheads="1"/>
          </p:cNvSpPr>
          <p:nvPr/>
        </p:nvSpPr>
        <p:spPr bwMode="auto">
          <a:xfrm>
            <a:off x="228600" y="5927725"/>
            <a:ext cx="868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endParaRPr lang="ru-RU" altLang="ru-RU" sz="2000" b="0">
              <a:latin typeface="Arial" panose="020B06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314325" y="3500438"/>
            <a:ext cx="8601075" cy="301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02000"/>
              </a:lnSpc>
              <a:buClr>
                <a:srgbClr val="000000"/>
              </a:buClr>
              <a:buFont typeface="Verdana" pitchFamily="34" charset="0"/>
              <a:buNone/>
              <a:defRPr/>
            </a:pPr>
            <a:r>
              <a:rPr lang="ru-RU" altLang="ru-RU" sz="2800" b="1" dirty="0">
                <a:solidFill>
                  <a:srgbClr val="99FF99"/>
                </a:solidFill>
                <a:latin typeface="Arial" pitchFamily="34" charset="0"/>
                <a:ea typeface="MS Gothic" pitchFamily="49" charset="-128"/>
              </a:rPr>
              <a:t>ДНК нетренированного человека</a:t>
            </a:r>
            <a:endParaRPr lang="en-US" altLang="ru-RU" sz="2800" b="1" dirty="0">
              <a:solidFill>
                <a:srgbClr val="99FF99"/>
              </a:solidFill>
              <a:latin typeface="Arial" pitchFamily="34" charset="0"/>
              <a:ea typeface="MS Gothic" pitchFamily="49" charset="-128"/>
            </a:endParaRPr>
          </a:p>
          <a:p>
            <a:pPr eaLnBrk="1" hangingPunct="1">
              <a:lnSpc>
                <a:spcPct val="102000"/>
              </a:lnSpc>
              <a:buClr>
                <a:srgbClr val="000000"/>
              </a:buClr>
              <a:buFont typeface="Verdana" pitchFamily="34" charset="0"/>
              <a:buNone/>
              <a:defRPr/>
            </a:pPr>
            <a:r>
              <a:rPr lang="en-US" altLang="ru-RU" sz="1800" b="1" dirty="0">
                <a:solidFill>
                  <a:srgbClr val="FFFFFF"/>
                </a:solidFill>
                <a:latin typeface="Arial" pitchFamily="34" charset="0"/>
                <a:ea typeface="MS Gothic" pitchFamily="49" charset="-128"/>
                <a:cs typeface="Courier New" pitchFamily="49" charset="0"/>
              </a:rPr>
              <a:t>GAAATAATTAATGTTTTCCTTCCTTCTCCTATTTTGTCCTTTACTTCAATTTATTTATTTATTATTAATATTATTATTTTTTGAGACGGAGTTTCACTCTTGTTGCCAACCTGGAGTGCAG</a:t>
            </a:r>
            <a:r>
              <a:rPr lang="en-US" altLang="ru-RU" sz="2800" b="1" dirty="0">
                <a:highlight>
                  <a:srgbClr val="00FFFF"/>
                </a:highlight>
                <a:latin typeface="Arial" pitchFamily="34" charset="0"/>
                <a:ea typeface="MS Gothic" pitchFamily="49" charset="-128"/>
                <a:cs typeface="Courier New" pitchFamily="49" charset="0"/>
              </a:rPr>
              <a:t>G</a:t>
            </a:r>
            <a:r>
              <a:rPr lang="en-US" altLang="ru-RU" sz="1800" b="1" dirty="0">
                <a:solidFill>
                  <a:srgbClr val="FFFFFF"/>
                </a:solidFill>
                <a:latin typeface="Arial" pitchFamily="34" charset="0"/>
                <a:ea typeface="MS Gothic" pitchFamily="49" charset="-128"/>
                <a:cs typeface="Courier New" pitchFamily="49" charset="0"/>
              </a:rPr>
              <a:t>GCGTGATCTCAGCTCACTGCACACTCCGCTTTC</a:t>
            </a:r>
            <a:r>
              <a:rPr lang="en-US" altLang="ru-RU" sz="2800" b="1" dirty="0">
                <a:highlight>
                  <a:srgbClr val="00FFFF"/>
                </a:highlight>
                <a:latin typeface="Arial" pitchFamily="34" charset="0"/>
                <a:ea typeface="MS Gothic" pitchFamily="49" charset="-128"/>
                <a:cs typeface="Courier New" pitchFamily="49" charset="0"/>
              </a:rPr>
              <a:t>T</a:t>
            </a:r>
            <a:r>
              <a:rPr lang="en-US" altLang="ru-RU" sz="1800" b="1" dirty="0">
                <a:solidFill>
                  <a:srgbClr val="FFFFFF"/>
                </a:solidFill>
                <a:latin typeface="Arial" pitchFamily="34" charset="0"/>
                <a:ea typeface="MS Gothic" pitchFamily="49" charset="-128"/>
                <a:cs typeface="Courier New" pitchFamily="49" charset="0"/>
              </a:rPr>
              <a:t>GGTTTCAAGCGATT</a:t>
            </a:r>
            <a:r>
              <a:rPr lang="en-US" altLang="ru-RU" sz="2800" b="1" dirty="0">
                <a:highlight>
                  <a:srgbClr val="00FFFF"/>
                </a:highlight>
                <a:latin typeface="Arial" pitchFamily="34" charset="0"/>
                <a:ea typeface="MS Gothic" pitchFamily="49" charset="-128"/>
                <a:cs typeface="Courier New" pitchFamily="49" charset="0"/>
              </a:rPr>
              <a:t>T</a:t>
            </a:r>
            <a:r>
              <a:rPr lang="en-US" altLang="ru-RU" sz="1800" b="1" dirty="0">
                <a:solidFill>
                  <a:srgbClr val="FFFFFF"/>
                </a:solidFill>
                <a:latin typeface="Arial" pitchFamily="34" charset="0"/>
                <a:ea typeface="MS Gothic" pitchFamily="49" charset="-128"/>
                <a:cs typeface="Courier New" pitchFamily="49" charset="0"/>
              </a:rPr>
              <a:t>CCTGCCTCAGCCTCCTGAGTAGCTGGGACTACAGTGCCTGGACTTTACAAGTCTTACCTTGTTCTGCCTTCAGATATTTGTGTGGTCTCATTCTGGTGTGCCAGTAGCTAAAAATCCATGATTTGCTCTCATCCCACTCCTGTTGTTCATCTCCTCTTATCTGGGGTCAC</a:t>
            </a:r>
            <a:r>
              <a:rPr lang="en-US" altLang="ru-RU" sz="2800" b="1" dirty="0">
                <a:highlight>
                  <a:srgbClr val="00FFFF"/>
                </a:highlight>
                <a:latin typeface="Arial" pitchFamily="34" charset="0"/>
                <a:ea typeface="MS Gothic" pitchFamily="49" charset="-128"/>
                <a:cs typeface="Courier New" pitchFamily="49" charset="0"/>
              </a:rPr>
              <a:t>C</a:t>
            </a:r>
            <a:r>
              <a:rPr lang="en-US" altLang="ru-RU" sz="1800" b="1" dirty="0">
                <a:solidFill>
                  <a:srgbClr val="FFFFFF"/>
                </a:solidFill>
                <a:latin typeface="Arial" pitchFamily="34" charset="0"/>
                <a:ea typeface="MS Gothic" pitchFamily="49" charset="-128"/>
                <a:cs typeface="Courier New" pitchFamily="49" charset="0"/>
              </a:rPr>
              <a:t>TATCTCTTCGTGATTGCATTCTGATCCCCAGT</a:t>
            </a:r>
            <a:endParaRPr lang="en-US" altLang="ru-RU" sz="1800" dirty="0">
              <a:solidFill>
                <a:srgbClr val="FFFFFF"/>
              </a:solidFill>
              <a:latin typeface="Arial" pitchFamily="34" charset="0"/>
              <a:ea typeface="MS Gothic" pitchFamily="49" charset="-128"/>
              <a:cs typeface="Arial" pitchFamily="34" charset="0"/>
            </a:endParaRPr>
          </a:p>
        </p:txBody>
      </p:sp>
    </p:spTree>
  </p:cSld>
  <p:clrMapOvr>
    <a:masterClrMapping/>
  </p:clrMapOvr>
  <p:transition spd="slow" advTm="395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ctrTitle"/>
          </p:nvPr>
        </p:nvSpPr>
        <p:spPr>
          <a:xfrm>
            <a:off x="177800" y="404813"/>
            <a:ext cx="8570913" cy="720725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FFFF00"/>
                </a:solidFill>
                <a:effectLst/>
              </a:rPr>
              <a:t>Практические задачи </a:t>
            </a:r>
            <a:br>
              <a:rPr lang="ru-RU" altLang="ru-RU" sz="4000" smtClean="0">
                <a:solidFill>
                  <a:srgbClr val="FFFF00"/>
                </a:solidFill>
                <a:effectLst/>
              </a:rPr>
            </a:br>
            <a:r>
              <a:rPr lang="ru-RU" altLang="ru-RU" sz="4000" smtClean="0">
                <a:solidFill>
                  <a:srgbClr val="FFFF00"/>
                </a:solidFill>
                <a:effectLst/>
              </a:rPr>
              <a:t>спортивной генетики</a:t>
            </a:r>
            <a:endParaRPr lang="ru-RU" altLang="ru-RU" sz="540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Подзаголовок 2"/>
          <p:cNvSpPr>
            <a:spLocks noGrp="1" noChangeArrowheads="1"/>
          </p:cNvSpPr>
          <p:nvPr>
            <p:ph type="subTitle" idx="1"/>
          </p:nvPr>
        </p:nvSpPr>
        <p:spPr>
          <a:xfrm>
            <a:off x="249238" y="1746250"/>
            <a:ext cx="8570912" cy="3076575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dirty="0">
                <a:solidFill>
                  <a:srgbClr val="66FFCC"/>
                </a:solidFill>
              </a:rPr>
              <a:t>Разработка генетических методов по:</a:t>
            </a:r>
            <a:endParaRPr lang="en-US" dirty="0">
              <a:solidFill>
                <a:srgbClr val="66FFCC"/>
              </a:solidFill>
            </a:endParaRPr>
          </a:p>
          <a:p>
            <a:pPr marL="514350" indent="-514350" algn="just" eaLnBrk="1" hangingPunct="1">
              <a:buFontTx/>
              <a:buAutoNum type="arabicParenR"/>
              <a:defRPr/>
            </a:pPr>
            <a:r>
              <a:rPr lang="ru-RU" dirty="0"/>
              <a:t>определению спортивной одаренности</a:t>
            </a:r>
            <a:endParaRPr lang="en-US" dirty="0"/>
          </a:p>
          <a:p>
            <a:pPr marL="514350" indent="-514350" algn="just" eaLnBrk="1" hangingPunct="1">
              <a:buFontTx/>
              <a:buAutoNum type="arabicParenR"/>
              <a:defRPr/>
            </a:pPr>
            <a:r>
              <a:rPr lang="ru-RU" dirty="0"/>
              <a:t>профилактике заболеваний спортсменов</a:t>
            </a:r>
            <a:endParaRPr lang="en-US" altLang="en-US" dirty="0"/>
          </a:p>
          <a:p>
            <a:pPr marL="514350" indent="-514350" algn="just" eaLnBrk="1" hangingPunct="1">
              <a:buFontTx/>
              <a:buAutoNum type="arabicParenR"/>
              <a:defRPr/>
            </a:pPr>
            <a:r>
              <a:rPr lang="ru-RU" dirty="0"/>
              <a:t>индивидуализации питания</a:t>
            </a:r>
            <a:endParaRPr lang="en-US" dirty="0"/>
          </a:p>
          <a:p>
            <a:pPr marL="514350" indent="-514350" algn="just" eaLnBrk="1" hangingPunct="1">
              <a:buFontTx/>
              <a:buAutoNum type="arabicParenR"/>
              <a:defRPr/>
            </a:pPr>
            <a:r>
              <a:rPr lang="ru-RU" dirty="0"/>
              <a:t>оптимизации тренировочного процесса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 advTm="6229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3" y="223838"/>
            <a:ext cx="8448675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500063" y="142875"/>
            <a:ext cx="8201025" cy="70008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FFFF00"/>
                </a:solidFill>
              </a:rPr>
              <a:t>Альфа-актинин-3</a:t>
            </a:r>
            <a:endParaRPr lang="ru-RU" dirty="0"/>
          </a:p>
        </p:txBody>
      </p:sp>
      <p:sp>
        <p:nvSpPr>
          <p:cNvPr id="49155" name="Прямоугольник 3"/>
          <p:cNvSpPr>
            <a:spLocks noChangeArrowheads="1"/>
          </p:cNvSpPr>
          <p:nvPr/>
        </p:nvSpPr>
        <p:spPr bwMode="auto">
          <a:xfrm>
            <a:off x="214313" y="5143500"/>
            <a:ext cx="892968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600">
                <a:solidFill>
                  <a:srgbClr val="FFFF00"/>
                </a:solidFill>
              </a:rPr>
              <a:t>Альфа-актинин-3 – белок, стабилизирующий сократительный аппарат быстрых мышечных волокон, взаимодействует с сигнальными молекулами.</a:t>
            </a:r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1143000"/>
            <a:ext cx="8866187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 noChangeArrowheads="1"/>
          </p:cNvSpPr>
          <p:nvPr>
            <p:ph type="ctrTitle"/>
          </p:nvPr>
        </p:nvSpPr>
        <p:spPr>
          <a:xfrm>
            <a:off x="347663" y="549275"/>
            <a:ext cx="8201025" cy="842963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FFFF00"/>
                </a:solidFill>
                <a:effectLst/>
              </a:rPr>
              <a:t>Полиморфизм в гене </a:t>
            </a:r>
            <a:r>
              <a:rPr lang="en-US" altLang="ru-RU" sz="3200" i="1" smtClean="0">
                <a:solidFill>
                  <a:srgbClr val="FFFF00"/>
                </a:solidFill>
                <a:effectLst/>
              </a:rPr>
              <a:t>ACTN</a:t>
            </a:r>
            <a:r>
              <a:rPr lang="ru-RU" altLang="ru-RU" sz="3200" i="1" smtClean="0">
                <a:solidFill>
                  <a:srgbClr val="FFFF00"/>
                </a:solidFill>
                <a:effectLst/>
              </a:rPr>
              <a:t>3</a:t>
            </a:r>
            <a:endParaRPr lang="ru-RU" altLang="ru-RU" sz="3200" smtClean="0">
              <a:effectLst/>
            </a:endParaRPr>
          </a:p>
        </p:txBody>
      </p:sp>
      <p:sp>
        <p:nvSpPr>
          <p:cNvPr id="50179" name="Rectangle 1"/>
          <p:cNvSpPr>
            <a:spLocks noChangeArrowheads="1"/>
          </p:cNvSpPr>
          <p:nvPr/>
        </p:nvSpPr>
        <p:spPr bwMode="auto">
          <a:xfrm>
            <a:off x="1042988" y="2374900"/>
            <a:ext cx="68087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Аллель </a:t>
            </a:r>
            <a:r>
              <a:rPr lang="en-US" altLang="ru-RU" sz="2400">
                <a:cs typeface="Times New Roman" panose="02020603050405020304" pitchFamily="18" charset="0"/>
              </a:rPr>
              <a:t>C</a:t>
            </a:r>
            <a:r>
              <a:rPr lang="ru-RU" altLang="ru-RU" sz="2400">
                <a:cs typeface="Times New Roman" panose="02020603050405020304" pitchFamily="18" charset="0"/>
              </a:rPr>
              <a:t>: ....CCCGAGGCTGAC</a:t>
            </a:r>
            <a:r>
              <a:rPr lang="en-US" altLang="ru-RU">
                <a:solidFill>
                  <a:srgbClr val="FFFF00"/>
                </a:solidFill>
                <a:cs typeface="Times New Roman" panose="02020603050405020304" pitchFamily="18" charset="0"/>
              </a:rPr>
              <a:t>C</a:t>
            </a:r>
            <a:r>
              <a:rPr lang="ru-RU" altLang="ru-RU" sz="2400">
                <a:cs typeface="Times New Roman" panose="02020603050405020304" pitchFamily="18" charset="0"/>
              </a:rPr>
              <a:t>GAGAGC….</a:t>
            </a:r>
            <a:endParaRPr lang="ru-RU" altLang="ru-RU" sz="240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 Аллель </a:t>
            </a:r>
            <a:r>
              <a:rPr lang="en-US" altLang="ru-RU" sz="2400">
                <a:cs typeface="Times New Roman" panose="02020603050405020304" pitchFamily="18" charset="0"/>
              </a:rPr>
              <a:t>T</a:t>
            </a:r>
            <a:r>
              <a:rPr lang="ru-RU" altLang="ru-RU" sz="2400">
                <a:cs typeface="Times New Roman" panose="02020603050405020304" pitchFamily="18" charset="0"/>
              </a:rPr>
              <a:t>: ....</a:t>
            </a:r>
            <a:r>
              <a:rPr lang="en-US" altLang="ru-RU" sz="2400">
                <a:cs typeface="Times New Roman" panose="02020603050405020304" pitchFamily="18" charset="0"/>
              </a:rPr>
              <a:t>CCCGAGGCTGAC</a:t>
            </a:r>
            <a:r>
              <a:rPr lang="en-US" altLang="ru-RU">
                <a:solidFill>
                  <a:srgbClr val="FFFF00"/>
                </a:solidFill>
                <a:cs typeface="Times New Roman" panose="02020603050405020304" pitchFamily="18" charset="0"/>
              </a:rPr>
              <a:t>T</a:t>
            </a:r>
            <a:r>
              <a:rPr lang="en-US" altLang="ru-RU" sz="2400">
                <a:cs typeface="Times New Roman" panose="02020603050405020304" pitchFamily="18" charset="0"/>
              </a:rPr>
              <a:t>GAGAGC</a:t>
            </a:r>
            <a:r>
              <a:rPr lang="ru-RU" altLang="ru-RU" sz="2400">
                <a:cs typeface="Times New Roman" panose="02020603050405020304" pitchFamily="18" charset="0"/>
              </a:rPr>
              <a:t>….</a:t>
            </a: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63" y="428625"/>
            <a:ext cx="8923337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0" y="5949950"/>
            <a:ext cx="9144000" cy="673100"/>
          </a:xfrm>
        </p:spPr>
        <p:txBody>
          <a:bodyPr/>
          <a:lstStyle/>
          <a:p>
            <a:pPr algn="l"/>
            <a:r>
              <a:rPr lang="ru-RU" altLang="ru-RU" sz="2400" smtClean="0">
                <a:solidFill>
                  <a:srgbClr val="FFFF00"/>
                </a:solidFill>
                <a:effectLst/>
              </a:rPr>
              <a:t>Зависимость процентного соотношения медленных мышечных волокон испытуемых </a:t>
            </a:r>
            <a:r>
              <a:rPr lang="en-US" altLang="ru-RU" sz="2400" smtClean="0">
                <a:solidFill>
                  <a:srgbClr val="FFFF00"/>
                </a:solidFill>
                <a:effectLst/>
              </a:rPr>
              <a:t>(</a:t>
            </a:r>
            <a:r>
              <a:rPr lang="en-US" altLang="ru-RU" sz="2400" i="1" smtClean="0">
                <a:solidFill>
                  <a:srgbClr val="FFFF00"/>
                </a:solidFill>
                <a:effectLst/>
              </a:rPr>
              <a:t>n</a:t>
            </a:r>
            <a:r>
              <a:rPr lang="en-US" altLang="ru-RU" sz="2400" smtClean="0">
                <a:solidFill>
                  <a:srgbClr val="FFFF00"/>
                </a:solidFill>
                <a:effectLst/>
              </a:rPr>
              <a:t>=94) </a:t>
            </a:r>
            <a:r>
              <a:rPr lang="ru-RU" altLang="ru-RU" sz="2400" smtClean="0">
                <a:solidFill>
                  <a:srgbClr val="FFFF00"/>
                </a:solidFill>
                <a:effectLst/>
              </a:rPr>
              <a:t>от генотипа по </a:t>
            </a:r>
            <a:r>
              <a:rPr lang="en-US" altLang="ru-RU" sz="2400" i="1" smtClean="0">
                <a:solidFill>
                  <a:srgbClr val="FFFF00"/>
                </a:solidFill>
                <a:effectLst/>
              </a:rPr>
              <a:t>ACTN3. </a:t>
            </a:r>
            <a:r>
              <a:rPr lang="ru-RU" altLang="ru-RU" sz="2400" i="1" smtClean="0">
                <a:solidFill>
                  <a:srgbClr val="FFFF00"/>
                </a:solidFill>
                <a:effectLst/>
              </a:rPr>
              <a:t/>
            </a:r>
            <a:br>
              <a:rPr lang="ru-RU" altLang="ru-RU" sz="2400" i="1" smtClean="0">
                <a:solidFill>
                  <a:srgbClr val="FFFF00"/>
                </a:solidFill>
                <a:effectLst/>
              </a:rPr>
            </a:br>
            <a:r>
              <a:rPr lang="ru-RU" altLang="ru-RU" sz="2400" i="1" smtClean="0">
                <a:solidFill>
                  <a:srgbClr val="FFFF00"/>
                </a:solidFill>
                <a:effectLst/>
              </a:rPr>
              <a:t>                                                        </a:t>
            </a:r>
            <a:r>
              <a:rPr lang="en-US" altLang="ru-RU" sz="2400" smtClean="0">
                <a:solidFill>
                  <a:srgbClr val="FFFF00"/>
                </a:solidFill>
                <a:effectLst/>
              </a:rPr>
              <a:t>Ahmetov et al. (2011). Exp. Physiol.</a:t>
            </a:r>
            <a:r>
              <a:rPr lang="ru-RU" altLang="ru-RU" sz="2400" i="1" smtClean="0">
                <a:solidFill>
                  <a:srgbClr val="FFFF00"/>
                </a:solidFill>
                <a:effectLst/>
              </a:rPr>
              <a:t/>
            </a:r>
            <a:br>
              <a:rPr lang="ru-RU" altLang="ru-RU" sz="2400" i="1" smtClean="0">
                <a:solidFill>
                  <a:srgbClr val="FFFF00"/>
                </a:solidFill>
                <a:effectLst/>
              </a:rPr>
            </a:br>
            <a:endParaRPr lang="ru-RU" altLang="ru-RU" sz="2400" smtClean="0">
              <a:solidFill>
                <a:srgbClr val="FFFF00"/>
              </a:solidFill>
              <a:effectLst/>
            </a:endParaRPr>
          </a:p>
        </p:txBody>
      </p:sp>
      <p:sp>
        <p:nvSpPr>
          <p:cNvPr id="52227" name="Прямоугольник 5"/>
          <p:cNvSpPr>
            <a:spLocks noChangeArrowheads="1"/>
          </p:cNvSpPr>
          <p:nvPr/>
        </p:nvSpPr>
        <p:spPr bwMode="auto">
          <a:xfrm>
            <a:off x="3025775" y="5176838"/>
            <a:ext cx="3027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Генотипы по </a:t>
            </a:r>
            <a:r>
              <a:rPr lang="en-US" altLang="ru-RU" sz="2400" i="1"/>
              <a:t>ACTN3</a:t>
            </a:r>
            <a:endParaRPr lang="ru-RU" altLang="ru-RU" sz="2400" i="1"/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60350"/>
            <a:ext cx="8102600" cy="525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9" name="Прямоугольник 2"/>
          <p:cNvSpPr>
            <a:spLocks noChangeArrowheads="1"/>
          </p:cNvSpPr>
          <p:nvPr/>
        </p:nvSpPr>
        <p:spPr bwMode="auto">
          <a:xfrm>
            <a:off x="2749550" y="571500"/>
            <a:ext cx="2792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i="1">
                <a:solidFill>
                  <a:schemeClr val="tx1"/>
                </a:solidFill>
              </a:rPr>
              <a:t>r</a:t>
            </a:r>
            <a:r>
              <a:rPr lang="en-GB" altLang="ru-RU" sz="2400">
                <a:solidFill>
                  <a:schemeClr val="tx1"/>
                </a:solidFill>
              </a:rPr>
              <a:t> = 0.215; </a:t>
            </a:r>
            <a:r>
              <a:rPr lang="en-GB" altLang="ru-RU" sz="2400" i="1">
                <a:solidFill>
                  <a:schemeClr val="tx1"/>
                </a:solidFill>
              </a:rPr>
              <a:t>P</a:t>
            </a:r>
            <a:r>
              <a:rPr lang="en-GB" altLang="ru-RU" sz="2400">
                <a:solidFill>
                  <a:schemeClr val="tx1"/>
                </a:solidFill>
              </a:rPr>
              <a:t> = 0.049 </a:t>
            </a:r>
            <a:endParaRPr lang="ru-RU" altLang="ru-RU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571500"/>
          </a:xfrm>
        </p:spPr>
        <p:txBody>
          <a:bodyPr/>
          <a:lstStyle/>
          <a:p>
            <a:pPr>
              <a:defRPr/>
            </a:pPr>
            <a:r>
              <a:rPr lang="ru-RU" sz="3600" dirty="0">
                <a:solidFill>
                  <a:srgbClr val="FFFF00"/>
                </a:solidFill>
              </a:rPr>
              <a:t>«Ген быстроты» - </a:t>
            </a:r>
            <a:r>
              <a:rPr lang="en-US" sz="3600" i="1" dirty="0">
                <a:solidFill>
                  <a:srgbClr val="FFFF00"/>
                </a:solidFill>
              </a:rPr>
              <a:t>ACTN3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3251" name="Содержимое 2"/>
          <p:cNvSpPr>
            <a:spLocks noGrp="1" noChangeArrowheads="1"/>
          </p:cNvSpPr>
          <p:nvPr>
            <p:ph idx="1"/>
          </p:nvPr>
        </p:nvSpPr>
        <p:spPr>
          <a:xfrm>
            <a:off x="0" y="785813"/>
            <a:ext cx="9001125" cy="1571625"/>
          </a:xfrm>
        </p:spPr>
        <p:txBody>
          <a:bodyPr/>
          <a:lstStyle/>
          <a:p>
            <a:pPr algn="just"/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В 2003 г. австралийские ученые обнаружили «ген быстроты» - </a:t>
            </a:r>
            <a:r>
              <a:rPr lang="en-US" altLang="ru-RU" sz="2000" i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ACTN3</a:t>
            </a:r>
            <a:r>
              <a:rPr lang="en-US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который кодирует белок, содержащийся в скелетных мышцах. Данный белок позволяет мышцам развивать большую мощность и быстроту.</a:t>
            </a:r>
            <a:r>
              <a:rPr lang="en-US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altLang="ru-RU" sz="20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18% </a:t>
            </a: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людей мировой популяции этот белок отсутствует в связи с мутацией в гене </a:t>
            </a:r>
            <a:r>
              <a:rPr lang="en-US" altLang="ru-RU" sz="2000" i="1" smtClean="0">
                <a:latin typeface="Arial" panose="020B0604020202020204" pitchFamily="34" charset="0"/>
                <a:cs typeface="Arial" panose="020B0604020202020204" pitchFamily="34" charset="0"/>
              </a:rPr>
              <a:t>ACTN3</a:t>
            </a:r>
            <a:r>
              <a:rPr lang="ru-RU" alt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4572000"/>
            <a:ext cx="1649413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500563"/>
            <a:ext cx="35369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Прямоугольник 5"/>
          <p:cNvSpPr>
            <a:spLocks noChangeArrowheads="1"/>
          </p:cNvSpPr>
          <p:nvPr/>
        </p:nvSpPr>
        <p:spPr bwMode="auto">
          <a:xfrm>
            <a:off x="4857750" y="2500313"/>
            <a:ext cx="40005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белка </a:t>
            </a:r>
            <a:r>
              <a:rPr lang="en-US" altLang="ru-RU"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ACTN3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</a:rPr>
              <a:t>(склонность к занятиям видами спорта на выносливость: лыжные гонки, марафон и др. виды) </a:t>
            </a:r>
          </a:p>
        </p:txBody>
      </p:sp>
      <p:sp>
        <p:nvSpPr>
          <p:cNvPr id="53255" name="Прямоугольник 6"/>
          <p:cNvSpPr>
            <a:spLocks noChangeArrowheads="1"/>
          </p:cNvSpPr>
          <p:nvPr/>
        </p:nvSpPr>
        <p:spPr bwMode="auto">
          <a:xfrm>
            <a:off x="214313" y="2571750"/>
            <a:ext cx="32146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белка </a:t>
            </a:r>
            <a:r>
              <a:rPr lang="en-US" altLang="ru-RU" sz="1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ACTN3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  <a:cs typeface="Arial" panose="020B0604020202020204" pitchFamily="34" charset="0"/>
              </a:rPr>
              <a:t>(способность быстро бегать, плавать, поднимать штангу и др.)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714500" y="3571875"/>
            <a:ext cx="142875" cy="785813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858000" y="3643313"/>
            <a:ext cx="142875" cy="785812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title" sz="quarter"/>
          </p:nvPr>
        </p:nvSpPr>
        <p:spPr>
          <a:xfrm>
            <a:off x="0" y="500063"/>
            <a:ext cx="9144000" cy="1071562"/>
          </a:xfrm>
        </p:spPr>
        <p:txBody>
          <a:bodyPr/>
          <a:lstStyle/>
          <a:p>
            <a:r>
              <a:rPr lang="ru-RU" altLang="ru-RU" sz="3600" smtClean="0">
                <a:solidFill>
                  <a:srgbClr val="FFFF00"/>
                </a:solidFill>
                <a:effectLst/>
              </a:rPr>
              <a:t>Полиморфизм гена ангиотензин-превращающего фермента (</a:t>
            </a:r>
            <a:r>
              <a:rPr lang="ru-RU" altLang="ru-RU" sz="3600" i="1" smtClean="0">
                <a:solidFill>
                  <a:srgbClr val="FFFF00"/>
                </a:solidFill>
                <a:effectLst/>
              </a:rPr>
              <a:t>АСЕ)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5750" y="2133600"/>
            <a:ext cx="8643938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FFFFFF"/>
                </a:solidFill>
                <a:latin typeface="+mn-lt"/>
              </a:rPr>
              <a:t>  Ангиотензин-превращающий фермент (</a:t>
            </a:r>
            <a:r>
              <a:rPr lang="en-US" sz="3200" b="1" i="1" dirty="0">
                <a:solidFill>
                  <a:srgbClr val="FFFFFF"/>
                </a:solidFill>
                <a:latin typeface="+mn-lt"/>
              </a:rPr>
              <a:t>angiotensin converting enzyme</a:t>
            </a:r>
            <a:r>
              <a:rPr lang="ru-RU" sz="3200" b="1" dirty="0">
                <a:solidFill>
                  <a:srgbClr val="FFFFFF"/>
                </a:solidFill>
                <a:latin typeface="+mn-lt"/>
              </a:rPr>
              <a:t>; </a:t>
            </a:r>
            <a:r>
              <a:rPr lang="en-US" sz="3200" b="1" dirty="0">
                <a:solidFill>
                  <a:srgbClr val="FFFFFF"/>
                </a:solidFill>
                <a:latin typeface="+mn-lt"/>
              </a:rPr>
              <a:t>ACE</a:t>
            </a:r>
            <a:r>
              <a:rPr lang="ru-RU" sz="3200" b="1" dirty="0">
                <a:solidFill>
                  <a:srgbClr val="FFFFFF"/>
                </a:solidFill>
                <a:latin typeface="+mn-lt"/>
              </a:rPr>
              <a:t>) – протеаза, содержащая цинк; катализирует превращение ангиотензина-</a:t>
            </a:r>
            <a:r>
              <a:rPr lang="en-US" sz="3200" b="1" dirty="0">
                <a:solidFill>
                  <a:srgbClr val="FFFFFF"/>
                </a:solidFill>
                <a:latin typeface="+mn-lt"/>
              </a:rPr>
              <a:t>I</a:t>
            </a:r>
            <a:r>
              <a:rPr lang="ru-RU" sz="3200" b="1" dirty="0">
                <a:solidFill>
                  <a:srgbClr val="FFFFFF"/>
                </a:solidFill>
                <a:latin typeface="+mn-lt"/>
              </a:rPr>
              <a:t> в ангиотензин-</a:t>
            </a:r>
            <a:r>
              <a:rPr lang="en-US" sz="3200" b="1" dirty="0">
                <a:solidFill>
                  <a:srgbClr val="FFFFFF"/>
                </a:solidFill>
                <a:latin typeface="+mn-lt"/>
              </a:rPr>
              <a:t>II</a:t>
            </a:r>
            <a:r>
              <a:rPr lang="ru-RU" sz="3200" b="1" dirty="0">
                <a:solidFill>
                  <a:srgbClr val="FFFFFF"/>
                </a:solidFill>
                <a:latin typeface="+mn-lt"/>
              </a:rPr>
              <a:t> (АТ-</a:t>
            </a:r>
            <a:r>
              <a:rPr lang="en-US" sz="3200" b="1" dirty="0">
                <a:solidFill>
                  <a:srgbClr val="FFFFFF"/>
                </a:solidFill>
                <a:latin typeface="+mn-lt"/>
              </a:rPr>
              <a:t>II</a:t>
            </a:r>
            <a:r>
              <a:rPr lang="ru-RU" sz="3200" b="1" dirty="0">
                <a:solidFill>
                  <a:srgbClr val="FFFFFF"/>
                </a:solidFill>
                <a:latin typeface="+mn-lt"/>
              </a:rPr>
              <a:t>). 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ru-RU" sz="3200" b="1" dirty="0">
              <a:solidFill>
                <a:srgbClr val="FFFFFF"/>
              </a:solidFill>
              <a:latin typeface="+mn-lt"/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FFFFFF"/>
                </a:solidFill>
                <a:latin typeface="+mn-lt"/>
              </a:rPr>
              <a:t> АТ-</a:t>
            </a:r>
            <a:r>
              <a:rPr lang="en-US" sz="3200" b="1" dirty="0">
                <a:solidFill>
                  <a:srgbClr val="FFFFFF"/>
                </a:solidFill>
                <a:latin typeface="+mn-lt"/>
              </a:rPr>
              <a:t>II</a:t>
            </a:r>
            <a:r>
              <a:rPr lang="ru-RU" sz="3200" b="1" dirty="0">
                <a:solidFill>
                  <a:srgbClr val="FFFFFF"/>
                </a:solidFill>
                <a:latin typeface="+mn-lt"/>
              </a:rPr>
              <a:t> – сильнейший вазоконстриктор </a:t>
            </a:r>
            <a:r>
              <a:rPr lang="ru-RU" sz="2800" b="1" dirty="0">
                <a:solidFill>
                  <a:srgbClr val="FFFFFF"/>
                </a:solidFill>
                <a:latin typeface="+mn-lt"/>
              </a:rPr>
              <a:t>(вызывает сужение просвета кровеносных сосудов, особенно артерий) </a:t>
            </a:r>
            <a:r>
              <a:rPr lang="ru-RU" sz="3200" b="1" dirty="0">
                <a:solidFill>
                  <a:srgbClr val="FFFFFF"/>
                </a:solidFill>
                <a:latin typeface="+mn-lt"/>
              </a:rPr>
              <a:t>и фактор роста.</a:t>
            </a:r>
          </a:p>
          <a:p>
            <a:pPr algn="just" eaLnBrk="1" hangingPunct="1">
              <a:defRPr/>
            </a:pPr>
            <a:endParaRPr lang="ru-RU" sz="3200" b="1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title" sz="quarter"/>
          </p:nvPr>
        </p:nvSpPr>
        <p:spPr>
          <a:xfrm>
            <a:off x="0" y="214313"/>
            <a:ext cx="9144000" cy="1071562"/>
          </a:xfrm>
        </p:spPr>
        <p:txBody>
          <a:bodyPr/>
          <a:lstStyle/>
          <a:p>
            <a:r>
              <a:rPr lang="ru-RU" altLang="ru-RU" sz="3000" smtClean="0">
                <a:solidFill>
                  <a:srgbClr val="FFFF00"/>
                </a:solidFill>
                <a:effectLst/>
              </a:rPr>
              <a:t>Полиморфизм гена ангиотензин-превращающего фермента (</a:t>
            </a:r>
            <a:r>
              <a:rPr lang="ru-RU" altLang="ru-RU" sz="3000" i="1" smtClean="0">
                <a:solidFill>
                  <a:srgbClr val="FFFF00"/>
                </a:solidFill>
                <a:effectLst/>
              </a:rPr>
              <a:t>АСЕ)</a:t>
            </a:r>
          </a:p>
        </p:txBody>
      </p:sp>
      <p:pic>
        <p:nvPicPr>
          <p:cNvPr id="55299" name="Picture 7" descr="ген1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7425" y="2928938"/>
            <a:ext cx="1660525" cy="225425"/>
          </a:xfrm>
          <a:noFill/>
        </p:spPr>
      </p:pic>
      <p:sp>
        <p:nvSpPr>
          <p:cNvPr id="55300" name="Rectangle 10"/>
          <p:cNvSpPr>
            <a:spLocks noChangeArrowheads="1"/>
          </p:cNvSpPr>
          <p:nvPr/>
        </p:nvSpPr>
        <p:spPr bwMode="auto">
          <a:xfrm>
            <a:off x="3930650" y="1265238"/>
            <a:ext cx="48275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>
                <a:latin typeface="Verdana" panose="020B0604030504040204" pitchFamily="34" charset="0"/>
              </a:rPr>
              <a:t>Длинный вариант гена </a:t>
            </a:r>
            <a:r>
              <a:rPr lang="ru-RU" altLang="ru-RU" sz="2400" b="0" i="1">
                <a:latin typeface="Verdana" panose="020B0604030504040204" pitchFamily="34" charset="0"/>
              </a:rPr>
              <a:t>АСЕ</a:t>
            </a:r>
            <a:r>
              <a:rPr lang="ru-RU" altLang="ru-RU" sz="2400" b="0">
                <a:latin typeface="Verdana" panose="020B0604030504040204" pitchFamily="34" charset="0"/>
              </a:rPr>
              <a:t>. Обозначается буквой </a:t>
            </a:r>
            <a:r>
              <a:rPr lang="en-US" altLang="ru-RU" sz="2400" b="0">
                <a:latin typeface="Verdana" panose="020B0604030504040204" pitchFamily="34" charset="0"/>
              </a:rPr>
              <a:t>I</a:t>
            </a:r>
            <a:r>
              <a:rPr lang="ru-RU" altLang="ru-RU" sz="2400" b="0"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55301" name="Rectangle 11"/>
          <p:cNvSpPr>
            <a:spLocks noChangeArrowheads="1"/>
          </p:cNvSpPr>
          <p:nvPr/>
        </p:nvSpPr>
        <p:spPr bwMode="auto">
          <a:xfrm>
            <a:off x="3930650" y="2492375"/>
            <a:ext cx="4445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0">
                <a:latin typeface="Verdana" panose="020B0604030504040204" pitchFamily="34" charset="0"/>
              </a:rPr>
              <a:t>Короткий вариант гена </a:t>
            </a:r>
            <a:r>
              <a:rPr lang="ru-RU" altLang="ru-RU" sz="2400" b="0" i="1">
                <a:latin typeface="Verdana" panose="020B0604030504040204" pitchFamily="34" charset="0"/>
              </a:rPr>
              <a:t>АСЕ</a:t>
            </a:r>
            <a:r>
              <a:rPr lang="ru-RU" altLang="ru-RU" sz="2400" b="0">
                <a:latin typeface="Verdana" panose="020B0604030504040204" pitchFamily="34" charset="0"/>
              </a:rPr>
              <a:t>, у которого отсутствует 287 нуклеотидов. Обозначается буквой </a:t>
            </a:r>
            <a:r>
              <a:rPr lang="en-US" altLang="ru-RU" sz="2400" b="0">
                <a:latin typeface="Verdana" panose="020B0604030504040204" pitchFamily="34" charset="0"/>
              </a:rPr>
              <a:t>D.</a:t>
            </a:r>
          </a:p>
        </p:txBody>
      </p:sp>
      <p:sp>
        <p:nvSpPr>
          <p:cNvPr id="55302" name="Rectangle 12"/>
          <p:cNvSpPr>
            <a:spLocks noChangeArrowheads="1"/>
          </p:cNvSpPr>
          <p:nvPr/>
        </p:nvSpPr>
        <p:spPr bwMode="auto">
          <a:xfrm>
            <a:off x="3421063" y="4464050"/>
            <a:ext cx="1887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zh-CN" sz="2400" b="0" u="sng">
                <a:solidFill>
                  <a:srgbClr val="FFFFCC"/>
                </a:solidFill>
                <a:latin typeface="Verdana" panose="020B0604030504040204" pitchFamily="34" charset="0"/>
              </a:rPr>
              <a:t>Варианты:</a:t>
            </a:r>
            <a:endParaRPr lang="ru-RU" altLang="zh-CN" sz="1600" b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5303" name="Rectangle 21"/>
          <p:cNvSpPr>
            <a:spLocks noChangeArrowheads="1"/>
          </p:cNvSpPr>
          <p:nvPr/>
        </p:nvSpPr>
        <p:spPr bwMode="auto">
          <a:xfrm>
            <a:off x="1285875" y="6215063"/>
            <a:ext cx="571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Verdana" panose="020B0604030504040204" pitchFamily="34" charset="0"/>
              </a:rPr>
              <a:t>II</a:t>
            </a:r>
          </a:p>
        </p:txBody>
      </p:sp>
      <p:sp>
        <p:nvSpPr>
          <p:cNvPr id="55304" name="Rectangle 22"/>
          <p:cNvSpPr>
            <a:spLocks noChangeArrowheads="1"/>
          </p:cNvSpPr>
          <p:nvPr/>
        </p:nvSpPr>
        <p:spPr bwMode="auto">
          <a:xfrm>
            <a:off x="4214813" y="6143625"/>
            <a:ext cx="608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Verdana" panose="020B0604030504040204" pitchFamily="34" charset="0"/>
              </a:rPr>
              <a:t>ID</a:t>
            </a:r>
          </a:p>
        </p:txBody>
      </p:sp>
      <p:sp>
        <p:nvSpPr>
          <p:cNvPr id="55305" name="Rectangle 23"/>
          <p:cNvSpPr>
            <a:spLocks noChangeArrowheads="1"/>
          </p:cNvSpPr>
          <p:nvPr/>
        </p:nvSpPr>
        <p:spPr bwMode="auto">
          <a:xfrm>
            <a:off x="7143750" y="6143625"/>
            <a:ext cx="693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Verdana" panose="020B0604030504040204" pitchFamily="34" charset="0"/>
              </a:rPr>
              <a:t>DD</a:t>
            </a:r>
          </a:p>
        </p:txBody>
      </p:sp>
      <p:pic>
        <p:nvPicPr>
          <p:cNvPr id="55306" name="Picture 1024" descr="г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425" y="1484313"/>
            <a:ext cx="24336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1024" descr="г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5429250"/>
            <a:ext cx="24320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1024" descr="г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5786438"/>
            <a:ext cx="24320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9" name="Picture 1024" descr="г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5429250"/>
            <a:ext cx="24320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0" name="Picture 7" descr="ген1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7563" y="5786438"/>
            <a:ext cx="1658937" cy="225425"/>
          </a:xfrm>
          <a:noFill/>
        </p:spPr>
      </p:pic>
      <p:pic>
        <p:nvPicPr>
          <p:cNvPr id="55311" name="Picture 7" descr="ген1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813" y="5429250"/>
            <a:ext cx="1658937" cy="225425"/>
          </a:xfrm>
          <a:noFill/>
        </p:spPr>
      </p:pic>
      <p:pic>
        <p:nvPicPr>
          <p:cNvPr id="55312" name="Picture 7" descr="ген1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0813" y="5786438"/>
            <a:ext cx="1658937" cy="2254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ChangeArrowheads="1"/>
          </p:cNvSpPr>
          <p:nvPr/>
        </p:nvSpPr>
        <p:spPr bwMode="auto">
          <a:xfrm>
            <a:off x="0" y="981075"/>
            <a:ext cx="89296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Генотип </a:t>
            </a:r>
            <a:r>
              <a:rPr lang="en-US" altLang="ru-RU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 </a:t>
            </a:r>
            <a:r>
              <a:rPr lang="ru-RU" altLang="ru-RU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en-US" altLang="ru-RU" sz="1800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</a:t>
            </a:r>
            <a:r>
              <a:rPr lang="en-US" altLang="ru-RU" sz="1800" b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Носители данного варианта предрасположены к спринту и силовым видам спорта, но их сердце не адаптировано к нагрузкам на выносливость.</a:t>
            </a:r>
            <a:r>
              <a:rPr lang="en-US" altLang="ru-RU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Они имеют высокий процент быстрых мышечных волокон, а также предрасположены к артериальной гипертензии, ожирению, инфаркту миокарда, СД2.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5826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>
                <a:solidFill>
                  <a:srgbClr val="FFFF00"/>
                </a:solidFill>
              </a:rPr>
              <a:t>Ген спорта - </a:t>
            </a:r>
            <a:r>
              <a:rPr lang="en-US" sz="3600" i="1">
                <a:solidFill>
                  <a:srgbClr val="FFFF00"/>
                </a:solidFill>
              </a:rPr>
              <a:t>ACE</a:t>
            </a:r>
            <a:endParaRPr lang="ru-RU" sz="3600" i="1">
              <a:solidFill>
                <a:srgbClr val="FFFF00"/>
              </a:solidFill>
            </a:endParaRPr>
          </a:p>
        </p:txBody>
      </p:sp>
      <p:sp>
        <p:nvSpPr>
          <p:cNvPr id="56324" name="Rectangle 8"/>
          <p:cNvSpPr>
            <a:spLocks noChangeArrowheads="1"/>
          </p:cNvSpPr>
          <p:nvPr/>
        </p:nvSpPr>
        <p:spPr bwMode="auto">
          <a:xfrm>
            <a:off x="0" y="4365625"/>
            <a:ext cx="8894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Генотип </a:t>
            </a:r>
            <a:r>
              <a:rPr lang="en-US" altLang="ru-RU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altLang="ru-RU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en-US" altLang="ru-RU" sz="1800" i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</a:t>
            </a:r>
            <a:r>
              <a:rPr lang="en-US" altLang="ru-RU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Носители данного варианта склонны к занятиям видами спорта на выносливость (велогонки, марафон, лыжные гонки, спортивная ходьба, плавание на открытой воде). </a:t>
            </a:r>
          </a:p>
        </p:txBody>
      </p:sp>
      <p:pic>
        <p:nvPicPr>
          <p:cNvPr id="5632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719763"/>
            <a:ext cx="3408363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871788"/>
            <a:ext cx="1857375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Стрелка вправо 22"/>
          <p:cNvSpPr/>
          <p:nvPr/>
        </p:nvSpPr>
        <p:spPr>
          <a:xfrm>
            <a:off x="3276600" y="3284538"/>
            <a:ext cx="2214563" cy="1428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4284663" y="6097588"/>
            <a:ext cx="2214562" cy="1428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6329" name="Рисунок 2" descr="Изображение выглядит как спорт, гантель, Фитнес, человек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2535238"/>
            <a:ext cx="3001962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Рисунок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5024438"/>
            <a:ext cx="1684338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635000" y="677863"/>
            <a:ext cx="8128000" cy="8096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>
                <a:solidFill>
                  <a:srgbClr val="FFFF00"/>
                </a:solidFill>
                <a:effectLst/>
              </a:rPr>
              <a:t>Микрочиповой метод генотипирования</a:t>
            </a:r>
            <a:endParaRPr lang="ru-RU" altLang="ru-RU" sz="2844">
              <a:solidFill>
                <a:srgbClr val="FFFF00"/>
              </a:solidFill>
              <a:effectLst/>
            </a:endParaRPr>
          </a:p>
        </p:txBody>
      </p:sp>
      <p:pic>
        <p:nvPicPr>
          <p:cNvPr id="57347" name="Рисунок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100" y="1892300"/>
            <a:ext cx="65278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ctrTitle"/>
          </p:nvPr>
        </p:nvSpPr>
        <p:spPr>
          <a:xfrm>
            <a:off x="250825" y="404813"/>
            <a:ext cx="8497888" cy="720725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rgbClr val="FFFF00"/>
                </a:solidFill>
                <a:effectLst/>
              </a:rPr>
              <a:t>Определение спортивной одаренности</a:t>
            </a:r>
            <a:endParaRPr lang="ru-RU" altLang="ru-RU" sz="4800" smtClean="0"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Подзаголовок 2"/>
          <p:cNvSpPr>
            <a:spLocks noGrp="1" noChangeArrowheads="1"/>
          </p:cNvSpPr>
          <p:nvPr>
            <p:ph type="subTitle" idx="1"/>
          </p:nvPr>
        </p:nvSpPr>
        <p:spPr>
          <a:xfrm>
            <a:off x="431800" y="1557338"/>
            <a:ext cx="4500563" cy="4706937"/>
          </a:xfrm>
        </p:spPr>
        <p:txBody>
          <a:bodyPr/>
          <a:lstStyle/>
          <a:p>
            <a:pPr marL="457200" indent="-457200" algn="just" eaLnBrk="1" hangingPunct="1">
              <a:buFontTx/>
              <a:buChar char="•"/>
            </a:pPr>
            <a:r>
              <a:rPr lang="ru-RU" altLang="ru-RU" smtClean="0"/>
              <a:t>Длина тела</a:t>
            </a:r>
            <a:endParaRPr lang="en-US" altLang="ru-RU" smtClean="0"/>
          </a:p>
          <a:p>
            <a:pPr marL="457200" indent="-457200" algn="just" eaLnBrk="1" hangingPunct="1">
              <a:buFontTx/>
              <a:buChar char="•"/>
            </a:pPr>
            <a:r>
              <a:rPr lang="ru-RU" altLang="ru-RU" smtClean="0"/>
              <a:t>Выносливость</a:t>
            </a:r>
            <a:endParaRPr lang="en-US" altLang="ru-RU" smtClean="0"/>
          </a:p>
          <a:p>
            <a:pPr marL="457200" indent="-457200" algn="just" eaLnBrk="1" hangingPunct="1">
              <a:buFontTx/>
              <a:buChar char="•"/>
            </a:pPr>
            <a:r>
              <a:rPr lang="ru-RU" altLang="ru-RU" smtClean="0"/>
              <a:t>Быстрота</a:t>
            </a:r>
            <a:endParaRPr lang="en-US" altLang="ru-RU" smtClean="0"/>
          </a:p>
          <a:p>
            <a:pPr marL="457200" indent="-457200" algn="just" eaLnBrk="1" hangingPunct="1">
              <a:buFontTx/>
              <a:buChar char="•"/>
            </a:pPr>
            <a:r>
              <a:rPr lang="ru-RU" altLang="ru-RU" smtClean="0"/>
              <a:t>Сила</a:t>
            </a:r>
            <a:endParaRPr lang="en-US" altLang="ru-RU" smtClean="0"/>
          </a:p>
          <a:p>
            <a:pPr marL="457200" indent="-457200" algn="just" eaLnBrk="1" hangingPunct="1">
              <a:buFontTx/>
              <a:buChar char="•"/>
            </a:pPr>
            <a:r>
              <a:rPr lang="ru-RU" altLang="ru-RU" smtClean="0"/>
              <a:t>Гибкость</a:t>
            </a:r>
            <a:endParaRPr lang="en-US" altLang="ru-RU" smtClean="0"/>
          </a:p>
          <a:p>
            <a:pPr marL="457200" indent="-457200" algn="just" eaLnBrk="1" hangingPunct="1">
              <a:buFontTx/>
              <a:buChar char="•"/>
            </a:pPr>
            <a:r>
              <a:rPr lang="ru-RU" altLang="ru-RU" smtClean="0"/>
              <a:t>Ловкость</a:t>
            </a:r>
            <a:endParaRPr lang="en-US" altLang="ru-RU" smtClean="0"/>
          </a:p>
          <a:p>
            <a:pPr marL="457200" indent="-457200" algn="just" eaLnBrk="1" hangingPunct="1">
              <a:buFontTx/>
              <a:buChar char="•"/>
            </a:pPr>
            <a:r>
              <a:rPr lang="ru-RU" altLang="ru-RU" smtClean="0"/>
              <a:t>Мышечная масса</a:t>
            </a:r>
            <a:endParaRPr lang="en-US" altLang="ru-RU" smtClean="0"/>
          </a:p>
          <a:p>
            <a:pPr marL="457200" indent="-457200" algn="just" eaLnBrk="1" hangingPunct="1">
              <a:buFontTx/>
              <a:buChar char="•"/>
            </a:pPr>
            <a:r>
              <a:rPr lang="ru-RU" altLang="ru-RU" smtClean="0"/>
              <a:t>Время реакции и др.</a:t>
            </a:r>
            <a:endParaRPr lang="en-US" altLang="ru-RU" smtClean="0"/>
          </a:p>
        </p:txBody>
      </p:sp>
      <p:pic>
        <p:nvPicPr>
          <p:cNvPr id="8196" name="Рисунок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1557338"/>
            <a:ext cx="2787650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597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188"/>
            <a:ext cx="9144000" cy="142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FFFF00"/>
                </a:solidFill>
                <a:effectLst/>
              </a:rPr>
              <a:t>Полногеномные исследования в спорте</a:t>
            </a:r>
            <a:endParaRPr lang="ru-RU" altLang="ru-RU" sz="240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58371" name="Picture 2" descr="Fig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000250"/>
            <a:ext cx="862171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Заголовок 1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5072063"/>
            <a:ext cx="8247063" cy="157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r>
              <a:rPr lang="en-US" altLang="ru-RU" sz="2000" smtClean="0">
                <a:effectLst/>
              </a:rPr>
              <a:t>Tikkanen  et al. 2018</a:t>
            </a:r>
            <a:endParaRPr lang="ru-RU" altLang="ru-RU" sz="1600" smtClean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638" y="1428750"/>
            <a:ext cx="85947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8351837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713" y="1125538"/>
            <a:ext cx="86645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333375"/>
            <a:ext cx="61214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5438" y="452438"/>
            <a:ext cx="595312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688" y="333375"/>
            <a:ext cx="652462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Рисунок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50" y="1166813"/>
            <a:ext cx="87503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60350"/>
            <a:ext cx="8545513" cy="1143000"/>
          </a:xfrm>
        </p:spPr>
        <p:txBody>
          <a:bodyPr/>
          <a:lstStyle/>
          <a:p>
            <a:r>
              <a:rPr lang="ru-RU" altLang="ru-RU" sz="3200" smtClean="0">
                <a:solidFill>
                  <a:srgbClr val="FFFF00"/>
                </a:solidFill>
                <a:effectLst/>
              </a:rPr>
              <a:t>Прогнозирование внешности на основе генетических данных</a:t>
            </a:r>
            <a:endParaRPr lang="ru-RU" altLang="ru-RU" sz="2400" smtClean="0">
              <a:solidFill>
                <a:srgbClr val="FFFF00"/>
              </a:solidFill>
              <a:effectLst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214313" y="4286250"/>
            <a:ext cx="8715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  <a:ea typeface="msgothic"/>
                <a:cs typeface="msgothic"/>
              </a:rPr>
              <a:t>Настоящее лицо – слева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00"/>
                </a:solidFill>
                <a:latin typeface="Arial" panose="020B0604020202020204" pitchFamily="34" charset="0"/>
                <a:ea typeface="msgothic"/>
                <a:cs typeface="msgothic"/>
              </a:rPr>
              <a:t>Предсказанное лицо по данным полногеномного секвенирования - справа</a:t>
            </a:r>
            <a:endParaRPr lang="en-GB" altLang="ru-RU" sz="2400">
              <a:solidFill>
                <a:srgbClr val="FFFF00"/>
              </a:solidFill>
              <a:latin typeface="Arial" panose="020B0604020202020204" pitchFamily="34" charset="0"/>
              <a:ea typeface="msgothic"/>
              <a:cs typeface="msgothic"/>
            </a:endParaRPr>
          </a:p>
        </p:txBody>
      </p:sp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928813"/>
            <a:ext cx="8604250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98488" y="5572125"/>
            <a:ext cx="8545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b="1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Lippert</a:t>
            </a:r>
            <a:r>
              <a:rPr lang="en-US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et al. 2017. Identification of individuals by trait prediction using whole-genome sequencing data // PNAS. 2017</a:t>
            </a:r>
            <a:endParaRPr lang="ru-RU" b="1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142875" y="5500688"/>
            <a:ext cx="8715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  <a:ea typeface="msgothic"/>
                <a:cs typeface="msgothic"/>
              </a:rPr>
              <a:t>Настоящее лицо – сверху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00"/>
                </a:solidFill>
                <a:latin typeface="Arial" panose="020B0604020202020204" pitchFamily="34" charset="0"/>
                <a:ea typeface="msgothic"/>
                <a:cs typeface="msgothic"/>
              </a:rPr>
              <a:t>Предсказанное лицо по данным полногеномного секвенирования - снизу</a:t>
            </a:r>
            <a:endParaRPr lang="en-GB" altLang="ru-RU" sz="2400">
              <a:solidFill>
                <a:srgbClr val="FFFF00"/>
              </a:solidFill>
              <a:latin typeface="Arial" panose="020B0604020202020204" pitchFamily="34" charset="0"/>
              <a:ea typeface="msgothic"/>
              <a:cs typeface="msgothic"/>
            </a:endParaRP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142875"/>
            <a:ext cx="62007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457200" y="2492375"/>
            <a:ext cx="8229600" cy="1595438"/>
          </a:xfrm>
        </p:spPr>
        <p:txBody>
          <a:bodyPr/>
          <a:lstStyle/>
          <a:p>
            <a:r>
              <a:rPr lang="ru-RU" altLang="ru-RU" smtClean="0">
                <a:solidFill>
                  <a:srgbClr val="FFFF00"/>
                </a:solidFill>
                <a:effectLst/>
              </a:rPr>
              <a:t>Индивидуальный ответ на физические нагрузки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929688" cy="1143000"/>
          </a:xfrm>
        </p:spPr>
        <p:txBody>
          <a:bodyPr/>
          <a:lstStyle/>
          <a:p>
            <a:r>
              <a:rPr lang="ru-RU" altLang="ru-RU" sz="2800" smtClean="0">
                <a:solidFill>
                  <a:srgbClr val="FFFF00"/>
                </a:solidFill>
                <a:effectLst/>
              </a:rPr>
              <a:t>Предсказательная способность (точность) определения признаков человека на основе геномного анализа и других молекулярных методов</a:t>
            </a:r>
          </a:p>
        </p:txBody>
      </p:sp>
      <p:sp>
        <p:nvSpPr>
          <p:cNvPr id="706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4313" y="1643063"/>
            <a:ext cx="8713787" cy="5000625"/>
          </a:xfrm>
        </p:spPr>
        <p:txBody>
          <a:bodyPr/>
          <a:lstStyle/>
          <a:p>
            <a:r>
              <a:rPr lang="ru-RU" altLang="ru-RU" sz="2800" smtClean="0"/>
              <a:t>Цвет глаз (</a:t>
            </a:r>
            <a:r>
              <a:rPr lang="ru-RU" altLang="ru-RU" sz="2800" smtClean="0">
                <a:solidFill>
                  <a:srgbClr val="66FFCC"/>
                </a:solidFill>
              </a:rPr>
              <a:t>82%</a:t>
            </a:r>
            <a:r>
              <a:rPr lang="ru-RU" altLang="ru-RU" sz="2800" smtClean="0"/>
              <a:t>; 8 генов)</a:t>
            </a:r>
          </a:p>
          <a:p>
            <a:r>
              <a:rPr lang="ru-RU" altLang="ru-RU" sz="2800" smtClean="0"/>
              <a:t>Цвет кожи (</a:t>
            </a:r>
            <a:r>
              <a:rPr lang="ru-RU" altLang="ru-RU" sz="2800" smtClean="0">
                <a:solidFill>
                  <a:srgbClr val="66FFCC"/>
                </a:solidFill>
              </a:rPr>
              <a:t>81%; </a:t>
            </a:r>
            <a:r>
              <a:rPr lang="ru-RU" altLang="ru-RU" sz="2800" smtClean="0"/>
              <a:t>11 генов)</a:t>
            </a:r>
          </a:p>
          <a:p>
            <a:r>
              <a:rPr lang="ru-RU" altLang="ru-RU" sz="2800" smtClean="0"/>
              <a:t>Высота голоса (</a:t>
            </a:r>
            <a:r>
              <a:rPr lang="ru-RU" altLang="ru-RU" sz="2800" smtClean="0">
                <a:solidFill>
                  <a:srgbClr val="66FFCC"/>
                </a:solidFill>
              </a:rPr>
              <a:t>70%</a:t>
            </a:r>
            <a:r>
              <a:rPr lang="ru-RU" altLang="ru-RU" sz="2800" smtClean="0"/>
              <a:t>)</a:t>
            </a:r>
          </a:p>
          <a:p>
            <a:r>
              <a:rPr lang="ru-RU" altLang="ru-RU" sz="2800" smtClean="0"/>
              <a:t>Структура лица (</a:t>
            </a:r>
            <a:r>
              <a:rPr lang="ru-RU" altLang="ru-RU" sz="2800" smtClean="0">
                <a:solidFill>
                  <a:srgbClr val="66FFCC"/>
                </a:solidFill>
              </a:rPr>
              <a:t>60%</a:t>
            </a:r>
            <a:r>
              <a:rPr lang="ru-RU" altLang="ru-RU" sz="2800" smtClean="0"/>
              <a:t>)</a:t>
            </a:r>
          </a:p>
          <a:p>
            <a:r>
              <a:rPr lang="ru-RU" altLang="ru-RU" sz="2800" smtClean="0"/>
              <a:t>Возраст (по длине теломер, потере </a:t>
            </a:r>
            <a:r>
              <a:rPr lang="en-US" altLang="ru-RU" sz="2800" smtClean="0"/>
              <a:t>X- </a:t>
            </a:r>
            <a:r>
              <a:rPr lang="ru-RU" altLang="ru-RU" sz="2800" smtClean="0"/>
              <a:t>и </a:t>
            </a:r>
            <a:r>
              <a:rPr lang="en-US" altLang="ru-RU" sz="2800" smtClean="0"/>
              <a:t>Y-</a:t>
            </a:r>
            <a:r>
              <a:rPr lang="ru-RU" altLang="ru-RU" sz="2800" smtClean="0"/>
              <a:t>хромосом) (</a:t>
            </a:r>
            <a:r>
              <a:rPr lang="ru-RU" altLang="ru-RU" sz="2800" smtClean="0">
                <a:solidFill>
                  <a:srgbClr val="66FFCC"/>
                </a:solidFill>
              </a:rPr>
              <a:t>44%</a:t>
            </a:r>
            <a:r>
              <a:rPr lang="ru-RU" altLang="ru-RU" sz="2800" smtClean="0"/>
              <a:t> - с точностью до 8 лет)</a:t>
            </a:r>
          </a:p>
          <a:p>
            <a:r>
              <a:rPr lang="ru-RU" altLang="ru-RU" sz="2800" smtClean="0"/>
              <a:t>Индекс массы тела (</a:t>
            </a:r>
            <a:r>
              <a:rPr lang="ru-RU" altLang="ru-RU" sz="2800" smtClean="0">
                <a:solidFill>
                  <a:srgbClr val="66FFCC"/>
                </a:solidFill>
              </a:rPr>
              <a:t>17%</a:t>
            </a:r>
            <a:r>
              <a:rPr lang="ru-RU" altLang="ru-RU" sz="2800" smtClean="0"/>
              <a:t>)</a:t>
            </a:r>
          </a:p>
          <a:p>
            <a:r>
              <a:rPr lang="ru-RU" altLang="ru-RU" sz="2800" smtClean="0"/>
              <a:t>Масса тела (</a:t>
            </a:r>
            <a:r>
              <a:rPr lang="ru-RU" altLang="ru-RU" sz="2800" smtClean="0">
                <a:solidFill>
                  <a:srgbClr val="66FFCC"/>
                </a:solidFill>
              </a:rPr>
              <a:t>15%</a:t>
            </a:r>
            <a:r>
              <a:rPr lang="ru-RU" altLang="ru-RU" sz="2800" smtClean="0"/>
              <a:t> - с точностью до 15,6 кг)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/>
          <p:cNvGraphicFramePr>
            <a:graphicFrameLocks noGrp="1"/>
          </p:cNvGraphicFramePr>
          <p:nvPr>
            <p:ph idx="1"/>
          </p:nvPr>
        </p:nvGraphicFramePr>
        <p:xfrm>
          <a:off x="214313" y="1268413"/>
          <a:ext cx="8713787" cy="3656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894"/>
                <a:gridCol w="4356893"/>
              </a:tblGrid>
              <a:tr h="8575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</a:rPr>
                        <a:t>Длина тела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>
                          <a:solidFill>
                            <a:srgbClr val="FF0000"/>
                          </a:solidFill>
                        </a:rPr>
                        <a:t>Уровень образования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313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12 111 маркеров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49" marR="9144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3 952 маркера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49" marR="9144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313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5,38 млн человек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49" marR="9144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</a:rPr>
                        <a:t> 3</a:t>
                      </a:r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,04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ru-RU" sz="2800" b="1" dirty="0">
                          <a:solidFill>
                            <a:srgbClr val="0000FF"/>
                          </a:solidFill>
                        </a:rPr>
                        <a:t>млн человек </a:t>
                      </a:r>
                      <a:endParaRPr lang="en-US" sz="28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49" marR="9144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899">
                <a:tc>
                  <a:txBody>
                    <a:bodyPr/>
                    <a:lstStyle/>
                    <a:p>
                      <a:r>
                        <a:rPr lang="ru-RU" sz="2200" b="1" dirty="0">
                          <a:solidFill>
                            <a:srgbClr val="0000FF"/>
                          </a:solidFill>
                        </a:rPr>
                        <a:t>Объясняет 40% вариабельности</a:t>
                      </a:r>
                      <a:endParaRPr lang="en-US" sz="22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49" marR="9144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>
                          <a:solidFill>
                            <a:srgbClr val="0000FF"/>
                          </a:solidFill>
                        </a:rPr>
                        <a:t>Объясняет 16% вариабельности</a:t>
                      </a:r>
                      <a:endParaRPr lang="en-US" sz="22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49" marR="9144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899"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solidFill>
                            <a:schemeClr val="tx1"/>
                          </a:solidFill>
                        </a:rPr>
                        <a:t>Yengo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 et al. 2022</a:t>
                      </a:r>
                    </a:p>
                  </a:txBody>
                  <a:tcPr marL="91449" marR="9144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err="1">
                          <a:solidFill>
                            <a:schemeClr val="tx1"/>
                          </a:solidFill>
                        </a:rPr>
                        <a:t>Okbay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</a:rPr>
                        <a:t> et al. 2022</a:t>
                      </a:r>
                    </a:p>
                  </a:txBody>
                  <a:tcPr marL="91449" marR="91449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1356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Рисунок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891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34988" y="404813"/>
            <a:ext cx="8072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потенциала развития физических качеств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557338"/>
          <a:ext cx="9144000" cy="4143375"/>
        </p:xfrm>
        <a:graphic>
          <a:graphicData uri="http://schemas.openxmlformats.org/drawingml/2006/table">
            <a:tbl>
              <a:tblPr/>
              <a:tblGrid>
                <a:gridCol w="1723869"/>
                <a:gridCol w="1049311"/>
                <a:gridCol w="1049311"/>
                <a:gridCol w="974361"/>
                <a:gridCol w="1032991"/>
                <a:gridCol w="1440385"/>
                <a:gridCol w="1873771"/>
              </a:tblGrid>
              <a:tr h="4343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Физическое качество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Предрасположенность (оценка и баллы)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1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Ниже среднего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Средняя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Выше среднего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Высокая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 среднем по популяции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 среднем среди спортсменов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674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Выносливость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45-55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68-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(стайеры)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4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Быстрота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32-41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54-68 (спринтеры)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4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Сила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30-40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55-70 (тяжелоатлеты)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4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Мышечная масса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30-40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55-70 (культуристы)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  <p:bldLst>
      <p:bldP spid="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357188" y="230188"/>
            <a:ext cx="87868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FFFF00"/>
              </a:buClr>
              <a:buFontTx/>
              <a:buNone/>
            </a:pPr>
            <a:r>
              <a:rPr lang="ru-RU" altLang="ru-RU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тренировочного процесса на основе генетического тестирования</a:t>
            </a:r>
            <a:endParaRPr lang="en-GB" altLang="ru-RU" sz="28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143000"/>
          <a:ext cx="9144000" cy="4608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6205"/>
                <a:gridCol w="1106335"/>
                <a:gridCol w="1032579"/>
                <a:gridCol w="1032579"/>
                <a:gridCol w="1106302"/>
              </a:tblGrid>
              <a:tr h="55984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</a:rPr>
                        <a:t>Тип тренировки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Прирост показателей</a:t>
                      </a:r>
                      <a:r>
                        <a:rPr lang="ru-RU" sz="1500" baseline="0" dirty="0">
                          <a:solidFill>
                            <a:schemeClr val="tx1"/>
                          </a:solidFill>
                          <a:effectLst/>
                        </a:rPr>
                        <a:t> в ответ 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на нагрузку (прогноз)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Прирост ниже среднего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Средний</a:t>
                      </a:r>
                      <a:r>
                        <a:rPr lang="ru-RU" sz="1500" b="1" baseline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прирост</a:t>
                      </a:r>
                      <a:endParaRPr lang="ru-RU" sz="15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Прирост выше среднего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Высокий прирост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03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Длительная</a:t>
                      </a:r>
                      <a:r>
                        <a:rPr lang="ru-RU" sz="15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аэробная тренировка низкой и средней интенсивности (</a:t>
                      </a:r>
                      <a:r>
                        <a:rPr lang="ru-RU" sz="1500" baseline="0" dirty="0">
                          <a:solidFill>
                            <a:schemeClr val="tx1"/>
                          </a:solidFill>
                          <a:effectLst/>
                        </a:rPr>
                        <a:t>для развития выносливости: невысокие показатели АД и пульс)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r>
                        <a:rPr lang="ru-RU" sz="2000" b="1" dirty="0">
                          <a:effectLst/>
                          <a:sym typeface="Symbol"/>
                        </a:rPr>
                        <a:t>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9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Высокоинтенсивная</a:t>
                      </a:r>
                      <a:r>
                        <a:rPr lang="ru-RU" sz="1500" baseline="0" dirty="0">
                          <a:solidFill>
                            <a:schemeClr val="tx1"/>
                          </a:solidFill>
                          <a:effectLst/>
                        </a:rPr>
                        <a:t> интервальная тренировка (для развития выносливости: прерывистые, циклические тренировки продолжительностью 15-20 мин)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/>
                          <a:sym typeface="Symbol"/>
                        </a:rPr>
                        <a:t>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Силовая тренировка низкой интенсивности (для развития силовой выносливости)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sym typeface="Symbol"/>
                        </a:rPr>
                        <a:t>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Силовая тренировка средней интенсивности (для увеличения мышечной массы и силы)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sym typeface="Symbol"/>
                        </a:rPr>
                        <a:t>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1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Силовая тренировка высокой интенсивности (для увеличения скоростно-силовых показателей)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sym typeface="Symbol"/>
                        </a:rPr>
                        <a:t>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5827" name="Прямоугольник 4"/>
          <p:cNvSpPr>
            <a:spLocks noChangeArrowheads="1"/>
          </p:cNvSpPr>
          <p:nvPr/>
        </p:nvSpPr>
        <p:spPr bwMode="auto">
          <a:xfrm>
            <a:off x="214313" y="5857875"/>
            <a:ext cx="8715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200">
                <a:cs typeface="Times New Roman" panose="02020603050405020304" pitchFamily="18" charset="0"/>
              </a:rPr>
              <a:t>Для успешного тренировочного процесса необходимо подобрать основной тип тренировки, а также подобрать дополнительные.</a:t>
            </a:r>
            <a:endParaRPr lang="ru-RU" altLang="ru-RU" sz="2200" b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med" advTm="416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Рисунок 2" descr="Изображение выглядит как текст, снимок экрана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92125"/>
            <a:ext cx="8208962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-180975" y="-95250"/>
            <a:ext cx="950436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2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r>
              <a:rPr lang="ru-RU" altLang="ru-RU" sz="2400">
                <a:solidFill>
                  <a:srgbClr val="FFFF00"/>
                </a:solidFill>
                <a:latin typeface="Arial" panose="020B0604020202020204" pitchFamily="34" charset="0"/>
                <a:ea typeface="MS Gothic" panose="020B0609070205080204" pitchFamily="49" charset="-128"/>
                <a:cs typeface="Arial" panose="020B0604020202020204" pitchFamily="34" charset="0"/>
              </a:rPr>
              <a:t>Применение молекулярных методов на различных этапах спортивного отбора и ориентации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1001713"/>
          <a:ext cx="8785225" cy="5648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201"/>
                <a:gridCol w="3240452"/>
                <a:gridCol w="4104572"/>
              </a:tblGrid>
              <a:tr h="777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Этап спортивного отбора</a:t>
                      </a:r>
                    </a:p>
                  </a:txBody>
                  <a:tcPr marL="35458" marR="35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Задача спортивного отбора и ориентации (по Платонову В.Н., 2005).</a:t>
                      </a:r>
                    </a:p>
                  </a:txBody>
                  <a:tcPr marL="35458" marR="35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Молекулярные методы спортивного отбора и ориентации</a:t>
                      </a:r>
                    </a:p>
                  </a:txBody>
                  <a:tcPr marL="35458" marR="35458" marT="0" marB="0"/>
                </a:tc>
              </a:tr>
              <a:tr h="8398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Первичный</a:t>
                      </a:r>
                    </a:p>
                  </a:txBody>
                  <a:tcPr marL="35458" marR="35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Установление целесообразности занятия конкретным видом спорта.</a:t>
                      </a:r>
                    </a:p>
                  </a:txBody>
                  <a:tcPr marL="35458" marR="35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Геномные (анализ маркеров предрасположенности к спорту и развитию патологий).</a:t>
                      </a:r>
                    </a:p>
                  </a:txBody>
                  <a:tcPr marL="35458" marR="35458" marT="0" marB="0"/>
                </a:tc>
              </a:tr>
              <a:tr h="9054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Предвари-тельный</a:t>
                      </a:r>
                    </a:p>
                  </a:txBody>
                  <a:tcPr marL="35458" marR="35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Подбор спортивной специализации.</a:t>
                      </a:r>
                    </a:p>
                  </a:txBody>
                  <a:tcPr marL="35458" marR="35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Геномные (определение потенциала развития физических качеств) и </a:t>
                      </a:r>
                      <a:r>
                        <a:rPr lang="ru-RU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эпигеномные</a:t>
                      </a:r>
                      <a:r>
                        <a:rPr lang="ru-RU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методы.</a:t>
                      </a:r>
                    </a:p>
                  </a:txBody>
                  <a:tcPr marL="35458" marR="35458" marT="0" marB="0"/>
                </a:tc>
              </a:tr>
              <a:tr h="1114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Промежу-точный</a:t>
                      </a:r>
                    </a:p>
                  </a:txBody>
                  <a:tcPr marL="35458" marR="35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Выявление способностей к достижению высоких спортивных результатов.</a:t>
                      </a:r>
                    </a:p>
                  </a:txBody>
                  <a:tcPr marL="35458" marR="35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Фармако</a:t>
                      </a:r>
                      <a:r>
                        <a:rPr lang="ru-RU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- и </a:t>
                      </a:r>
                      <a:r>
                        <a:rPr lang="ru-RU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нутригенетические</a:t>
                      </a:r>
                      <a:r>
                        <a:rPr lang="ru-RU" sz="1700" b="1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стандартные биохимические методы, анализ циркулирующих в крови ДНК.</a:t>
                      </a:r>
                    </a:p>
                  </a:txBody>
                  <a:tcPr marL="35458" marR="35458" marT="0" marB="0"/>
                </a:tc>
              </a:tr>
              <a:tr h="9750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Основной</a:t>
                      </a:r>
                    </a:p>
                  </a:txBody>
                  <a:tcPr marL="35458" marR="35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Установление способностей к достижению результатов международного класса. </a:t>
                      </a:r>
                    </a:p>
                  </a:txBody>
                  <a:tcPr marL="35458" marR="35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Транскриптомные, </a:t>
                      </a:r>
                      <a:r>
                        <a:rPr lang="ru-RU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протеомные</a:t>
                      </a:r>
                      <a:r>
                        <a:rPr lang="ru-RU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метаболомные</a:t>
                      </a:r>
                      <a:r>
                        <a:rPr lang="ru-RU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и стандартные биохимические методы.</a:t>
                      </a:r>
                    </a:p>
                  </a:txBody>
                  <a:tcPr marL="35458" marR="35458" marT="0" marB="0"/>
                </a:tc>
              </a:tr>
              <a:tr h="10363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Заключи-тельный</a:t>
                      </a:r>
                    </a:p>
                  </a:txBody>
                  <a:tcPr marL="35458" marR="35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Выявление способностей к сохранению достигнутых результатов и их повышению. </a:t>
                      </a:r>
                    </a:p>
                  </a:txBody>
                  <a:tcPr marL="35458" marR="3545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 длины </a:t>
                      </a:r>
                      <a:r>
                        <a:rPr lang="ru-RU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теломер</a:t>
                      </a:r>
                      <a:r>
                        <a:rPr lang="ru-RU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 транскриптомные, </a:t>
                      </a:r>
                      <a:r>
                        <a:rPr lang="ru-RU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протеомные</a:t>
                      </a:r>
                      <a:r>
                        <a:rPr lang="ru-RU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7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метаболомные</a:t>
                      </a:r>
                      <a:r>
                        <a:rPr lang="ru-RU" sz="17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и стандартные биохимические методы.</a:t>
                      </a:r>
                    </a:p>
                  </a:txBody>
                  <a:tcPr marL="35458" marR="35458" marT="0" marB="0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8211" name="Text Box 3"/>
          <p:cNvSpPr txBox="1">
            <a:spLocks noChangeArrowheads="1"/>
          </p:cNvSpPr>
          <p:nvPr/>
        </p:nvSpPr>
        <p:spPr bwMode="auto">
          <a:xfrm>
            <a:off x="0" y="201613"/>
            <a:ext cx="914400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0000"/>
            </a:outerShdw>
          </a:effectLst>
        </p:spPr>
        <p:txBody>
          <a:bodyPr/>
          <a:lstStyle/>
          <a:p>
            <a:pPr marL="114300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en-US" altLang="en-US" sz="4400">
              <a:solidFill>
                <a:srgbClr val="2A7E5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260350" y="474663"/>
            <a:ext cx="8618538" cy="630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400" b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1500188" y="5791200"/>
            <a:ext cx="735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>
                <a:solidFill>
                  <a:srgbClr val="FFC000"/>
                </a:solidFill>
                <a:cs typeface="Times New Roman" panose="02020603050405020304" pitchFamily="18" charset="0"/>
              </a:rPr>
              <a:t>Уровень физической активности</a:t>
            </a:r>
            <a:endParaRPr lang="en-US" altLang="ru-RU" b="0">
              <a:solidFill>
                <a:srgbClr val="FFC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 rot="-5400000">
            <a:off x="-2590006" y="2880519"/>
            <a:ext cx="67151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800">
                <a:cs typeface="Times New Roman" panose="02020603050405020304" pitchFamily="18" charset="0"/>
              </a:rPr>
              <a:t>Прирост параметров здоровья либо работоспособности</a:t>
            </a:r>
            <a:endParaRPr lang="en-US" altLang="ru-RU" sz="2800" b="0">
              <a:cs typeface="Times New Roman" panose="02020603050405020304" pitchFamily="18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1292225" y="838200"/>
            <a:ext cx="6675438" cy="4924425"/>
          </a:xfrm>
          <a:custGeom>
            <a:avLst/>
            <a:gdLst>
              <a:gd name="T0" fmla="*/ 2147483647 w 4205"/>
              <a:gd name="T1" fmla="*/ 0 h 2814"/>
              <a:gd name="T2" fmla="*/ 0 w 4205"/>
              <a:gd name="T3" fmla="*/ 2147483647 h 2814"/>
              <a:gd name="T4" fmla="*/ 2147483647 w 4205"/>
              <a:gd name="T5" fmla="*/ 2147483647 h 2814"/>
              <a:gd name="T6" fmla="*/ 0 60000 65536"/>
              <a:gd name="T7" fmla="*/ 0 60000 65536"/>
              <a:gd name="T8" fmla="*/ 0 60000 65536"/>
              <a:gd name="T9" fmla="*/ 0 w 4205"/>
              <a:gd name="T10" fmla="*/ 0 h 2814"/>
              <a:gd name="T11" fmla="*/ 4205 w 4205"/>
              <a:gd name="T12" fmla="*/ 2814 h 28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05" h="2814">
                <a:moveTo>
                  <a:pt x="2" y="0"/>
                </a:moveTo>
                <a:lnTo>
                  <a:pt x="0" y="2814"/>
                </a:lnTo>
                <a:lnTo>
                  <a:pt x="4205" y="2814"/>
                </a:lnTo>
              </a:path>
            </a:pathLst>
          </a:custGeom>
          <a:noFill/>
          <a:ln w="38100">
            <a:solidFill>
              <a:schemeClr val="accent5">
                <a:lumMod val="20000"/>
                <a:lumOff val="80000"/>
              </a:schemeClr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V="1">
            <a:off x="2438400" y="1295400"/>
            <a:ext cx="5105400" cy="3581400"/>
          </a:xfrm>
          <a:prstGeom prst="line">
            <a:avLst/>
          </a:prstGeom>
          <a:noFill/>
          <a:ln w="3175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 descr="Изображение выглядит как линия, зарисовка, диаграмма, дизайн&#10;&#10;Автоматически созданное описани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620713"/>
            <a:ext cx="5467350" cy="579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2875" y="5300663"/>
            <a:ext cx="8929688" cy="1431925"/>
          </a:xfrm>
        </p:spPr>
        <p:txBody>
          <a:bodyPr/>
          <a:lstStyle/>
          <a:p>
            <a:pPr algn="l">
              <a:defRPr/>
            </a:pPr>
            <a:r>
              <a:rPr lang="ru-RU" sz="2400" dirty="0">
                <a:solidFill>
                  <a:srgbClr val="FFFF00"/>
                </a:solidFill>
                <a:effectLst/>
              </a:rPr>
              <a:t>Индивидуальные различия в приросте выносливости в ответ на одинаковый тип 20-недельной тренировки у испытуемых (</a:t>
            </a:r>
            <a:r>
              <a:rPr lang="en-US" sz="2400" dirty="0">
                <a:solidFill>
                  <a:srgbClr val="FFFF00"/>
                </a:solidFill>
                <a:effectLst/>
              </a:rPr>
              <a:t>n=481</a:t>
            </a:r>
            <a:r>
              <a:rPr lang="ru-RU" sz="2400" dirty="0">
                <a:solidFill>
                  <a:srgbClr val="FFFF00"/>
                </a:solidFill>
                <a:effectLst/>
              </a:rPr>
              <a:t>) из четырех клинических центров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                                                       </a:t>
            </a:r>
            <a:r>
              <a:rPr lang="ru-RU" sz="2000" b="0" dirty="0">
                <a:effectLst/>
              </a:rPr>
              <a:t>(по </a:t>
            </a:r>
            <a:r>
              <a:rPr lang="en-US" sz="2000" b="0" dirty="0">
                <a:effectLst/>
              </a:rPr>
              <a:t>Bouchard et al</a:t>
            </a:r>
            <a:r>
              <a:rPr lang="ru-RU" sz="2000" b="0" dirty="0">
                <a:effectLst/>
              </a:rPr>
              <a:t>., 1999)</a:t>
            </a:r>
            <a:endParaRPr lang="ru-RU" sz="2800" b="0" dirty="0">
              <a:effectLst/>
            </a:endParaRPr>
          </a:p>
        </p:txBody>
      </p:sp>
      <p:pic>
        <p:nvPicPr>
          <p:cNvPr id="13315" name="Рисунок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7704138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38125"/>
            <a:ext cx="80772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0.5|2.5|2.2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.6|0|1.7|0.6|0.5|1.2|1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16370</TotalTime>
  <Words>1446</Words>
  <Application>Microsoft Office PowerPoint</Application>
  <PresentationFormat>Экран (4:3)</PresentationFormat>
  <Paragraphs>252</Paragraphs>
  <Slides>56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68" baseType="lpstr">
      <vt:lpstr>Verdana</vt:lpstr>
      <vt:lpstr>Arial</vt:lpstr>
      <vt:lpstr>Times New Roman</vt:lpstr>
      <vt:lpstr>Wingdings</vt:lpstr>
      <vt:lpstr>Calibri</vt:lpstr>
      <vt:lpstr>Symbol</vt:lpstr>
      <vt:lpstr>Courier</vt:lpstr>
      <vt:lpstr>Courier New</vt:lpstr>
      <vt:lpstr>MS Gothic</vt:lpstr>
      <vt:lpstr>msgothic</vt:lpstr>
      <vt:lpstr>Default Design</vt:lpstr>
      <vt:lpstr>2_Default Design</vt:lpstr>
      <vt:lpstr>Презентация PowerPoint</vt:lpstr>
      <vt:lpstr>Введение в спортивную генетику</vt:lpstr>
      <vt:lpstr>Практические задачи  спортивной генетики</vt:lpstr>
      <vt:lpstr>Определение спортивной одаренности</vt:lpstr>
      <vt:lpstr>Индивидуальный ответ на физические нагрузки</vt:lpstr>
      <vt:lpstr>Презентация PowerPoint</vt:lpstr>
      <vt:lpstr>Презентация PowerPoint</vt:lpstr>
      <vt:lpstr>Индивидуальные различия в приросте выносливости в ответ на одинаковый тип 20-недельной тренировки у испытуемых (n=481) из четырех клинических центров                                                        (по Bouchard et al., 1999)</vt:lpstr>
      <vt:lpstr>Презентация PowerPoint</vt:lpstr>
      <vt:lpstr>Индивидуальные различия в приросте ППС бицепса в ответ на 12-недельную силовую тренировку недоминантной руки у испытуемых (n=585)                                                                        (по Hubal et al., 2005)</vt:lpstr>
      <vt:lpstr>Индивидуальные различия в снижении жировой массы в ответ на 12-недельную аэробную тренировку у молодых польских женщин                                                                                                            (по Leońska-Duniec et al. 2018)</vt:lpstr>
      <vt:lpstr>Презентация PowerPoint</vt:lpstr>
      <vt:lpstr>Презентация PowerPoint</vt:lpstr>
      <vt:lpstr>Наследуемость (H2) роста</vt:lpstr>
      <vt:lpstr>Показатели влияния наследственности на некоторые морфофункциональные признаки организма человека</vt:lpstr>
      <vt:lpstr>Наследуемость разрыва передней крестообразной связки – 69%</vt:lpstr>
      <vt:lpstr>Презентация PowerPoint</vt:lpstr>
      <vt:lpstr>Презентация PowerPoint</vt:lpstr>
      <vt:lpstr>Иммуногистохимический анализ состава и площади поперечного сечения мышечных волокон</vt:lpstr>
      <vt:lpstr>Состав мышечных волокон – как фактор отбора</vt:lpstr>
      <vt:lpstr>Конькобежный спорт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Альфа-актинин-3</vt:lpstr>
      <vt:lpstr>Полиморфизм в гене ACTN3</vt:lpstr>
      <vt:lpstr>Презентация PowerPoint</vt:lpstr>
      <vt:lpstr>Зависимость процентного соотношения медленных мышечных волокон испытуемых (n=94) от генотипа по ACTN3.                                                          Ahmetov et al. (2011). Exp. Physiol. </vt:lpstr>
      <vt:lpstr>«Ген быстроты» - ACTN3</vt:lpstr>
      <vt:lpstr>Полиморфизм гена ангиотензин-превращающего фермента (АСЕ)</vt:lpstr>
      <vt:lpstr>Полиморфизм гена ангиотензин-превращающего фермента (АСЕ)</vt:lpstr>
      <vt:lpstr>Ген спорта - ACE</vt:lpstr>
      <vt:lpstr>Микрочиповой метод генотипирования</vt:lpstr>
      <vt:lpstr>Полногеномные исследования в спорте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Прогнозирование внешности на основе генетических данных</vt:lpstr>
      <vt:lpstr>Презентация PowerPoint</vt:lpstr>
      <vt:lpstr>Предсказательная способность (точность) определения признаков человека на основе геномного анализа и других молекулярных методов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NII FK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генетику физической активности</dc:title>
  <dc:creator>Ильдус</dc:creator>
  <cp:lastModifiedBy>Язиля</cp:lastModifiedBy>
  <cp:revision>923</cp:revision>
  <dcterms:created xsi:type="dcterms:W3CDTF">2005-05-17T10:21:29Z</dcterms:created>
  <dcterms:modified xsi:type="dcterms:W3CDTF">2024-09-30T14:31:35Z</dcterms:modified>
</cp:coreProperties>
</file>