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78" r:id="rId7"/>
    <p:sldId id="272" r:id="rId8"/>
    <p:sldId id="271" r:id="rId9"/>
    <p:sldId id="264" r:id="rId10"/>
    <p:sldId id="269" r:id="rId11"/>
    <p:sldId id="289" r:id="rId12"/>
    <p:sldId id="277" r:id="rId13"/>
    <p:sldId id="276" r:id="rId14"/>
    <p:sldId id="287" r:id="rId15"/>
    <p:sldId id="288" r:id="rId16"/>
    <p:sldId id="291" r:id="rId17"/>
    <p:sldId id="279" r:id="rId18"/>
    <p:sldId id="296" r:id="rId19"/>
    <p:sldId id="297" r:id="rId20"/>
    <p:sldId id="266" r:id="rId21"/>
    <p:sldId id="292" r:id="rId22"/>
    <p:sldId id="275" r:id="rId23"/>
    <p:sldId id="293" r:id="rId24"/>
    <p:sldId id="270" r:id="rId25"/>
    <p:sldId id="267" r:id="rId26"/>
    <p:sldId id="294" r:id="rId27"/>
    <p:sldId id="295" r:id="rId28"/>
    <p:sldId id="268" r:id="rId29"/>
    <p:sldId id="280" r:id="rId30"/>
    <p:sldId id="274" r:id="rId31"/>
    <p:sldId id="281" r:id="rId32"/>
    <p:sldId id="282" r:id="rId33"/>
    <p:sldId id="260" r:id="rId34"/>
    <p:sldId id="283" r:id="rId35"/>
    <p:sldId id="284" r:id="rId36"/>
    <p:sldId id="285" r:id="rId37"/>
    <p:sldId id="286" r:id="rId38"/>
    <p:sldId id="299" r:id="rId39"/>
    <p:sldId id="306" r:id="rId40"/>
    <p:sldId id="305" r:id="rId41"/>
    <p:sldId id="300" r:id="rId42"/>
    <p:sldId id="302" r:id="rId43"/>
    <p:sldId id="303" r:id="rId44"/>
    <p:sldId id="304" r:id="rId45"/>
    <p:sldId id="301" r:id="rId46"/>
    <p:sldId id="309" r:id="rId47"/>
    <p:sldId id="310" r:id="rId48"/>
    <p:sldId id="308" r:id="rId49"/>
    <p:sldId id="307" r:id="rId50"/>
    <p:sldId id="312" r:id="rId51"/>
    <p:sldId id="259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97C8"/>
    <a:srgbClr val="71A934"/>
    <a:srgbClr val="479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6098400" cy="6858000"/>
          </a:xfrm>
          <a:prstGeom prst="rect">
            <a:avLst/>
          </a:prstGeom>
          <a:solidFill>
            <a:srgbClr val="1B9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90828" y="1514217"/>
            <a:ext cx="5026644" cy="2380691"/>
          </a:xfrm>
        </p:spPr>
        <p:txBody>
          <a:bodyPr anchor="b"/>
          <a:lstStyle>
            <a:lvl1pPr algn="ctr">
              <a:defRPr sz="6000">
                <a:latin typeface="Book Antiqua" panose="0204060205030503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90828" y="4141878"/>
            <a:ext cx="5026644" cy="2013150"/>
          </a:xfrm>
        </p:spPr>
        <p:txBody>
          <a:bodyPr/>
          <a:lstStyle>
            <a:lvl1pPr marL="0" indent="0" algn="ctr">
              <a:buNone/>
              <a:defRPr sz="2400">
                <a:latin typeface="Blogger Sans Light" panose="02000506030000020004" pitchFamily="50" charset="0"/>
                <a:ea typeface="Blogger Sans Light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8200" y="643943"/>
            <a:ext cx="46997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КАЗАНСКИЙ</a:t>
            </a:r>
            <a: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ГОСУДАРСТВЕННЫЙ</a:t>
            </a:r>
            <a:b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МЕДИЦИНСКИЙ </a:t>
            </a:r>
          </a:p>
          <a:p>
            <a:r>
              <a:rPr lang="ru-RU" sz="3200" baseline="0" dirty="0">
                <a:solidFill>
                  <a:schemeClr val="bg1"/>
                </a:solidFill>
                <a:latin typeface="Book Antiqua" panose="02040602050305030304" pitchFamily="18" charset="0"/>
              </a:rPr>
              <a:t>УНИВЕРСИТЕТ</a:t>
            </a:r>
            <a:endParaRPr lang="ru-RU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619930" y="656823"/>
            <a:ext cx="0" cy="20477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24722" r="68312" b="37500"/>
          <a:stretch/>
        </p:blipFill>
        <p:spPr>
          <a:xfrm>
            <a:off x="1653363" y="3349989"/>
            <a:ext cx="25717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4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697920" y="4331380"/>
            <a:ext cx="8795203" cy="2207532"/>
          </a:xfrm>
          <a:prstGeom prst="rect">
            <a:avLst/>
          </a:prstGeom>
          <a:solidFill>
            <a:srgbClr val="1B97C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Book Antiqua" panose="02040602050305030304" pitchFamily="18" charset="0"/>
                <a:ea typeface="Blogger Sans" panose="02000506030000020004" pitchFamily="50" charset="0"/>
              </a:rPr>
              <a:t>Спасибо</a:t>
            </a:r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 </a:t>
            </a:r>
          </a:p>
          <a:p>
            <a:pPr algn="ctr"/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за внимание!</a:t>
            </a:r>
            <a:endParaRPr lang="ru-RU" sz="6000" dirty="0">
              <a:latin typeface="Book Antiqua" panose="02040602050305030304" pitchFamily="18" charset="0"/>
              <a:ea typeface="Blogger Sans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24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1" y="0"/>
            <a:ext cx="12191999" cy="682534"/>
          </a:xfrm>
          <a:prstGeom prst="rect">
            <a:avLst/>
          </a:prstGeom>
          <a:solidFill>
            <a:srgbClr val="1B9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19" name="Группа 18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7" name="Прямоугольный треугольник 6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 userDrawn="1"/>
        </p:nvSpPr>
        <p:spPr>
          <a:xfrm>
            <a:off x="838199" y="156601"/>
            <a:ext cx="444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Book Antiqua" panose="02040602050305030304" pitchFamily="18" charset="0"/>
              </a:rPr>
              <a:t>КАЗАНСКИЙ ГОСУДАРСТВЕННЫЙ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6908800" y="156601"/>
            <a:ext cx="444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Book Antiqua" panose="02040602050305030304" pitchFamily="18" charset="0"/>
              </a:rPr>
              <a:t>МЕДИЦИНСКИЙ УНИВЕРСИТЕТ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t="25164" r="68316" b="37465"/>
          <a:stretch/>
        </p:blipFill>
        <p:spPr>
          <a:xfrm>
            <a:off x="5729308" y="0"/>
            <a:ext cx="682582" cy="67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2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14" name="Прямоугольный треугольник 13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" name="Прямая соединительная линия 14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3333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Группа 10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12" name="Прямоугольный треугольник 11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187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9" name="Группа 8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10" name="Прямоугольный треугольник 9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986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9" name="Прямоугольный треугольник 8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367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t>27.09.2024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grpSp>
        <p:nvGrpSpPr>
          <p:cNvPr id="6" name="Группа 5"/>
          <p:cNvGrpSpPr/>
          <p:nvPr userDrawn="1"/>
        </p:nvGrpSpPr>
        <p:grpSpPr>
          <a:xfrm rot="10800000" flipH="1">
            <a:off x="9170688" y="5123543"/>
            <a:ext cx="3021312" cy="1734457"/>
            <a:chOff x="8366975" y="0"/>
            <a:chExt cx="3825025" cy="2195848"/>
          </a:xfrm>
        </p:grpSpPr>
        <p:sp>
          <p:nvSpPr>
            <p:cNvPr id="7" name="Прямоугольный треугольник 6"/>
            <p:cNvSpPr/>
            <p:nvPr userDrawn="1"/>
          </p:nvSpPr>
          <p:spPr>
            <a:xfrm rot="10800000">
              <a:off x="8366975" y="0"/>
              <a:ext cx="3825025" cy="2195848"/>
            </a:xfrm>
            <a:prstGeom prst="rtTriangle">
              <a:avLst/>
            </a:prstGeom>
            <a:solidFill>
              <a:srgbClr val="71A9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 userDrawn="1"/>
          </p:nvCxnSpPr>
          <p:spPr>
            <a:xfrm>
              <a:off x="9155285" y="0"/>
              <a:ext cx="1216057" cy="69810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 userDrawn="1"/>
          </p:nvCxnSpPr>
          <p:spPr>
            <a:xfrm>
              <a:off x="9767992" y="0"/>
              <a:ext cx="1934029" cy="111027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83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3" b="3603"/>
          <a:stretch/>
        </p:blipFill>
        <p:spPr>
          <a:xfrm>
            <a:off x="-956" y="-21771"/>
            <a:ext cx="12192956" cy="6879771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697920" y="4331380"/>
            <a:ext cx="8795203" cy="2207532"/>
          </a:xfrm>
          <a:prstGeom prst="rect">
            <a:avLst/>
          </a:prstGeom>
          <a:solidFill>
            <a:srgbClr val="1B97C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Book Antiqua" panose="02040602050305030304" pitchFamily="18" charset="0"/>
                <a:ea typeface="Blogger Sans" panose="02000506030000020004" pitchFamily="50" charset="0"/>
              </a:rPr>
              <a:t>Благодарим</a:t>
            </a:r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 </a:t>
            </a:r>
          </a:p>
          <a:p>
            <a:pPr algn="ctr"/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за внимание!</a:t>
            </a:r>
            <a:endParaRPr lang="ru-RU" sz="6000" dirty="0">
              <a:latin typeface="Book Antiqua" panose="02040602050305030304" pitchFamily="18" charset="0"/>
              <a:ea typeface="Blogger Sans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75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3" b="3603"/>
          <a:stretch/>
        </p:blipFill>
        <p:spPr>
          <a:xfrm>
            <a:off x="-956" y="-21771"/>
            <a:ext cx="12192956" cy="6879771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CCCA-D0D7-4190-95BA-5D08F8F72979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697920" y="4331380"/>
            <a:ext cx="8795203" cy="2207532"/>
          </a:xfrm>
          <a:prstGeom prst="rect">
            <a:avLst/>
          </a:prstGeom>
          <a:solidFill>
            <a:srgbClr val="1B97C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Book Antiqua" panose="02040602050305030304" pitchFamily="18" charset="0"/>
                <a:ea typeface="Blogger Sans" panose="02000506030000020004" pitchFamily="50" charset="0"/>
              </a:rPr>
              <a:t>Благодарю</a:t>
            </a:r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 </a:t>
            </a:r>
          </a:p>
          <a:p>
            <a:pPr algn="ctr"/>
            <a:r>
              <a:rPr lang="ru-RU" sz="6000" baseline="0" dirty="0">
                <a:latin typeface="Book Antiqua" panose="02040602050305030304" pitchFamily="18" charset="0"/>
                <a:ea typeface="Blogger Sans" panose="02000506030000020004" pitchFamily="50" charset="0"/>
              </a:rPr>
              <a:t>за внимание!</a:t>
            </a:r>
            <a:endParaRPr lang="ru-RU" sz="6000" dirty="0">
              <a:latin typeface="Book Antiqua" panose="02040602050305030304" pitchFamily="18" charset="0"/>
              <a:ea typeface="Blogger Sans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3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65915"/>
            <a:ext cx="10515600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737600" y="6356350"/>
            <a:ext cx="130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logger Sans" panose="02000506030000020004" pitchFamily="50" charset="0"/>
                <a:ea typeface="Blogger Sans" panose="02000506030000020004" pitchFamily="50" charset="0"/>
              </a:defRPr>
            </a:lvl1pPr>
          </a:lstStyle>
          <a:p>
            <a:fld id="{007BCCCA-D0D7-4190-95BA-5D08F8F72979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91774" y="6356350"/>
            <a:ext cx="96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DC6B-32C4-4B33-B068-5484795C4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9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logger Sans Light" panose="02000506030000020004" pitchFamily="50" charset="0"/>
          <a:ea typeface="Blogger Sans Light" panose="02000506030000020004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403070348/paragraph/1194/doclist/925/2/0/0/JTVCJTdCJTIybmVlZF9jb3JyZWN0aW9uJTIyJTNBZmFsc2UlMkMlMjJjb250ZXh0JTIyJTNBJTIyQy5wZXJmcmluZ2VucyUyMiU3RCU1RA==" TargetMode="External"/><Relationship Id="rId2" Type="http://schemas.openxmlformats.org/officeDocument/2006/relationships/hyperlink" Target="https://internet.garant.ru/#/document/70106650/paragraph/1667/doclist/925/1/0/0/JTVCJTdCJTIybmVlZF9jb3JyZWN0aW9uJTIyJTNBZmFsc2UlMkMlMjJjb250ZXh0JTIyJTNBJTIyQy5wZXJmcmluZ2VucyUyMiU3RCU1RA==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ternet.garant.ru/#/document/71633186/paragraph/888/doclist/925/4/0/0/JTVCJTdCJTIybmVlZF9jb3JyZWN0aW9uJTIyJTNBZmFsc2UlMkMlMjJjb250ZXh0JTIyJTNBJTIyQy5wZXJmcmluZ2VucyUyMiU3RCU1RA==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internet.garant.ru/#/document/401581548/entry/401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acillus" TargetMode="External"/><Relationship Id="rId2" Type="http://schemas.openxmlformats.org/officeDocument/2006/relationships/hyperlink" Target="https://en.wikipedia.org/wiki/Gram-positive_bacteri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Blood_agar" TargetMode="External"/><Relationship Id="rId4" Type="http://schemas.openxmlformats.org/officeDocument/2006/relationships/hyperlink" Target="https://en.wikipedia.org/wiki/Latin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en.wikipedia.org/wiki/Bacillota" TargetMode="External"/><Relationship Id="rId7" Type="http://schemas.openxmlformats.org/officeDocument/2006/relationships/hyperlink" Target="https://en.wikipedia.org/wiki/Bacillus" TargetMode="External"/><Relationship Id="rId2" Type="http://schemas.openxmlformats.org/officeDocument/2006/relationships/hyperlink" Target="https://en.wikipedia.org/wiki/Bacteri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Bacillaceae" TargetMode="External"/><Relationship Id="rId5" Type="http://schemas.openxmlformats.org/officeDocument/2006/relationships/hyperlink" Target="https://en.wikipedia.org/wiki/Bacillales" TargetMode="External"/><Relationship Id="rId4" Type="http://schemas.openxmlformats.org/officeDocument/2006/relationships/hyperlink" Target="https://en.wikipedia.org/wiki/Bacilli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acillu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Biofilm" TargetMode="External"/><Relationship Id="rId5" Type="http://schemas.openxmlformats.org/officeDocument/2006/relationships/hyperlink" Target="https://en.wikipedia.org/wiki/Bacterial_spore" TargetMode="External"/><Relationship Id="rId4" Type="http://schemas.openxmlformats.org/officeDocument/2006/relationships/hyperlink" Target="https://en.wikipedia.org/wiki/Endospor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acultative_anaerobe" TargetMode="External"/><Relationship Id="rId2" Type="http://schemas.openxmlformats.org/officeDocument/2006/relationships/hyperlink" Target="https://en.wikipedia.org/wiki/Anaerobic_organis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Mesophile" TargetMode="External"/><Relationship Id="rId4" Type="http://schemas.openxmlformats.org/officeDocument/2006/relationships/hyperlink" Target="https://en.wikipedia.org/wiki/Facultative_anaerobic_organism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ecithinas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en.wikipedia.org/wiki/Selective_medium" TargetMode="External"/><Relationship Id="rId4" Type="http://schemas.openxmlformats.org/officeDocument/2006/relationships/hyperlink" Target="https://en.wikipedia.org/wiki/Mannito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oges%E2%80%93Proskauer_test" TargetMode="External"/><Relationship Id="rId7" Type="http://schemas.openxmlformats.org/officeDocument/2006/relationships/hyperlink" Target="https://en.wikipedia.org/wiki/Citrate" TargetMode="External"/><Relationship Id="rId2" Type="http://schemas.openxmlformats.org/officeDocument/2006/relationships/hyperlink" Target="https://en.wikipedia.org/wiki/Anaerobic_organis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Tyrosine" TargetMode="External"/><Relationship Id="rId5" Type="http://schemas.openxmlformats.org/officeDocument/2006/relationships/hyperlink" Target="https://en.wikipedia.org/wiki/Nitrogen_fixation" TargetMode="External"/><Relationship Id="rId4" Type="http://schemas.openxmlformats.org/officeDocument/2006/relationships/hyperlink" Target="https://en.wikipedia.org/wiki/Hydrolysis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ytotoxin" TargetMode="External"/><Relationship Id="rId3" Type="http://schemas.openxmlformats.org/officeDocument/2006/relationships/hyperlink" Target="https://en.wikipedia.org/wiki/Virulence_factor" TargetMode="External"/><Relationship Id="rId7" Type="http://schemas.openxmlformats.org/officeDocument/2006/relationships/hyperlink" Target="https://en.wikipedia.org/wiki/Enterotoxin" TargetMode="External"/><Relationship Id="rId2" Type="http://schemas.openxmlformats.org/officeDocument/2006/relationships/hyperlink" Target="https://en.wikipedia.org/wiki/Soi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Hemolysin" TargetMode="External"/><Relationship Id="rId5" Type="http://schemas.openxmlformats.org/officeDocument/2006/relationships/hyperlink" Target="https://en.wikipedia.org/wiki/Metalloproteinase" TargetMode="External"/><Relationship Id="rId4" Type="http://schemas.openxmlformats.org/officeDocument/2006/relationships/hyperlink" Target="https://en.wikipedia.org/wiki/Phospholipase_C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403070348/paragraph/1129/doclist/2634/5/0/0/JTVCJTdCJTIybmVlZF9jb3JyZWN0aW9uJTIyJTNBZmFsc2UlMkMlMjJjb250ZXh0JTIyJTNBJTIyQi5jZXJldXMlMjIlN0QlNUQ=" TargetMode="External"/><Relationship Id="rId2" Type="http://schemas.openxmlformats.org/officeDocument/2006/relationships/hyperlink" Target="https://internet.garant.ru/#/document/70106650/paragraph/924/doclist/2634/4/0/0/JTVCJTdCJTIybmVlZF9jb3JyZWN0aW9uJTIyJTNBZmFsc2UlMkMlMjJjb250ZXh0JTIyJTNBJTIyQi5jZXJldXMlMjIlN0QlNUQ=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ternet.garant.ru/#/document/71633186/paragraph/880/doclist/2634/8/0/0/JTVCJTdCJTIybmVlZF9jb3JyZWN0aW9uJTIyJTNBZmFsc2UlMkMlMjJjb250ZXh0JTIyJTNBJTIyQi5jZXJldXMlMjIlN0QlNUQ=" TargetMode="External"/><Relationship Id="rId4" Type="http://schemas.openxmlformats.org/officeDocument/2006/relationships/hyperlink" Target="https://internet.garant.ru/#/document/70471394/paragraph/803/doclist/2634/7/0/0/JTVCJTdCJTIybmVlZF9jb3JyZWN0aW9uJTIyJTNBZmFsc2UlMkMlMjJjb250ZXh0JTIyJTNBJTIyQi5jZXJldXMlMjIlN0QlNUQ=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internet.garant.ru/#/document/400342149/paragraph/12271/doclist/2634/9/0/0/JTVCJTdCJTIybmVlZF9jb3JyZWN0aW9uJTIyJTNBZmFsc2UlMkMlMjJjb250ZXh0JTIyJTNBJTIyQi5jZXJldXMlMjIlN0QlNUQ=" TargetMode="Externa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Микробиология инфекций</a:t>
            </a:r>
            <a:r>
              <a:rPr lang="ru-RU" sz="3200"/>
              <a:t>, вызываемых представителями </a:t>
            </a:r>
            <a:r>
              <a:rPr lang="ru-RU" sz="3200" dirty="0"/>
              <a:t>спорообразующих анаэробов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Зав. каф. микробиологии имени академика В.М. Аристовского д.м.н. ИСАЕВА Гузель Шавхатовна </a:t>
            </a:r>
          </a:p>
        </p:txBody>
      </p:sp>
    </p:spTree>
    <p:extLst>
      <p:ext uri="{BB962C8B-B14F-4D97-AF65-F5344CB8AC3E}">
        <p14:creationId xmlns:p14="http://schemas.microsoft.com/office/powerpoint/2010/main" val="36506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0C46F-5627-E033-233D-EA0227E0F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Факторы патогенности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C6B5A-1C5C-49A9-C302-4DFF37D2D3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 algn="just" hangingPunct="0">
              <a:lnSpc>
                <a:spcPct val="14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 (альфа), β (бета), γ (гамма) –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лецитиназа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лейкоцидин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</a:p>
          <a:p>
            <a:pPr marL="342900" lvl="0" indent="-342900" algn="just" hangingPunct="0">
              <a:lnSpc>
                <a:spcPct val="14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δ (дельта) – гемолизин;</a:t>
            </a:r>
          </a:p>
          <a:p>
            <a:pPr marL="342900" lvl="0" indent="-342900" algn="just" hangingPunct="0">
              <a:lnSpc>
                <a:spcPct val="14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 (эпсилон) – липаза;</a:t>
            </a:r>
          </a:p>
          <a:p>
            <a:pPr marL="342900" lvl="0" indent="-342900" algn="just" hangingPunct="0">
              <a:lnSpc>
                <a:spcPct val="14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ζ (зета) –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желатиназа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 hangingPunct="0">
              <a:lnSpc>
                <a:spcPct val="14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η (эта) –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тропомиозиназа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 hangingPunct="0">
              <a:lnSpc>
                <a:spcPct val="14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θ (тета) –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эластаза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4B4DCA-A1FA-AB57-B194-CDF324B730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 algn="just" hangingPunct="0">
              <a:lnSpc>
                <a:spcPct val="14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ι (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иота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– фибринолизин;</a:t>
            </a:r>
          </a:p>
          <a:p>
            <a:pPr marL="342900" lvl="0" indent="-342900" algn="just" hangingPunct="0">
              <a:lnSpc>
                <a:spcPct val="14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κ (каппа) –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коллагеназа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 hangingPunct="0">
              <a:lnSpc>
                <a:spcPct val="14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λ (лямбда) –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протеиназа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 hangingPunct="0">
              <a:lnSpc>
                <a:spcPct val="14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μ (мю) –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гиалуронидаза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 hangingPunct="0">
              <a:lnSpc>
                <a:spcPct val="14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ν (ню) – ДНК-аза.</a:t>
            </a:r>
          </a:p>
          <a:p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Энтеротоксину серотипов А и С </a:t>
            </a:r>
          </a:p>
          <a:p>
            <a:pPr marL="0" indent="0">
              <a:buNone/>
            </a:pPr>
            <a:r>
              <a:rPr lang="en-US" sz="28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28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р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erfringens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337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DD781-8F77-F9A6-80DE-89EF46FBD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Эпидемиология газовой гангрены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F2FD0-5EA3-58FF-B0B9-36E59E0415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Сапронозная</a:t>
            </a:r>
            <a:r>
              <a:rPr lang="ru-RU" dirty="0"/>
              <a:t> инфекция</a:t>
            </a:r>
          </a:p>
          <a:p>
            <a:r>
              <a:rPr lang="ru-RU" dirty="0" err="1"/>
              <a:t>Клостридии</a:t>
            </a:r>
            <a:r>
              <a:rPr lang="ru-RU" dirty="0"/>
              <a:t> – представители </a:t>
            </a:r>
            <a:r>
              <a:rPr lang="ru-RU" dirty="0" err="1"/>
              <a:t>нормофлоры</a:t>
            </a:r>
            <a:r>
              <a:rPr lang="ru-RU" dirty="0"/>
              <a:t> кишечника животных и человека. </a:t>
            </a:r>
          </a:p>
          <a:p>
            <a:r>
              <a:rPr lang="ru-RU" dirty="0"/>
              <a:t>Резервуар : почва </a:t>
            </a:r>
          </a:p>
          <a:p>
            <a:r>
              <a:rPr lang="ru-RU" dirty="0"/>
              <a:t>Экзогенная инфекция.  Путь передачи: контактный – раневой, инъекционный. </a:t>
            </a:r>
          </a:p>
          <a:p>
            <a:r>
              <a:rPr lang="ru-RU" dirty="0"/>
              <a:t>Эндогенная инфекция из собственной микрофлоры при операциях или проникающих ранениях в брюшной полости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509B73-1A93-932E-C08B-8ADD5BB0C7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С</a:t>
            </a:r>
            <a:r>
              <a:rPr lang="en-US" dirty="0"/>
              <a:t>.perfringens </a:t>
            </a:r>
            <a:r>
              <a:rPr lang="ru-RU" dirty="0"/>
              <a:t>серотипы </a:t>
            </a:r>
            <a:r>
              <a:rPr lang="ru-RU" dirty="0" err="1"/>
              <a:t>АиС</a:t>
            </a:r>
            <a:r>
              <a:rPr lang="ru-RU" dirty="0"/>
              <a:t> могут вызывать пищевые отравления за счет выработки энтеротоксинов </a:t>
            </a:r>
          </a:p>
        </p:txBody>
      </p:sp>
    </p:spTree>
    <p:extLst>
      <p:ext uri="{BB962C8B-B14F-4D97-AF65-F5344CB8AC3E}">
        <p14:creationId xmlns:p14="http://schemas.microsoft.com/office/powerpoint/2010/main" val="3709732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38394-6777-06F3-00E3-744E34AE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культивирования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F0A11E-7058-0D7F-CD07-E2464B6DE7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19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CB304F44-58AA-E3CC-92BB-9B07C0D355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3221" y="1791376"/>
            <a:ext cx="5181600" cy="23957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759841-B558-9C3E-D91C-BE950555B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726" y="4001293"/>
            <a:ext cx="2613797" cy="25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89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0B8A5-1BC7-EF69-ED7B-E466C73E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Экспресс – методы выявления </a:t>
            </a:r>
            <a:r>
              <a:rPr lang="en-US" dirty="0" err="1"/>
              <a:t>C.perfringens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D65C6C-A161-6706-176B-B1E699D746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199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EFAA23C4-A35E-C2DC-0522-2DFBF83BF7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ru-RU" dirty="0"/>
              <a:t>рост на среде </a:t>
            </a:r>
            <a:r>
              <a:rPr lang="ru-RU" dirty="0" err="1"/>
              <a:t>Китта</a:t>
            </a:r>
            <a:r>
              <a:rPr lang="ru-RU" dirty="0"/>
              <a:t> –</a:t>
            </a:r>
            <a:r>
              <a:rPr lang="ru-RU" dirty="0" err="1"/>
              <a:t>Тароцци</a:t>
            </a:r>
            <a:r>
              <a:rPr lang="ru-RU" dirty="0"/>
              <a:t> через 1-3 часа с образованием газа и помутнения</a:t>
            </a:r>
          </a:p>
          <a:p>
            <a:r>
              <a:rPr lang="ru-RU" dirty="0"/>
              <a:t>2. «штормовая реакция» через 1-3 часа после посева</a:t>
            </a:r>
          </a:p>
          <a:p>
            <a:r>
              <a:rPr lang="ru-RU" dirty="0"/>
              <a:t>3. При росте на среде Вильсона –Блэра через 4-6 часов – почернение среды т разрыв столбика агара </a:t>
            </a:r>
          </a:p>
        </p:txBody>
      </p:sp>
    </p:spTree>
    <p:extLst>
      <p:ext uri="{BB962C8B-B14F-4D97-AF65-F5344CB8AC3E}">
        <p14:creationId xmlns:p14="http://schemas.microsoft.com/office/powerpoint/2010/main" val="1011529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DCBF4-AD0C-10C3-4825-2C70644B0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Определение чувствительности к АМП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7BB933-2187-FE7D-1574-86160214AB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С</a:t>
            </a:r>
            <a:r>
              <a:rPr lang="en-US" dirty="0" err="1"/>
              <a:t>lostridioides</a:t>
            </a:r>
            <a:r>
              <a:rPr lang="en-US" dirty="0"/>
              <a:t> difficile – </a:t>
            </a:r>
            <a:r>
              <a:rPr lang="ru-RU" dirty="0"/>
              <a:t>возбудитель </a:t>
            </a:r>
            <a:r>
              <a:rPr lang="ru-RU" dirty="0" err="1"/>
              <a:t>антибиотикоассоциированной</a:t>
            </a:r>
            <a:r>
              <a:rPr lang="ru-RU" dirty="0"/>
              <a:t> диареи и псевдомембранозного колита. Заболевание развивается в виде дисбактериоза как осложнение при нерациональной антибиотикотерапии. Процесс сопровождается размножением в кишечнике </a:t>
            </a:r>
            <a:r>
              <a:rPr lang="ru-RU" dirty="0" err="1"/>
              <a:t>антибиотикоустойчивых</a:t>
            </a:r>
            <a:r>
              <a:rPr lang="ru-RU" dirty="0"/>
              <a:t> </a:t>
            </a:r>
            <a:r>
              <a:rPr lang="en-US" i="1" dirty="0" err="1"/>
              <a:t>C.difficile</a:t>
            </a:r>
            <a:r>
              <a:rPr lang="ru-RU" dirty="0"/>
              <a:t>, продуцирующих токсины, разрушающие эпителий с образованием пленки из фибрина и слизи. 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9EDFFC-0AAA-9F07-4B3B-71F4901D11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Среди анаэробов повышенной резистентностью к АМП обладают </a:t>
            </a:r>
            <a:r>
              <a:rPr lang="en-US" dirty="0" err="1"/>
              <a:t>C.difficile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ru-RU" dirty="0" err="1"/>
              <a:t>клостридии</a:t>
            </a:r>
            <a:r>
              <a:rPr lang="ru-RU" dirty="0"/>
              <a:t>, относящиеся к </a:t>
            </a:r>
            <a:r>
              <a:rPr lang="en-US" dirty="0"/>
              <a:t>RIC </a:t>
            </a:r>
            <a:r>
              <a:rPr lang="ru-RU" dirty="0"/>
              <a:t>группе (</a:t>
            </a:r>
            <a:r>
              <a:rPr lang="en-US" dirty="0" err="1"/>
              <a:t>C.ramosum</a:t>
            </a:r>
            <a:r>
              <a:rPr lang="en-US" dirty="0"/>
              <a:t>, </a:t>
            </a:r>
            <a:r>
              <a:rPr lang="en-US" dirty="0" err="1"/>
              <a:t>C.innocuum</a:t>
            </a:r>
            <a:r>
              <a:rPr lang="en-US" dirty="0"/>
              <a:t>, </a:t>
            </a:r>
            <a:r>
              <a:rPr lang="en-US" dirty="0" err="1"/>
              <a:t>C.clostrodioforme</a:t>
            </a:r>
            <a:r>
              <a:rPr lang="en-US" dirty="0"/>
              <a:t>)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5DA21F-A7A1-0C16-E4A9-DAE3C3D4F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959" y="4001294"/>
            <a:ext cx="4572396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0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0492D-F940-4210-1D73-589548DE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Определение чувствительности к АМП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FF412E-5341-CA93-CA19-9FEA9BB91B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CLCI </a:t>
            </a:r>
            <a:r>
              <a:rPr lang="ru-RU" dirty="0"/>
              <a:t>рекомендует проводить определение МПК методом </a:t>
            </a:r>
            <a:r>
              <a:rPr lang="ru-RU" dirty="0" err="1"/>
              <a:t>микроразведений</a:t>
            </a:r>
            <a:r>
              <a:rPr lang="ru-RU" dirty="0"/>
              <a:t> в бульоне или методом разведений в агаре с использованием бульона (агара)  для </a:t>
            </a:r>
            <a:r>
              <a:rPr lang="ru-RU" dirty="0" err="1"/>
              <a:t>бруцелл</a:t>
            </a:r>
            <a:r>
              <a:rPr lang="ru-RU" dirty="0"/>
              <a:t> с добавлением 5мг/л гемина, 1 мг/л витамина К, 5% лошадиной крови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C34196-8648-13DD-D252-266015F6D2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EUCAST </a:t>
            </a:r>
            <a:r>
              <a:rPr lang="ru-RU" dirty="0"/>
              <a:t>для определения чувствительности к АМП рекомендует использовать агар или бульон Мюллера-Хинтона с добавлением 5% </a:t>
            </a:r>
            <a:r>
              <a:rPr lang="ru-RU" dirty="0" err="1"/>
              <a:t>дефинибринированной</a:t>
            </a:r>
            <a:r>
              <a:rPr lang="ru-RU" dirty="0"/>
              <a:t> лошадиной крови и 20мл/л НАД. Рекомендуется метод МПК или Е-тест. </a:t>
            </a:r>
          </a:p>
        </p:txBody>
      </p:sp>
    </p:spTree>
    <p:extLst>
      <p:ext uri="{BB962C8B-B14F-4D97-AF65-F5344CB8AC3E}">
        <p14:creationId xmlns:p14="http://schemas.microsoft.com/office/powerpoint/2010/main" val="2237939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D14D0-B66C-7FAF-AB48-6510F9E6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Лабораторная </a:t>
            </a:r>
            <a:r>
              <a:rPr lang="ru-RU" dirty="0" err="1"/>
              <a:t>диагнстика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61CC98-5D5A-6EAF-C335-E0FC0E5FA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Бактериоскопический</a:t>
            </a:r>
            <a:r>
              <a:rPr lang="ru-RU" dirty="0"/>
              <a:t> метод и РИФ</a:t>
            </a:r>
          </a:p>
          <a:p>
            <a:r>
              <a:rPr lang="ru-RU" dirty="0"/>
              <a:t>Бактериологический </a:t>
            </a:r>
          </a:p>
          <a:p>
            <a:r>
              <a:rPr lang="ru-RU" dirty="0"/>
              <a:t>Серологический – определение токсинов в РНГА, ИФА, латекс-агглютинации</a:t>
            </a:r>
          </a:p>
          <a:p>
            <a:r>
              <a:rPr lang="ru-RU" dirty="0"/>
              <a:t>Биологический РН на белых мышах </a:t>
            </a:r>
            <a:endParaRPr lang="en-US" dirty="0"/>
          </a:p>
          <a:p>
            <a:r>
              <a:rPr lang="ru-RU" dirty="0"/>
              <a:t>ИХА, ПЦР для определения токсинов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37C0A5-5E7C-DE14-71BD-D78707B4A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328" y="3551066"/>
            <a:ext cx="2698072" cy="29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51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27158-93EF-54CA-ECF3-036DBDAF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/>
              <a:t>Сульфитредуцирующие</a:t>
            </a:r>
            <a:r>
              <a:rPr lang="ru-RU" sz="3200" dirty="0"/>
              <a:t> </a:t>
            </a:r>
            <a:r>
              <a:rPr lang="ru-RU" sz="3200" dirty="0" err="1"/>
              <a:t>клостридии</a:t>
            </a:r>
            <a:r>
              <a:rPr lang="ru-RU" sz="3200" dirty="0"/>
              <a:t> – санитарно-показательные микроорганизмы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216381-6031-8263-7447-098D458EE4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Количественному учету при исследовании объектов окружающей среды – пищевых продуктов, почвы, воды открытых водоемов и лечебных грязей -  подлежат </a:t>
            </a:r>
            <a:r>
              <a:rPr lang="ru-RU" dirty="0" err="1"/>
              <a:t>сульфитредуцирующие</a:t>
            </a:r>
            <a:r>
              <a:rPr lang="ru-RU" dirty="0"/>
              <a:t> </a:t>
            </a:r>
            <a:r>
              <a:rPr lang="ru-RU" dirty="0" err="1"/>
              <a:t>клостридии</a:t>
            </a:r>
            <a:r>
              <a:rPr lang="ru-RU" dirty="0"/>
              <a:t> -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C1435D-399A-1D42-2BC2-8B0C11C7AE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Для их выделения и подсчета используются дифференциально-диагностические среды, основанные на способности восстанавливать сульфиты: железо-сульфитный агар, сульфитный агар, среда Вильсона –</a:t>
            </a:r>
            <a:r>
              <a:rPr lang="ru-RU" dirty="0" err="1"/>
              <a:t>Блера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41397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403D9-F471-90E2-3938-8D5A53481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документы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6AB9AB-3A8B-3615-AE31-9692C7D05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0" i="0" u="none" strike="noStrike" dirty="0">
                <a:solidFill>
                  <a:srgbClr val="CC3333"/>
                </a:solidFill>
                <a:effectLst/>
                <a:latin typeface="PT Serif" panose="020A0603040505020204" pitchFamily="18" charset="-52"/>
                <a:hlinkClick r:id="rId2"/>
              </a:rPr>
              <a:t>Решение Комиссии Таможенного союза от 9 декабря 2011 г. N 880 "О принятии технического регламента Таможенного союза "О безопасности пищевой продукции" (с изменениями и дополнениями)</a:t>
            </a:r>
          </a:p>
          <a:p>
            <a:r>
              <a:rPr lang="ru-RU" b="0" i="0" u="none" strike="noStrike" dirty="0">
                <a:solidFill>
                  <a:srgbClr val="CC3333"/>
                </a:solidFill>
                <a:effectLst/>
                <a:latin typeface="PT Serif" panose="020A0603040505020204" pitchFamily="18" charset="-52"/>
                <a:hlinkClick r:id="rId3"/>
              </a:rPr>
              <a:t>Решение Совета Евразийской экономической комиссии от 29 октября 2021 г. N 110 "О техническом регламенте Евразийского экономического союза "О безопасности мяса птицы и продукции его переработки" (с изменениями и дополнениями)</a:t>
            </a:r>
          </a:p>
          <a:p>
            <a:r>
              <a:rPr lang="ru-RU" b="0" i="0" u="none" strike="noStrike" dirty="0">
                <a:solidFill>
                  <a:srgbClr val="CC3333"/>
                </a:solidFill>
                <a:effectLst/>
                <a:latin typeface="PT Serif" panose="020A0603040505020204" pitchFamily="18" charset="-52"/>
                <a:hlinkClick r:id="rId4"/>
              </a:rPr>
              <a:t>Решение Совета Евразийской экономической комиссии от 18 октября 2016 г. N 162 "О техническом регламенте Евразийского экономического союза "О безопасности рыбы и рыбной продукции"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62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DB6861-05E6-F713-AB81-1491EEA4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Методические документы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FF82F1-708D-2557-1797-65B659E1D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Методические указания МУК 4.2.3695-21</a:t>
            </a:r>
            <a:r>
              <a:rPr lang="ru-RU" b="0" i="0" u="none" strike="noStrike" dirty="0">
                <a:solidFill>
                  <a:srgbClr val="3272C0"/>
                </a:solidFill>
                <a:effectLst/>
                <a:latin typeface="PT Serif" panose="020A0603040505020204" pitchFamily="18" charset="-52"/>
                <a:hlinkClick r:id="rId2"/>
              </a:rPr>
              <a:t>*</a:t>
            </a:r>
            <a:br>
              <a:rPr lang="ru-RU" dirty="0"/>
            </a:b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4.2. Методы контроля. Биологические и микробиологические факторы. Методы микробиологического контроля почвы</a:t>
            </a:r>
            <a:br>
              <a:rPr lang="ru-RU" dirty="0"/>
            </a:b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(утв. Федеральной службой по надзору в сфере защиты прав потребителей и благополучия человека 2 июня 2021 г.)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3188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Таксономия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Тип: </a:t>
            </a:r>
            <a:r>
              <a:rPr lang="en-US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Bacillota</a:t>
            </a:r>
            <a:endParaRPr lang="ru-RU" sz="18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Семейство: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Clostridiaceae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Виды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Cl. perfringens, Cl.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septicum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Cl.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novyi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Cl.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sordellii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Cl.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sporogenes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Cl.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fallax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Cl.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Bifermentans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40000"/>
              </a:lnSpc>
              <a:spcAft>
                <a:spcPts val="800"/>
              </a:spcAft>
            </a:pPr>
            <a:br>
              <a:rPr lang="ru-RU" sz="1800" b="1" i="0" dirty="0">
                <a:effectLst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383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F1990-99CD-A719-6CE2-7C4154EDA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Морфологические свойства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88AA5-4F5F-C1A0-6F90-BABFAD696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C. </a:t>
            </a:r>
            <a:r>
              <a:rPr lang="ru-RU" dirty="0" err="1"/>
              <a:t>botulinum</a:t>
            </a:r>
            <a:r>
              <a:rPr lang="ru-RU" dirty="0"/>
              <a:t> – грамположительные палочковидные спорообразующие подвижные бактерии, принадлежащие к роду </a:t>
            </a:r>
            <a:r>
              <a:rPr lang="ru-RU" dirty="0" err="1"/>
              <a:t>Clostridium</a:t>
            </a:r>
            <a:r>
              <a:rPr lang="ru-RU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09935C-98AE-D358-34CE-304714234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098" y="3293616"/>
            <a:ext cx="4307375" cy="31733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0A6B50-A19C-9320-B4A4-CE63E2293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738" y="3429000"/>
            <a:ext cx="3810000" cy="32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83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BBD472-BD45-8F04-3D01-5F56BADDC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Культуральные</a:t>
            </a:r>
            <a:r>
              <a:rPr lang="ru-RU" dirty="0"/>
              <a:t> свойства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6396CA-0061-9C60-BA0F-B1C6C645D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Строгий анаэроб</a:t>
            </a:r>
          </a:p>
          <a:p>
            <a:r>
              <a:rPr lang="ru-RU" dirty="0"/>
              <a:t>На кровяном агаре образует мелкие колонии сероватого цвета, окруженные зоной гемолиза</a:t>
            </a:r>
          </a:p>
          <a:p>
            <a:r>
              <a:rPr lang="ru-RU" dirty="0"/>
              <a:t>В столбике сахарного агара образует колонии </a:t>
            </a:r>
            <a:r>
              <a:rPr lang="en-US" dirty="0"/>
              <a:t>R </a:t>
            </a:r>
            <a:r>
              <a:rPr lang="ru-RU" dirty="0"/>
              <a:t>и </a:t>
            </a:r>
            <a:r>
              <a:rPr lang="en-US" dirty="0"/>
              <a:t>S </a:t>
            </a:r>
            <a:r>
              <a:rPr lang="ru-RU" dirty="0"/>
              <a:t>формы: в виде пушинок и чечевицеобразные </a:t>
            </a:r>
          </a:p>
          <a:p>
            <a:r>
              <a:rPr lang="ru-RU" dirty="0"/>
              <a:t>На </a:t>
            </a:r>
            <a:r>
              <a:rPr lang="ru-RU" dirty="0" err="1"/>
              <a:t>Китта-Тароцци</a:t>
            </a:r>
            <a:r>
              <a:rPr lang="ru-RU" dirty="0"/>
              <a:t> образует газ и помутнение </a:t>
            </a:r>
          </a:p>
          <a:p>
            <a:r>
              <a:rPr lang="ru-RU" dirty="0"/>
              <a:t>Длительность культивирования – 24 часа при температуре 28-35 градусов 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131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30195-6B8F-D266-20E9-B5D64AA2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Рост </a:t>
            </a:r>
            <a:r>
              <a:rPr lang="en-US" dirty="0" err="1"/>
              <a:t>C.botulinum</a:t>
            </a:r>
            <a:r>
              <a:rPr lang="ru-RU" dirty="0"/>
              <a:t> на питательных средах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1BA430D-4608-5ACD-84BE-653EE54E9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799" y="2327159"/>
            <a:ext cx="80962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71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31B6D-8080-BE5F-E97C-8391B9233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Биохимические свойства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B9D8DF-5A1A-9CBA-3CCC-96B06F4F5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Выраженные протеолитические свойства: образует </a:t>
            </a:r>
            <a:r>
              <a:rPr lang="ru-RU" dirty="0" err="1"/>
              <a:t>желатиназу</a:t>
            </a:r>
            <a:r>
              <a:rPr lang="ru-RU" dirty="0"/>
              <a:t>, </a:t>
            </a:r>
            <a:r>
              <a:rPr lang="ru-RU" dirty="0" err="1"/>
              <a:t>лецитиназу</a:t>
            </a:r>
            <a:r>
              <a:rPr lang="ru-RU" dirty="0"/>
              <a:t>, разлагает яичный белок, выделяет сероводород</a:t>
            </a:r>
          </a:p>
          <a:p>
            <a:r>
              <a:rPr lang="ru-RU" dirty="0"/>
              <a:t>Выраженные </a:t>
            </a:r>
            <a:r>
              <a:rPr lang="ru-RU" dirty="0" err="1"/>
              <a:t>сахаролитические</a:t>
            </a:r>
            <a:r>
              <a:rPr lang="ru-RU" dirty="0"/>
              <a:t> свойства </a:t>
            </a:r>
          </a:p>
          <a:p>
            <a:r>
              <a:rPr lang="ru-RU" dirty="0"/>
              <a:t>Идентификация основана на выявлении токсинов : по типу токсинов разделяют на 8 сероваров </a:t>
            </a:r>
          </a:p>
        </p:txBody>
      </p:sp>
    </p:spTree>
    <p:extLst>
      <p:ext uri="{BB962C8B-B14F-4D97-AF65-F5344CB8AC3E}">
        <p14:creationId xmlns:p14="http://schemas.microsoft.com/office/powerpoint/2010/main" val="1281357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967C0-B45F-A24F-8954-A401C186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Токсинообразование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61870C-A7C4-9568-6F15-A0442C653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Таксономическим признаком этих бактерий является их способность синтезировать ботулинический нейротоксин (ботулотоксин), вызывающий у человека и животных ботулизм. К настоящему времени у C. </a:t>
            </a:r>
            <a:r>
              <a:rPr lang="ru-RU" dirty="0" err="1"/>
              <a:t>botulinum</a:t>
            </a:r>
            <a:r>
              <a:rPr lang="ru-RU" dirty="0"/>
              <a:t> описаны и хорошо изучены семь типов ботулотоксинов: A, B, C, D, E, F и G. Недавно идентифицирован новый восьмой серотип токсина – Н-тип, называемый еще мозаичным токсином F/А. Серотипы токсинов A, B, E и F имеют подтипы.</a:t>
            </a:r>
          </a:p>
        </p:txBody>
      </p:sp>
    </p:spTree>
    <p:extLst>
      <p:ext uri="{BB962C8B-B14F-4D97-AF65-F5344CB8AC3E}">
        <p14:creationId xmlns:p14="http://schemas.microsoft.com/office/powerpoint/2010/main" val="4251763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225DF-69C0-E2F0-B916-DC0BDDC45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Токсинообразование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D01E45-ED14-A50A-724E-8C886885A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Помимо C. </a:t>
            </a:r>
            <a:r>
              <a:rPr lang="ru-RU" dirty="0" err="1"/>
              <a:t>botulinum</a:t>
            </a:r>
            <a:r>
              <a:rPr lang="ru-RU" dirty="0"/>
              <a:t>, ботулотоксины типов E и F продуцируют соответственно </a:t>
            </a:r>
            <a:r>
              <a:rPr lang="ru-RU" dirty="0" err="1"/>
              <a:t>клостридии</a:t>
            </a:r>
            <a:r>
              <a:rPr lang="ru-RU" dirty="0"/>
              <a:t> видов C. </a:t>
            </a:r>
            <a:r>
              <a:rPr lang="ru-RU" dirty="0" err="1"/>
              <a:t>argentinense</a:t>
            </a:r>
            <a:r>
              <a:rPr lang="ru-RU" dirty="0"/>
              <a:t>, C. </a:t>
            </a:r>
            <a:r>
              <a:rPr lang="ru-RU" dirty="0" err="1"/>
              <a:t>butyricum</a:t>
            </a:r>
            <a:r>
              <a:rPr lang="ru-RU" dirty="0"/>
              <a:t> и C. </a:t>
            </a:r>
            <a:r>
              <a:rPr lang="ru-RU" dirty="0" err="1"/>
              <a:t>baratii</a:t>
            </a:r>
            <a:r>
              <a:rPr lang="ru-RU" dirty="0"/>
              <a:t>. На основании типов и </a:t>
            </a:r>
            <a:r>
              <a:rPr lang="ru-RU" dirty="0" err="1"/>
              <a:t>субтипов</a:t>
            </a:r>
            <a:r>
              <a:rPr lang="ru-RU" dirty="0"/>
              <a:t> ботулотоксинов, </a:t>
            </a:r>
            <a:r>
              <a:rPr lang="ru-RU" dirty="0" err="1"/>
              <a:t>культуральных</a:t>
            </a:r>
            <a:r>
              <a:rPr lang="ru-RU" dirty="0"/>
              <a:t>, ферментативных и генетических свойств, а также особенностей экологии </a:t>
            </a:r>
            <a:r>
              <a:rPr lang="ru-RU" dirty="0" err="1"/>
              <a:t>ботулотоксинпродуцирующие</a:t>
            </a:r>
            <a:r>
              <a:rPr lang="ru-RU" dirty="0"/>
              <a:t> </a:t>
            </a:r>
            <a:r>
              <a:rPr lang="ru-RU" dirty="0" err="1"/>
              <a:t>клостридии</a:t>
            </a:r>
            <a:r>
              <a:rPr lang="ru-RU" dirty="0"/>
              <a:t> подразделяются на шесть фенотипических групп, существенно отличающихся друг от друга. </a:t>
            </a:r>
            <a:r>
              <a:rPr lang="ru-RU" dirty="0" err="1"/>
              <a:t>Клостридии</a:t>
            </a:r>
            <a:r>
              <a:rPr lang="ru-RU" dirty="0"/>
              <a:t> групп I, II, IV, V и VI вызывают ботулизм у человека, а группы III – у животных. Важно отметить, что C. </a:t>
            </a:r>
            <a:r>
              <a:rPr lang="ru-RU" dirty="0" err="1"/>
              <a:t>botulinum</a:t>
            </a:r>
            <a:r>
              <a:rPr lang="ru-RU" dirty="0"/>
              <a:t> фенотипических групп I, II и III генетически близки с </a:t>
            </a:r>
            <a:r>
              <a:rPr lang="ru-RU" dirty="0" err="1"/>
              <a:t>нетоксигенными</a:t>
            </a:r>
            <a:r>
              <a:rPr lang="ru-RU" dirty="0"/>
              <a:t> </a:t>
            </a:r>
            <a:r>
              <a:rPr lang="ru-RU" dirty="0" err="1"/>
              <a:t>клостридиями</a:t>
            </a:r>
            <a:r>
              <a:rPr lang="ru-RU" dirty="0"/>
              <a:t> соответственно видов C. </a:t>
            </a:r>
            <a:r>
              <a:rPr lang="ru-RU" dirty="0" err="1"/>
              <a:t>sporogenes</a:t>
            </a:r>
            <a:r>
              <a:rPr lang="ru-RU" dirty="0"/>
              <a:t>, C. </a:t>
            </a:r>
            <a:r>
              <a:rPr lang="ru-RU" dirty="0" err="1"/>
              <a:t>beijerinckii</a:t>
            </a:r>
            <a:r>
              <a:rPr lang="ru-RU" dirty="0"/>
              <a:t> и C. </a:t>
            </a:r>
            <a:r>
              <a:rPr lang="ru-RU" dirty="0" err="1"/>
              <a:t>novyi</a:t>
            </a:r>
            <a:r>
              <a:rPr lang="ru-RU" dirty="0"/>
              <a:t>, а токсин-образующий вид C. </a:t>
            </a:r>
            <a:r>
              <a:rPr lang="ru-RU" dirty="0" err="1"/>
              <a:t>argentinense</a:t>
            </a:r>
            <a:r>
              <a:rPr lang="ru-RU" dirty="0"/>
              <a:t> близок по свойствам к </a:t>
            </a:r>
            <a:r>
              <a:rPr lang="ru-RU" dirty="0" err="1"/>
              <a:t>нетоксигенным</a:t>
            </a:r>
            <a:r>
              <a:rPr lang="ru-RU" dirty="0"/>
              <a:t> </a:t>
            </a:r>
            <a:r>
              <a:rPr lang="ru-RU" dirty="0" err="1"/>
              <a:t>клостридиям</a:t>
            </a:r>
            <a:r>
              <a:rPr lang="ru-RU" dirty="0"/>
              <a:t> вида C. </a:t>
            </a:r>
            <a:r>
              <a:rPr lang="ru-RU" dirty="0" err="1"/>
              <a:t>subterminale</a:t>
            </a:r>
            <a:r>
              <a:rPr lang="ru-RU" dirty="0"/>
              <a:t>. Указанное родство между видами </a:t>
            </a:r>
            <a:r>
              <a:rPr lang="ru-RU" dirty="0" err="1"/>
              <a:t>клостридий</a:t>
            </a:r>
            <a:r>
              <a:rPr lang="ru-RU" dirty="0"/>
              <a:t> необходимо учитывать при </a:t>
            </a:r>
            <a:r>
              <a:rPr lang="ru-RU" dirty="0" err="1"/>
              <a:t>культуральных</a:t>
            </a:r>
            <a:r>
              <a:rPr lang="ru-RU" dirty="0"/>
              <a:t> методах выделения возбудителя ботулизма из исследуемого материала</a:t>
            </a:r>
          </a:p>
        </p:txBody>
      </p:sp>
    </p:spTree>
    <p:extLst>
      <p:ext uri="{BB962C8B-B14F-4D97-AF65-F5344CB8AC3E}">
        <p14:creationId xmlns:p14="http://schemas.microsoft.com/office/powerpoint/2010/main" val="1276645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DF90F-A1CA-07F6-FBBC-87A6BE427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Эпидемиология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155155-5473-BAEF-0D77-EDA184E3D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Сапронозная</a:t>
            </a:r>
            <a:r>
              <a:rPr lang="ru-RU" dirty="0"/>
              <a:t> инфекция </a:t>
            </a:r>
          </a:p>
          <a:p>
            <a:r>
              <a:rPr lang="ru-RU" dirty="0"/>
              <a:t>Резервуар: кишечник животных</a:t>
            </a:r>
          </a:p>
          <a:p>
            <a:r>
              <a:rPr lang="ru-RU" dirty="0"/>
              <a:t>Пути передачи: </a:t>
            </a:r>
          </a:p>
          <a:p>
            <a:r>
              <a:rPr lang="ru-RU" dirty="0"/>
              <a:t>Фекально-оральный: пищевой (чаще консервы овощные, </a:t>
            </a:r>
            <a:r>
              <a:rPr lang="ru-RU" dirty="0" err="1"/>
              <a:t>мясные,рыбные</a:t>
            </a:r>
            <a:r>
              <a:rPr lang="ru-RU" dirty="0"/>
              <a:t>, грибные). Различают младенческий ботулизм при добавлении в молоко младенцев других пищевых продуктов </a:t>
            </a:r>
          </a:p>
          <a:p>
            <a:r>
              <a:rPr lang="ru-RU" dirty="0"/>
              <a:t>Контактный: раневой </a:t>
            </a:r>
          </a:p>
          <a:p>
            <a:r>
              <a:rPr lang="ru-RU" dirty="0"/>
              <a:t>Ятрогенный: инъекции ботулотоксина с терапевтическими или косметологическими целями </a:t>
            </a:r>
          </a:p>
          <a:p>
            <a:r>
              <a:rPr lang="ru-RU" dirty="0"/>
              <a:t>Аэрозольный: может быть использован как оружие биотерроризма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33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74204-7FAF-8A98-4E34-5450CDBEC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Лабораторная диагностика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C1201-0AA2-88A6-319C-7446F3456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Биологический метод – «золотой» стандарт . </a:t>
            </a:r>
          </a:p>
          <a:p>
            <a:r>
              <a:rPr lang="ru-RU" dirty="0"/>
              <a:t>Проводится в лабораториях ООИ</a:t>
            </a:r>
          </a:p>
          <a:p>
            <a:r>
              <a:rPr lang="ru-RU" dirty="0"/>
              <a:t>Исследуют образцы крови больного, фекалии, содержимое ЖКТ, материал из раны, пищевые продукты</a:t>
            </a:r>
          </a:p>
          <a:p>
            <a:r>
              <a:rPr lang="ru-RU" dirty="0"/>
              <a:t>Мышам </a:t>
            </a:r>
            <a:r>
              <a:rPr lang="ru-RU" dirty="0" err="1"/>
              <a:t>внутрибрюшинно</a:t>
            </a:r>
            <a:r>
              <a:rPr lang="ru-RU" dirty="0"/>
              <a:t> вводят </a:t>
            </a:r>
            <a:r>
              <a:rPr lang="ru-RU" dirty="0" err="1"/>
              <a:t>биообразец</a:t>
            </a:r>
            <a:r>
              <a:rPr lang="ru-RU" dirty="0"/>
              <a:t> и наблюдают в течение 4 дней. Признаки развиваются через 6-24 часа. </a:t>
            </a:r>
          </a:p>
          <a:p>
            <a:r>
              <a:rPr lang="ru-RU" dirty="0"/>
              <a:t>Тип токсина определяют в реакции нейтрализации токсина антитоксическими поливалентными и </a:t>
            </a:r>
            <a:r>
              <a:rPr lang="ru-RU" dirty="0" err="1"/>
              <a:t>моновалентными</a:t>
            </a:r>
            <a:r>
              <a:rPr lang="ru-RU" dirty="0"/>
              <a:t> сыворотками.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8880B4-6B14-71AE-0364-F2D0010D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275" y="804816"/>
            <a:ext cx="3650426" cy="20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87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B79F1-1D51-661E-8A4C-A64EAB13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Лабораторная диагностика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A1AA57-AB1F-25C7-2543-306E5FE851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Для определения токсинов</a:t>
            </a:r>
          </a:p>
          <a:p>
            <a:r>
              <a:rPr lang="ru-RU" dirty="0"/>
              <a:t>Серологический метод : ИФА </a:t>
            </a:r>
          </a:p>
          <a:p>
            <a:r>
              <a:rPr lang="ru-RU" dirty="0" err="1"/>
              <a:t>ИммуноПЦР</a:t>
            </a:r>
            <a:endParaRPr lang="ru-RU" dirty="0"/>
          </a:p>
          <a:p>
            <a:r>
              <a:rPr lang="ru-RU" dirty="0"/>
              <a:t>ИХА</a:t>
            </a:r>
          </a:p>
          <a:p>
            <a:r>
              <a:rPr lang="ru-RU" dirty="0" err="1"/>
              <a:t>Эндопептидазный</a:t>
            </a:r>
            <a:r>
              <a:rPr lang="ru-RU" dirty="0"/>
              <a:t> тест </a:t>
            </a:r>
          </a:p>
          <a:p>
            <a:r>
              <a:rPr lang="ru-RU" dirty="0"/>
              <a:t>ПЦР </a:t>
            </a:r>
          </a:p>
          <a:p>
            <a:r>
              <a:rPr lang="ru-RU" dirty="0"/>
              <a:t>Секвенирование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882A54-09AC-8FF3-0FF3-58BF33DBF5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Бактериологический:</a:t>
            </a:r>
          </a:p>
          <a:p>
            <a:r>
              <a:rPr lang="ru-RU" dirty="0"/>
              <a:t>обогащение</a:t>
            </a:r>
          </a:p>
          <a:p>
            <a:r>
              <a:rPr lang="ru-RU" dirty="0"/>
              <a:t>культивирование на жидких питательных средах </a:t>
            </a:r>
          </a:p>
          <a:p>
            <a:r>
              <a:rPr lang="ru-RU" dirty="0"/>
              <a:t>культивирование на  плотных питательных средах</a:t>
            </a:r>
          </a:p>
          <a:p>
            <a:r>
              <a:rPr lang="ru-RU" dirty="0"/>
              <a:t>Идентификация по биохимическим свойствам</a:t>
            </a:r>
          </a:p>
          <a:p>
            <a:r>
              <a:rPr lang="ru-RU" dirty="0"/>
              <a:t>Определение </a:t>
            </a:r>
            <a:r>
              <a:rPr lang="ru-RU" dirty="0" err="1"/>
              <a:t>токсинообразования</a:t>
            </a:r>
            <a:r>
              <a:rPr lang="ru-RU" dirty="0"/>
              <a:t> (</a:t>
            </a:r>
            <a:r>
              <a:rPr lang="ru-RU" dirty="0" err="1"/>
              <a:t>биопроба</a:t>
            </a:r>
            <a:r>
              <a:rPr lang="ru-RU" dirty="0"/>
              <a:t>, ПЦР )</a:t>
            </a:r>
          </a:p>
        </p:txBody>
      </p:sp>
    </p:spTree>
    <p:extLst>
      <p:ext uri="{BB962C8B-B14F-4D97-AF65-F5344CB8AC3E}">
        <p14:creationId xmlns:p14="http://schemas.microsoft.com/office/powerpoint/2010/main" val="793197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7568" y="332656"/>
            <a:ext cx="7992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Сибирская язва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Anthrax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острую особо опасную зоонозную бактериальную инфекционную болезнь, возбудитель которой относится ко II группе патогенности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09630" y="1628801"/>
            <a:ext cx="431841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 сибирской язвы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anthracis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существует в бациллярной (вегетативной капсульной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бескапсульной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споровой формах. Споровая форма чрезвычайно устойчива к внешним воздействиям, что способствует сохранению жизнеспособности и вирулентности возбудителя в течение нескольких десятилетий.</a:t>
            </a:r>
          </a:p>
        </p:txBody>
      </p:sp>
      <p:pic>
        <p:nvPicPr>
          <p:cNvPr id="3074" name="Picture 2" descr="https://upload.wikimedia.org/wikipedia/commons/a/a1/Bacillus_anthracis_Gr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5" y="1874368"/>
            <a:ext cx="3327659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591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E559B-4A4A-EFE3-EDDD-7536B149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Внесенные изменения в классификацию</a:t>
            </a:r>
            <a:b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2391D6-8D10-AC07-C4B8-0B7E0495A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2672"/>
            <a:ext cx="10515600" cy="5455328"/>
          </a:xfrm>
        </p:spPr>
        <p:txBody>
          <a:bodyPr>
            <a:normAutofit fontScale="25000" lnSpcReduction="20000"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</a:t>
            </a:r>
            <a:r>
              <a:rPr lang="en-US" sz="43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 difficile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перенесён в новый род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Clostridioides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семейства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Peptostreptococcaceae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ему присвоено наименование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Clostridioides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difficile.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этот же род был перенесён вид 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mangenotii</a:t>
            </a:r>
            <a:r>
              <a:rPr lang="en-US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litorale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перемещён в род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Peptoclostridium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семейства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Peptostreptococcaceae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переименован в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Peptoclostridium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litorale</a:t>
            </a:r>
            <a:r>
              <a:rPr lang="en-US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sticklandii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перемещён в род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Acetoanaerobium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семейства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Peptostreptococcaceae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переименован в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Acetoanaerobium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sticklandii</a:t>
            </a:r>
            <a:r>
              <a:rPr lang="en-US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dakarense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перемещён в род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Romboutsia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семейства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Peptostreptococcaceae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 histolyticum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перемещён в род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Hathewaya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семейства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Clostridiaceae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40000"/>
              </a:lnSpc>
              <a:spcAft>
                <a:spcPts val="800"/>
              </a:spcAft>
            </a:pP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этот же род были перенесены виды 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limosum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proteolyticum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изменением наименования на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Hathewaya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limosa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Hathewaya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proteolytica</a:t>
            </a:r>
            <a:r>
              <a:rPr lang="en-US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соответственно</a:t>
            </a:r>
            <a:r>
              <a:rPr lang="en-US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40000"/>
              </a:lnSpc>
              <a:spcAft>
                <a:spcPts val="800"/>
              </a:spcAft>
            </a:pP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ramosum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перемещён в род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Erysipelatoclostridium</a:t>
            </a:r>
            <a:r>
              <a:rPr lang="en-US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ему присвоено наименование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Erysipelatoclostridium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ramosum</a:t>
            </a:r>
            <a:r>
              <a:rPr lang="en-US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40000"/>
              </a:lnSpc>
              <a:spcAft>
                <a:spcPts val="800"/>
              </a:spcAft>
            </a:pP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Eubacterium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moniliforme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Eubacterium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tarantellae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перенесены из рода 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Eubacterium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названы 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moniliforme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43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 </a:t>
            </a:r>
            <a:r>
              <a:rPr lang="en-US" sz="43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tarantellae</a:t>
            </a:r>
            <a:r>
              <a:rPr lang="en-US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852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4148" r="31339" b="5904"/>
          <a:stretch/>
        </p:blipFill>
        <p:spPr bwMode="auto">
          <a:xfrm rot="5400000">
            <a:off x="3438764" y="-1459649"/>
            <a:ext cx="5400600" cy="87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782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3553" y="349944"/>
            <a:ext cx="77951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источниками возбудителя сибирской язвы для человека являются сельскохозяйственные животные (крупный и мелкий рогатый скот, лошади, верблюды, свиньи, олени), больные сибирской язвой. Резервуаром возбудителя сибирской язвы служит почва.</a:t>
            </a:r>
          </a:p>
        </p:txBody>
      </p:sp>
      <p:pic>
        <p:nvPicPr>
          <p:cNvPr id="3" name="Picture 2" descr="https://cdnn21.img.ria.ru/images/90244/54/902445401_0:0:0:0_0x0_100_0_0_1345fb0bfbe5ab5f2708f60ebc2bc0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677001"/>
            <a:ext cx="5688632" cy="506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484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3552" y="332656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Лабораторные исследования клинического, секционного и полевого материала при подозрении на сибирскую язву проводятся лабораториями, имеющими санитарно-эпидемиологическое заключение на работу с материалом, зараженным или подозрительным на зараженность возбудителем сибирской язвы.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78615" y="2132856"/>
            <a:ext cx="79778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на сибирскую язву можно разделить на два этапа: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обнаружение возбудителя или его компонентов (ДНК, анти­генов) в организме больных людей, животных, секционном мате­риале или объектах окружающей среды, с которыми имели контакт заболевшие и которые могли быть источником инфицирования;</a:t>
            </a:r>
          </a:p>
          <a:p>
            <a:pPr marL="342900" indent="-342900">
              <a:buAutoNum type="arabicParenR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выделение и идентификация чистой культуры возбудителя с последующим изучением ее свойств.</a:t>
            </a:r>
          </a:p>
        </p:txBody>
      </p:sp>
    </p:spTree>
    <p:extLst>
      <p:ext uri="{BB962C8B-B14F-4D97-AF65-F5344CB8AC3E}">
        <p14:creationId xmlns:p14="http://schemas.microsoft.com/office/powerpoint/2010/main" val="92829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5600" y="548680"/>
            <a:ext cx="73448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включает: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световую и люминесцентную микроскопию мазков из нативного материала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постановку полимеразной цепной реакции (ПЦР)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Бактериологический метод, комплексную идентификацию выделенных культур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биологический методы исследования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иммунологических методов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нМФА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РНГА, ИФА, при исследовании материала от животных - реакция преципитации)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аллергодиагностику</a:t>
            </a:r>
          </a:p>
        </p:txBody>
      </p:sp>
    </p:spTree>
    <p:extLst>
      <p:ext uri="{BB962C8B-B14F-4D97-AF65-F5344CB8AC3E}">
        <p14:creationId xmlns:p14="http://schemas.microsoft.com/office/powerpoint/2010/main" val="1289255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f.ppt-online.org/files1/slide/p/pnqUmD6JTSiwZ7cXQ0lxzay4HWvgMbFAPLGRoNO98f/slide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23699"/>
            <a:ext cx="75947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965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f.ppt-online.org/files1/slide/p/pnqUmD6JTSiwZ7cXQ0lxzay4HWvgMbFAPLGRoNO98f/slide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260648"/>
            <a:ext cx="797927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152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1544" y="260648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Выделенные штаммы возбудителя сибирской язвы передаются в референс-центр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мониторингу за возбудителем сибирской язвы ФКУЗ Ставропольский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НИПЧИ и Национальный центр верификации результатов диагностической деятельности, выполняющий функции Государственной коллекции патогенных бактерий, для проведения окончательной идентификации, молекулярного типирования штаммов возбудителя сибирской язвы, а также пополнения национального коллекционного фонда.</a:t>
            </a:r>
          </a:p>
        </p:txBody>
      </p:sp>
      <p:pic>
        <p:nvPicPr>
          <p:cNvPr id="2051" name="Picture 3" descr="https://images.pushkinska.net/uploads/14-%D0%9A%D0%BE%D0%BF%D0%B8%D1%80%D0%BE%D0%B2%D0%B0%D1%82%D1%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4"/>
          <a:stretch/>
        </p:blipFill>
        <p:spPr bwMode="auto">
          <a:xfrm>
            <a:off x="4951731" y="2780929"/>
            <a:ext cx="5508611" cy="335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108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3552" y="332657"/>
            <a:ext cx="7776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Нормативно-методические документы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СанПиН 3.3686-21 «Санитарно-эпидемиологические требования по профилактике инфекционных болезней»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Приказ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№1116 от 01.12.2017 «О совершенствовании системы мониторинга, лабораторной диагностики инфекционных и паразитарных болезней и индикации ПБА в Российской Федерации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МУК 4.2.2413-08 Лабораторная диагностика и обнаружение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возбудителя сибирской язвы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22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D397B-456C-5F5F-DA8C-911F0BCC9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>
                <a:solidFill>
                  <a:srgbClr val="202122"/>
                </a:solidFill>
                <a:latin typeface="Arial" panose="020B0604020202020204" pitchFamily="34" charset="0"/>
              </a:rPr>
              <a:t>Bacillus</a:t>
            </a:r>
            <a:r>
              <a:rPr lang="ru-RU" b="1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202122"/>
                </a:solidFill>
                <a:latin typeface="Arial" panose="020B0604020202020204" pitchFamily="34" charset="0"/>
              </a:rPr>
              <a:t>cereus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B7A00-CAAA-0BEA-8118-0155C44D7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грамположительные бактерии"/>
              </a:rPr>
              <a:t> грамположительная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бацилла"/>
              </a:rPr>
              <a:t>палочковидная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бактерия</a:t>
            </a:r>
          </a:p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Подвижная за счет жгутиков,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перитрих</a:t>
            </a:r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Спорообразующая 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Название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»</a:t>
            </a:r>
            <a:r>
              <a:rPr lang="ru-RU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cereus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»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, означающее «восковой» на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латинский"/>
              </a:rPr>
              <a:t> латыни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, относится к внешнему виду колоний, выращенных на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Кровяной агар"/>
              </a:rPr>
              <a:t> кровяном агаре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. 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038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0D6CE-5CCB-05C5-D30E-43559472B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Таксономия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4587478-ABFA-F66B-E3D1-CDCCE6C6D9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689929"/>
              </p:ext>
            </p:extLst>
          </p:nvPr>
        </p:nvGraphicFramePr>
        <p:xfrm>
          <a:off x="1029811" y="2061967"/>
          <a:ext cx="3728252" cy="2560320"/>
        </p:xfrm>
        <a:graphic>
          <a:graphicData uri="http://schemas.openxmlformats.org/drawingml/2006/table">
            <a:tbl>
              <a:tblPr/>
              <a:tblGrid>
                <a:gridCol w="1864126">
                  <a:extLst>
                    <a:ext uri="{9D8B030D-6E8A-4147-A177-3AD203B41FA5}">
                      <a16:colId xmlns:a16="http://schemas.microsoft.com/office/drawing/2014/main" val="1020319438"/>
                    </a:ext>
                  </a:extLst>
                </a:gridCol>
                <a:gridCol w="1864126">
                  <a:extLst>
                    <a:ext uri="{9D8B030D-6E8A-4147-A177-3AD203B41FA5}">
                      <a16:colId xmlns:a16="http://schemas.microsoft.com/office/drawing/2014/main" val="26298667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Domain: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>
                          <a:solidFill>
                            <a:srgbClr val="3366CC"/>
                          </a:solidFill>
                          <a:effectLst/>
                          <a:hlinkClick r:id="rId2" tooltip="Bacteria"/>
                        </a:rPr>
                        <a:t>Bacteria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55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Phylum: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>
                          <a:solidFill>
                            <a:srgbClr val="3366CC"/>
                          </a:solidFill>
                          <a:effectLst/>
                          <a:hlinkClick r:id="rId3" tooltip="Bacillota"/>
                        </a:rPr>
                        <a:t>Bacillota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590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Class: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>
                          <a:solidFill>
                            <a:srgbClr val="3366CC"/>
                          </a:solidFill>
                          <a:effectLst/>
                          <a:hlinkClick r:id="rId4" tooltip="Bacilli"/>
                        </a:rPr>
                        <a:t>Bacilli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364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Order: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 dirty="0" err="1">
                          <a:solidFill>
                            <a:srgbClr val="3366CC"/>
                          </a:solidFill>
                          <a:effectLst/>
                          <a:hlinkClick r:id="rId5" tooltip="Bacillales"/>
                        </a:rPr>
                        <a:t>Bacillales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25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Family: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>
                          <a:solidFill>
                            <a:srgbClr val="3366CC"/>
                          </a:solidFill>
                          <a:effectLst/>
                          <a:hlinkClick r:id="rId6" tooltip="Bacillaceae"/>
                        </a:rPr>
                        <a:t>Bacillaceae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184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Genus: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i="1" u="none" strike="noStrike">
                          <a:solidFill>
                            <a:srgbClr val="3366CC"/>
                          </a:solidFill>
                          <a:effectLst/>
                          <a:hlinkClick r:id="rId7" tooltip="Bacillus"/>
                        </a:rPr>
                        <a:t>Bacillus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8263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Species: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i="1" dirty="0">
                          <a:effectLst/>
                        </a:rPr>
                        <a:t>B. cereus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92240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80161B-DC1B-5CE4-7842-031822C629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7696" y="1837678"/>
            <a:ext cx="5145305" cy="439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2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2F871-BEAA-126B-D3C1-063AF6C79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Морфологические свойства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F082F4-4A06-B879-18AA-05880719E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0215" algn="just">
              <a:lnSpc>
                <a:spcPct val="140000"/>
              </a:lnSpc>
              <a:spcAft>
                <a:spcPts val="800"/>
              </a:spcAft>
            </a:pPr>
            <a:r>
              <a:rPr lang="ru-RU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Морфологические свойства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4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Бактерии рода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 (+).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мазке представляют собой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крупные палочки, размеры 1-3×2-10 мкм, все, кроме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perfringens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имеют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перитрихиально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расположенные жгутики, капсулу образует только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Perfringens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 организме человека); образуют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субтерминально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расположенные споры.</a:t>
            </a:r>
          </a:p>
          <a:p>
            <a:pPr indent="450215" algn="just">
              <a:lnSpc>
                <a:spcPct val="140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250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EF68E-4003-ED95-38D3-05CB2C66A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Морфологические свойства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161595-EE6E-777A-2749-6C113C398F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28654"/>
            <a:ext cx="5181600" cy="414528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36741115-8FD3-C06F-F296-2494FE7C97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П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одобно другим представителям рода </a:t>
            </a:r>
            <a:r>
              <a:rPr lang="ru-RU" b="0" i="1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бацилла"/>
              </a:rPr>
              <a:t>Bacillus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, могут продуцировать защитные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Эндоспора"/>
              </a:rPr>
              <a:t>эндоспоры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.  Эти бактерии являются как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Бактериальная спора"/>
              </a:rPr>
              <a:t>спорообразующими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, так и </a:t>
            </a:r>
            <a:r>
              <a:rPr lang="ru-RU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Биопленка"/>
              </a:rPr>
              <a:t>биопленкообразующими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, что представляет серьезную проблему для пищевой промышленности из-за их способности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контаминировать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29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86AF4-46B4-6DB9-03AB-DC6C88C9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Культуральные</a:t>
            </a:r>
            <a:r>
              <a:rPr lang="ru-RU" dirty="0"/>
              <a:t> свойства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B27E9-CAFE-7DF0-968C-517282368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Бактерии B. </a:t>
            </a:r>
            <a:r>
              <a:rPr lang="ru-RU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cereus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могут быть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Анаэробный организм"/>
              </a:rPr>
              <a:t> анаэробами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или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Факультативный анаэроб"/>
              </a:rPr>
              <a:t> факультативными анаэробами.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зависимости от штамма он может быть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Анаэробный организм"/>
              </a:rPr>
              <a:t>анаэробным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или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Факультативный анаэробный организм"/>
              </a:rPr>
              <a:t>факультативно анаэробным. 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Большинство штаммов являются </a:t>
            </a:r>
            <a:r>
              <a:rPr lang="ru-RU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мезофил"/>
              </a:rPr>
              <a:t>мезофильными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, имеющими оптимальную температуру от 25 ° C до 37 ° C, и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нейтралофильными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предпочитающими нейтральный pH, но было обнаружено, что некоторые из них растут в среде с гораздо более экстремальными условиями</a:t>
            </a:r>
            <a:endParaRPr lang="ru-RU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98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0B74F-76FA-6C7B-2305-299BEA986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Культуральные</a:t>
            </a:r>
            <a:r>
              <a:rPr lang="ru-RU" dirty="0"/>
              <a:t> свойства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A9463D-F798-29FE-2DD0-726748D458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22FFD57-4AEA-3832-5077-C279BE3BB7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Растет на простых и специальных  средах </a:t>
            </a:r>
          </a:p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Из-за способности 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B. </a:t>
            </a:r>
            <a:r>
              <a:rPr lang="ru-RU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cereus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продуцировать 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лецитиназу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лецитиназа"/>
              </a:rPr>
              <a:t>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ее неспособности ферментировать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Маннитол"/>
              </a:rPr>
              <a:t>маннит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существуют некоторые подходящие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Селективная среда"/>
              </a:rPr>
              <a:t>селективные среды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для его выделения и идентификации, такие как маннит-яичный желток-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полимиксин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(MYP) и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полимиксин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-пируват-яичный желток-маннитол-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бромтимоловый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синий агар (PEMBA). </a:t>
            </a:r>
            <a:r>
              <a:rPr lang="ru-RU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Колонии B. </a:t>
            </a:r>
            <a:r>
              <a:rPr lang="ru-RU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cereus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на MYP имеют фиолетово-красный фон и окружены зоной яично-желткового осадка.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454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1364A-D726-5B39-784A-C5E26ACF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298" y="770606"/>
            <a:ext cx="10515600" cy="724773"/>
          </a:xfrm>
        </p:spPr>
        <p:txBody>
          <a:bodyPr>
            <a:normAutofit/>
          </a:bodyPr>
          <a:lstStyle/>
          <a:p>
            <a:r>
              <a:rPr lang="ru-RU" dirty="0"/>
              <a:t>Рост на </a:t>
            </a:r>
            <a:r>
              <a:rPr lang="en-US" dirty="0"/>
              <a:t>PEMBA </a:t>
            </a:r>
            <a:r>
              <a:rPr lang="ru-RU" dirty="0"/>
              <a:t>и </a:t>
            </a:r>
            <a:r>
              <a:rPr lang="en-US" dirty="0"/>
              <a:t>MYP </a:t>
            </a:r>
            <a:r>
              <a:rPr lang="ru-RU" dirty="0"/>
              <a:t>агаре  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8C3ECB1-788E-3C60-4AB8-327A1A7ED0D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8" y="2237173"/>
            <a:ext cx="3994951" cy="393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A2B4A8-A760-F1BC-03E3-803A20AFF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404" y="1834509"/>
            <a:ext cx="6350494" cy="4745115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266FB7E8-287F-5BA1-7163-5ADD0B10D1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9111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1AEBB-8D80-192B-1A3C-8BE1CAFD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Биохимические методы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4305AC-6FDA-DD2C-DC4C-1B81A0D91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Анаэробный организм"/>
              </a:rPr>
              <a:t>Анаэробный рост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: положительный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Тест Фогеса – Проскауэра"/>
              </a:rPr>
              <a:t>Тест </a:t>
            </a:r>
            <a:r>
              <a:rPr lang="ru-RU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Тест Фогеса – Проскауэра"/>
              </a:rPr>
              <a:t>Фогеса-Проскауэра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: положительный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Образование кислоты: </a:t>
            </a:r>
            <a:endParaRPr lang="ru-RU" b="0" i="0" cap="small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cap="small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-глюкоза: положительный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cap="small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-арабиноза: отрицательный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cap="small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-ксилоза: отрицательный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cap="small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-маннитол: отрицательный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Гидролиз"/>
              </a:rPr>
              <a:t>Гидролиз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крахмала  : положительный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66CC"/>
                </a:solidFill>
                <a:latin typeface="Arial" panose="020B0604020202020204" pitchFamily="34" charset="0"/>
                <a:hlinkClick r:id="rId5" tooltip="Фиксация азота"/>
              </a:rPr>
              <a:t>Восстановление 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Фиксация азота"/>
              </a:rPr>
              <a:t> нитратов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: Положительный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Деградация 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Тирозин"/>
              </a:rPr>
              <a:t>тирозина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: положительный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Рост при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выше 50 °C: отрицательный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Утилизация 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Цитрат"/>
              </a:rPr>
              <a:t>цитрата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: положительный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488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4379A-C7C1-29F3-77BB-9C4179A9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Эпидемиология и патогенез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1BF2DC-95FD-7D2A-D02B-38C8A226D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обычно встречается  в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Земля"/>
              </a:rPr>
              <a:t> почве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, пищевых продуктах.</a:t>
            </a:r>
          </a:p>
          <a:p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Сапроноз</a:t>
            </a:r>
            <a:endParaRPr lang="ru-RU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Путь передачи: пищевой</a:t>
            </a:r>
          </a:p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Некоторые штаммы вызывают</a:t>
            </a:r>
            <a:r>
              <a:rPr lang="ru-RU" dirty="0">
                <a:solidFill>
                  <a:srgbClr val="3366CC"/>
                </a:solidFill>
                <a:latin typeface="Arial" panose="020B0604020202020204" pitchFamily="34" charset="0"/>
              </a:rPr>
              <a:t>  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пищевые отравления </a:t>
            </a:r>
          </a:p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Они имеют широкий спектр </a:t>
            </a:r>
            <a:r>
              <a:rPr lang="ru-RU" b="0" i="0" u="sng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/>
              </a:rPr>
              <a:t>факторов вирулентности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, включая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Фосфолипаза С"/>
              </a:rPr>
              <a:t>фосфолипазу С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 , </a:t>
            </a:r>
            <a:r>
              <a:rPr lang="ru-RU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Металлопротеиназа"/>
              </a:rPr>
              <a:t>сфингомиелиназу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Металлопротеиназа"/>
              </a:rPr>
              <a:t>, </a:t>
            </a:r>
            <a:r>
              <a:rPr lang="ru-RU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Металлопротеиназа"/>
              </a:rPr>
              <a:t>металлопротеазы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цереоулид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эметический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рвотный токсин)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Д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иарейные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синдромы, наблюдаемые у пациентов, связаны с тремя токсинами: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гемолизин"/>
              </a:rPr>
              <a:t>гемолизином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BL (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Hbl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-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цереолизином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негемолитическим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Энтеротоксин"/>
              </a:rPr>
              <a:t>энтеротоксином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Nhe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и </a:t>
            </a:r>
            <a:r>
              <a:rPr lang="ru-RU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8" tooltip="Цитотоксин"/>
              </a:rPr>
              <a:t>цитотоксином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112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C8AB8-E72B-387E-8BB0-66C897C7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58" y="1063570"/>
            <a:ext cx="10515600" cy="724773"/>
          </a:xfrm>
        </p:spPr>
        <p:txBody>
          <a:bodyPr>
            <a:normAutofit fontScale="90000"/>
          </a:bodyPr>
          <a:lstStyle/>
          <a:p>
            <a:r>
              <a:rPr lang="en-US" dirty="0"/>
              <a:t>B.</a:t>
            </a:r>
            <a:r>
              <a:rPr lang="ru-RU" dirty="0"/>
              <a:t>с</a:t>
            </a:r>
            <a:r>
              <a:rPr lang="en-US" dirty="0" err="1"/>
              <a:t>ereus</a:t>
            </a:r>
            <a:r>
              <a:rPr lang="en-US" dirty="0"/>
              <a:t> –</a:t>
            </a:r>
            <a:r>
              <a:rPr lang="ru-RU" dirty="0"/>
              <a:t>санитарно-показательный микроорганизм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FD08AA-CC94-25E0-A551-BECCA6D66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Регламентируется содержание в пищевых продуктах (мясных, молочных, консервах, продуктах для детского и диетического питания) </a:t>
            </a:r>
          </a:p>
        </p:txBody>
      </p:sp>
    </p:spTree>
    <p:extLst>
      <p:ext uri="{BB962C8B-B14F-4D97-AF65-F5344CB8AC3E}">
        <p14:creationId xmlns:p14="http://schemas.microsoft.com/office/powerpoint/2010/main" val="593770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A3D61-E7C7-3958-7295-94F6A281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Лабораторная диагностика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CC5750-C2B5-1C7A-24C0-2B4A11D128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Бактериологический метод</a:t>
            </a:r>
          </a:p>
          <a:p>
            <a:pPr marL="0" indent="0">
              <a:buNone/>
            </a:pPr>
            <a:r>
              <a:rPr lang="ru-RU" dirty="0"/>
              <a:t>Посев на специальные и дифференциально-диагностические среды</a:t>
            </a:r>
          </a:p>
          <a:p>
            <a:pPr marL="0" indent="0">
              <a:buNone/>
            </a:pPr>
            <a:r>
              <a:rPr lang="ru-RU" dirty="0"/>
              <a:t>Идентификация по морфологическим, </a:t>
            </a:r>
            <a:r>
              <a:rPr lang="ru-RU" dirty="0" err="1"/>
              <a:t>культуральным</a:t>
            </a:r>
            <a:r>
              <a:rPr lang="ru-RU" dirty="0"/>
              <a:t> и биохимическим свойствам 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6CCA391B-1367-F4F2-41C1-1A1EEB3E55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82806"/>
            <a:ext cx="5181600" cy="32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77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7C96F-7651-4788-BCF9-E7DBFED1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документы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18E62-2FC5-322A-D244-50650A83D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0" i="0" u="none" strike="noStrike" dirty="0">
                <a:solidFill>
                  <a:srgbClr val="CC3333"/>
                </a:solidFill>
                <a:effectLst/>
                <a:latin typeface="PT Serif" panose="020A0603040505020204" pitchFamily="18" charset="-52"/>
                <a:hlinkClick r:id="rId2"/>
              </a:rPr>
              <a:t>Решение Комиссии Таможенного союза от 9 декабря 2011 г. N 880 "О принятии технического регламента Таможенного союза "О безопасности пищевой продукции" (с изменениями и дополнениями)</a:t>
            </a:r>
          </a:p>
          <a:p>
            <a:r>
              <a:rPr lang="ru-RU" b="0" i="0" u="none" strike="noStrike" dirty="0">
                <a:solidFill>
                  <a:srgbClr val="CC3333"/>
                </a:solidFill>
                <a:effectLst/>
                <a:latin typeface="PT Serif" panose="020A0603040505020204" pitchFamily="18" charset="-52"/>
                <a:hlinkClick r:id="rId3"/>
              </a:rPr>
              <a:t>Решение Совета Евразийской экономической комиссии от 29 октября 2021 г. N 110 "О техническом регламенте Евразийского экономического союза "О безопасности мяса птицы и продукции его переработки" (с изменениями и дополнениями)</a:t>
            </a:r>
          </a:p>
          <a:p>
            <a:r>
              <a:rPr lang="ru-RU" b="0" i="0" u="none" strike="noStrike" dirty="0">
                <a:solidFill>
                  <a:srgbClr val="551A8B"/>
                </a:solidFill>
                <a:effectLst/>
                <a:latin typeface="PT Serif" panose="020A0603040505020204" pitchFamily="18" charset="-52"/>
                <a:hlinkClick r:id="rId4"/>
              </a:rPr>
              <a:t>Решение Совета Евразийской экономической комиссии от 9 октября 2013 г. N 67 "О техническом регламенте Таможенного союза "О безопасности молока и молочной продукции" (с изменениями и дополнениями)</a:t>
            </a:r>
          </a:p>
          <a:p>
            <a:r>
              <a:rPr lang="ru-RU" b="0" i="0" u="none" strike="noStrike" dirty="0">
                <a:solidFill>
                  <a:srgbClr val="CC3333"/>
                </a:solidFill>
                <a:effectLst/>
                <a:latin typeface="PT Serif" panose="020A0603040505020204" pitchFamily="18" charset="-52"/>
                <a:hlinkClick r:id="rId5"/>
              </a:rPr>
              <a:t>Решение Совета Евразийской экономической комиссии от 18 октября 2016 г. N 162 "О техническом регламенте Евразийского экономического союза "О безопасности рыбы и рыбной продукции"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3340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34797-1E8C-389C-9F41-72A5D155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Методические документы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CA361D-38B9-0ECE-644E-264C5D41F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Методические рекомендации по проведению бактериологических исследований при пищевых отравлениях</a:t>
            </a:r>
            <a:br>
              <a:rPr lang="ru-RU" dirty="0"/>
            </a:b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(Утв. Начальником Главного управления эпидемиологии и гигиены Министерства здравоохранения РСФСР от 17 августа 1990 г. N 17 РС-14/5735)</a:t>
            </a:r>
          </a:p>
          <a:p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Методические указания МУК 4.2.1035-01</a:t>
            </a:r>
            <a:br>
              <a:rPr lang="ru-RU" dirty="0"/>
            </a:b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"Контроль дезинфекционных камер"</a:t>
            </a:r>
            <a:br>
              <a:rPr lang="ru-RU" dirty="0"/>
            </a:b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(утв. Главным государственным санитарным врачом РФ 23 мая 2001 г.) – в качестве тест культур проверки спор на термоустойчивость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33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375A6-CB7C-2558-2E4D-11ECF8F5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Культуральные</a:t>
            </a:r>
            <a:r>
              <a:rPr lang="ru-RU" dirty="0"/>
              <a:t> свойства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B7DE81-777D-157E-137A-BE4881EE7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57200" indent="450215" algn="just">
              <a:lnSpc>
                <a:spcPct val="140000"/>
              </a:lnSpc>
            </a:pPr>
            <a:r>
              <a:rPr lang="ru-RU" sz="2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Среды для выращивания бактерий рода </a:t>
            </a:r>
            <a:r>
              <a:rPr lang="en-US" sz="2200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40000"/>
              </a:lnSpc>
              <a:spcAft>
                <a:spcPts val="800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культивирования бактерий рода 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используются среды 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добавлением белков и углеводов (кровяной, сахарный агар, среда 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Китта-Тароцци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Вильсона-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Блера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железосульфитный агар), а также 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триптозо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-сульфит-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циклосериновый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агар, печеночный бульон и другие. 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40000"/>
              </a:lnSpc>
              <a:spcAft>
                <a:spcPts val="800"/>
              </a:spcAft>
            </a:pPr>
            <a:r>
              <a:rPr lang="ru-RU" sz="2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 роста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 hangingPunct="0">
              <a:lnSpc>
                <a:spcPct val="140000"/>
              </a:lnSpc>
              <a:tabLst>
                <a:tab pos="588645" algn="l"/>
              </a:tabLs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жидкой питательной среде – рост в виде равномерного помутнения с выделением газа, 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novyi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дает хлопьевидный осадок в виде «рыхлого» снега. На кровяном агаре могут быть 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-(круглые гладкие дискообразные колонии) и 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-(бугристые, шероховатые с изрезанными кружевными краями) формы колоний с зоной гемолиза (кроме 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histolyticum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В столбике сахарного агара 2 типа колоний – 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(диско/чечевицеобразные) и S (пушистые в виде комочков ваты). На среде Вильсон-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Блера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черные или зеленоватые колонии за счет восстановления сульфита натрия с образованием сернистого железа.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7396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72C3B-84C7-A134-E3AC-1ABCFA7E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Эффективность дезинфекционных средств, учитываемая при организации проведения дезинфекционных мероприятий</a:t>
            </a: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A9512B6-E983-1FF5-F162-3506C128A3EF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2935472"/>
          <a:ext cx="5181600" cy="2131644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1401551583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311517262"/>
                    </a:ext>
                  </a:extLst>
                </a:gridCol>
              </a:tblGrid>
              <a:tr h="2078827">
                <a:tc>
                  <a:txBody>
                    <a:bodyPr/>
                    <a:lstStyle/>
                    <a:p>
                      <a:r>
                        <a:rPr lang="ru-RU" sz="1500">
                          <a:effectLst/>
                        </a:rPr>
                        <a:t>Бактерицидная и спороцидная активность средств, предназначенных для дезинфекции при особо опасных инфекциях (чума, холера, туляремия, сибирская язва)</a:t>
                      </a:r>
                    </a:p>
                  </a:txBody>
                  <a:tcPr marL="74244" marR="74244" marT="37122" marB="3712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effectLst/>
                        </a:rPr>
                        <a:t>Гибель на всех объектах 100,0% тест-бактерий (</a:t>
                      </a:r>
                      <a:r>
                        <a:rPr lang="en-US" sz="1500" dirty="0">
                          <a:effectLst/>
                        </a:rPr>
                        <a:t>Escherichia coli, Staphylococcus aureus, </a:t>
                      </a:r>
                      <a:r>
                        <a:rPr lang="ru-RU" sz="1500" dirty="0">
                          <a:effectLst/>
                        </a:rPr>
                        <a:t>споры </a:t>
                      </a:r>
                      <a:r>
                        <a:rPr lang="en-US" sz="1500" i="0" dirty="0" err="1">
                          <a:effectLst/>
                        </a:rPr>
                        <a:t>B</a:t>
                      </a:r>
                      <a:r>
                        <a:rPr lang="en-US" sz="1500" dirty="0" err="1">
                          <a:effectLst/>
                        </a:rPr>
                        <a:t>.</a:t>
                      </a:r>
                      <a:r>
                        <a:rPr lang="en-US" sz="1500" i="0" dirty="0" err="1">
                          <a:effectLst/>
                        </a:rPr>
                        <a:t>cereus</a:t>
                      </a:r>
                      <a:r>
                        <a:rPr lang="en-US" sz="1500" dirty="0">
                          <a:effectLst/>
                        </a:rPr>
                        <a:t>) </a:t>
                      </a:r>
                      <a:r>
                        <a:rPr lang="ru-RU" sz="1500" dirty="0">
                          <a:effectLst/>
                        </a:rPr>
                        <a:t>или соответствующих возбудителей (</a:t>
                      </a:r>
                      <a:r>
                        <a:rPr lang="en-US" sz="1500" dirty="0">
                          <a:effectLst/>
                        </a:rPr>
                        <a:t>Yersinia pestis, Vibrio cholerae, </a:t>
                      </a:r>
                      <a:r>
                        <a:rPr lang="en-US" sz="1500" dirty="0" err="1">
                          <a:effectLst/>
                        </a:rPr>
                        <a:t>Francisella</a:t>
                      </a:r>
                      <a:r>
                        <a:rPr lang="en-US" sz="1500" dirty="0">
                          <a:effectLst/>
                        </a:rPr>
                        <a:t> tularensis, Bacillus anthracis)</a:t>
                      </a:r>
                    </a:p>
                  </a:txBody>
                  <a:tcPr marL="74244" marR="74244" marT="37122" marB="3712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868035"/>
                  </a:ext>
                </a:extLst>
              </a:tr>
            </a:tbl>
          </a:graphicData>
        </a:graphic>
      </p:graphicFrame>
      <p:sp>
        <p:nvSpPr>
          <p:cNvPr id="4" name="Объект 3">
            <a:extLst>
              <a:ext uri="{FF2B5EF4-FFF2-40B4-BE49-F238E27FC236}">
                <a16:creationId xmlns:a16="http://schemas.microsoft.com/office/drawing/2014/main" id="{53D99F7B-D67B-5ED6-4B7E-808E58625B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0" i="0" u="none" strike="noStrike" dirty="0">
                <a:solidFill>
                  <a:srgbClr val="551A8B"/>
                </a:solidFill>
                <a:effectLst/>
                <a:latin typeface="PT Serif" panose="020A0603040505020204" pitchFamily="18" charset="-52"/>
                <a:hlinkClick r:id="rId2"/>
              </a:rPr>
              <a:t>Постановление Главного государственного санитарного врача РФ от 28 января 2021 г. N 4 "Об утверждении санитарных правил и норм СанПиН 3.3686-21 "Санитарно-эпидемиологические требования по профилактике инфекционных болезней" (с изменениями и дополнениями)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1740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315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98FDD-BF24-FB9E-1590-6D198542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Культуральные</a:t>
            </a:r>
            <a:r>
              <a:rPr lang="ru-RU" dirty="0"/>
              <a:t> свойства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50A66B-DFB4-A8F6-507C-07CA1DDAE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Для выделения </a:t>
            </a:r>
            <a:r>
              <a:rPr lang="en-US" dirty="0" err="1"/>
              <a:t>C.perfringens</a:t>
            </a:r>
            <a:r>
              <a:rPr lang="en-US" dirty="0"/>
              <a:t> </a:t>
            </a:r>
            <a:r>
              <a:rPr lang="ru-RU" dirty="0"/>
              <a:t>используются дополнительно:</a:t>
            </a:r>
          </a:p>
          <a:p>
            <a:r>
              <a:rPr lang="ru-RU" dirty="0"/>
              <a:t>Колумбийский агар с бараньей кровью . </a:t>
            </a:r>
            <a:r>
              <a:rPr lang="en-US" dirty="0" err="1"/>
              <a:t>C.perfringens</a:t>
            </a:r>
            <a:r>
              <a:rPr lang="en-US" dirty="0"/>
              <a:t> </a:t>
            </a:r>
            <a:r>
              <a:rPr lang="ru-RU" dirty="0"/>
              <a:t>образует двойные зоны гемолиза: узкую зону полного гемолиза внутри большой зоны частичного гемолиза за счет действию различные гемолизинов</a:t>
            </a:r>
          </a:p>
          <a:p>
            <a:r>
              <a:rPr lang="ru-RU" dirty="0"/>
              <a:t>Среда Виллиса-</a:t>
            </a:r>
            <a:r>
              <a:rPr lang="ru-RU" dirty="0" err="1"/>
              <a:t>Хобса</a:t>
            </a:r>
            <a:r>
              <a:rPr lang="ru-RU" dirty="0"/>
              <a:t> (</a:t>
            </a:r>
            <a:r>
              <a:rPr lang="ru-RU" dirty="0" err="1"/>
              <a:t>лактозо</a:t>
            </a:r>
            <a:r>
              <a:rPr lang="ru-RU" dirty="0"/>
              <a:t>-</a:t>
            </a:r>
            <a:r>
              <a:rPr lang="ru-RU" dirty="0" err="1"/>
              <a:t>желточно</a:t>
            </a:r>
            <a:r>
              <a:rPr lang="ru-RU" dirty="0"/>
              <a:t>-молочный агар) – для выявления </a:t>
            </a:r>
            <a:r>
              <a:rPr lang="ru-RU" dirty="0" err="1"/>
              <a:t>лецитиназы</a:t>
            </a:r>
            <a:r>
              <a:rPr lang="ru-RU" dirty="0"/>
              <a:t> и лактазы</a:t>
            </a:r>
          </a:p>
          <a:p>
            <a:r>
              <a:rPr lang="ru-RU" dirty="0"/>
              <a:t>Хромогенный агар – на нем </a:t>
            </a:r>
            <a:r>
              <a:rPr lang="en-US" dirty="0" err="1"/>
              <a:t>C.perfringens</a:t>
            </a:r>
            <a:r>
              <a:rPr lang="en-US" dirty="0"/>
              <a:t> </a:t>
            </a:r>
            <a:r>
              <a:rPr lang="ru-RU" dirty="0"/>
              <a:t>образует оранжевые колонии </a:t>
            </a:r>
          </a:p>
          <a:p>
            <a:r>
              <a:rPr lang="ru-RU" dirty="0"/>
              <a:t>Тиогликолевая среда </a:t>
            </a:r>
          </a:p>
        </p:txBody>
      </p:sp>
    </p:spTree>
    <p:extLst>
      <p:ext uri="{BB962C8B-B14F-4D97-AF65-F5344CB8AC3E}">
        <p14:creationId xmlns:p14="http://schemas.microsoft.com/office/powerpoint/2010/main" val="6882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D6973-2270-C4F1-AFE4-2710FD92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97"/>
            <a:ext cx="10515600" cy="1450991"/>
          </a:xfrm>
        </p:spPr>
        <p:txBody>
          <a:bodyPr>
            <a:normAutofit/>
          </a:bodyPr>
          <a:lstStyle/>
          <a:p>
            <a:r>
              <a:rPr lang="ru-RU" dirty="0"/>
              <a:t>Рост </a:t>
            </a:r>
            <a:r>
              <a:rPr lang="en-US" dirty="0" err="1"/>
              <a:t>C.perfringens</a:t>
            </a:r>
            <a:r>
              <a:rPr lang="en-US" dirty="0"/>
              <a:t> </a:t>
            </a:r>
            <a:r>
              <a:rPr lang="ru-RU" dirty="0"/>
              <a:t>на среде Вильсона-</a:t>
            </a:r>
            <a:r>
              <a:rPr lang="ru-RU" dirty="0" err="1"/>
              <a:t>Блера</a:t>
            </a:r>
            <a:r>
              <a:rPr lang="ru-RU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4AED9C-9D4D-E1C8-DD8F-03CB41BC11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2122" y="1825625"/>
            <a:ext cx="4353756" cy="4351338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6633C23D-6D9B-93AF-51A6-379782816E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08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6C0AD-85E0-0D04-923D-0ED262829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Требования к культивированию</a:t>
            </a:r>
            <a:b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02932F-7562-5957-8E0B-07E78DFB2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0215" algn="just" hangingPunct="0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наэробы, требовательны к питательным средам.</a:t>
            </a:r>
          </a:p>
          <a:p>
            <a:pPr indent="450215" algn="just" hangingPunct="0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степени анаэробиоза делятся на облигатные анаэробы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аэротолерантные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бактерии. С.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perfringens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относится к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аэротолерантным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2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 культивирования составляет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24-48 часов.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627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644E9-5594-CE5F-9801-099C3D6AF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Биохимические свойства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92BDDD-6BA0-3702-8CD5-23B1B3B1F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450215" algn="just" hangingPunct="0">
              <a:lnSpc>
                <a:spcPct val="150000"/>
              </a:lnSpc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Сахаролитическая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активность наиболее выражена у </a:t>
            </a: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perfringens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(расщепляет все сахара, кроме маннита 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дульцита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до кислоты и газа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sporogenes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ферментирует глюкозу, маннит и галактозу,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septicum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глюкозу и лактозу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novyi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глюкозу,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 </a:t>
            </a: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histolyticum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sordellii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углеводы не усваивают.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 hangingPunct="0">
              <a:lnSpc>
                <a:spcPct val="14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Протеолитические свойства максимально выражены у </a:t>
            </a: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histolyticum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быстро разжижает желатин,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пептонизирует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молоко через 24 часа (становится прозрачным), в среде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Китта-Тароцци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через 2-3 часа расплавляет кусочки печени, разжижает свернутую сыворотку; аналогичные протеолитические свойства и у </a:t>
            </a: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perfringens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активно свертывает молоко (через 3 часа образует серо-желтый сгусток казеина, который выбрасывается газами под пробку – «штормовая реакция»), разжижает желатин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 </a:t>
            </a:r>
            <a:r>
              <a:rPr lang="en-US" sz="1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novyi</a:t>
            </a:r>
            <a:r>
              <a:rPr lang="ru-RU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septicum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др. медленно свертывают молоко, разжижают желатин.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образуют индол и Н</a:t>
            </a:r>
            <a:r>
              <a:rPr lang="ru-RU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1435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2787</Words>
  <Application>Microsoft Office PowerPoint</Application>
  <PresentationFormat>Широкоэкранный</PresentationFormat>
  <Paragraphs>227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0" baseType="lpstr">
      <vt:lpstr>Arial</vt:lpstr>
      <vt:lpstr>Blogger Sans</vt:lpstr>
      <vt:lpstr>Blogger Sans Light</vt:lpstr>
      <vt:lpstr>Book Antiqua</vt:lpstr>
      <vt:lpstr>Calibri</vt:lpstr>
      <vt:lpstr>PT Serif</vt:lpstr>
      <vt:lpstr>Symbol</vt:lpstr>
      <vt:lpstr>Times New Roman</vt:lpstr>
      <vt:lpstr>Тема Office</vt:lpstr>
      <vt:lpstr>Микробиология инфекций, вызываемых представителями спорообразующих анаэробов</vt:lpstr>
      <vt:lpstr>Таксономия </vt:lpstr>
      <vt:lpstr>Внесенные изменения в классификацию </vt:lpstr>
      <vt:lpstr>Морфологические свойства</vt:lpstr>
      <vt:lpstr>Культуральные свойства</vt:lpstr>
      <vt:lpstr>Культуральные свойства</vt:lpstr>
      <vt:lpstr>Рост C.perfringens на среде Вильсона-Блера </vt:lpstr>
      <vt:lpstr>Требования к культивированию </vt:lpstr>
      <vt:lpstr>Биохимические свойства</vt:lpstr>
      <vt:lpstr>Факторы патогенности </vt:lpstr>
      <vt:lpstr>Эпидемиология газовой гангрены</vt:lpstr>
      <vt:lpstr>Методы культивирования </vt:lpstr>
      <vt:lpstr>Экспресс – методы выявления C.perfringens</vt:lpstr>
      <vt:lpstr>Определение чувствительности к АМП</vt:lpstr>
      <vt:lpstr>Определение чувствительности к АМП</vt:lpstr>
      <vt:lpstr>Лабораторная диагнстика</vt:lpstr>
      <vt:lpstr>Сульфитредуцирующие клостридии – санитарно-показательные микроорганизмы </vt:lpstr>
      <vt:lpstr>Нормативные документы </vt:lpstr>
      <vt:lpstr>Методические документы</vt:lpstr>
      <vt:lpstr>Морфологические свойства </vt:lpstr>
      <vt:lpstr>Культуральные свойства </vt:lpstr>
      <vt:lpstr>Рост C.botulinum на питательных средах </vt:lpstr>
      <vt:lpstr>Биохимические свойства</vt:lpstr>
      <vt:lpstr>Токсинообразование </vt:lpstr>
      <vt:lpstr>Токсинообразование</vt:lpstr>
      <vt:lpstr>Эпидемиология</vt:lpstr>
      <vt:lpstr>Лабораторная диагностика</vt:lpstr>
      <vt:lpstr>Лабораторная диагностика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Bacillus cereus </vt:lpstr>
      <vt:lpstr>Таксономия </vt:lpstr>
      <vt:lpstr>Морфологические свойства</vt:lpstr>
      <vt:lpstr>Культуральные свойства</vt:lpstr>
      <vt:lpstr>Культуральные свойства</vt:lpstr>
      <vt:lpstr>Рост на PEMBA и MYP агаре   </vt:lpstr>
      <vt:lpstr>Биохимические методы </vt:lpstr>
      <vt:lpstr>Эпидемиология и патогенез</vt:lpstr>
      <vt:lpstr>B.сereus –санитарно-показательный микроорганизм </vt:lpstr>
      <vt:lpstr>Лабораторная диагностика</vt:lpstr>
      <vt:lpstr>Нормативные документы </vt:lpstr>
      <vt:lpstr>Методические документы </vt:lpstr>
      <vt:lpstr>Эффективность дезинфекционных средств, учитываемая при организации проведения дезинфекционных мероприятий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Dmitriy</dc:creator>
  <cp:lastModifiedBy>Исаева Гузель Шавхатовна</cp:lastModifiedBy>
  <cp:revision>28</cp:revision>
  <dcterms:created xsi:type="dcterms:W3CDTF">2020-04-23T06:28:02Z</dcterms:created>
  <dcterms:modified xsi:type="dcterms:W3CDTF">2024-09-27T08:24:03Z</dcterms:modified>
</cp:coreProperties>
</file>