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614" r:id="rId4"/>
    <p:sldId id="610" r:id="rId5"/>
    <p:sldId id="612" r:id="rId6"/>
    <p:sldId id="611" r:id="rId7"/>
    <p:sldId id="617" r:id="rId8"/>
    <p:sldId id="615" r:id="rId9"/>
    <p:sldId id="616" r:id="rId10"/>
    <p:sldId id="294" r:id="rId11"/>
    <p:sldId id="295" r:id="rId12"/>
    <p:sldId id="293" r:id="rId13"/>
    <p:sldId id="618" r:id="rId14"/>
    <p:sldId id="296" r:id="rId15"/>
    <p:sldId id="619" r:id="rId16"/>
    <p:sldId id="620" r:id="rId17"/>
    <p:sldId id="622" r:id="rId18"/>
    <p:sldId id="624" r:id="rId19"/>
    <p:sldId id="621" r:id="rId20"/>
    <p:sldId id="623" r:id="rId21"/>
    <p:sldId id="625" r:id="rId22"/>
    <p:sldId id="626" r:id="rId23"/>
    <p:sldId id="627" r:id="rId24"/>
    <p:sldId id="628" r:id="rId25"/>
    <p:sldId id="606" r:id="rId26"/>
    <p:sldId id="607" r:id="rId27"/>
    <p:sldId id="608" r:id="rId28"/>
    <p:sldId id="630" r:id="rId29"/>
    <p:sldId id="324" r:id="rId30"/>
    <p:sldId id="322" r:id="rId31"/>
    <p:sldId id="327" r:id="rId32"/>
    <p:sldId id="331" r:id="rId33"/>
    <p:sldId id="633" r:id="rId34"/>
    <p:sldId id="609" r:id="rId35"/>
    <p:sldId id="639" r:id="rId36"/>
    <p:sldId id="636" r:id="rId37"/>
    <p:sldId id="638" r:id="rId38"/>
    <p:sldId id="637" r:id="rId39"/>
    <p:sldId id="635" r:id="rId40"/>
    <p:sldId id="631" r:id="rId41"/>
    <p:sldId id="259" r:id="rId4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97C8"/>
    <a:srgbClr val="71A934"/>
    <a:srgbClr val="479F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6098400" cy="6858000"/>
          </a:xfrm>
          <a:prstGeom prst="rect">
            <a:avLst/>
          </a:prstGeom>
          <a:solidFill>
            <a:srgbClr val="1B9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dirty="0">
              <a:latin typeface="Book Antiqua" panose="0204060205030503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690828" y="1514217"/>
            <a:ext cx="5026644" cy="2380691"/>
          </a:xfrm>
        </p:spPr>
        <p:txBody>
          <a:bodyPr anchor="b"/>
          <a:lstStyle>
            <a:lvl1pPr algn="ctr">
              <a:defRPr sz="6000">
                <a:latin typeface="Book Antiqua" panose="02040602050305030304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690828" y="4141878"/>
            <a:ext cx="5026644" cy="2013150"/>
          </a:xfrm>
        </p:spPr>
        <p:txBody>
          <a:bodyPr/>
          <a:lstStyle>
            <a:lvl1pPr marL="0" indent="0" algn="ctr">
              <a:buNone/>
              <a:defRPr sz="2400">
                <a:latin typeface="Blogger Sans Light" panose="02000506030000020004" pitchFamily="50" charset="0"/>
                <a:ea typeface="Blogger Sans Light" panose="02000506030000020004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838200" y="643943"/>
            <a:ext cx="469971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Book Antiqua" panose="02040602050305030304" pitchFamily="18" charset="0"/>
              </a:rPr>
              <a:t>КАЗАНСКИЙ</a:t>
            </a:r>
            <a:r>
              <a:rPr lang="ru-RU" sz="3200" baseline="0" dirty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</a:p>
          <a:p>
            <a:r>
              <a:rPr lang="ru-RU" sz="3200" baseline="0" dirty="0">
                <a:solidFill>
                  <a:schemeClr val="bg1"/>
                </a:solidFill>
                <a:latin typeface="Book Antiqua" panose="02040602050305030304" pitchFamily="18" charset="0"/>
              </a:rPr>
              <a:t>ГОСУДАРСТВЕННЫЙ</a:t>
            </a:r>
            <a:br>
              <a:rPr lang="ru-RU" sz="3200" baseline="0" dirty="0">
                <a:solidFill>
                  <a:schemeClr val="bg1"/>
                </a:solidFill>
                <a:latin typeface="Book Antiqua" panose="02040602050305030304" pitchFamily="18" charset="0"/>
              </a:rPr>
            </a:br>
            <a:r>
              <a:rPr lang="ru-RU" sz="3200" baseline="0" dirty="0">
                <a:solidFill>
                  <a:schemeClr val="bg1"/>
                </a:solidFill>
                <a:latin typeface="Book Antiqua" panose="02040602050305030304" pitchFamily="18" charset="0"/>
              </a:rPr>
              <a:t>МЕДИЦИНСКИЙ </a:t>
            </a:r>
          </a:p>
          <a:p>
            <a:r>
              <a:rPr lang="ru-RU" sz="3200" baseline="0" dirty="0">
                <a:solidFill>
                  <a:schemeClr val="bg1"/>
                </a:solidFill>
                <a:latin typeface="Book Antiqua" panose="02040602050305030304" pitchFamily="18" charset="0"/>
              </a:rPr>
              <a:t>УНИВЕРСИТЕТ</a:t>
            </a:r>
            <a:endParaRPr lang="ru-RU" sz="32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11" name="Прямая соединительная линия 10"/>
          <p:cNvCxnSpPr/>
          <p:nvPr userDrawn="1"/>
        </p:nvCxnSpPr>
        <p:spPr>
          <a:xfrm>
            <a:off x="619930" y="656823"/>
            <a:ext cx="0" cy="204774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3" t="24722" r="68312" b="37500"/>
          <a:stretch/>
        </p:blipFill>
        <p:spPr>
          <a:xfrm>
            <a:off x="1653363" y="3349989"/>
            <a:ext cx="257175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644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BCCCA-D0D7-4190-95BA-5D08F8F72979}" type="datetimeFigureOut">
              <a:rPr lang="ru-RU" smtClean="0"/>
              <a:pPr/>
              <a:t>27.09.2024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103DC6B-32C4-4B33-B068-5484795C408B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1697920" y="4331380"/>
            <a:ext cx="8795203" cy="2207532"/>
          </a:xfrm>
          <a:prstGeom prst="rect">
            <a:avLst/>
          </a:prstGeom>
          <a:solidFill>
            <a:srgbClr val="1B97C8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latin typeface="Book Antiqua" panose="02040602050305030304" pitchFamily="18" charset="0"/>
                <a:ea typeface="Blogger Sans" panose="02000506030000020004" pitchFamily="50" charset="0"/>
              </a:rPr>
              <a:t>Спасибо</a:t>
            </a:r>
            <a:r>
              <a:rPr lang="ru-RU" sz="6000" baseline="0" dirty="0">
                <a:latin typeface="Book Antiqua" panose="02040602050305030304" pitchFamily="18" charset="0"/>
                <a:ea typeface="Blogger Sans" panose="02000506030000020004" pitchFamily="50" charset="0"/>
              </a:rPr>
              <a:t> </a:t>
            </a:r>
          </a:p>
          <a:p>
            <a:pPr algn="ctr"/>
            <a:r>
              <a:rPr lang="ru-RU" sz="6000" baseline="0" dirty="0">
                <a:latin typeface="Book Antiqua" panose="02040602050305030304" pitchFamily="18" charset="0"/>
                <a:ea typeface="Blogger Sans" panose="02000506030000020004" pitchFamily="50" charset="0"/>
              </a:rPr>
              <a:t>за внимание!</a:t>
            </a:r>
            <a:endParaRPr lang="ru-RU" sz="6000" dirty="0">
              <a:latin typeface="Book Antiqua" panose="02040602050305030304" pitchFamily="18" charset="0"/>
              <a:ea typeface="Blogger Sans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524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 userDrawn="1"/>
        </p:nvSpPr>
        <p:spPr>
          <a:xfrm>
            <a:off x="1" y="0"/>
            <a:ext cx="12191999" cy="682534"/>
          </a:xfrm>
          <a:prstGeom prst="rect">
            <a:avLst/>
          </a:prstGeom>
          <a:solidFill>
            <a:srgbClr val="1B9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BCCCA-D0D7-4190-95BA-5D08F8F72979}" type="datetimeFigureOut">
              <a:rPr lang="ru-RU" smtClean="0"/>
              <a:t>27.09.2024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3DC6B-32C4-4B33-B068-5484795C408B}" type="slidenum">
              <a:rPr lang="ru-RU" smtClean="0"/>
              <a:t>‹#›</a:t>
            </a:fld>
            <a:endParaRPr lang="ru-RU"/>
          </a:p>
        </p:txBody>
      </p:sp>
      <p:grpSp>
        <p:nvGrpSpPr>
          <p:cNvPr id="19" name="Группа 18"/>
          <p:cNvGrpSpPr/>
          <p:nvPr userDrawn="1"/>
        </p:nvGrpSpPr>
        <p:grpSpPr>
          <a:xfrm rot="10800000" flipH="1">
            <a:off x="9170688" y="5123543"/>
            <a:ext cx="3021312" cy="1734457"/>
            <a:chOff x="8366975" y="0"/>
            <a:chExt cx="3825025" cy="2195848"/>
          </a:xfrm>
        </p:grpSpPr>
        <p:sp>
          <p:nvSpPr>
            <p:cNvPr id="7" name="Прямоугольный треугольник 6"/>
            <p:cNvSpPr/>
            <p:nvPr userDrawn="1"/>
          </p:nvSpPr>
          <p:spPr>
            <a:xfrm rot="10800000">
              <a:off x="8366975" y="0"/>
              <a:ext cx="3825025" cy="2195848"/>
            </a:xfrm>
            <a:prstGeom prst="rtTriangle">
              <a:avLst/>
            </a:prstGeom>
            <a:solidFill>
              <a:srgbClr val="71A9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8" name="Прямая соединительная линия 7"/>
            <p:cNvCxnSpPr/>
            <p:nvPr userDrawn="1"/>
          </p:nvCxnSpPr>
          <p:spPr>
            <a:xfrm>
              <a:off x="9155285" y="0"/>
              <a:ext cx="1216057" cy="698107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 userDrawn="1"/>
          </p:nvCxnSpPr>
          <p:spPr>
            <a:xfrm>
              <a:off x="9767992" y="0"/>
              <a:ext cx="1934029" cy="1110276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/>
          <p:nvPr userDrawn="1"/>
        </p:nvSpPr>
        <p:spPr>
          <a:xfrm>
            <a:off x="838199" y="156601"/>
            <a:ext cx="4445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solidFill>
                  <a:schemeClr val="bg1"/>
                </a:solidFill>
                <a:latin typeface="Book Antiqua" panose="02040602050305030304" pitchFamily="18" charset="0"/>
              </a:rPr>
              <a:t>КАЗАНСКИЙ ГОСУДАРСТВЕННЫЙ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6908800" y="156601"/>
            <a:ext cx="4444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b="1" dirty="0">
                <a:solidFill>
                  <a:schemeClr val="bg1"/>
                </a:solidFill>
                <a:latin typeface="Book Antiqua" panose="02040602050305030304" pitchFamily="18" charset="0"/>
              </a:rPr>
              <a:t>МЕДИЦИНСКИЙ УНИВЕРСИТЕТ</a:t>
            </a: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1" t="25164" r="68316" b="37465"/>
          <a:stretch/>
        </p:blipFill>
        <p:spPr>
          <a:xfrm>
            <a:off x="5729308" y="0"/>
            <a:ext cx="682582" cy="67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326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BCCCA-D0D7-4190-95BA-5D08F8F72979}" type="datetimeFigureOut">
              <a:rPr lang="ru-RU" smtClean="0"/>
              <a:t>27.09.2024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3DC6B-32C4-4B33-B068-5484795C408B}" type="slidenum">
              <a:rPr lang="ru-RU" smtClean="0"/>
              <a:t>‹#›</a:t>
            </a:fld>
            <a:endParaRPr lang="ru-RU"/>
          </a:p>
        </p:txBody>
      </p:sp>
      <p:grpSp>
        <p:nvGrpSpPr>
          <p:cNvPr id="13" name="Группа 12"/>
          <p:cNvGrpSpPr/>
          <p:nvPr userDrawn="1"/>
        </p:nvGrpSpPr>
        <p:grpSpPr>
          <a:xfrm rot="10800000" flipH="1">
            <a:off x="9170688" y="5123543"/>
            <a:ext cx="3021312" cy="1734457"/>
            <a:chOff x="8366975" y="0"/>
            <a:chExt cx="3825025" cy="2195848"/>
          </a:xfrm>
        </p:grpSpPr>
        <p:sp>
          <p:nvSpPr>
            <p:cNvPr id="14" name="Прямоугольный треугольник 13"/>
            <p:cNvSpPr/>
            <p:nvPr userDrawn="1"/>
          </p:nvSpPr>
          <p:spPr>
            <a:xfrm rot="10800000">
              <a:off x="8366975" y="0"/>
              <a:ext cx="3825025" cy="2195848"/>
            </a:xfrm>
            <a:prstGeom prst="rtTriangle">
              <a:avLst/>
            </a:prstGeom>
            <a:solidFill>
              <a:srgbClr val="71A9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5" name="Прямая соединительная линия 14"/>
            <p:cNvCxnSpPr/>
            <p:nvPr userDrawn="1"/>
          </p:nvCxnSpPr>
          <p:spPr>
            <a:xfrm>
              <a:off x="9155285" y="0"/>
              <a:ext cx="1216057" cy="698107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 userDrawn="1"/>
          </p:nvCxnSpPr>
          <p:spPr>
            <a:xfrm>
              <a:off x="9767992" y="0"/>
              <a:ext cx="1934029" cy="1110276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93333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BCCCA-D0D7-4190-95BA-5D08F8F72979}" type="datetimeFigureOut">
              <a:rPr lang="ru-RU" smtClean="0"/>
              <a:t>27.09.2024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3DC6B-32C4-4B33-B068-5484795C408B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Группа 10"/>
          <p:cNvGrpSpPr/>
          <p:nvPr userDrawn="1"/>
        </p:nvGrpSpPr>
        <p:grpSpPr>
          <a:xfrm rot="10800000" flipH="1">
            <a:off x="9170688" y="5123543"/>
            <a:ext cx="3021312" cy="1734457"/>
            <a:chOff x="8366975" y="0"/>
            <a:chExt cx="3825025" cy="2195848"/>
          </a:xfrm>
        </p:grpSpPr>
        <p:sp>
          <p:nvSpPr>
            <p:cNvPr id="12" name="Прямоугольный треугольник 11"/>
            <p:cNvSpPr/>
            <p:nvPr userDrawn="1"/>
          </p:nvSpPr>
          <p:spPr>
            <a:xfrm rot="10800000">
              <a:off x="8366975" y="0"/>
              <a:ext cx="3825025" cy="2195848"/>
            </a:xfrm>
            <a:prstGeom prst="rtTriangle">
              <a:avLst/>
            </a:prstGeom>
            <a:solidFill>
              <a:srgbClr val="71A9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3" name="Прямая соединительная линия 12"/>
            <p:cNvCxnSpPr/>
            <p:nvPr userDrawn="1"/>
          </p:nvCxnSpPr>
          <p:spPr>
            <a:xfrm>
              <a:off x="9155285" y="0"/>
              <a:ext cx="1216057" cy="698107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 userDrawn="1"/>
          </p:nvCxnSpPr>
          <p:spPr>
            <a:xfrm>
              <a:off x="9767992" y="0"/>
              <a:ext cx="1934029" cy="1110276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11874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BCCCA-D0D7-4190-95BA-5D08F8F72979}" type="datetimeFigureOut">
              <a:rPr lang="ru-RU" smtClean="0"/>
              <a:t>27.09.2024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3DC6B-32C4-4B33-B068-5484795C408B}" type="slidenum">
              <a:rPr lang="ru-RU" smtClean="0"/>
              <a:t>‹#›</a:t>
            </a:fld>
            <a:endParaRPr lang="ru-RU"/>
          </a:p>
        </p:txBody>
      </p:sp>
      <p:grpSp>
        <p:nvGrpSpPr>
          <p:cNvPr id="9" name="Группа 8"/>
          <p:cNvGrpSpPr/>
          <p:nvPr userDrawn="1"/>
        </p:nvGrpSpPr>
        <p:grpSpPr>
          <a:xfrm rot="10800000" flipH="1">
            <a:off x="9170688" y="5123543"/>
            <a:ext cx="3021312" cy="1734457"/>
            <a:chOff x="8366975" y="0"/>
            <a:chExt cx="3825025" cy="2195848"/>
          </a:xfrm>
        </p:grpSpPr>
        <p:sp>
          <p:nvSpPr>
            <p:cNvPr id="10" name="Прямоугольный треугольник 9"/>
            <p:cNvSpPr/>
            <p:nvPr userDrawn="1"/>
          </p:nvSpPr>
          <p:spPr>
            <a:xfrm rot="10800000">
              <a:off x="8366975" y="0"/>
              <a:ext cx="3825025" cy="2195848"/>
            </a:xfrm>
            <a:prstGeom prst="rtTriangle">
              <a:avLst/>
            </a:prstGeom>
            <a:solidFill>
              <a:srgbClr val="71A9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1" name="Прямая соединительная линия 10"/>
            <p:cNvCxnSpPr/>
            <p:nvPr userDrawn="1"/>
          </p:nvCxnSpPr>
          <p:spPr>
            <a:xfrm>
              <a:off x="9155285" y="0"/>
              <a:ext cx="1216057" cy="698107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 userDrawn="1"/>
          </p:nvCxnSpPr>
          <p:spPr>
            <a:xfrm>
              <a:off x="9767992" y="0"/>
              <a:ext cx="1934029" cy="1110276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69863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BCCCA-D0D7-4190-95BA-5D08F8F72979}" type="datetimeFigureOut">
              <a:rPr lang="ru-RU" smtClean="0"/>
              <a:t>27.09.2024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3DC6B-32C4-4B33-B068-5484795C408B}" type="slidenum">
              <a:rPr lang="ru-RU" smtClean="0"/>
              <a:t>‹#›</a:t>
            </a:fld>
            <a:endParaRPr lang="ru-RU"/>
          </a:p>
        </p:txBody>
      </p:sp>
      <p:grpSp>
        <p:nvGrpSpPr>
          <p:cNvPr id="8" name="Группа 7"/>
          <p:cNvGrpSpPr/>
          <p:nvPr userDrawn="1"/>
        </p:nvGrpSpPr>
        <p:grpSpPr>
          <a:xfrm rot="10800000" flipH="1">
            <a:off x="9170688" y="5123543"/>
            <a:ext cx="3021312" cy="1734457"/>
            <a:chOff x="8366975" y="0"/>
            <a:chExt cx="3825025" cy="2195848"/>
          </a:xfrm>
        </p:grpSpPr>
        <p:sp>
          <p:nvSpPr>
            <p:cNvPr id="9" name="Прямоугольный треугольник 8"/>
            <p:cNvSpPr/>
            <p:nvPr userDrawn="1"/>
          </p:nvSpPr>
          <p:spPr>
            <a:xfrm rot="10800000">
              <a:off x="8366975" y="0"/>
              <a:ext cx="3825025" cy="2195848"/>
            </a:xfrm>
            <a:prstGeom prst="rtTriangle">
              <a:avLst/>
            </a:prstGeom>
            <a:solidFill>
              <a:srgbClr val="71A9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0" name="Прямая соединительная линия 9"/>
            <p:cNvCxnSpPr/>
            <p:nvPr userDrawn="1"/>
          </p:nvCxnSpPr>
          <p:spPr>
            <a:xfrm>
              <a:off x="9155285" y="0"/>
              <a:ext cx="1216057" cy="698107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 userDrawn="1"/>
          </p:nvCxnSpPr>
          <p:spPr>
            <a:xfrm>
              <a:off x="9767992" y="0"/>
              <a:ext cx="1934029" cy="1110276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73674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BCCCA-D0D7-4190-95BA-5D08F8F72979}" type="datetimeFigureOut">
              <a:rPr lang="ru-RU" smtClean="0"/>
              <a:t>27.09.2024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3DC6B-32C4-4B33-B068-5484795C408B}" type="slidenum">
              <a:rPr lang="ru-RU" smtClean="0"/>
              <a:t>‹#›</a:t>
            </a:fld>
            <a:endParaRPr lang="ru-RU"/>
          </a:p>
        </p:txBody>
      </p:sp>
      <p:grpSp>
        <p:nvGrpSpPr>
          <p:cNvPr id="6" name="Группа 5"/>
          <p:cNvGrpSpPr/>
          <p:nvPr userDrawn="1"/>
        </p:nvGrpSpPr>
        <p:grpSpPr>
          <a:xfrm rot="10800000" flipH="1">
            <a:off x="9170688" y="5123543"/>
            <a:ext cx="3021312" cy="1734457"/>
            <a:chOff x="8366975" y="0"/>
            <a:chExt cx="3825025" cy="2195848"/>
          </a:xfrm>
        </p:grpSpPr>
        <p:sp>
          <p:nvSpPr>
            <p:cNvPr id="7" name="Прямоугольный треугольник 6"/>
            <p:cNvSpPr/>
            <p:nvPr userDrawn="1"/>
          </p:nvSpPr>
          <p:spPr>
            <a:xfrm rot="10800000">
              <a:off x="8366975" y="0"/>
              <a:ext cx="3825025" cy="2195848"/>
            </a:xfrm>
            <a:prstGeom prst="rtTriangle">
              <a:avLst/>
            </a:prstGeom>
            <a:solidFill>
              <a:srgbClr val="71A9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8" name="Прямая соединительная линия 7"/>
            <p:cNvCxnSpPr/>
            <p:nvPr userDrawn="1"/>
          </p:nvCxnSpPr>
          <p:spPr>
            <a:xfrm>
              <a:off x="9155285" y="0"/>
              <a:ext cx="1216057" cy="698107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 userDrawn="1"/>
          </p:nvCxnSpPr>
          <p:spPr>
            <a:xfrm>
              <a:off x="9767992" y="0"/>
              <a:ext cx="1934029" cy="1110276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1836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3" b="3603"/>
          <a:stretch/>
        </p:blipFill>
        <p:spPr>
          <a:xfrm>
            <a:off x="-956" y="-21771"/>
            <a:ext cx="12192956" cy="6879771"/>
          </a:xfrm>
          <a:prstGeom prst="rect">
            <a:avLst/>
          </a:prstGeom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BCCCA-D0D7-4190-95BA-5D08F8F72979}" type="datetimeFigureOut">
              <a:rPr lang="ru-RU" smtClean="0"/>
              <a:pPr/>
              <a:t>27.09.2024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103DC6B-32C4-4B33-B068-5484795C408B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1697920" y="4331380"/>
            <a:ext cx="8795203" cy="2207532"/>
          </a:xfrm>
          <a:prstGeom prst="rect">
            <a:avLst/>
          </a:prstGeom>
          <a:solidFill>
            <a:srgbClr val="1B97C8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latin typeface="Book Antiqua" panose="02040602050305030304" pitchFamily="18" charset="0"/>
                <a:ea typeface="Blogger Sans" panose="02000506030000020004" pitchFamily="50" charset="0"/>
              </a:rPr>
              <a:t>Благодарим</a:t>
            </a:r>
            <a:r>
              <a:rPr lang="ru-RU" sz="6000" baseline="0" dirty="0">
                <a:latin typeface="Book Antiqua" panose="02040602050305030304" pitchFamily="18" charset="0"/>
                <a:ea typeface="Blogger Sans" panose="02000506030000020004" pitchFamily="50" charset="0"/>
              </a:rPr>
              <a:t> </a:t>
            </a:r>
          </a:p>
          <a:p>
            <a:pPr algn="ctr"/>
            <a:r>
              <a:rPr lang="ru-RU" sz="6000" baseline="0" dirty="0">
                <a:latin typeface="Book Antiqua" panose="02040602050305030304" pitchFamily="18" charset="0"/>
                <a:ea typeface="Blogger Sans" panose="02000506030000020004" pitchFamily="50" charset="0"/>
              </a:rPr>
              <a:t>за внимание!</a:t>
            </a:r>
            <a:endParaRPr lang="ru-RU" sz="6000" dirty="0">
              <a:latin typeface="Book Antiqua" panose="02040602050305030304" pitchFamily="18" charset="0"/>
              <a:ea typeface="Blogger Sans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875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3" b="3603"/>
          <a:stretch/>
        </p:blipFill>
        <p:spPr>
          <a:xfrm>
            <a:off x="-956" y="-21771"/>
            <a:ext cx="12192956" cy="6879771"/>
          </a:xfrm>
          <a:prstGeom prst="rect">
            <a:avLst/>
          </a:prstGeom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BCCCA-D0D7-4190-95BA-5D08F8F72979}" type="datetimeFigureOut">
              <a:rPr lang="ru-RU" smtClean="0"/>
              <a:pPr/>
              <a:t>27.09.2024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103DC6B-32C4-4B33-B068-5484795C408B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1697920" y="4331380"/>
            <a:ext cx="8795203" cy="2207532"/>
          </a:xfrm>
          <a:prstGeom prst="rect">
            <a:avLst/>
          </a:prstGeom>
          <a:solidFill>
            <a:srgbClr val="1B97C8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latin typeface="Book Antiqua" panose="02040602050305030304" pitchFamily="18" charset="0"/>
                <a:ea typeface="Blogger Sans" panose="02000506030000020004" pitchFamily="50" charset="0"/>
              </a:rPr>
              <a:t>Благодарю</a:t>
            </a:r>
            <a:r>
              <a:rPr lang="ru-RU" sz="6000" baseline="0" dirty="0">
                <a:latin typeface="Book Antiqua" panose="02040602050305030304" pitchFamily="18" charset="0"/>
                <a:ea typeface="Blogger Sans" panose="02000506030000020004" pitchFamily="50" charset="0"/>
              </a:rPr>
              <a:t> </a:t>
            </a:r>
          </a:p>
          <a:p>
            <a:pPr algn="ctr"/>
            <a:r>
              <a:rPr lang="ru-RU" sz="6000" baseline="0" dirty="0">
                <a:latin typeface="Book Antiqua" panose="02040602050305030304" pitchFamily="18" charset="0"/>
                <a:ea typeface="Blogger Sans" panose="02000506030000020004" pitchFamily="50" charset="0"/>
              </a:rPr>
              <a:t>за внимание!</a:t>
            </a:r>
            <a:endParaRPr lang="ru-RU" sz="6000" dirty="0">
              <a:latin typeface="Book Antiqua" panose="02040602050305030304" pitchFamily="18" charset="0"/>
              <a:ea typeface="Blogger Sans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236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965915"/>
            <a:ext cx="10515600" cy="7247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737600" y="6356350"/>
            <a:ext cx="1301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Blogger Sans" panose="02000506030000020004" pitchFamily="50" charset="0"/>
                <a:ea typeface="Blogger Sans" panose="02000506030000020004" pitchFamily="50" charset="0"/>
              </a:defRPr>
            </a:lvl1pPr>
          </a:lstStyle>
          <a:p>
            <a:fld id="{007BCCCA-D0D7-4190-95BA-5D08F8F72979}" type="datetimeFigureOut">
              <a:rPr lang="ru-RU" smtClean="0"/>
              <a:pPr/>
              <a:t>27.09.2024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391774" y="6356350"/>
            <a:ext cx="96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3DC6B-32C4-4B33-B068-5484795C40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5896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9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Book Antiqua" panose="020406020503050303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Blogger Sans Light" panose="02000506030000020004" pitchFamily="50" charset="0"/>
          <a:ea typeface="Blogger Sans Light" panose="02000506030000020004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Blogger Sans Light" panose="02000506030000020004" pitchFamily="50" charset="0"/>
          <a:ea typeface="Blogger Sans Light" panose="02000506030000020004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Blogger Sans Light" panose="02000506030000020004" pitchFamily="50" charset="0"/>
          <a:ea typeface="Blogger Sans Light" panose="02000506030000020004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Blogger Sans Light" panose="02000506030000020004" pitchFamily="50" charset="0"/>
          <a:ea typeface="Blogger Sans Light" panose="02000506030000020004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Blogger Sans Light" panose="02000506030000020004" pitchFamily="50" charset="0"/>
          <a:ea typeface="Blogger Sans Light" panose="02000506030000020004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gastroscan.ru/handbook/118/4017" TargetMode="Externa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Bacteroidota" TargetMode="External"/><Relationship Id="rId2" Type="http://schemas.openxmlformats.org/officeDocument/2006/relationships/hyperlink" Target="https://en.wikipedia.org/wiki/Bacteria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en.wikipedia.org/wiki/Porphyromonadaceae" TargetMode="External"/><Relationship Id="rId5" Type="http://schemas.openxmlformats.org/officeDocument/2006/relationships/hyperlink" Target="https://en.wikipedia.org/wiki/Bacteroidales" TargetMode="External"/><Relationship Id="rId4" Type="http://schemas.openxmlformats.org/officeDocument/2006/relationships/hyperlink" Target="https://en.wikipedia.org/wiki/Bacteroidia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astroscan.ru/handbook/117/3139" TargetMode="External"/><Relationship Id="rId2" Type="http://schemas.openxmlformats.org/officeDocument/2006/relationships/hyperlink" Target="https://www.gastroscan.ru/handbook/118/1284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astroscan.ru/handbook/118/2695" TargetMode="External"/><Relationship Id="rId5" Type="http://schemas.openxmlformats.org/officeDocument/2006/relationships/hyperlink" Target="https://www.gastroscan.ru/handbook/117/633" TargetMode="External"/><Relationship Id="rId4" Type="http://schemas.openxmlformats.org/officeDocument/2006/relationships/hyperlink" Target="https://www.gastroscan.ru/handbook/117/407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astroscan.ru/handbook/205/248" TargetMode="External"/><Relationship Id="rId2" Type="http://schemas.openxmlformats.org/officeDocument/2006/relationships/hyperlink" Target="https://www.gastroscan.ru/handbook/118/12844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astroscan.ru/handbook/117/355" TargetMode="External"/><Relationship Id="rId3" Type="http://schemas.openxmlformats.org/officeDocument/2006/relationships/hyperlink" Target="https://ru.wikipedia.org/wiki/%D0%93%D1%80%D0%B0%D0%BC%D0%BE%D1%82%D1%80%D0%B8%D1%86%D0%B0%D1%82%D0%B5%D0%BB%D1%8C%D0%BD%D1%8B%D0%B5_%D0%B1%D0%B0%D0%BA%D1%82%D0%B5%D1%80%D0%B8%D0%B8" TargetMode="External"/><Relationship Id="rId7" Type="http://schemas.openxmlformats.org/officeDocument/2006/relationships/hyperlink" Target="https://ru.wikipedia.org/w/index.php?title=Bacteroidaceae&amp;action=edit&amp;redlink=1" TargetMode="External"/><Relationship Id="rId2" Type="http://schemas.openxmlformats.org/officeDocument/2006/relationships/hyperlink" Target="https://ru.wikipedia.org/wiki/%D0%9B%D0%B0%D1%82%D0%B8%D0%BD%D1%81%D0%BA%D0%B8%D0%B9_%D1%8F%D0%B7%D1%8B%D0%B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%D0%91%D0%B0%D0%BA%D1%82%D0%B5%D1%80%D0%B8%D0%B8" TargetMode="External"/><Relationship Id="rId5" Type="http://schemas.openxmlformats.org/officeDocument/2006/relationships/hyperlink" Target="https://ru.wikipedia.org/wiki/%D0%91%D0%B0%D1%86%D0%B8%D0%BB%D0%BB%D0%B0_(%D1%84%D0%BE%D1%80%D0%BC%D0%B0)" TargetMode="External"/><Relationship Id="rId4" Type="http://schemas.openxmlformats.org/officeDocument/2006/relationships/hyperlink" Target="https://ru.wikipedia.org/wiki/%D0%90%D0%BD%D0%B0%D1%8D%D1%80%D0%BE%D0%B1" TargetMode="External"/><Relationship Id="rId9" Type="http://schemas.openxmlformats.org/officeDocument/2006/relationships/hyperlink" Target="https://www.gastroscan.ru/handbook/117/407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en.wikipedia.org/wiki/Porphyromonas_gulae" TargetMode="Externa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Gastrointestinal_tract" TargetMode="External"/><Relationship Id="rId2" Type="http://schemas.openxmlformats.org/officeDocument/2006/relationships/hyperlink" Target="https://en.wikipedia.org/wiki/Periodontal_disease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en.wikipedia.org/wiki/Bacterial_vaginosis" TargetMode="External"/><Relationship Id="rId5" Type="http://schemas.openxmlformats.org/officeDocument/2006/relationships/hyperlink" Target="https://en.wikipedia.org/wiki/Colon_(anatomy)" TargetMode="External"/><Relationship Id="rId4" Type="http://schemas.openxmlformats.org/officeDocument/2006/relationships/hyperlink" Target="https://en.wikipedia.org/wiki/Respiratory_tract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F%D0%BE%D0%BB%D0%B8%D1%81%D0%B0%D1%85%D0%B0%D1%80%D0%B8%D0%B4%D1%8B" TargetMode="External"/><Relationship Id="rId3" Type="http://schemas.openxmlformats.org/officeDocument/2006/relationships/hyperlink" Target="https://ru.wikipedia.org/wiki/%D0%90%D0%BD%D0%B0%D1%8D%D1%80%D0%BE%D0%B1" TargetMode="External"/><Relationship Id="rId7" Type="http://schemas.openxmlformats.org/officeDocument/2006/relationships/hyperlink" Target="https://ru.wikipedia.org/wiki/%D0%AF%D0%BD%D1%82%D0%B0%D1%80%D0%BD%D0%B0%D1%8F_%D0%BA%D0%B8%D1%81%D0%BB%D0%BE%D1%82%D0%B0" TargetMode="External"/><Relationship Id="rId12" Type="http://schemas.openxmlformats.org/officeDocument/2006/relationships/hyperlink" Target="https://ru.wikipedia.org/wiki/%D0%A3%D0%B3%D0%BB%D0%B5%D0%B2%D0%BE%D0%B4%D1%8B" TargetMode="External"/><Relationship Id="rId2" Type="http://schemas.openxmlformats.org/officeDocument/2006/relationships/hyperlink" Target="https://ru.wikipedia.org/wiki/%D0%9E%D0%B1%D0%BC%D0%B5%D0%BD_%D0%B2%D0%B5%D1%89%D0%B5%D1%81%D1%82%D0%B2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%D0%98%D0%B7%D0%BE%D0%B2%D0%B0%D0%BB%D0%B5%D1%80%D0%B8%D0%B0%D0%BD%D0%BE%D0%B2%D0%B0%D1%8F_%D0%BA%D0%B8%D1%81%D0%BB%D0%BE%D1%82%D0%B0" TargetMode="External"/><Relationship Id="rId11" Type="http://schemas.openxmlformats.org/officeDocument/2006/relationships/hyperlink" Target="https://ru.wikipedia.org/w/index.php?title=%D0%AD%D1%81%D0%BA%D1%83%D0%BB%D0%B8%D0%BD&amp;action=edit&amp;redlink=1" TargetMode="External"/><Relationship Id="rId5" Type="http://schemas.openxmlformats.org/officeDocument/2006/relationships/hyperlink" Target="https://ru.wikipedia.org/wiki/%D0%A3%D0%BA%D1%81%D1%83%D1%81%D0%BD%D0%B0%D1%8F_%D0%BA%D0%B8%D1%81%D0%BB%D0%BE%D1%82%D0%B0" TargetMode="External"/><Relationship Id="rId10" Type="http://schemas.openxmlformats.org/officeDocument/2006/relationships/hyperlink" Target="https://ru.wikipedia.org/wiki/%D0%9A%D0%B0%D1%82%D0%B0%D0%BB%D0%B0%D0%B7%D0%B0" TargetMode="External"/><Relationship Id="rId4" Type="http://schemas.openxmlformats.org/officeDocument/2006/relationships/hyperlink" Target="https://ru.wikipedia.org/wiki/%D0%91%D1%80%D0%BE%D0%B6%D0%B5%D0%BD%D0%B8%D0%B5" TargetMode="External"/><Relationship Id="rId9" Type="http://schemas.openxmlformats.org/officeDocument/2006/relationships/hyperlink" Target="https://ru.wikipedia.org/wiki/%D0%98%D0%BD%D0%B4%D0%BE%D0%BB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astroscan.ru/patient/disease/kolit/nya-kolit/" TargetMode="External"/><Relationship Id="rId2" Type="http://schemas.openxmlformats.org/officeDocument/2006/relationships/hyperlink" Target="https://www.gastroscan.ru/handbook/311/7268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Микробиология инфекций, вызываемых </a:t>
            </a:r>
            <a:r>
              <a:rPr lang="ru-RU" sz="2800" dirty="0" err="1"/>
              <a:t>аспорогенными</a:t>
            </a:r>
            <a:r>
              <a:rPr lang="ru-RU" sz="2800" dirty="0"/>
              <a:t>  анаэробными микроорганизмами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Исаева Г.Ш.</a:t>
            </a:r>
          </a:p>
          <a:p>
            <a:r>
              <a:rPr lang="ru-RU" dirty="0"/>
              <a:t>Зав. каф. микробиологии имени академика В.М. Аристовского</a:t>
            </a:r>
          </a:p>
        </p:txBody>
      </p:sp>
    </p:spTree>
    <p:extLst>
      <p:ext uri="{BB962C8B-B14F-4D97-AF65-F5344CB8AC3E}">
        <p14:creationId xmlns:p14="http://schemas.microsoft.com/office/powerpoint/2010/main" val="3650648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F76C1A-ED4F-B643-5701-562BD98F8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46515"/>
            <a:ext cx="10515600" cy="724773"/>
          </a:xfrm>
        </p:spPr>
        <p:txBody>
          <a:bodyPr>
            <a:normAutofit/>
          </a:bodyPr>
          <a:lstStyle/>
          <a:p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Превотеллы</a:t>
            </a:r>
            <a:endParaRPr lang="ru-RU" sz="24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8F4336-8531-22B1-BAC9-C6CBEB71BD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771288"/>
            <a:ext cx="5181600" cy="4351338"/>
          </a:xfrm>
        </p:spPr>
        <p:txBody>
          <a:bodyPr>
            <a:normAutofit fontScale="47500" lnSpcReduction="20000"/>
          </a:bodyPr>
          <a:lstStyle/>
          <a:p>
            <a:pPr indent="450215" algn="just">
              <a:lnSpc>
                <a:spcPct val="140000"/>
              </a:lnSpc>
              <a:spcAft>
                <a:spcPts val="800"/>
              </a:spcAft>
            </a:pPr>
            <a:r>
              <a:rPr lang="ru-RU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Таксономия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40000"/>
              </a:lnSpc>
              <a:spcAft>
                <a:spcPts val="800"/>
              </a:spcAft>
            </a:pPr>
            <a:r>
              <a:rPr lang="ru-RU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Семейство: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Prevotellaceae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40000"/>
              </a:lnSpc>
              <a:spcAft>
                <a:spcPts val="800"/>
              </a:spcAft>
            </a:pPr>
            <a:r>
              <a:rPr lang="ru-RU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Род: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Prevotella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i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Виды: 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</a:t>
            </a:r>
            <a:r>
              <a:rPr lang="ru-RU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albensis</a:t>
            </a:r>
            <a:r>
              <a:rPr lang="ru-RU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</a:t>
            </a:r>
            <a:r>
              <a:rPr lang="ru-RU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amnii</a:t>
            </a:r>
            <a:r>
              <a:rPr lang="ru-RU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</a:t>
            </a:r>
            <a:r>
              <a:rPr lang="ru-RU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aurantiaca</a:t>
            </a:r>
            <a:r>
              <a:rPr lang="ru-RU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</a:t>
            </a:r>
            <a:r>
              <a:rPr lang="ru-RU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baroniae</a:t>
            </a:r>
            <a:r>
              <a:rPr lang="ru-RU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</a:t>
            </a:r>
            <a:r>
              <a:rPr lang="ru-RU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bergensis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 </a:t>
            </a:r>
            <a:r>
              <a:rPr lang="ru-RU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др</a:t>
            </a: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A4326DF-518D-C3AD-1F60-8D9AEF91E5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63984"/>
            <a:ext cx="5181600" cy="5812979"/>
          </a:xfrm>
        </p:spPr>
        <p:txBody>
          <a:bodyPr>
            <a:normAutofit fontScale="47500" lnSpcReduction="20000"/>
          </a:bodyPr>
          <a:lstStyle/>
          <a:p>
            <a:pPr indent="450215" algn="just">
              <a:lnSpc>
                <a:spcPct val="140000"/>
              </a:lnSpc>
              <a:spcAft>
                <a:spcPts val="800"/>
              </a:spcAft>
            </a:pPr>
            <a:r>
              <a:rPr lang="ru-RU" sz="25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Внесенные изменения в классификацию </a:t>
            </a:r>
            <a:r>
              <a:rPr lang="ru-RU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(новое наименование – старое наименование)</a:t>
            </a:r>
            <a:endParaRPr lang="ru-RU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40000"/>
              </a:lnSpc>
              <a:spcAft>
                <a:spcPts val="800"/>
              </a:spcAft>
            </a:pPr>
            <a:r>
              <a:rPr lang="ru-RU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Ранее многие виды </a:t>
            </a:r>
            <a:r>
              <a:rPr lang="ru-RU" sz="25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Prevotella</a:t>
            </a:r>
            <a:r>
              <a:rPr lang="ru-RU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классифицировались как виды или подвиды бактерий рода </a:t>
            </a:r>
            <a:r>
              <a:rPr lang="ru-RU" sz="2500" i="1" u="sng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Bacteroides</a:t>
            </a:r>
            <a:r>
              <a:rPr lang="ru-RU" sz="2500" i="1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RU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частности:</a:t>
            </a:r>
            <a:endParaRPr lang="ru-RU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40000"/>
              </a:lnSpc>
              <a:buFont typeface="Symbol" panose="05050102010706020507" pitchFamily="18" charset="2"/>
              <a:buChar char=""/>
            </a:pPr>
            <a:r>
              <a:rPr lang="en-US" sz="25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Prevotella</a:t>
            </a:r>
            <a:r>
              <a:rPr lang="en-US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albensis</a:t>
            </a:r>
            <a:r>
              <a:rPr lang="en-US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Bacteroides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ruminicolasub</a:t>
            </a:r>
            <a:r>
              <a:rPr lang="en-US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sp.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Ruminicolabiovar</a:t>
            </a:r>
            <a:r>
              <a:rPr lang="en-US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endParaRPr lang="ru-RU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40000"/>
              </a:lnSpc>
              <a:buFont typeface="Symbol" panose="05050102010706020507" pitchFamily="18" charset="2"/>
              <a:buChar char=""/>
            </a:pPr>
            <a:r>
              <a:rPr lang="en-US" sz="25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Prevotella</a:t>
            </a:r>
            <a:r>
              <a:rPr lang="en-US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bivia</a:t>
            </a:r>
            <a:r>
              <a:rPr lang="en-US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en-US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Bacteroides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bivius</a:t>
            </a:r>
            <a:r>
              <a:rPr lang="ru-RU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40000"/>
              </a:lnSpc>
              <a:buFont typeface="Symbol" panose="05050102010706020507" pitchFamily="18" charset="2"/>
              <a:buChar char=""/>
            </a:pPr>
            <a:r>
              <a:rPr lang="en-US" sz="25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Prevotella</a:t>
            </a:r>
            <a:r>
              <a:rPr lang="en-US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brevis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Bacteroides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ruminicola</a:t>
            </a:r>
            <a:r>
              <a:rPr lang="en-US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subsp.</a:t>
            </a:r>
            <a:r>
              <a:rPr lang="en-US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Brevis;</a:t>
            </a:r>
            <a:endParaRPr lang="ru-RU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40000"/>
              </a:lnSpc>
              <a:buFont typeface="Symbol" panose="05050102010706020507" pitchFamily="18" charset="2"/>
              <a:buChar char=""/>
            </a:pPr>
            <a:r>
              <a:rPr lang="en-US" sz="25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Prevotella</a:t>
            </a:r>
            <a:r>
              <a:rPr lang="en-US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bryantii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–Bacteroides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ruminicola</a:t>
            </a:r>
            <a:r>
              <a:rPr lang="en-US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subsp</a:t>
            </a:r>
            <a:r>
              <a:rPr lang="en-US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brevis biovar 3;</a:t>
            </a:r>
            <a:endParaRPr lang="ru-RU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40000"/>
              </a:lnSpc>
              <a:buFont typeface="Symbol" panose="05050102010706020507" pitchFamily="18" charset="2"/>
              <a:buChar char=""/>
            </a:pPr>
            <a:r>
              <a:rPr lang="en-US" sz="25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Prevotella</a:t>
            </a:r>
            <a:r>
              <a:rPr lang="en-US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buccae</a:t>
            </a:r>
            <a:r>
              <a:rPr lang="en-US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Bacteroides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pentosaceus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Bacteroides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capillus</a:t>
            </a:r>
            <a:r>
              <a:rPr lang="ru-RU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en-US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Bacteroides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buccae</a:t>
            </a:r>
            <a:r>
              <a:rPr lang="en-US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40000"/>
              </a:lnSpc>
              <a:buFont typeface="Symbol" panose="05050102010706020507" pitchFamily="18" charset="2"/>
              <a:buChar char=""/>
            </a:pPr>
            <a:r>
              <a:rPr lang="en-US" sz="25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Prevotella</a:t>
            </a:r>
            <a:r>
              <a:rPr lang="en-US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corporis </a:t>
            </a:r>
            <a:r>
              <a:rPr lang="ru-RU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en-US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Bacteroides corporis</a:t>
            </a:r>
            <a:r>
              <a:rPr lang="ru-RU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40000"/>
              </a:lnSpc>
              <a:buFont typeface="Symbol" panose="05050102010706020507" pitchFamily="18" charset="2"/>
              <a:buChar char=""/>
            </a:pPr>
            <a:r>
              <a:rPr lang="en-US" sz="25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Prevotella</a:t>
            </a:r>
            <a:r>
              <a:rPr lang="en-US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denticola</a:t>
            </a:r>
            <a:r>
              <a:rPr lang="en-US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en-US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Bacteroides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denticola</a:t>
            </a:r>
            <a:r>
              <a:rPr lang="ru-RU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endParaRPr lang="ru-RU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40000"/>
              </a:lnSpc>
              <a:buFont typeface="Symbol" panose="05050102010706020507" pitchFamily="18" charset="2"/>
              <a:buChar char=""/>
            </a:pPr>
            <a:r>
              <a:rPr lang="en-US" sz="25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Prevotella</a:t>
            </a:r>
            <a:r>
              <a:rPr lang="en-US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disiens</a:t>
            </a:r>
            <a:r>
              <a:rPr lang="en-US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en-US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Bacteroides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disiens</a:t>
            </a:r>
            <a:r>
              <a:rPr lang="ru-RU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40000"/>
              </a:lnSpc>
              <a:buFont typeface="Symbol" panose="05050102010706020507" pitchFamily="18" charset="2"/>
              <a:buChar char=""/>
            </a:pPr>
            <a:r>
              <a:rPr lang="en-US" sz="25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Prevotella</a:t>
            </a:r>
            <a:r>
              <a:rPr lang="en-US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intermedia – Bacteroides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melaninogenicus</a:t>
            </a:r>
            <a:r>
              <a:rPr lang="en-US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subsp</a:t>
            </a:r>
            <a:r>
              <a:rPr lang="en-US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Intermedius;</a:t>
            </a:r>
            <a:endParaRPr lang="ru-RU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5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Prevotella</a:t>
            </a:r>
            <a:r>
              <a:rPr lang="en-US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loescheii</a:t>
            </a:r>
            <a:r>
              <a:rPr lang="en-US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en-US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Bacteroides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loescheii</a:t>
            </a:r>
            <a:r>
              <a:rPr lang="en-US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AB044F5-9DAA-7EC0-9728-2FD7521640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344" y="2878584"/>
            <a:ext cx="4572925" cy="338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6232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11DED6-B328-3816-AB7D-1F93726E9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Морфологические свойства</a:t>
            </a:r>
            <a:br>
              <a:rPr lang="ru-RU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7FEFAA2-09C9-8132-041E-9AAEC09A6C4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indent="450215" algn="just">
              <a:lnSpc>
                <a:spcPct val="150000"/>
              </a:lnSpc>
              <a:spcAft>
                <a:spcPts val="8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Бактерии рода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Prevotella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 (-). В мазке представляют собой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располагающиеся скоплениями полиморфные палочки размером от 1,5-5</a:t>
            </a:r>
            <a:r>
              <a:rPr lang="ru-RU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мм в длину и 0,7 мм в ширину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Неподвижные, не образуют спор.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9810BA32-71D1-9892-1CC6-37F628CA4DD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60724"/>
            <a:ext cx="5181600" cy="388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60644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7A3547-9067-A3F8-0991-F74CF452B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Культуральные</a:t>
            </a:r>
            <a:r>
              <a:rPr lang="ru-RU" dirty="0"/>
              <a:t> свойства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259477F-BC3D-635A-63A8-93C90F7E88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pPr indent="450215" algn="just">
              <a:lnSpc>
                <a:spcPct val="150000"/>
              </a:lnSpc>
              <a:spcAft>
                <a:spcPts val="800"/>
              </a:spcAft>
            </a:pPr>
            <a:r>
              <a:rPr lang="ru-RU" sz="45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Среды для выращивания бактерий рода </a:t>
            </a:r>
            <a:r>
              <a:rPr lang="en-US" sz="4500" i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Prevotella</a:t>
            </a:r>
            <a:endParaRPr lang="ru-RU" sz="4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450215" algn="just">
              <a:lnSpc>
                <a:spcPct val="150000"/>
              </a:lnSpc>
              <a:spcAft>
                <a:spcPts val="800"/>
              </a:spcAft>
            </a:pPr>
            <a:r>
              <a:rPr lang="ru-RU" sz="4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культивирования бактерий рода </a:t>
            </a:r>
            <a:r>
              <a:rPr lang="en-US" sz="45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Prevotella</a:t>
            </a:r>
            <a:r>
              <a:rPr lang="en-US" sz="45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используются среды, содержащие кровь, например, агар </a:t>
            </a:r>
            <a:r>
              <a:rPr lang="ru-RU" sz="4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Шедлера</a:t>
            </a:r>
            <a:r>
              <a:rPr lang="ru-RU" sz="4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 5% овечьей кровью, кровяной агар, агар или бульон с сердечно-мозговой вытяжкой и т. д.</a:t>
            </a:r>
            <a:endParaRPr lang="ru-RU" sz="4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800"/>
              </a:spcAft>
            </a:pPr>
            <a:r>
              <a:rPr lang="ru-RU" sz="45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Характер роста</a:t>
            </a:r>
            <a:endParaRPr lang="ru-RU" sz="4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800"/>
              </a:spcAft>
              <a:tabLst>
                <a:tab pos="1530350" algn="l"/>
              </a:tabLst>
            </a:pPr>
            <a:r>
              <a:rPr lang="ru-RU" sz="45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чашках с кровяным агаром формируют округлые, выпуклые, блестящие и гладкие колонии, чаще всего полупрозрачные или непрозрачные, серого, светло-коричневого или черного цветов. Размеры колоний варьируют от 1,2 до 1,8 мм в диаметра. Культуры на глюкозном бульоне мутные, с волокнистым осадком. </a:t>
            </a:r>
            <a:endParaRPr lang="ru-RU" sz="4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65960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F58A5-A96C-E6DA-DF3C-E849D3FE0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192" y="807868"/>
            <a:ext cx="11552808" cy="891697"/>
          </a:xfrm>
        </p:spPr>
        <p:txBody>
          <a:bodyPr>
            <a:normAutofit fontScale="90000"/>
          </a:bodyPr>
          <a:lstStyle/>
          <a:p>
            <a:r>
              <a:rPr lang="ru-RU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Требования к культивированию</a:t>
            </a:r>
            <a:br>
              <a:rPr lang="ru-RU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2FB841-B237-936D-13F4-9A40E5E61A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450215" algn="just">
              <a:lnSpc>
                <a:spcPct val="150000"/>
              </a:lnSpc>
              <a:spcAft>
                <a:spcPts val="800"/>
              </a:spcAft>
              <a:tabLst>
                <a:tab pos="1530350" algn="l"/>
              </a:tabLst>
            </a:pPr>
            <a:r>
              <a:rPr lang="ru-RU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Облигатные анаэробы. Оптимальная температура роста 37 °С. Для роста большинства видов необходимы гемин и </a:t>
            </a:r>
            <a:r>
              <a:rPr lang="ru-RU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менадион</a:t>
            </a:r>
            <a:r>
              <a:rPr lang="ru-RU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450215" algn="just">
              <a:lnSpc>
                <a:spcPct val="150000"/>
              </a:lnSpc>
            </a:pPr>
            <a:r>
              <a:rPr lang="ru-RU" sz="28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Продолжительность культивирования 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450215" algn="just">
              <a:lnSpc>
                <a:spcPct val="150000"/>
              </a:lnSpc>
              <a:spcAft>
                <a:spcPts val="800"/>
              </a:spcAft>
            </a:pP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Продолжительность культивирования составляет 96 часов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18747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EE0A5D-3228-5549-4698-1C775A846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Биохимические свойства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25515F-DF5A-6860-053C-EF6D61EC88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457200" indent="450215" algn="just">
              <a:lnSpc>
                <a:spcPct val="150000"/>
              </a:lnSpc>
            </a:pPr>
            <a:r>
              <a:rPr lang="ru-RU" sz="45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Биохимическая активность</a:t>
            </a:r>
            <a:endParaRPr lang="ru-RU" sz="4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450215" algn="just">
              <a:lnSpc>
                <a:spcPct val="150000"/>
              </a:lnSpc>
              <a:spcAft>
                <a:spcPts val="800"/>
              </a:spcAft>
            </a:pPr>
            <a:r>
              <a:rPr lang="ru-RU" sz="45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Протеолитическая активность вариабельна. Большинство видов имеют ограниченную способность ферментировать аминокислоты. Нитраты до нитритов не восстанавливают. Практически все виды </a:t>
            </a:r>
            <a:r>
              <a:rPr lang="ru-RU" sz="45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индолоотрицательны</a:t>
            </a:r>
            <a:r>
              <a:rPr lang="ru-RU" sz="45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4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25925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CC8935-76B9-8637-105F-C005B7E31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Факторы патогенности </a:t>
            </a:r>
            <a:br>
              <a:rPr lang="ru-RU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BEBC2E3-14CC-6F50-2476-5EBEF1FFF1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457200" indent="450215" algn="just">
              <a:lnSpc>
                <a:spcPct val="150000"/>
              </a:lnSpc>
            </a:pPr>
            <a:r>
              <a:rPr lang="ru-RU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Фимбрии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данные микроорганизмы имеют 4 вида </a:t>
            </a:r>
            <a:r>
              <a:rPr lang="ru-RU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фимбрий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одна часть штаммов использует только один вид </a:t>
            </a:r>
            <a:r>
              <a:rPr lang="ru-RU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фимбрий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другая часть штаммов – сразу несколько типов одновременно, третья часть – вообще не образует </a:t>
            </a:r>
            <a:r>
              <a:rPr lang="ru-RU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фимбрии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450215" algn="just">
              <a:lnSpc>
                <a:spcPct val="150000"/>
              </a:lnSpc>
            </a:pPr>
            <a:r>
              <a:rPr lang="ru-RU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Липополисахариды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гидролазы – </a:t>
            </a:r>
            <a:r>
              <a:rPr lang="ru-RU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цистеиновая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протеаза ЛПС-связывающего белка усиливает вирулентность ЛПС.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450215" algn="just">
              <a:lnSpc>
                <a:spcPct val="150000"/>
              </a:lnSpc>
            </a:pP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Гемолизин: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многокомпонентные гемолизины находятся в везикулах наружной мембраны, в комбинации со специфическими </a:t>
            </a:r>
            <a:r>
              <a:rPr lang="ru-RU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фимбриями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450215" algn="just">
              <a:lnSpc>
                <a:spcPct val="150000"/>
              </a:lnSpc>
            </a:pP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Протеазы: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сериновая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протеаза;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дипептидил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петидаза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IV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цистеиновая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протеаза.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88674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9EC0E6-A54E-25BE-11A7-4699B7E74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Порфиромонады</a:t>
            </a:r>
            <a:r>
              <a:rPr lang="ru-RU" dirty="0"/>
              <a:t> 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CB4E06E6-D844-9C51-41BC-993B37A8BFFD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983771217"/>
              </p:ext>
            </p:extLst>
          </p:nvPr>
        </p:nvGraphicFramePr>
        <p:xfrm>
          <a:off x="838199" y="1943893"/>
          <a:ext cx="4630446" cy="4351338"/>
        </p:xfrm>
        <a:graphic>
          <a:graphicData uri="http://schemas.openxmlformats.org/drawingml/2006/table">
            <a:tbl>
              <a:tblPr/>
              <a:tblGrid>
                <a:gridCol w="2315223">
                  <a:extLst>
                    <a:ext uri="{9D8B030D-6E8A-4147-A177-3AD203B41FA5}">
                      <a16:colId xmlns:a16="http://schemas.microsoft.com/office/drawing/2014/main" val="2889628207"/>
                    </a:ext>
                  </a:extLst>
                </a:gridCol>
                <a:gridCol w="2315223">
                  <a:extLst>
                    <a:ext uri="{9D8B030D-6E8A-4147-A177-3AD203B41FA5}">
                      <a16:colId xmlns:a16="http://schemas.microsoft.com/office/drawing/2014/main" val="2361876410"/>
                    </a:ext>
                  </a:extLst>
                </a:gridCol>
              </a:tblGrid>
              <a:tr h="725223"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Domain:</a:t>
                      </a:r>
                    </a:p>
                  </a:txBody>
                  <a:tcPr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u="none" strike="noStrike">
                          <a:solidFill>
                            <a:srgbClr val="3366CC"/>
                          </a:solidFill>
                          <a:effectLst/>
                          <a:hlinkClick r:id="rId2" tooltip="Bacteria"/>
                        </a:rPr>
                        <a:t>Bacteria</a:t>
                      </a:r>
                      <a:endParaRPr lang="en-US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8895270"/>
                  </a:ext>
                </a:extLst>
              </a:tr>
              <a:tr h="725223"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Phylum:</a:t>
                      </a:r>
                    </a:p>
                  </a:txBody>
                  <a:tcPr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u="none" strike="noStrike">
                          <a:solidFill>
                            <a:srgbClr val="3366CC"/>
                          </a:solidFill>
                          <a:effectLst/>
                          <a:hlinkClick r:id="rId3" tooltip="Bacteroidota"/>
                        </a:rPr>
                        <a:t>Bacteroidota</a:t>
                      </a:r>
                      <a:endParaRPr lang="en-US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0339021"/>
                  </a:ext>
                </a:extLst>
              </a:tr>
              <a:tr h="725223"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Class:</a:t>
                      </a:r>
                    </a:p>
                  </a:txBody>
                  <a:tcPr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u="none" strike="noStrike">
                          <a:solidFill>
                            <a:srgbClr val="3366CC"/>
                          </a:solidFill>
                          <a:effectLst/>
                          <a:hlinkClick r:id="rId4" tooltip="Bacteroidia"/>
                        </a:rPr>
                        <a:t>Bacteroidia</a:t>
                      </a:r>
                      <a:endParaRPr lang="en-US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7714450"/>
                  </a:ext>
                </a:extLst>
              </a:tr>
              <a:tr h="725223"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Order:</a:t>
                      </a:r>
                    </a:p>
                  </a:txBody>
                  <a:tcPr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u="none" strike="noStrike">
                          <a:solidFill>
                            <a:srgbClr val="3366CC"/>
                          </a:solidFill>
                          <a:effectLst/>
                          <a:hlinkClick r:id="rId5" tooltip="Bacteroidales"/>
                        </a:rPr>
                        <a:t>Bacteroidales</a:t>
                      </a:r>
                      <a:endParaRPr lang="en-US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3992485"/>
                  </a:ext>
                </a:extLst>
              </a:tr>
              <a:tr h="725223"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Family:</a:t>
                      </a:r>
                    </a:p>
                  </a:txBody>
                  <a:tcPr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u="none" strike="noStrike">
                          <a:solidFill>
                            <a:srgbClr val="3366CC"/>
                          </a:solidFill>
                          <a:effectLst/>
                          <a:hlinkClick r:id="rId6" tooltip="Porphyromonadaceae"/>
                        </a:rPr>
                        <a:t>Porphyromonadaceae</a:t>
                      </a:r>
                      <a:endParaRPr lang="en-US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6638984"/>
                  </a:ext>
                </a:extLst>
              </a:tr>
              <a:tr h="725223"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Genus:</a:t>
                      </a:r>
                    </a:p>
                  </a:txBody>
                  <a:tcPr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b="1" i="1" dirty="0" err="1">
                          <a:effectLst/>
                        </a:rPr>
                        <a:t>Porphyromonas</a:t>
                      </a:r>
                      <a:endParaRPr lang="en-US" dirty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8790163"/>
                  </a:ext>
                </a:extLst>
              </a:tr>
            </a:tbl>
          </a:graphicData>
        </a:graphic>
      </p:graphicFrame>
      <p:sp>
        <p:nvSpPr>
          <p:cNvPr id="4" name="Объект 3">
            <a:extLst>
              <a:ext uri="{FF2B5EF4-FFF2-40B4-BE49-F238E27FC236}">
                <a16:creationId xmlns:a16="http://schemas.microsoft.com/office/drawing/2014/main" id="{3C06705E-0AA7-CB0A-B201-7E5934DEADA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(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Porphyros</a:t>
            </a:r>
            <a:r>
              <a:rPr lang="en-US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-</a:t>
            </a:r>
            <a:r>
              <a:rPr lang="ru-RU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пурпурный, </a:t>
            </a:r>
            <a:r>
              <a:rPr lang="en-US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monas – </a:t>
            </a:r>
            <a:r>
              <a:rPr lang="ru-RU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неделимое, единица) </a:t>
            </a:r>
          </a:p>
          <a:p>
            <a:pPr marL="0" indent="0">
              <a:buNone/>
            </a:pPr>
            <a:r>
              <a:rPr lang="ru-RU" b="1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Порфиромонады</a:t>
            </a: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или </a:t>
            </a:r>
          </a:p>
          <a:p>
            <a:pPr marL="0" indent="0">
              <a:buNone/>
            </a:pPr>
            <a:r>
              <a:rPr lang="ru-RU" b="1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порфиромонасы</a:t>
            </a: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</a:t>
            </a:r>
          </a:p>
          <a:p>
            <a:pPr marL="0" indent="0">
              <a:buNone/>
            </a:pP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(</a:t>
            </a:r>
            <a:r>
              <a:rPr lang="ru-RU" b="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Porphyromonas</a:t>
            </a: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) — род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неспопрообразующих</a:t>
            </a: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, грамотрицательных, анаэробных, неподвижных бактерий.</a:t>
            </a:r>
            <a:br>
              <a:rPr lang="ru-RU" dirty="0"/>
            </a:b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60201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C9F40C-7A34-AD57-9689-63CA97AEC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Экология </a:t>
            </a:r>
            <a:r>
              <a:rPr lang="ru-RU" dirty="0" err="1"/>
              <a:t>порфиромонад</a:t>
            </a:r>
            <a:r>
              <a:rPr lang="ru-RU" dirty="0"/>
              <a:t>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569FB3-0D51-B650-2E35-4CB2C5A54B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br>
              <a:rPr lang="ru-RU" dirty="0"/>
            </a:b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Виды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порфиромонад</a:t>
            </a: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</a:t>
            </a:r>
            <a:r>
              <a:rPr lang="ru-RU" b="0" i="1" dirty="0" err="1">
                <a:effectLst/>
                <a:latin typeface="Verdana" panose="020B0604030504040204" pitchFamily="34" charset="0"/>
              </a:rPr>
              <a:t>Porphyromonas</a:t>
            </a:r>
            <a:r>
              <a:rPr lang="ru-RU" b="0" i="1" dirty="0">
                <a:effectLst/>
                <a:latin typeface="Verdana" panose="020B0604030504040204" pitchFamily="34" charset="0"/>
              </a:rPr>
              <a:t> </a:t>
            </a:r>
            <a:r>
              <a:rPr lang="ru-RU" b="0" i="1" dirty="0" err="1">
                <a:effectLst/>
                <a:latin typeface="Verdana" panose="020B0604030504040204" pitchFamily="34" charset="0"/>
              </a:rPr>
              <a:t>asaccharolytica</a:t>
            </a:r>
            <a:r>
              <a:rPr lang="ru-RU" b="0" i="1" dirty="0">
                <a:effectLst/>
                <a:latin typeface="Verdana" panose="020B0604030504040204" pitchFamily="34" charset="0"/>
              </a:rPr>
              <a:t>, </a:t>
            </a:r>
            <a:r>
              <a:rPr lang="ru-RU" b="0" i="1" dirty="0" err="1">
                <a:effectLst/>
                <a:latin typeface="Verdana" panose="020B0604030504040204" pitchFamily="34" charset="0"/>
              </a:rPr>
              <a:t>Porphyromonas</a:t>
            </a:r>
            <a:r>
              <a:rPr lang="ru-RU" b="0" i="1" dirty="0">
                <a:effectLst/>
                <a:latin typeface="Verdana" panose="020B0604030504040204" pitchFamily="34" charset="0"/>
              </a:rPr>
              <a:t> </a:t>
            </a:r>
            <a:r>
              <a:rPr lang="ru-RU" b="0" i="1" dirty="0" err="1">
                <a:effectLst/>
                <a:latin typeface="Verdana" panose="020B0604030504040204" pitchFamily="34" charset="0"/>
              </a:rPr>
              <a:t>endodontalis</a:t>
            </a:r>
            <a:r>
              <a:rPr lang="ru-RU" b="0" i="1" dirty="0">
                <a:effectLst/>
                <a:latin typeface="Verdana" panose="020B0604030504040204" pitchFamily="34" charset="0"/>
              </a:rPr>
              <a:t> </a:t>
            </a:r>
            <a:r>
              <a:rPr lang="ru-RU" b="0" i="0" dirty="0">
                <a:effectLst/>
                <a:latin typeface="Verdana" panose="020B0604030504040204" pitchFamily="34" charset="0"/>
              </a:rPr>
              <a:t>и</a:t>
            </a:r>
            <a:r>
              <a:rPr lang="ru-RU" b="0" i="1" dirty="0">
                <a:effectLst/>
                <a:latin typeface="Verdana" panose="020B0604030504040204" pitchFamily="34" charset="0"/>
              </a:rPr>
              <a:t> </a:t>
            </a:r>
            <a:r>
              <a:rPr lang="ru-RU" b="0" i="1" dirty="0" err="1">
                <a:solidFill>
                  <a:srgbClr val="0563C1"/>
                </a:solidFill>
                <a:effectLst/>
                <a:latin typeface="Verdana" panose="020B060403050404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Porphyromonas</a:t>
            </a:r>
            <a:r>
              <a:rPr lang="ru-RU" b="0" i="1" dirty="0">
                <a:solidFill>
                  <a:srgbClr val="0563C1"/>
                </a:solidFill>
                <a:effectLst/>
                <a:latin typeface="Verdana" panose="020B060403050404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b="0" i="1" dirty="0" err="1">
                <a:effectLst/>
                <a:latin typeface="Verdana" panose="020B060403050404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gingivalis</a:t>
            </a:r>
            <a:r>
              <a:rPr lang="ru-RU" b="0" i="0" dirty="0">
                <a:effectLst/>
                <a:latin typeface="Verdana" panose="020B0604030504040204" pitchFamily="34" charset="0"/>
              </a:rPr>
              <a:t> обнаруживают в ротовой полости, а также в верхних отделах </a:t>
            </a:r>
            <a:r>
              <a:rPr lang="ru-RU" b="0" i="0" dirty="0">
                <a:effectLst/>
                <a:latin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желудочно-кишечного тракта</a:t>
            </a:r>
            <a:r>
              <a:rPr lang="ru-RU" b="0" i="0" dirty="0">
                <a:effectLst/>
                <a:latin typeface="Verdana" panose="020B0604030504040204" pitchFamily="34" charset="0"/>
              </a:rPr>
              <a:t>, дыхательных путей и в </a:t>
            </a:r>
            <a:r>
              <a:rPr lang="ru-RU" b="0" i="0" dirty="0">
                <a:effectLst/>
                <a:latin typeface="Verdana" panose="020B060403050404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толстой кишке</a:t>
            </a:r>
            <a:r>
              <a:rPr lang="ru-RU" b="0" i="0" dirty="0">
                <a:effectLst/>
                <a:latin typeface="Verdana" panose="020B0604030504040204" pitchFamily="34" charset="0"/>
              </a:rPr>
              <a:t>.</a:t>
            </a:r>
            <a:br>
              <a:rPr lang="ru-RU" dirty="0"/>
            </a:br>
            <a:br>
              <a:rPr lang="ru-RU" dirty="0"/>
            </a:br>
            <a:r>
              <a:rPr lang="ru-RU" b="0" i="1" dirty="0" err="1">
                <a:effectLst/>
                <a:latin typeface="Verdana" panose="020B0604030504040204" pitchFamily="34" charset="0"/>
              </a:rPr>
              <a:t>Porphyromonas</a:t>
            </a:r>
            <a:r>
              <a:rPr lang="ru-RU" b="0" i="0" dirty="0">
                <a:effectLst/>
                <a:latin typeface="Verdana" panose="020B0604030504040204" pitchFamily="34" charset="0"/>
              </a:rPr>
              <a:t> могут находиться в </a:t>
            </a:r>
            <a:r>
              <a:rPr lang="ru-RU" b="0" i="0" dirty="0">
                <a:effectLst/>
                <a:latin typeface="Verdana" panose="020B060403050404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желудке</a:t>
            </a:r>
            <a:r>
              <a:rPr lang="ru-RU" b="0" i="0" dirty="0">
                <a:effectLst/>
                <a:latin typeface="Verdana" panose="020B0604030504040204" pitchFamily="34" charset="0"/>
              </a:rPr>
              <a:t> здоровых людей (при условии отсутствия в нём в доминирующем количестве </a:t>
            </a:r>
            <a:r>
              <a:rPr lang="ru-RU" b="0" i="1" dirty="0" err="1">
                <a:solidFill>
                  <a:srgbClr val="0563C1"/>
                </a:solidFill>
                <a:effectLst/>
                <a:latin typeface="Verdana" panose="020B060403050404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Helicobacter</a:t>
            </a:r>
            <a:r>
              <a:rPr lang="ru-RU" b="0" i="1" dirty="0">
                <a:solidFill>
                  <a:srgbClr val="0563C1"/>
                </a:solidFill>
                <a:effectLst/>
                <a:latin typeface="Verdana" panose="020B060403050404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b="0" i="1" dirty="0" err="1">
                <a:effectLst/>
                <a:latin typeface="Verdana" panose="020B060403050404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pylori</a:t>
            </a: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88708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AB18B9-B8CD-F250-9CD0-641198BB6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Роль в патологии человека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6C1AC5-C860-9AF7-5941-3FAE48E332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br>
              <a:rPr lang="ru-RU" dirty="0"/>
            </a:br>
            <a:r>
              <a:rPr lang="ru-RU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Порфиромонады</a:t>
            </a: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вызывают различные стоматологические заболевания, поражения мягких тканей головы и шеи, аспирационные пневмонии.</a:t>
            </a:r>
          </a:p>
          <a:p>
            <a:pPr marL="0" indent="0">
              <a:buNone/>
            </a:pPr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</a:rPr>
              <a:t>Основные клинические формы: гингивит, пародонтит, абсцессы, флегмоны, эмпиема плевры, перитониты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19437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684B6E-5A10-626E-AF4D-5C3730544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Порфиромонады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06D0517-7137-2185-35C5-52CCDF1A05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ru-RU" b="0" i="1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P. </a:t>
            </a:r>
            <a:r>
              <a:rPr lang="ru-RU" b="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bennonis</a:t>
            </a: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— выделены из клинических материалов человека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1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P. </a:t>
            </a:r>
            <a:r>
              <a:rPr lang="ru-RU" b="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cangingivalis</a:t>
            </a: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— выделены из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периодонтальных</a:t>
            </a: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карманов собак, возбудители периодонтита животных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1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P. </a:t>
            </a:r>
            <a:r>
              <a:rPr lang="ru-RU" b="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canoris</a:t>
            </a: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— выделены из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поддесневых</a:t>
            </a: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бляшек собак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1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P. </a:t>
            </a:r>
            <a:r>
              <a:rPr lang="ru-RU" b="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catoniae</a:t>
            </a: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— выделены из десневых борозд человека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1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P. </a:t>
            </a:r>
            <a:r>
              <a:rPr lang="ru-RU" b="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circumdentaria</a:t>
            </a: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— выделены из подкожных абсцессов у кошек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1" dirty="0">
                <a:solidFill>
                  <a:srgbClr val="0000EE"/>
                </a:solidFill>
                <a:effectLst/>
                <a:latin typeface="Verdana" panose="020B0604030504040204" pitchFamily="34" charset="0"/>
                <a:hlinkClick r:id="rId2"/>
              </a:rPr>
              <a:t>P. </a:t>
            </a:r>
            <a:r>
              <a:rPr lang="ru-RU" b="0" i="1" dirty="0" err="1">
                <a:solidFill>
                  <a:srgbClr val="0000EE"/>
                </a:solidFill>
                <a:effectLst/>
                <a:latin typeface="Verdana" panose="020B0604030504040204" pitchFamily="34" charset="0"/>
                <a:hlinkClick r:id="rId2"/>
              </a:rPr>
              <a:t>gingivalis</a:t>
            </a: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—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пародонтопатоген</a:t>
            </a: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, выделены из ротовой полости человека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1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P. </a:t>
            </a:r>
            <a:r>
              <a:rPr lang="ru-RU" b="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gulae</a:t>
            </a: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— выделены из десневых борозд волка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1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P. </a:t>
            </a:r>
            <a:r>
              <a:rPr lang="ru-RU" b="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levii</a:t>
            </a: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— выделены из рубцов крупного рогатого скота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1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P. </a:t>
            </a:r>
            <a:r>
              <a:rPr lang="ru-RU" b="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macacae</a:t>
            </a: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— выделены из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периодонтальных</a:t>
            </a: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карманов макак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1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P. </a:t>
            </a:r>
            <a:r>
              <a:rPr lang="ru-RU" b="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pasteri</a:t>
            </a: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— выделены из </a:t>
            </a:r>
            <a:r>
              <a:rPr lang="ru-RU" b="0" i="0" dirty="0">
                <a:solidFill>
                  <a:srgbClr val="0000EE"/>
                </a:solidFill>
                <a:effectLst/>
                <a:latin typeface="Verdana" panose="020B0604030504040204" pitchFamily="34" charset="0"/>
                <a:hlinkClick r:id="rId3"/>
              </a:rPr>
              <a:t>слюны</a:t>
            </a: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человека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1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P. </a:t>
            </a:r>
            <a:r>
              <a:rPr lang="ru-RU" b="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pogonae</a:t>
            </a: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— выделены из клинических материалов человека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1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P. </a:t>
            </a:r>
            <a:r>
              <a:rPr lang="ru-RU" b="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somerae</a:t>
            </a: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— выделены из язв на ноге человека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1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P. </a:t>
            </a:r>
            <a:r>
              <a:rPr lang="ru-RU" b="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uenonis</a:t>
            </a: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— выделены из крестцовых пролежней человека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751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Бактероиды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</a:t>
            </a:r>
            <a:r>
              <a:rPr lang="ru-RU" b="0" i="0" u="none" strike="noStrike" dirty="0">
                <a:effectLst/>
                <a:latin typeface="Arial" panose="020B0604020202020204" pitchFamily="34" charset="0"/>
                <a:hlinkClick r:id="rId2" tooltip="Латинский язык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лат.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u-RU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Bacteroides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 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l">
              <a:buNone/>
            </a:pP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род </a:t>
            </a:r>
            <a:r>
              <a:rPr lang="ru-RU" b="0" i="0" u="none" strike="noStrike" dirty="0">
                <a:effectLst/>
                <a:latin typeface="Arial" panose="020B0604020202020204" pitchFamily="34" charset="0"/>
                <a:hlinkClick r:id="rId3" tooltip="Грамотрицательные бактерии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грамотрицательных</a:t>
            </a:r>
            <a:r>
              <a:rPr lang="ru-RU" b="0" i="0" dirty="0">
                <a:effectLst/>
                <a:latin typeface="Arial" panose="020B0604020202020204" pitchFamily="34" charset="0"/>
              </a:rPr>
              <a:t> </a:t>
            </a:r>
            <a:r>
              <a:rPr lang="ru-RU" b="0" i="0" u="none" strike="noStrike" dirty="0">
                <a:effectLst/>
                <a:latin typeface="Arial" panose="020B0604020202020204" pitchFamily="34" charset="0"/>
                <a:hlinkClick r:id="rId4" tooltip="Анаэроб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анаэробных</a:t>
            </a:r>
            <a:r>
              <a:rPr lang="ru-RU" b="0" i="0" dirty="0">
                <a:effectLst/>
                <a:latin typeface="Arial" panose="020B0604020202020204" pitchFamily="34" charset="0"/>
              </a:rPr>
              <a:t> </a:t>
            </a:r>
            <a:r>
              <a:rPr lang="ru-RU" b="0" i="0" u="none" strike="noStrike" dirty="0">
                <a:effectLst/>
                <a:latin typeface="Arial" panose="020B0604020202020204" pitchFamily="34" charset="0"/>
                <a:hlinkClick r:id="rId5" tooltip="Бацилла (форма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палочковидных</a:t>
            </a:r>
            <a:r>
              <a:rPr lang="ru-RU" b="0" i="0" dirty="0">
                <a:effectLst/>
                <a:latin typeface="Arial" panose="020B0604020202020204" pitchFamily="34" charset="0"/>
              </a:rPr>
              <a:t> </a:t>
            </a:r>
            <a:r>
              <a:rPr lang="ru-RU" b="0" i="0" u="none" strike="noStrike" dirty="0">
                <a:effectLst/>
                <a:latin typeface="Arial" panose="020B0604020202020204" pitchFamily="34" charset="0"/>
                <a:hlinkClick r:id="rId6" tooltip="Бактерии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бактерий</a:t>
            </a:r>
            <a:r>
              <a:rPr lang="ru-RU" b="0" i="0" dirty="0">
                <a:effectLst/>
                <a:latin typeface="Arial" panose="020B0604020202020204" pitchFamily="34" charset="0"/>
              </a:rPr>
              <a:t>  семейства </a:t>
            </a:r>
            <a:r>
              <a:rPr lang="ru-RU" b="0" i="1" u="none" strike="noStrike" dirty="0" err="1">
                <a:effectLst/>
                <a:latin typeface="Arial" panose="020B0604020202020204" pitchFamily="34" charset="0"/>
                <a:hlinkClick r:id="rId7" tooltip="Bacteroidaceae (страница отсутствует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Bacteroidaceae</a:t>
            </a:r>
            <a:r>
              <a:rPr lang="ru-RU" b="0" i="0" dirty="0">
                <a:effectLst/>
                <a:latin typeface="Arial" panose="020B0604020202020204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effectLst/>
                <a:latin typeface="Arial" panose="020B0604020202020204" pitchFamily="34" charset="0"/>
              </a:rPr>
              <a:t>Являются представителями нормальной микрофлоры человека.   </a:t>
            </a:r>
            <a:r>
              <a:rPr lang="ru-RU" b="0" i="0" dirty="0">
                <a:effectLst/>
                <a:latin typeface="Verdana" panose="020B0604030504040204" pitchFamily="34" charset="0"/>
              </a:rPr>
              <a:t>Бактероиды — наиболее типичные нормальные обитатели </a:t>
            </a:r>
            <a:r>
              <a:rPr lang="ru-RU" b="0" i="0" dirty="0">
                <a:effectLst/>
                <a:latin typeface="Verdana" panose="020B060403050404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кишечника</a:t>
            </a:r>
            <a:r>
              <a:rPr lang="ru-RU" b="0" i="0" dirty="0">
                <a:effectLst/>
                <a:latin typeface="Verdana" panose="020B0604030504040204" pitchFamily="34" charset="0"/>
              </a:rPr>
              <a:t> человека, составляющие около половины всей его микрофлоры. Основное место обитания бактероидов в человеческом организме — </a:t>
            </a:r>
            <a:r>
              <a:rPr lang="ru-RU" b="0" i="0" dirty="0">
                <a:effectLst/>
                <a:latin typeface="Verdana" panose="020B060403050404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толстая кишка</a:t>
            </a:r>
            <a:r>
              <a:rPr lang="ru-RU" b="0" i="0" dirty="0">
                <a:effectLst/>
                <a:latin typeface="Verdana" panose="020B0604030504040204" pitchFamily="34" charset="0"/>
              </a:rPr>
              <a:t>.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В кале здоровых людей обнаруживается следующее количество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бактероидов:у</a:t>
            </a: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детей первого года — 10</a:t>
            </a:r>
            <a:r>
              <a:rPr lang="ru-RU" b="0" i="0" baseline="3000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7</a:t>
            </a: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–10</a:t>
            </a:r>
            <a:r>
              <a:rPr lang="ru-RU" b="0" i="0" baseline="3000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8</a:t>
            </a: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КОЕ/г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у детей старше года и взрослых — 10</a:t>
            </a:r>
            <a:r>
              <a:rPr lang="ru-RU" b="0" i="0" baseline="3000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9</a:t>
            </a: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–10</a:t>
            </a:r>
            <a:r>
              <a:rPr lang="ru-RU" b="0" i="0" baseline="3000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10</a:t>
            </a: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КОЕ/г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у пожилых — 10</a:t>
            </a:r>
            <a:r>
              <a:rPr lang="ru-RU" b="0" i="0" baseline="3000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10</a:t>
            </a: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–10</a:t>
            </a:r>
            <a:r>
              <a:rPr lang="ru-RU" b="0" i="0" baseline="3000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11</a:t>
            </a: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КОЕ/г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23830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F08180-1D2C-86B6-ED0A-488DF5321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Культуральные</a:t>
            </a:r>
            <a:r>
              <a:rPr lang="ru-RU" dirty="0"/>
              <a:t> свойства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B47FB41-EE3A-6E45-ABAF-BCF3DF59DC1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Облигатные анаэробы</a:t>
            </a:r>
          </a:p>
          <a:p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Растут на кровяном агаре, образуя гладкие крупные блестящие колонии</a:t>
            </a:r>
          </a:p>
          <a:p>
            <a:r>
              <a:rPr lang="en-US" dirty="0" err="1"/>
              <a:t>P.gingivalis</a:t>
            </a:r>
            <a:r>
              <a:rPr lang="en-US" dirty="0"/>
              <a:t> </a:t>
            </a:r>
            <a:r>
              <a:rPr lang="ru-RU" dirty="0"/>
              <a:t> на кровяном агаре образует колонии черного цвета</a:t>
            </a:r>
          </a:p>
          <a:p>
            <a:endParaRPr lang="ru-RU" dirty="0"/>
          </a:p>
          <a:p>
            <a:endParaRPr lang="ru-RU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ru-RU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ru-RU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Колонии </a:t>
            </a:r>
            <a:r>
              <a:rPr lang="en-US" b="0" i="1" u="none" strike="noStrike" dirty="0" err="1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2" tooltip="Порфиромонас гуле"/>
              </a:rPr>
              <a:t>Porphyromonas</a:t>
            </a:r>
            <a:r>
              <a:rPr lang="en-US" b="0" i="1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2" tooltip="Порфиромонас гуле"/>
              </a:rPr>
              <a:t> </a:t>
            </a:r>
            <a:r>
              <a:rPr lang="en-US" b="0" i="1" u="none" strike="noStrike" dirty="0" err="1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2" tooltip="Порфиромонас гуле"/>
              </a:rPr>
              <a:t>gulae</a:t>
            </a:r>
            <a:r>
              <a:rPr lang="en-US" b="0" i="1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2" tooltip="Порфиромонас гуле"/>
              </a:rPr>
              <a:t>,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растущие на </a:t>
            </a:r>
            <a:r>
              <a:rPr lang="ru-RU" dirty="0">
                <a:solidFill>
                  <a:srgbClr val="3366CC"/>
                </a:solidFill>
                <a:latin typeface="Arial" panose="020B0604020202020204" pitchFamily="34" charset="0"/>
              </a:rPr>
              <a:t>чашке с </a:t>
            </a:r>
            <a:r>
              <a:rPr lang="ru-RU" dirty="0" err="1">
                <a:solidFill>
                  <a:srgbClr val="3366CC"/>
                </a:solidFill>
                <a:latin typeface="Arial" panose="020B0604020202020204" pitchFamily="34" charset="0"/>
              </a:rPr>
              <a:t>трипсино</a:t>
            </a:r>
            <a:r>
              <a:rPr lang="ru-RU" dirty="0">
                <a:solidFill>
                  <a:srgbClr val="3366CC"/>
                </a:solidFill>
                <a:latin typeface="Arial" panose="020B0604020202020204" pitchFamily="34" charset="0"/>
              </a:rPr>
              <a:t>-соевым агаром</a:t>
            </a:r>
            <a:endParaRPr lang="ru-RU" dirty="0"/>
          </a:p>
        </p:txBody>
      </p:sp>
      <p:pic>
        <p:nvPicPr>
          <p:cNvPr id="2050" name="Picture 2" descr="неопределенный">
            <a:extLst>
              <a:ext uri="{FF2B5EF4-FFF2-40B4-BE49-F238E27FC236}">
                <a16:creationId xmlns:a16="http://schemas.microsoft.com/office/drawing/2014/main" id="{907A38C4-BDA0-C800-2AED-417D380DC95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781" y="1825625"/>
            <a:ext cx="47604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59883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9200F8-7358-614A-A534-CD93EC3BF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Биохимические свойства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C661EC-B26B-2C1B-0E45-89E164DEDD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Виды отличаются протеолитической и </a:t>
            </a:r>
            <a:r>
              <a:rPr lang="ru-RU" dirty="0" err="1"/>
              <a:t>сахаролитической</a:t>
            </a:r>
            <a:r>
              <a:rPr lang="ru-RU" dirty="0"/>
              <a:t> активностью </a:t>
            </a:r>
          </a:p>
          <a:p>
            <a:r>
              <a:rPr lang="ru-RU" dirty="0"/>
              <a:t>Все виды образуют индол</a:t>
            </a:r>
          </a:p>
        </p:txBody>
      </p:sp>
    </p:spTree>
    <p:extLst>
      <p:ext uri="{BB962C8B-B14F-4D97-AF65-F5344CB8AC3E}">
        <p14:creationId xmlns:p14="http://schemas.microsoft.com/office/powerpoint/2010/main" val="41413587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10F6CC-9CC7-239D-1597-D463C4EE6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Факторы патогенности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301EE2-7965-B84A-F9D2-DA4CB8C629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Эндотоксин</a:t>
            </a:r>
          </a:p>
          <a:p>
            <a:r>
              <a:rPr lang="ru-RU" dirty="0"/>
              <a:t>Пили</a:t>
            </a:r>
          </a:p>
          <a:p>
            <a:r>
              <a:rPr lang="ru-RU" dirty="0"/>
              <a:t>Летучие жирные кислоты</a:t>
            </a:r>
          </a:p>
          <a:p>
            <a:r>
              <a:rPr lang="ru-RU" dirty="0"/>
              <a:t>Нейраминидаза</a:t>
            </a:r>
          </a:p>
          <a:p>
            <a:r>
              <a:rPr lang="ru-RU" dirty="0"/>
              <a:t>Протеазы (</a:t>
            </a:r>
            <a:r>
              <a:rPr lang="en-US" dirty="0"/>
              <a:t>IgA – </a:t>
            </a:r>
            <a:r>
              <a:rPr lang="ru-RU" dirty="0"/>
              <a:t>протеазы) </a:t>
            </a:r>
          </a:p>
        </p:txBody>
      </p:sp>
    </p:spTree>
    <p:extLst>
      <p:ext uri="{BB962C8B-B14F-4D97-AF65-F5344CB8AC3E}">
        <p14:creationId xmlns:p14="http://schemas.microsoft.com/office/powerpoint/2010/main" val="33152106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B28397-AF09-C390-5123-BBE00A387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724773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Экология </a:t>
            </a:r>
            <a:r>
              <a:rPr lang="en-US" b="1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Porphyromonas</a:t>
            </a:r>
            <a:r>
              <a:rPr lang="en-US" b="1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gingivalis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и роль в патологии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6548B4-FCC1-3A92-6797-8993BB4D68F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0" i="0" dirty="0">
                <a:effectLst/>
                <a:latin typeface="Arial" panose="020B0604020202020204" pitchFamily="34" charset="0"/>
              </a:rPr>
              <a:t>Он обнаруживается в полости рта, где участвует в </a:t>
            </a:r>
            <a:r>
              <a:rPr lang="ru-RU" b="0" i="0" u="sng" strike="noStrike" dirty="0">
                <a:effectLst/>
                <a:latin typeface="Arial" panose="020B0604020202020204" pitchFamily="34" charset="0"/>
                <a:hlinkClick r:id="rId2" tooltip="Парадантоз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заболеваниях пародонта </a:t>
            </a:r>
            <a:r>
              <a:rPr lang="ru-RU" b="0" i="0" dirty="0">
                <a:effectLst/>
                <a:latin typeface="Arial" panose="020B0604020202020204" pitchFamily="34" charset="0"/>
              </a:rPr>
              <a:t> , а также в верхних отделах </a:t>
            </a:r>
            <a:r>
              <a:rPr lang="ru-RU" b="0" i="0" dirty="0">
                <a:effectLst/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желудочно-кишечного тракта</a:t>
            </a:r>
            <a:r>
              <a:rPr lang="ru-RU" b="0" i="0" dirty="0">
                <a:effectLst/>
                <a:latin typeface="Arial" panose="020B0604020202020204" pitchFamily="34" charset="0"/>
              </a:rPr>
              <a:t> , </a:t>
            </a:r>
            <a:r>
              <a:rPr lang="ru-RU" b="0" i="0" strike="noStrike" dirty="0">
                <a:effectLst/>
                <a:latin typeface="Arial" panose="020B0604020202020204" pitchFamily="34" charset="0"/>
                <a:hlinkClick r:id="rId4" tooltip="Дыхательные пути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дыхательных путях</a:t>
            </a:r>
            <a:r>
              <a:rPr lang="ru-RU" b="0" i="0" dirty="0">
                <a:effectLst/>
                <a:latin typeface="Arial" panose="020B0604020202020204" pitchFamily="34" charset="0"/>
              </a:rPr>
              <a:t> и </a:t>
            </a:r>
            <a:r>
              <a:rPr lang="ru-RU" b="0" i="0" strike="noStrike" dirty="0">
                <a:effectLst/>
                <a:latin typeface="Arial" panose="020B0604020202020204" pitchFamily="34" charset="0"/>
                <a:hlinkClick r:id="rId5" tooltip="Колон (анатомия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толстой кишке</a:t>
            </a:r>
            <a:r>
              <a:rPr lang="ru-RU" b="0" i="0" dirty="0">
                <a:effectLst/>
                <a:latin typeface="Arial" panose="020B0604020202020204" pitchFamily="34" charset="0"/>
              </a:rPr>
              <a:t> . Он был выделен от женщин с </a:t>
            </a:r>
            <a:r>
              <a:rPr lang="ru-RU" b="0" i="0" strike="noStrike" dirty="0">
                <a:effectLst/>
                <a:latin typeface="Arial" panose="020B0604020202020204" pitchFamily="34" charset="0"/>
                <a:hlinkClick r:id="rId6" tooltip="Бактериальный вагиноз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бактериальным вагинозом</a:t>
            </a:r>
            <a:r>
              <a:rPr lang="ru-RU" b="0" i="0" dirty="0">
                <a:effectLst/>
                <a:latin typeface="Arial" panose="020B0604020202020204" pitchFamily="34" charset="0"/>
              </a:rPr>
              <a:t> </a:t>
            </a: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53DBBB9-8AB2-C22F-C8EC-ACC5E62C94A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/>
              <a:t>Один из основных </a:t>
            </a:r>
            <a:r>
              <a:rPr lang="ru-RU" dirty="0" err="1"/>
              <a:t>пародонтопатогенных</a:t>
            </a:r>
            <a:r>
              <a:rPr lang="ru-RU" dirty="0"/>
              <a:t> микроорганизмов, способный к инвазии и внутриклеточному паразитизму.</a:t>
            </a:r>
          </a:p>
          <a:p>
            <a:r>
              <a:rPr lang="ru-RU" dirty="0"/>
              <a:t>Основные клинические формы: гингивит, пародонтит, абсцессы и флегмоны, инфекционный эндокардит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30423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A8F383-EBB6-9CE2-F3CA-EDFC1053F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Патогенность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F73E042-AF1B-8A03-6EDE-811F5DADB1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/>
              <a:t>Капсула </a:t>
            </a:r>
          </a:p>
          <a:p>
            <a:r>
              <a:rPr lang="ru-RU" dirty="0" err="1"/>
              <a:t>Адгезины</a:t>
            </a:r>
            <a:endParaRPr lang="ru-RU" dirty="0"/>
          </a:p>
          <a:p>
            <a:r>
              <a:rPr lang="ru-RU" dirty="0" err="1"/>
              <a:t>фимбрии</a:t>
            </a:r>
            <a:endParaRPr lang="ru-RU" dirty="0"/>
          </a:p>
          <a:p>
            <a:r>
              <a:rPr lang="ru-RU" dirty="0"/>
              <a:t>Протеазы</a:t>
            </a:r>
          </a:p>
          <a:p>
            <a:r>
              <a:rPr lang="ru-RU" dirty="0" err="1"/>
              <a:t>Ивазивность</a:t>
            </a:r>
            <a:endParaRPr lang="ru-RU" dirty="0"/>
          </a:p>
          <a:p>
            <a:r>
              <a:rPr lang="ru-RU" dirty="0"/>
              <a:t>Внутриклеточный факультативный паразитизм</a:t>
            </a:r>
          </a:p>
          <a:p>
            <a:r>
              <a:rPr lang="ru-RU" dirty="0"/>
              <a:t> При воспалении и кровотечении, сопровождающих инвазию соединительной ткани  десны могут поступать в кровоток (бактериемия) и формировать отдаленные очаги инфекции, что лежит в основе связи между заболеваниями пародонта и ССС (инфекционный эндокардит, ишемическая болезнь сердца и стенокардия)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22102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073311-7874-0891-BEE9-2F8187FB9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525" y="327528"/>
            <a:ext cx="10515600" cy="724773"/>
          </a:xfrm>
        </p:spPr>
        <p:txBody>
          <a:bodyPr>
            <a:normAutofit/>
          </a:bodyPr>
          <a:lstStyle/>
          <a:p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Leptotrichia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species</a:t>
            </a:r>
            <a:endParaRPr lang="ru-RU" sz="28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517D708-7928-1455-E4B4-B73501F71D0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058194"/>
            <a:ext cx="5181600" cy="3886200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DDC71AD5-7435-7EAE-DDFB-A3AE422D8A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2" y="603682"/>
            <a:ext cx="5181600" cy="5564403"/>
          </a:xfrm>
        </p:spPr>
        <p:txBody>
          <a:bodyPr/>
          <a:lstStyle/>
          <a:p>
            <a:pPr indent="450215" algn="just">
              <a:lnSpc>
                <a:spcPct val="150000"/>
              </a:lnSpc>
              <a:spcAft>
                <a:spcPts val="800"/>
              </a:spcAft>
            </a:pPr>
            <a:r>
              <a:rPr lang="ru-RU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Семейство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Leptotrichiaceae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800"/>
              </a:spcAft>
            </a:pPr>
            <a:r>
              <a:rPr lang="ru-RU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Род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Leptotrichia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800"/>
              </a:spcAft>
            </a:pPr>
            <a:r>
              <a:rPr lang="ru-RU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Виды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Leptotrichia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buccalis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L.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trevisanii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L.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amnionii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L.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shanii</a:t>
            </a:r>
            <a:r>
              <a:rPr lang="ru-RU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идр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Бактерии рода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Leptotrichia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 (-).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мазке представляют собой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прямые или слегка изогнутые палочки с заостренными или закругленными концами размером 0,5-3,0×5-15 мкм. В мазке расположены парами, отдельными нитями или цепочками, часто с уплощенными концами. Неподвижные, спор не образуют.</a:t>
            </a:r>
          </a:p>
          <a:p>
            <a:r>
              <a:rPr lang="ru-RU" sz="1800" i="1" dirty="0">
                <a:effectLst/>
                <a:ea typeface="Times New Roman" panose="02020603050405020304" pitchFamily="18" charset="0"/>
              </a:rPr>
              <a:t>Облигатно-анаэробные микроорганизмы.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42229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19A93B-B223-93F3-76C4-452882371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Культуральные</a:t>
            </a:r>
            <a:r>
              <a:rPr lang="ru-RU" b="1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свойства</a:t>
            </a:r>
            <a:b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C0C9B0-F73B-A8CC-3FF5-D2D0B5C30E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457200"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ru-RU" sz="18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Среды для выращивания бактерий рода </a:t>
            </a:r>
            <a:r>
              <a:rPr lang="en-US" sz="1800" i="1" u="sng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Leptotrichia</a:t>
            </a:r>
            <a:r>
              <a:rPr lang="ru-RU" sz="1800" i="1" u="sng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культивирования бактерий рода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Leptotrichia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используются такие среды, как сердечно-мозговой агар с 0,2% дрожжевым экстрактом, сердечно-мозговой бульон. Р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астут на средах с сывороткой или кровью (например, агар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МакКонки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или шоколадный агар).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ru-RU" sz="18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Характер роста 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Морфология колоний зависит от питательной среды. В большинстве случаев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Leptotrichia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образуют бесцветные, гладкие, блестящие, приподнятые над поверхностью колонии, по типу «головы медузы». Колонии </a:t>
            </a:r>
            <a:r>
              <a:rPr lang="ru-RU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Leptotrichia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кровяном агаре диаметром 0,5-3 мм, выпуклые, непрозрачные, поверхность неровная, напоминает извилины, по структуре редко волокнистые, серовато-коричневые, в старых культурах с тёмным центром, сухой консистенции.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ru-RU" sz="18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Требования к культивированию: </a:t>
            </a:r>
            <a:r>
              <a:rPr lang="ru-RU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Облигатно-анаэробные микроорганизмы. Оптимальная температура роста 35-37 °С. Прихотливы к питательным средам.</a:t>
            </a:r>
            <a:endParaRPr lang="ru-RU" sz="1800" i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ru-RU" sz="18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Продолжительность культивирования 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составляет 48-72 часа.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7729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289351-E4E2-DE3D-F8FC-9AE3DD530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Биологические свойства и роль в патологии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35FDA1-7479-191F-0AD5-4B1DE51701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450215" algn="just">
              <a:lnSpc>
                <a:spcPct val="150000"/>
              </a:lnSpc>
            </a:pPr>
            <a:r>
              <a:rPr lang="ru-RU" sz="18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Биохимическая активность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450215" algn="just">
              <a:lnSpc>
                <a:spcPct val="150000"/>
              </a:lnSpc>
              <a:spcAft>
                <a:spcPts val="800"/>
              </a:spcAft>
            </a:pPr>
            <a:r>
              <a:rPr lang="ru-RU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Хемоорганотрофы</a:t>
            </a:r>
            <a:r>
              <a:rPr lang="ru-RU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Метаболизируют</a:t>
            </a:r>
            <a:r>
              <a:rPr lang="ru-RU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углеводы с образованием кислоты без газа. Основным продуктом ферментации глюкозы является молочная кислота. Уксусная и янтарная кислоты могут образовываться в незначительных количествах. Не продуцируют индол и сероводород.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7000"/>
              </a:lnSpc>
              <a:spcAft>
                <a:spcPts val="800"/>
              </a:spcAft>
            </a:pPr>
            <a:r>
              <a:rPr lang="ru-RU" sz="18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Факторы патогенности : эндотоксин, пили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450215" algn="just">
              <a:lnSpc>
                <a:spcPct val="157000"/>
              </a:lnSpc>
            </a:pPr>
            <a:r>
              <a:rPr lang="ru-RU" sz="18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Клиническое значение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450215" algn="just">
              <a:lnSpc>
                <a:spcPct val="157000"/>
              </a:lnSpc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Микроорганизмы, способствующие образованию и развитию бактериального вагиноза и гнойно-воспалительных заболеваний различной локализации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70587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B13D38-2E63-1576-F69E-B92E69446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Бактериологичекий</a:t>
            </a:r>
            <a:r>
              <a:rPr lang="ru-RU" dirty="0"/>
              <a:t> метод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C85614D-4B30-367F-5029-B3D4805B3B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Выделение чистой культуры осуществляют по методу </a:t>
            </a:r>
            <a:r>
              <a:rPr lang="ru-RU" dirty="0" err="1"/>
              <a:t>Цейсслера</a:t>
            </a:r>
            <a:r>
              <a:rPr lang="ru-RU" dirty="0"/>
              <a:t> или Вейнберга</a:t>
            </a:r>
          </a:p>
          <a:p>
            <a:r>
              <a:rPr lang="ru-RU" dirty="0"/>
              <a:t>Культивируют в анаэробных условиях (</a:t>
            </a:r>
            <a:r>
              <a:rPr lang="ru-RU" dirty="0" err="1"/>
              <a:t>анаэростаты</a:t>
            </a:r>
            <a:r>
              <a:rPr lang="ru-RU" dirty="0"/>
              <a:t>, эксикаторы, по </a:t>
            </a:r>
            <a:r>
              <a:rPr lang="ru-RU" dirty="0" err="1"/>
              <a:t>Фортнеру</a:t>
            </a:r>
            <a:r>
              <a:rPr lang="ru-RU" dirty="0"/>
              <a:t> и </a:t>
            </a:r>
            <a:r>
              <a:rPr lang="ru-RU" dirty="0" err="1"/>
              <a:t>тп</a:t>
            </a:r>
            <a:r>
              <a:rPr lang="ru-RU" dirty="0"/>
              <a:t>) </a:t>
            </a:r>
          </a:p>
          <a:p>
            <a:r>
              <a:rPr lang="ru-RU" dirty="0"/>
              <a:t>Выросшие колонии идентифицируют по </a:t>
            </a:r>
            <a:r>
              <a:rPr lang="ru-RU" dirty="0" err="1"/>
              <a:t>культуральным</a:t>
            </a:r>
            <a:r>
              <a:rPr lang="ru-RU" dirty="0"/>
              <a:t>,  морфологическим, биохимическим свойствам</a:t>
            </a:r>
          </a:p>
          <a:p>
            <a:r>
              <a:rPr lang="ru-RU" dirty="0"/>
              <a:t>Изучение конечных продуктов метаболизма с помощью газожидкостной </a:t>
            </a:r>
            <a:r>
              <a:rPr lang="ru-RU" dirty="0" err="1"/>
              <a:t>хроматоргафии</a:t>
            </a:r>
            <a:r>
              <a:rPr lang="ru-RU" dirty="0"/>
              <a:t>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53513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5C7A5ECB-476D-439F-98E2-F44289BB82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/>
              <a:t>Методы культивирования анаэробов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A9159A07-B698-4682-B774-7B87181E70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altLang="ru-RU"/>
              <a:t>1. физические методы:</a:t>
            </a:r>
          </a:p>
          <a:p>
            <a:pPr eaLnBrk="1" hangingPunct="1"/>
            <a:r>
              <a:rPr lang="ru-RU" altLang="ru-RU"/>
              <a:t>Удаление воздуха из герметических сосудов (анаэростаты) и заменой на бескислородные смеси</a:t>
            </a:r>
          </a:p>
          <a:p>
            <a:pPr eaLnBrk="1" hangingPunct="1"/>
            <a:r>
              <a:rPr lang="ru-RU" altLang="ru-RU"/>
              <a:t>Посев в высокий столбик агара</a:t>
            </a:r>
          </a:p>
          <a:p>
            <a:pPr eaLnBrk="1" hangingPunct="1">
              <a:buFontTx/>
              <a:buNone/>
            </a:pPr>
            <a:endParaRPr lang="ru-RU" altLang="ru-RU"/>
          </a:p>
          <a:p>
            <a:pPr eaLnBrk="1" hangingPunct="1"/>
            <a:endParaRPr lang="ru-RU" alt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63AB44D-5D2B-4C5B-9D11-B205E28EC1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8874" y="3178206"/>
            <a:ext cx="3500761" cy="333356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E87D03-5125-4D9D-B74D-E3BACCF44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2365" y="3802047"/>
            <a:ext cx="4743635" cy="272082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A1004F-75BB-6D87-7D4D-6D60CFB6C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Бактероиды в составе </a:t>
            </a:r>
            <a:r>
              <a:rPr lang="ru-RU" dirty="0" err="1"/>
              <a:t>нормофлоры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8A950D-612F-83F2-EAFC-F36C0F29D4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Бактероиды также входят в состав нормальной микрофлоры женских половых органов, верхних дыхательных путей, полости рта и гортани. В норме у взрослого человека в полости рта в титре содержится не более 10</a:t>
            </a:r>
            <a:r>
              <a:rPr lang="ru-RU" b="0" i="0" baseline="3000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3</a:t>
            </a: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КОЕ/г бактероидов. Бактероиды часто находятся в полостных органах человека, связанных с внешней средой, но они отсутствуют у здоровых людей в стерильных внутренних органах и брюшной полости.</a:t>
            </a:r>
            <a:endParaRPr lang="ru-RU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76724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B60E029A-1549-43D3-B3C6-CACB1A9ADF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/>
              <a:t>2. Химические методы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1482979B-F8DB-490C-8C74-DAC9C7C97F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14350" indent="-514350">
              <a:buFontTx/>
              <a:buAutoNum type="arabicPeriod"/>
            </a:pPr>
            <a:r>
              <a:rPr lang="ru-RU" altLang="ru-RU" dirty="0"/>
              <a:t>Поглощение кислорода в замкнутой воздушной среде химическими веществами (</a:t>
            </a:r>
            <a:r>
              <a:rPr lang="ru-RU" altLang="ru-RU" dirty="0" err="1"/>
              <a:t>пиррогалол</a:t>
            </a:r>
            <a:r>
              <a:rPr lang="ru-RU" altLang="ru-RU" dirty="0"/>
              <a:t>)</a:t>
            </a:r>
          </a:p>
          <a:p>
            <a:pPr marL="514350" indent="-514350">
              <a:buFontTx/>
              <a:buAutoNum type="arabicPeriod"/>
            </a:pPr>
            <a:r>
              <a:rPr lang="ru-RU" altLang="ru-RU" dirty="0"/>
              <a:t>Применение газогенерирующих пакетов в замкнутой воздушной среде (эксикатор, газонепроницаемые пластиковые пакеты)</a:t>
            </a:r>
          </a:p>
          <a:p>
            <a:pPr marL="514350" indent="-514350">
              <a:buFontTx/>
              <a:buAutoNum type="arabicPeriod"/>
            </a:pPr>
            <a:endParaRPr lang="ru-RU" alt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797EF30-498B-47FF-80F7-880C503B9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1294" y="3704762"/>
            <a:ext cx="2428875" cy="28575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E4F88A-FA22-443E-BFFE-F3E27E2A4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7671" y="3763669"/>
            <a:ext cx="3068900" cy="273968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BBA2218-46AA-4EAD-A6CB-838543B5D1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497" y="3977195"/>
            <a:ext cx="3524250" cy="273968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231DC797-2A9E-423A-9D37-B8A3D941C9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/>
              <a:t>3. Биологические методы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76F9D9F5-367D-49C3-97C9-F21C06C9CC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14350" indent="-514350">
              <a:buFontTx/>
              <a:buAutoNum type="arabicPeriod"/>
            </a:pPr>
            <a:r>
              <a:rPr lang="ru-RU" altLang="ru-RU"/>
              <a:t>Совместное культивирование аэробов и анаэробов (метод Фортнера)</a:t>
            </a:r>
          </a:p>
          <a:p>
            <a:pPr marL="514350" indent="-514350">
              <a:buFontTx/>
              <a:buAutoNum type="arabicPeriod"/>
            </a:pPr>
            <a:r>
              <a:rPr lang="ru-RU" altLang="ru-RU"/>
              <a:t>Культивирование на тканевых питательных средах (Китта-Тароцци) с заливкой слоем парафина или вазелина</a:t>
            </a:r>
          </a:p>
          <a:p>
            <a:pPr marL="514350" indent="-514350">
              <a:buFontTx/>
              <a:buAutoNum type="arabicPeriod"/>
            </a:pPr>
            <a:endParaRPr lang="ru-RU" alt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EBBF829-4A62-4464-A2D6-2CDD0FF920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2751" y="3923930"/>
            <a:ext cx="3402057" cy="2796466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D84EC2-031C-473C-81F0-EBD2F365A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Автоматические системы культивирования анаэробов (</a:t>
            </a:r>
            <a:r>
              <a:rPr lang="en-US" dirty="0"/>
              <a:t>ANOXOMAT) 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877D7A1-E346-4715-8939-C8A487928A2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804767"/>
            <a:ext cx="5181600" cy="2393054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9A09A7EE-3541-4149-A7E6-3D967A576C6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ru-RU" dirty="0"/>
              <a:t>Возможность создания анаэробной атмосферы (10% СО2, </a:t>
            </a:r>
            <a:r>
              <a:rPr lang="en-US" dirty="0"/>
              <a:t>8</a:t>
            </a:r>
            <a:r>
              <a:rPr lang="ru-RU" dirty="0"/>
              <a:t>0% </a:t>
            </a:r>
            <a:r>
              <a:rPr lang="en-US" dirty="0"/>
              <a:t>N2, 10% H2)</a:t>
            </a:r>
          </a:p>
          <a:p>
            <a:r>
              <a:rPr lang="ru-RU" dirty="0"/>
              <a:t>Возможность создания собственных параметров атмосферы культивирования</a:t>
            </a:r>
          </a:p>
        </p:txBody>
      </p:sp>
    </p:spTree>
    <p:extLst>
      <p:ext uri="{BB962C8B-B14F-4D97-AF65-F5344CB8AC3E}">
        <p14:creationId xmlns:p14="http://schemas.microsoft.com/office/powerpoint/2010/main" val="19911268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F3182A2-6373-2F90-F0D5-E7A3959403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028" y="408372"/>
            <a:ext cx="6960093" cy="532216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7C93CEA-13F3-BBCD-18C7-C0ABA457D9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7961" y="290744"/>
            <a:ext cx="3852909" cy="313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9411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446D627-B4B4-333C-F6E0-8C5018FF1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730" y="390617"/>
            <a:ext cx="9179511" cy="609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6903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74F418-A660-5DAA-815A-B97B883C2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18650"/>
            <a:ext cx="10515600" cy="724773"/>
          </a:xfrm>
        </p:spPr>
        <p:txBody>
          <a:bodyPr/>
          <a:lstStyle/>
          <a:p>
            <a:r>
              <a:rPr lang="ru-RU" dirty="0"/>
              <a:t>Материал для исследования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AE5CD8-BF3B-8A7D-C96C-0D755B31C0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870" y="1470518"/>
            <a:ext cx="5181600" cy="4351338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Анаэробные бактерии требовательны к условиям культивирования, кислород для них губителен, поэтому забор материала осуществляют шприцом с притертым поршнем, из которого удален кислород. Транспортировку осуществляют в шприце, надев на иглу резиновую стерильную пробку.</a:t>
            </a:r>
          </a:p>
          <a:p>
            <a:r>
              <a:rPr lang="ru-RU" dirty="0"/>
              <a:t>Не целесообразно исследовать мокроту, мазки с поверхности ран, свободно выпущенную мочу. </a:t>
            </a:r>
          </a:p>
          <a:p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4D4CEB27-0F33-731C-1E6B-F0B5D16EABB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78734" y="1281645"/>
            <a:ext cx="5181600" cy="4729084"/>
          </a:xfrm>
        </p:spPr>
      </p:pic>
    </p:spTree>
    <p:extLst>
      <p:ext uri="{BB962C8B-B14F-4D97-AF65-F5344CB8AC3E}">
        <p14:creationId xmlns:p14="http://schemas.microsoft.com/office/powerpoint/2010/main" val="16232151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4E0934-3642-314A-9BC5-9B25733E6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Бактериологическая диагностика анаэробных инфекций. 1 этап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2043DE6-4FFF-D3C2-5812-5CBE01865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9039" y="1825625"/>
            <a:ext cx="5024761" cy="4833891"/>
          </a:xfrm>
          <a:prstGeom prst="rect">
            <a:avLst/>
          </a:prstGeom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4F73A13F-D5B4-FC07-C7E7-A83F55E996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3853" y="1928388"/>
            <a:ext cx="5429109" cy="4489851"/>
          </a:xfrm>
        </p:spPr>
      </p:pic>
    </p:spTree>
    <p:extLst>
      <p:ext uri="{BB962C8B-B14F-4D97-AF65-F5344CB8AC3E}">
        <p14:creationId xmlns:p14="http://schemas.microsoft.com/office/powerpoint/2010/main" val="38602282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F47123-CCC9-CB34-99B8-381BA500C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Бактериологическая диагностика . 2 этап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A0D1A58-709F-EB65-390E-B24BECE964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19145" y="1952373"/>
            <a:ext cx="5672855" cy="4351338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C2F32E8-3856-EBAA-26C0-2923EE9E39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223" y="1950790"/>
            <a:ext cx="6230652" cy="435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9266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C032F4-EADF-E155-750D-9F53A24D4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3 этап.  Идентификация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6EF8FC8-E86F-9038-3633-457A279D8E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64173" y="1807167"/>
            <a:ext cx="5507497" cy="435133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68B6716-9A3A-B0AC-3232-B80C94406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757" y="1690688"/>
            <a:ext cx="5875671" cy="460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8203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2D533A-3712-A61C-D8A6-33D0EDFE4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04" y="433255"/>
            <a:ext cx="10515600" cy="724773"/>
          </a:xfrm>
        </p:spPr>
        <p:txBody>
          <a:bodyPr>
            <a:normAutofit fontScale="90000"/>
          </a:bodyPr>
          <a:lstStyle/>
          <a:p>
            <a:r>
              <a:rPr lang="ru-RU" dirty="0"/>
              <a:t>Схема бактериологического исследования на анаэробы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03B5A04-FAB6-9C38-7AA7-3CA2AD7C7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424" y="1420427"/>
            <a:ext cx="11743151" cy="494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4627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9A6C9F-58C0-68E3-9928-316119EFE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Таксономия</a:t>
            </a:r>
          </a:p>
        </p:txBody>
      </p:sp>
      <p:pic>
        <p:nvPicPr>
          <p:cNvPr id="3" name="Объект 2">
            <a:extLst>
              <a:ext uri="{FF2B5EF4-FFF2-40B4-BE49-F238E27FC236}">
                <a16:creationId xmlns:a16="http://schemas.microsoft.com/office/drawing/2014/main" id="{A9595283-3A36-35CF-A02A-A19F744E826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11897" y="1623188"/>
            <a:ext cx="5181600" cy="3886200"/>
          </a:xfrm>
          <a:prstGeom prst="rect">
            <a:avLst/>
          </a:prstGeom>
        </p:spPr>
      </p:pic>
      <p:sp>
        <p:nvSpPr>
          <p:cNvPr id="7" name="Объект 6">
            <a:extLst>
              <a:ext uri="{FF2B5EF4-FFF2-40B4-BE49-F238E27FC236}">
                <a16:creationId xmlns:a16="http://schemas.microsoft.com/office/drawing/2014/main" id="{B6D394E2-3AD8-53ED-BF93-BE84B763DFE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/>
              <a:t>Домен : </a:t>
            </a:r>
            <a:r>
              <a:rPr lang="en-US" dirty="0"/>
              <a:t>Bacteria</a:t>
            </a:r>
          </a:p>
          <a:p>
            <a:r>
              <a:rPr lang="ru-RU" dirty="0"/>
              <a:t>Тип: </a:t>
            </a:r>
            <a:r>
              <a:rPr lang="en-US" dirty="0" err="1"/>
              <a:t>Bacteroidota</a:t>
            </a:r>
            <a:endParaRPr lang="en-US" dirty="0"/>
          </a:p>
          <a:p>
            <a:r>
              <a:rPr lang="ru-RU" dirty="0"/>
              <a:t>Класс: </a:t>
            </a:r>
            <a:r>
              <a:rPr lang="en-US" dirty="0" err="1"/>
              <a:t>Bacteroidia</a:t>
            </a:r>
            <a:endParaRPr lang="en-US" dirty="0"/>
          </a:p>
          <a:p>
            <a:r>
              <a:rPr lang="ru-RU" dirty="0"/>
              <a:t>Порядок: </a:t>
            </a:r>
            <a:r>
              <a:rPr lang="en-US" dirty="0" err="1"/>
              <a:t>Bacteroidales</a:t>
            </a:r>
            <a:endParaRPr lang="en-US" dirty="0"/>
          </a:p>
          <a:p>
            <a:r>
              <a:rPr lang="ru-RU" dirty="0"/>
              <a:t>Семейство: </a:t>
            </a:r>
            <a:r>
              <a:rPr lang="en-US" dirty="0" err="1"/>
              <a:t>Bacteroidaceae</a:t>
            </a:r>
            <a:endParaRPr lang="en-US" dirty="0"/>
          </a:p>
          <a:p>
            <a:endParaRPr lang="en-US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97136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5ED39A-1736-5725-E27C-8213ADAB7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Экспресс методы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4AA1E5-8D15-1630-6E7C-F11134795F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Газожидкостная хроматография: определение в материале летучих жирных кислот, которые служат маркерами возбудителей</a:t>
            </a:r>
          </a:p>
          <a:p>
            <a:r>
              <a:rPr lang="ru-RU" dirty="0"/>
              <a:t>Молекулярно-генетические методы (ПЦР) </a:t>
            </a:r>
          </a:p>
        </p:txBody>
      </p:sp>
    </p:spTree>
    <p:extLst>
      <p:ext uri="{BB962C8B-B14F-4D97-AF65-F5344CB8AC3E}">
        <p14:creationId xmlns:p14="http://schemas.microsoft.com/office/powerpoint/2010/main" val="25232729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03151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0D3251-0621-544D-8D9D-020339317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Морфологические свойства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8E450BA-4E15-5D84-DE02-DB3687FA05F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257838"/>
            <a:ext cx="5181600" cy="3486911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7BFCF86C-A8B3-6A91-308B-E1D909A0030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Бактероиды</a:t>
            </a: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</a:t>
            </a:r>
          </a:p>
          <a:p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(лат. </a:t>
            </a:r>
            <a:r>
              <a:rPr lang="ru-RU" b="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Bacteroides</a:t>
            </a: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) — род грамотрицательных анаэробных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неспорообразующих</a:t>
            </a: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бактерий. Бактероиды полиморфны, часто имеют форму палочки с закругленными концами размером 1–3 на 0,5–0,8 мкм. </a:t>
            </a:r>
          </a:p>
          <a:p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Бактероиды не образуют спор, но могут образовывать капсулы.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75442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FEC062-2E50-FEB4-07DB-56424FD5F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Биохимические и </a:t>
            </a:r>
            <a:r>
              <a:rPr lang="ru-RU" dirty="0" err="1"/>
              <a:t>культуральные</a:t>
            </a:r>
            <a:r>
              <a:rPr lang="ru-RU" dirty="0"/>
              <a:t> свойства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8597F1-8685-1574-5EDA-7434A6F001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err="1">
                <a:solidFill>
                  <a:srgbClr val="0563C1"/>
                </a:solidFill>
                <a:latin typeface="Arial" panose="020B0604020202020204" pitchFamily="34" charset="0"/>
                <a:hlinkClick r:id="rId2" tooltip="Обмен веществ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Х</a:t>
            </a:r>
            <a:r>
              <a:rPr lang="ru-RU" b="0" i="0" u="none" strike="noStrike" dirty="0" err="1">
                <a:effectLst/>
                <a:latin typeface="Arial" panose="020B0604020202020204" pitchFamily="34" charset="0"/>
                <a:hlinkClick r:id="rId2" tooltip="Обмен веществ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емоорганогетеротрофы</a:t>
            </a:r>
            <a:r>
              <a:rPr lang="ru-RU" b="0" i="0" dirty="0">
                <a:effectLst/>
                <a:latin typeface="Arial" panose="020B0604020202020204" pitchFamily="34" charset="0"/>
              </a:rPr>
              <a:t>, облигатные </a:t>
            </a:r>
            <a:r>
              <a:rPr lang="ru-RU" b="0" i="0" u="none" strike="noStrike" dirty="0">
                <a:effectLst/>
                <a:latin typeface="Arial" panose="020B0604020202020204" pitchFamily="34" charset="0"/>
                <a:hlinkClick r:id="rId3" tooltip="Анаэроб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анаэробы</a:t>
            </a:r>
            <a:endParaRPr lang="ru-RU" b="0" i="0" u="none" strike="noStrike" dirty="0">
              <a:effectLst/>
              <a:latin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</a:rPr>
              <a:t>Культивируются на кровяном агаре, тиогликолевой среде. На плотных средах образуют жемчужно-серые или белые колонии. Могут образовывать пигмент</a:t>
            </a:r>
            <a:endParaRPr lang="ru-RU" u="none" strike="noStrike" dirty="0">
              <a:latin typeface="Arial" panose="020B0604020202020204" pitchFamily="34" charset="0"/>
            </a:endParaRPr>
          </a:p>
          <a:p>
            <a:r>
              <a:rPr lang="ru-RU" b="0" i="0" dirty="0">
                <a:effectLst/>
                <a:latin typeface="Arial" panose="020B0604020202020204" pitchFamily="34" charset="0"/>
              </a:rPr>
              <a:t>Основными продуктами </a:t>
            </a:r>
            <a:r>
              <a:rPr lang="ru-RU" b="0" i="0" u="none" strike="noStrike" dirty="0">
                <a:effectLst/>
                <a:latin typeface="Arial" panose="020B0604020202020204" pitchFamily="34" charset="0"/>
                <a:hlinkClick r:id="rId4" tooltip="Брожение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брожения</a:t>
            </a:r>
            <a:r>
              <a:rPr lang="ru-RU" b="0" i="0" dirty="0">
                <a:effectLst/>
                <a:latin typeface="Arial" panose="020B0604020202020204" pitchFamily="34" charset="0"/>
              </a:rPr>
              <a:t> являются </a:t>
            </a:r>
            <a:r>
              <a:rPr lang="ru-RU" b="0" i="0" u="none" strike="noStrike" dirty="0">
                <a:effectLst/>
                <a:latin typeface="Arial" panose="020B0604020202020204" pitchFamily="34" charset="0"/>
                <a:hlinkClick r:id="rId5" tooltip="Уксусная кислота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уксусная кислота</a:t>
            </a:r>
            <a:r>
              <a:rPr lang="ru-RU" b="0" i="0" dirty="0">
                <a:effectLst/>
                <a:latin typeface="Arial" panose="020B0604020202020204" pitchFamily="34" charset="0"/>
              </a:rPr>
              <a:t>, </a:t>
            </a:r>
            <a:r>
              <a:rPr lang="ru-RU" b="0" i="0" u="none" strike="noStrike" dirty="0">
                <a:effectLst/>
                <a:latin typeface="Arial" panose="020B0604020202020204" pitchFamily="34" charset="0"/>
                <a:hlinkClick r:id="rId6" tooltip="Изовалериановая кислота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изовалериановая кислота</a:t>
            </a:r>
            <a:r>
              <a:rPr lang="ru-RU" b="0" i="0" dirty="0">
                <a:effectLst/>
                <a:latin typeface="Arial" panose="020B0604020202020204" pitchFamily="34" charset="0"/>
              </a:rPr>
              <a:t>, </a:t>
            </a:r>
            <a:r>
              <a:rPr lang="ru-RU" b="0" i="0" u="none" strike="noStrike" dirty="0">
                <a:effectLst/>
                <a:latin typeface="Arial" panose="020B0604020202020204" pitchFamily="34" charset="0"/>
                <a:hlinkClick r:id="rId7" tooltip="Янтарная кислота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янтарная кислота</a:t>
            </a:r>
            <a:r>
              <a:rPr lang="ru-RU" b="0" i="0" dirty="0">
                <a:effectLst/>
                <a:latin typeface="Arial" panose="020B0604020202020204" pitchFamily="34" charset="0"/>
              </a:rPr>
              <a:t>. Основным источником энергии являются </a:t>
            </a:r>
            <a:r>
              <a:rPr lang="ru-RU" b="0" i="0" u="none" strike="noStrike" dirty="0">
                <a:effectLst/>
                <a:latin typeface="Arial" panose="020B0604020202020204" pitchFamily="34" charset="0"/>
                <a:hlinkClick r:id="rId8" tooltip="Полисахариды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полисахариды</a:t>
            </a:r>
            <a:r>
              <a:rPr lang="ru-RU" b="0" i="0" dirty="0">
                <a:effectLst/>
                <a:latin typeface="Arial" panose="020B0604020202020204" pitchFamily="34" charset="0"/>
              </a:rPr>
              <a:t>. </a:t>
            </a:r>
          </a:p>
          <a:p>
            <a:r>
              <a:rPr lang="ru-RU" b="0" i="0" dirty="0">
                <a:effectLst/>
                <a:latin typeface="Arial" panose="020B0604020202020204" pitchFamily="34" charset="0"/>
              </a:rPr>
              <a:t>Не образуют </a:t>
            </a:r>
            <a:r>
              <a:rPr lang="ru-RU" b="0" i="0" u="none" strike="noStrike" dirty="0">
                <a:effectLst/>
                <a:latin typeface="Arial" panose="020B0604020202020204" pitchFamily="34" charset="0"/>
                <a:hlinkClick r:id="rId9" tooltip="Индол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индол</a:t>
            </a:r>
            <a:r>
              <a:rPr lang="ru-RU" b="0" i="0" dirty="0">
                <a:effectLst/>
                <a:latin typeface="Arial" panose="020B0604020202020204" pitchFamily="34" charset="0"/>
              </a:rPr>
              <a:t>, синтезируют </a:t>
            </a:r>
            <a:r>
              <a:rPr lang="ru-RU" b="0" i="0" u="none" strike="noStrike" dirty="0">
                <a:effectLst/>
                <a:latin typeface="Arial" panose="020B0604020202020204" pitchFamily="34" charset="0"/>
                <a:hlinkClick r:id="rId10" tooltip="Каталаза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каталазу</a:t>
            </a:r>
            <a:r>
              <a:rPr lang="ru-RU" b="0" i="0" dirty="0">
                <a:effectLst/>
                <a:latin typeface="Arial" panose="020B0604020202020204" pitchFamily="34" charset="0"/>
              </a:rPr>
              <a:t>, гидролизуют </a:t>
            </a:r>
            <a:r>
              <a:rPr lang="ru-RU" b="0" i="0" u="none" strike="noStrike" dirty="0" err="1">
                <a:effectLst/>
                <a:latin typeface="Arial" panose="020B0604020202020204" pitchFamily="34" charset="0"/>
                <a:hlinkClick r:id="rId11" tooltip="Эскулин (страница отсутствует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эскулин</a:t>
            </a:r>
            <a:r>
              <a:rPr lang="ru-RU" b="0" i="0" dirty="0">
                <a:effectLst/>
                <a:latin typeface="Arial" panose="020B0604020202020204" pitchFamily="34" charset="0"/>
              </a:rPr>
              <a:t>, сбраживают различные </a:t>
            </a:r>
            <a:r>
              <a:rPr lang="ru-RU" b="0" i="0" u="none" strike="noStrike" dirty="0">
                <a:effectLst/>
                <a:latin typeface="Arial" panose="020B0604020202020204" pitchFamily="34" charset="0"/>
                <a:hlinkClick r:id="rId12" tooltip="Углеводы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углеводы</a:t>
            </a:r>
            <a:r>
              <a:rPr lang="ru-RU" b="0" i="0" dirty="0">
                <a:effectLst/>
                <a:latin typeface="Arial" panose="020B0604020202020204" pitchFamily="34" charset="0"/>
              </a:rPr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43353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169677-74F7-B287-ADE0-1A6FE2E29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Факторы патогенности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E1372BD-872E-28FC-C757-84B74776A8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Эндотоксин</a:t>
            </a:r>
          </a:p>
          <a:p>
            <a:r>
              <a:rPr lang="ru-RU" dirty="0"/>
              <a:t>Пили</a:t>
            </a:r>
          </a:p>
          <a:p>
            <a:r>
              <a:rPr lang="ru-RU" dirty="0"/>
              <a:t>Капсула</a:t>
            </a:r>
          </a:p>
          <a:p>
            <a:r>
              <a:rPr lang="ru-RU" dirty="0"/>
              <a:t>Летучие и длинноцепочечные жирные кислоты</a:t>
            </a:r>
          </a:p>
          <a:p>
            <a:r>
              <a:rPr lang="ru-RU" dirty="0" err="1"/>
              <a:t>Коллагеназа</a:t>
            </a:r>
            <a:endParaRPr lang="ru-RU" dirty="0"/>
          </a:p>
          <a:p>
            <a:r>
              <a:rPr lang="ru-RU" dirty="0"/>
              <a:t>Фибринолизин</a:t>
            </a:r>
          </a:p>
          <a:p>
            <a:r>
              <a:rPr lang="ru-RU" dirty="0" err="1"/>
              <a:t>Нейраминадаза</a:t>
            </a:r>
            <a:endParaRPr lang="ru-RU" dirty="0"/>
          </a:p>
          <a:p>
            <a:r>
              <a:rPr lang="ru-RU" dirty="0"/>
              <a:t>ДНК аза</a:t>
            </a:r>
          </a:p>
          <a:p>
            <a:r>
              <a:rPr lang="ru-RU" dirty="0"/>
              <a:t>Энтеротоксин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61645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2BF3D0-3431-A49B-BB25-CF082F301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1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Bacteroides fragilis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9FB8120-F629-F3DC-FD6C-4A1F3713D37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47750" y="2410619"/>
            <a:ext cx="4762500" cy="3181350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C2330FA8-E566-D944-3F35-96165A3E7E0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неподвижные, образующие капсулу бактерии. </a:t>
            </a:r>
          </a:p>
          <a:p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Капсулы обладают значительной толщиной, превышая размер клетки в 3–6 раз.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97845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C7A7FB-6129-C1F7-C9AA-95A62539A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Роль в патологии человека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D35DA65-60C9-87B2-9BC0-80F32EB62B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b="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Bacteroides</a:t>
            </a:r>
            <a:r>
              <a:rPr lang="ru-RU" b="0" i="1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b="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fragilis</a:t>
            </a: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, как и другие бактероиды, могут вызывать различные гнойно-воспалительные заболевания после травм, оперативных вмешательств, инструментальных исследований, при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онкопатологиях</a:t>
            </a: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или иммунодефиците.</a:t>
            </a:r>
            <a:br>
              <a:rPr lang="ru-RU" dirty="0"/>
            </a:b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</a:t>
            </a:r>
            <a:br>
              <a:rPr lang="ru-RU" dirty="0"/>
            </a:br>
            <a:r>
              <a:rPr lang="ru-RU" b="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Bacteroides</a:t>
            </a:r>
            <a:r>
              <a:rPr lang="ru-RU" b="0" i="1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b="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fragilis</a:t>
            </a: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могут быть причиной как внутрибрюшинных инфекций, таких как</a:t>
            </a:r>
            <a:r>
              <a:rPr lang="ru-RU" b="0" i="0" dirty="0">
                <a:effectLst/>
                <a:latin typeface="Verdana" panose="020B0604030504040204" pitchFamily="34" charset="0"/>
              </a:rPr>
              <a:t> </a:t>
            </a:r>
            <a:r>
              <a:rPr lang="ru-RU" b="0" i="0" dirty="0">
                <a:effectLst/>
                <a:latin typeface="Verdana" panose="020B060403050404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перитонит</a:t>
            </a:r>
            <a:r>
              <a:rPr lang="ru-RU" b="0" i="0" dirty="0">
                <a:effectLst/>
                <a:latin typeface="Verdana" panose="020B0604030504040204" pitchFamily="34" charset="0"/>
              </a:rPr>
              <a:t>, хронический </a:t>
            </a:r>
            <a:r>
              <a:rPr lang="ru-RU" b="0" i="0" dirty="0">
                <a:effectLst/>
                <a:latin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язвенный колит</a:t>
            </a:r>
            <a:r>
              <a:rPr lang="ru-RU" b="0" i="0" dirty="0">
                <a:effectLst/>
                <a:latin typeface="Verdana" panose="020B0604030504040204" pitchFamily="34" charset="0"/>
              </a:rPr>
              <a:t>, так и </a:t>
            </a:r>
            <a:r>
              <a:rPr lang="ru-RU" b="0" i="0" dirty="0" err="1">
                <a:effectLst/>
                <a:latin typeface="Verdana" panose="020B0604030504040204" pitchFamily="34" charset="0"/>
              </a:rPr>
              <a:t>синовиита</a:t>
            </a: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, сальпингита, болезни Рейтера, хронического тонзиллита, цервицита, эндометрита, аднексита, инфекции в малом тазу, а также простатита, хронически протекающего осложнённого мужского уретрита.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895048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1791</Words>
  <Application>Microsoft Office PowerPoint</Application>
  <PresentationFormat>Широкоэкранный</PresentationFormat>
  <Paragraphs>191</Paragraphs>
  <Slides>41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50" baseType="lpstr">
      <vt:lpstr>Arial</vt:lpstr>
      <vt:lpstr>Blogger Sans</vt:lpstr>
      <vt:lpstr>Blogger Sans Light</vt:lpstr>
      <vt:lpstr>Book Antiqua</vt:lpstr>
      <vt:lpstr>Calibri</vt:lpstr>
      <vt:lpstr>Symbol</vt:lpstr>
      <vt:lpstr>Times New Roman</vt:lpstr>
      <vt:lpstr>Verdana</vt:lpstr>
      <vt:lpstr>Тема Office</vt:lpstr>
      <vt:lpstr>Микробиология инфекций, вызываемых аспорогенными  анаэробными микроорганизмами</vt:lpstr>
      <vt:lpstr>Бактероиды (лат. Bacteroides) </vt:lpstr>
      <vt:lpstr>Бактероиды в составе нормофлоры</vt:lpstr>
      <vt:lpstr>Таксономия</vt:lpstr>
      <vt:lpstr>Морфологические свойства</vt:lpstr>
      <vt:lpstr>Биохимические и культуральные свойства </vt:lpstr>
      <vt:lpstr>Факторы патогенности</vt:lpstr>
      <vt:lpstr>Bacteroides fragilis</vt:lpstr>
      <vt:lpstr>Роль в патологии человека</vt:lpstr>
      <vt:lpstr>Превотеллы</vt:lpstr>
      <vt:lpstr>Морфологические свойства </vt:lpstr>
      <vt:lpstr>Культуральные свойства</vt:lpstr>
      <vt:lpstr>Требования к культивированию </vt:lpstr>
      <vt:lpstr>Биохимические свойства</vt:lpstr>
      <vt:lpstr>Факторы патогенности  </vt:lpstr>
      <vt:lpstr>Порфиромонады </vt:lpstr>
      <vt:lpstr>Экология порфиромонад </vt:lpstr>
      <vt:lpstr>Роль в патологии человека</vt:lpstr>
      <vt:lpstr>Порфиромонады</vt:lpstr>
      <vt:lpstr>Культуральные свойства</vt:lpstr>
      <vt:lpstr>Биохимические свойства</vt:lpstr>
      <vt:lpstr>Факторы патогенности</vt:lpstr>
      <vt:lpstr>Экология Porphyromonas gingivalis и роль в патологии</vt:lpstr>
      <vt:lpstr>Патогенность </vt:lpstr>
      <vt:lpstr>Leptotrichia species</vt:lpstr>
      <vt:lpstr>Культуральные свойства </vt:lpstr>
      <vt:lpstr>Биологические свойства и роль в патологии</vt:lpstr>
      <vt:lpstr>Бактериологичекий метод</vt:lpstr>
      <vt:lpstr>Методы культивирования анаэробов</vt:lpstr>
      <vt:lpstr>2. Химические методы</vt:lpstr>
      <vt:lpstr>3. Биологические методы</vt:lpstr>
      <vt:lpstr>Автоматические системы культивирования анаэробов (ANOXOMAT) </vt:lpstr>
      <vt:lpstr>Презентация PowerPoint</vt:lpstr>
      <vt:lpstr>Презентация PowerPoint</vt:lpstr>
      <vt:lpstr>Материал для исследования</vt:lpstr>
      <vt:lpstr>Бактериологическая диагностика анаэробных инфекций. 1 этап</vt:lpstr>
      <vt:lpstr>Бактериологическая диагностика . 2 этап</vt:lpstr>
      <vt:lpstr>3 этап.  Идентификация </vt:lpstr>
      <vt:lpstr>Схема бактериологического исследования на анаэробы</vt:lpstr>
      <vt:lpstr>Экспресс методы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Dmitriy</dc:creator>
  <cp:lastModifiedBy>Исаева Гузель Шавхатовна</cp:lastModifiedBy>
  <cp:revision>21</cp:revision>
  <dcterms:created xsi:type="dcterms:W3CDTF">2020-04-23T06:28:02Z</dcterms:created>
  <dcterms:modified xsi:type="dcterms:W3CDTF">2024-09-27T08:25:10Z</dcterms:modified>
</cp:coreProperties>
</file>