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6" r:id="rId3"/>
    <p:sldId id="297" r:id="rId4"/>
    <p:sldId id="314" r:id="rId5"/>
    <p:sldId id="258" r:id="rId6"/>
    <p:sldId id="313" r:id="rId7"/>
    <p:sldId id="326" r:id="rId8"/>
    <p:sldId id="344" r:id="rId9"/>
    <p:sldId id="306" r:id="rId10"/>
    <p:sldId id="345" r:id="rId11"/>
    <p:sldId id="346" r:id="rId12"/>
    <p:sldId id="308" r:id="rId13"/>
    <p:sldId id="305" r:id="rId14"/>
    <p:sldId id="335" r:id="rId15"/>
    <p:sldId id="303" r:id="rId16"/>
    <p:sldId id="317" r:id="rId17"/>
    <p:sldId id="318" r:id="rId18"/>
    <p:sldId id="319" r:id="rId19"/>
    <p:sldId id="298" r:id="rId20"/>
    <p:sldId id="327" r:id="rId21"/>
    <p:sldId id="329" r:id="rId22"/>
    <p:sldId id="333" r:id="rId23"/>
    <p:sldId id="334" r:id="rId24"/>
    <p:sldId id="337" r:id="rId25"/>
    <p:sldId id="342" r:id="rId26"/>
    <p:sldId id="338" r:id="rId27"/>
    <p:sldId id="339" r:id="rId28"/>
    <p:sldId id="331" r:id="rId29"/>
    <p:sldId id="332" r:id="rId30"/>
    <p:sldId id="340" r:id="rId31"/>
    <p:sldId id="330" r:id="rId32"/>
    <p:sldId id="343" r:id="rId33"/>
    <p:sldId id="328" r:id="rId34"/>
    <p:sldId id="315" r:id="rId35"/>
    <p:sldId id="25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7C8"/>
    <a:srgbClr val="71A934"/>
    <a:srgbClr val="479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29459-F19D-441C-8E70-C35B6D696D7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FC1ED-ECC3-432E-A448-8AD2920DA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7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8D1B6261-7A9D-F614-9E63-2916997A28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1057838E-C885-13A0-D7B0-D7B6E584A5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3796" name="Номер слайда 3">
            <a:extLst>
              <a:ext uri="{FF2B5EF4-FFF2-40B4-BE49-F238E27FC236}">
                <a16:creationId xmlns:a16="http://schemas.microsoft.com/office/drawing/2014/main" id="{D3BF2C09-D0FB-7C4B-3B68-4A036F2EA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523634-ABA1-4E30-BE42-1C69EC5BA443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0828" y="1514217"/>
            <a:ext cx="5026644" cy="2380691"/>
          </a:xfrm>
        </p:spPr>
        <p:txBody>
          <a:bodyPr anchor="b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90828" y="4141878"/>
            <a:ext cx="5026644" cy="2013150"/>
          </a:xfrm>
        </p:spPr>
        <p:txBody>
          <a:bodyPr/>
          <a:lstStyle>
            <a:lvl1pPr marL="0" indent="0" algn="ctr">
              <a:buNone/>
              <a:defRPr sz="2400">
                <a:latin typeface="Blogger Sans Light" panose="02000506030000020004" pitchFamily="50" charset="0"/>
                <a:ea typeface="Blogger Sans Light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43943"/>
            <a:ext cx="469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</a:t>
            </a: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ГОСУДАРСТВЕННЫЙ</a:t>
            </a:r>
            <a:b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УНИВЕРСИТЕТ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19930" y="656823"/>
            <a:ext cx="0" cy="2047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4722" r="68312" b="37500"/>
          <a:stretch/>
        </p:blipFill>
        <p:spPr>
          <a:xfrm>
            <a:off x="1653363" y="3349989"/>
            <a:ext cx="2571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Спасибо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2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1" y="0"/>
            <a:ext cx="12191999" cy="682534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 userDrawn="1"/>
        </p:nvSpPr>
        <p:spPr>
          <a:xfrm>
            <a:off x="838199" y="156601"/>
            <a:ext cx="44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 ГОСУДАРСТВЕННЫЙ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908800" y="156601"/>
            <a:ext cx="444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УНИВЕРСИТЕТ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5164" r="68316" b="37465"/>
          <a:stretch/>
        </p:blipFill>
        <p:spPr>
          <a:xfrm>
            <a:off x="5729308" y="0"/>
            <a:ext cx="682582" cy="6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4" name="Прямоугольный треугольник 13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33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2" name="Прямоугольный треугольник 11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87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0" name="Прямоугольный треугольник 9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86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9" name="Прямоугольный треугольник 8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6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6" name="Группа 5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Благодарим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Благодарю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3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5915"/>
            <a:ext cx="10515600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130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logger Sans" panose="02000506030000020004" pitchFamily="50" charset="0"/>
                <a:ea typeface="Blogger Sans" panose="02000506030000020004" pitchFamily="50" charset="0"/>
              </a:defRPr>
            </a:lvl1pPr>
          </a:lstStyle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91774" y="6356350"/>
            <a:ext cx="96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scan.r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Epsilonproteobacteria&amp;action=edit&amp;redlink=1" TargetMode="External"/><Relationship Id="rId2" Type="http://schemas.openxmlformats.org/officeDocument/2006/relationships/hyperlink" Target="https://ru.wikipedia.org/wiki/Bacteri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ru.wikipedia.org/w/index.php?title=Helicobacteraceae&amp;action=edit&amp;redlink=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/index.php?title=Campylobacterales&amp;action=edit&amp;redlink=1" TargetMode="External"/><Relationship Id="rId3" Type="http://schemas.openxmlformats.org/officeDocument/2006/relationships/hyperlink" Target="https://ru.wikipedia.org/w/index.php?title=Campylobacter_coli&amp;action=edit&amp;redlink=1" TargetMode="External"/><Relationship Id="rId7" Type="http://schemas.openxmlformats.org/officeDocument/2006/relationships/hyperlink" Target="https://ru.wikipedia.org/w/index.php?title=Epsilonproteobacteria&amp;action=edit&amp;redlink=1" TargetMode="External"/><Relationship Id="rId2" Type="http://schemas.openxmlformats.org/officeDocument/2006/relationships/hyperlink" Target="https://ru.wikipedia.org/w/index.php?title=Campylobacter_jejuni&amp;action=edit&amp;redlink=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Proteobacteria" TargetMode="External"/><Relationship Id="rId5" Type="http://schemas.openxmlformats.org/officeDocument/2006/relationships/hyperlink" Target="https://ru.wikipedia.org/wiki/Bacteria" TargetMode="External"/><Relationship Id="rId4" Type="http://schemas.openxmlformats.org/officeDocument/2006/relationships/hyperlink" Target="https://ru.wikipedia.org/w/index.php?title=Campylobacter_fetus&amp;action=edit&amp;redlink=1" TargetMode="External"/><Relationship Id="rId9" Type="http://schemas.openxmlformats.org/officeDocument/2006/relationships/hyperlink" Target="https://ru.wikipedia.org/w/index.php?title=Campylobacteraceae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3100000/entry/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scan.ru/handbook/117/63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astroscan.ru/" TargetMode="External"/><Relationship Id="rId5" Type="http://schemas.openxmlformats.org/officeDocument/2006/relationships/hyperlink" Target="https://www.gastroscan.ru/literature/authors/8684" TargetMode="External"/><Relationship Id="rId4" Type="http://schemas.openxmlformats.org/officeDocument/2006/relationships/hyperlink" Target="https://www.gastroscan.ru/patient/disease/01/07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Микробиология инфекций, вызываемых</a:t>
            </a:r>
            <a:br>
              <a:rPr lang="ru-RU" sz="2400" dirty="0"/>
            </a:br>
            <a:r>
              <a:rPr lang="ru-RU" sz="2400" dirty="0" err="1"/>
              <a:t>кампилобактериями</a:t>
            </a:r>
            <a:r>
              <a:rPr lang="ru-RU" sz="2400" dirty="0"/>
              <a:t>,  </a:t>
            </a:r>
            <a:r>
              <a:rPr lang="ru-RU" sz="2400" dirty="0" err="1"/>
              <a:t>хеликобактериями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Д.м.н., зав. каф. микробиологии имени академика В.М. Аристовского </a:t>
            </a:r>
          </a:p>
          <a:p>
            <a:r>
              <a:rPr lang="ru-RU" dirty="0"/>
              <a:t>ИСАЕВА Гузель Шавхатовна </a:t>
            </a:r>
          </a:p>
        </p:txBody>
      </p:sp>
    </p:spTree>
    <p:extLst>
      <p:ext uri="{BB962C8B-B14F-4D97-AF65-F5344CB8AC3E}">
        <p14:creationId xmlns:p14="http://schemas.microsoft.com/office/powerpoint/2010/main" val="36506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989D4-2789-5874-F29C-1FB41A7F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Подвижность</a:t>
            </a:r>
            <a:r>
              <a:rPr lang="en-US" dirty="0"/>
              <a:t> </a:t>
            </a:r>
            <a:r>
              <a:rPr lang="en-US" i="1" dirty="0" err="1"/>
              <a:t>H.pylori</a:t>
            </a:r>
            <a:r>
              <a:rPr lang="ru-RU" i="1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859637-1C04-FA10-137B-A8FBEF591A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82044"/>
            <a:ext cx="5181600" cy="32385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77FF499-7553-E774-3E53-E8DA749A23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Бактерии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совершают стремительные движения за счет наличия на одном из полюсов от 2 до 6 жгутиков.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Спиралевидная форма и наличие на одном полюсе жгутиков позволяет микроорганизму быстро передвигаться в толще слизи и проникать через межклеточные контакты.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производит различные типы движения: плавающие (в жидкой среде), скользящие (в полужидком агаре), ползающие (на плотной среде). «Плавающая» подвижность может быть измерена средней скоростью движения бактерии в фазово-контрастном микроскопе. «Скользящая» и «ползающая» подвижность определяется путем измерения диаметра кольца роста вокруг точки инокуляции.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6A19C-9F51-0964-C8F1-ACFD7F055B92}"/>
              </a:ext>
            </a:extLst>
          </p:cNvPr>
          <p:cNvSpPr txBox="1"/>
          <p:nvPr/>
        </p:nvSpPr>
        <p:spPr>
          <a:xfrm>
            <a:off x="6495177" y="617696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Фото: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www.gastroscan.ru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4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203AA-C45B-A3F8-D0E5-9A771243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  <a:r>
              <a:rPr lang="en-US" dirty="0"/>
              <a:t> </a:t>
            </a:r>
            <a:r>
              <a:rPr lang="en-US" dirty="0" err="1"/>
              <a:t>H.pylori</a:t>
            </a:r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6F00D5-2FC2-E78B-2D70-C879FB90C9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546C049B-7A59-D7E8-E843-E48862C14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8556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микроаэрофилы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(оптимальная концентрация О</a:t>
            </a:r>
            <a:r>
              <a:rPr lang="ru-RU" sz="2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3-15%) и </a:t>
            </a:r>
            <a:r>
              <a:rPr lang="ru-RU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капнофилы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(оптимальная концентрация СО</a:t>
            </a:r>
            <a:r>
              <a:rPr lang="ru-RU" sz="2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10-15%).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прихотливый микроорганизм, требующий для роста дополнительных факторов (витаминов, микроэлементов). Обязательным компонентом сред  является добавка 5 - 10% </a:t>
            </a:r>
            <a:r>
              <a:rPr lang="ru-RU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дефибринированной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крови или сыворотки животных (лошади, барана). На кровяном агаре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дают рост через 2 - 7 суток в виде мелких (диаметром 1 - 2 мм), влажных, прозрачных колоний. Некоторые штаммы проявляют гемолитическую активность (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-гемолиз). Оптимальная температура роста +37 </a:t>
            </a:r>
            <a:r>
              <a:rPr lang="ru-RU" sz="2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Оптимальное значение рН нейтральное, ближе к слабощелочному – 8,5. </a:t>
            </a:r>
          </a:p>
          <a:p>
            <a:pPr algn="just"/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средах, содержащих кровь,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mustelae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растут в виде мелких, прозрачных, гладких, влажных колоний диаметром 1 мм. Из-за высокой подвижности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felis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образует колонии, склонные к слиянию и образованию газона, имеющие характерный блеск при рассмотрении под углом 45°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904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9580D-82B7-D66D-096A-2D9CFD7E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Культивирование </a:t>
            </a:r>
            <a:r>
              <a:rPr lang="ru-RU" dirty="0" err="1"/>
              <a:t>хеликобактерий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93573-B0C2-E903-5898-3C924110C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0686"/>
            <a:ext cx="5181600" cy="4566277"/>
          </a:xfrm>
        </p:spPr>
        <p:txBody>
          <a:bodyPr>
            <a:normAutofit fontScale="92500" lnSpcReduction="20000"/>
          </a:bodyPr>
          <a:lstStyle/>
          <a:p>
            <a:pPr marL="179705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создании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микроаэрофильных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условий первый рост появляется через 3 дня, основной рост обнаруживают через 5 дней, но при отсутствии роста чашки продолжают инкубировать 7 дней. Первый просмотр роста нужно производить на 3 день культивирования, при отсутствии роста продолжить культивирование чашек, создав заново микроаэрофильные условия, с повторным просмотром посевов на 5 и 7 день культивирования с выдачей окончательного результата. </a:t>
            </a:r>
          </a:p>
          <a:p>
            <a:pPr marL="179705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дифференцировки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энтерогепатических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хеликобактерий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нужно иметь в виду, что они отличаются от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медленным ростом: первые колонии появляются на 7 день, а длительность культивирования должна составлять две недели.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FD887-ECD6-5A08-6481-94F248E42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4" y="1610686"/>
            <a:ext cx="5390626" cy="45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90742-D03E-0475-8A95-D121118C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Биохимические свойства </a:t>
            </a:r>
            <a:r>
              <a:rPr lang="en-US" i="1" dirty="0" err="1"/>
              <a:t>H.pylori</a:t>
            </a:r>
            <a:r>
              <a:rPr lang="ru-RU" i="1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EE6651-79C8-651F-4143-3FE251F22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3317" y="1802070"/>
            <a:ext cx="2756484" cy="1981365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BC7BEEB-0C20-AD6A-63C7-EE2A384FF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6758" y="1923969"/>
            <a:ext cx="5181600" cy="4351338"/>
          </a:xfrm>
        </p:spPr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Каталазоположительные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Оксидазоположительные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Уреазоположительные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в большом количестве выделяют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уреазу</a:t>
            </a:r>
            <a:r>
              <a:rPr lang="en-US" sz="1800" dirty="0"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разлагают углеводы.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Тесты на образование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восстановление нитратов в нитриты вариабельные.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8D2654-7605-46D9-6143-9C1AF81F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4" y="1755677"/>
            <a:ext cx="3045903" cy="2120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FD6D7-42F8-B980-E5B0-FE94CCD59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74" y="4099638"/>
            <a:ext cx="3045904" cy="23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66A12-6DDA-15E7-3B8C-D3BDE1AB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 патогенности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737BC9-5ABF-8D62-8760-80811CC0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Подвижность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Адгезины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Уреаза</a:t>
            </a:r>
            <a:endParaRPr lang="ru-RU" sz="1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Токсины:  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CagA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cytotoxin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маркер «острова патогенности»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участвует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язвообразовании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развитии атрофии, в процессе деградации и разрушения межклеточного матрикса и базальной мембраны, опухолевой инвазии и метастазировании. 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VacA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vacuolating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associatted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cytotoxin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изменяет работу протонных насосов и влияет на поток ионов, вызывая при этом накопление вакуолей в клетках, что приводит к атрофии слизистой желудка.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VacA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нарушает транспорт белков, увеличивает проницаемость мембран, повреждает цитоскелет, а также ингибирует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опсонизацию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бактерий, тем самым нарушая нормальное функционирование защитных механизмов на слизистой оболочке желудка. </a:t>
            </a:r>
          </a:p>
          <a:p>
            <a:pPr indent="450215" algn="just">
              <a:spcBef>
                <a:spcPts val="600"/>
              </a:spcBef>
              <a:tabLst>
                <a:tab pos="450215" algn="l"/>
              </a:tabLst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IceA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(Induced by contact with epithelium)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усилением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инфильтрации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собственной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слизистой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оболочки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желудка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полиморфно-ядерными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нейтрофилами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экспрессией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интерлейкина-8 и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острым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воспалением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другие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цитотоксины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74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429AC-13E1-C036-D520-CB2FB438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 чувствительности к АМП </a:t>
            </a:r>
            <a:r>
              <a:rPr lang="en-US" i="1" dirty="0" err="1"/>
              <a:t>H.pylori</a:t>
            </a:r>
            <a:endParaRPr lang="ru-RU" i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23032F3-DFD9-AAEE-F1B6-01F02AF1A1D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29174" y="1825623"/>
          <a:ext cx="5390625" cy="4583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6362">
                  <a:extLst>
                    <a:ext uri="{9D8B030D-6E8A-4147-A177-3AD203B41FA5}">
                      <a16:colId xmlns:a16="http://schemas.microsoft.com/office/drawing/2014/main" val="1588703011"/>
                    </a:ext>
                  </a:extLst>
                </a:gridCol>
                <a:gridCol w="1386362">
                  <a:extLst>
                    <a:ext uri="{9D8B030D-6E8A-4147-A177-3AD203B41FA5}">
                      <a16:colId xmlns:a16="http://schemas.microsoft.com/office/drawing/2014/main" val="824311937"/>
                    </a:ext>
                  </a:extLst>
                </a:gridCol>
                <a:gridCol w="1154940">
                  <a:extLst>
                    <a:ext uri="{9D8B030D-6E8A-4147-A177-3AD203B41FA5}">
                      <a16:colId xmlns:a16="http://schemas.microsoft.com/office/drawing/2014/main" val="351669932"/>
                    </a:ext>
                  </a:extLst>
                </a:gridCol>
                <a:gridCol w="1462961">
                  <a:extLst>
                    <a:ext uri="{9D8B030D-6E8A-4147-A177-3AD203B41FA5}">
                      <a16:colId xmlns:a16="http://schemas.microsoft.com/office/drawing/2014/main" val="3856834284"/>
                    </a:ext>
                  </a:extLst>
                </a:gridCol>
              </a:tblGrid>
              <a:tr h="12798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АМП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Пограничные значения МПК, мг/л</a:t>
                      </a:r>
                      <a:endParaRPr lang="ru-RU" sz="1000">
                        <a:effectLst/>
                      </a:endParaRPr>
                    </a:p>
                    <a:p>
                      <a:pPr indent="450215" algn="ctr"/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Референсные значения МПК для контрольного штамма </a:t>
                      </a:r>
                      <a:r>
                        <a:rPr lang="en-US" sz="1200">
                          <a:effectLst/>
                        </a:rPr>
                        <a:t>H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pylori </a:t>
                      </a:r>
                      <a:r>
                        <a:rPr lang="ru-RU" sz="1200">
                          <a:effectLst/>
                        </a:rPr>
                        <a:t>АТСС 43504 (</a:t>
                      </a:r>
                      <a:r>
                        <a:rPr lang="en-US" sz="1200">
                          <a:effectLst/>
                        </a:rPr>
                        <a:t>NCTC</a:t>
                      </a:r>
                      <a:r>
                        <a:rPr lang="ru-RU" sz="1200">
                          <a:effectLst/>
                        </a:rPr>
                        <a:t> 11637)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2838300753"/>
                  </a:ext>
                </a:extLst>
              </a:tr>
              <a:tr h="1011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Чувствительный </a:t>
                      </a:r>
                      <a:r>
                        <a:rPr lang="en-US" sz="1200">
                          <a:effectLst/>
                        </a:rPr>
                        <a:t>(S)</a:t>
                      </a:r>
                      <a:r>
                        <a:rPr lang="ru-RU" sz="1200">
                          <a:effectLst/>
                        </a:rPr>
                        <a:t>,</a:t>
                      </a:r>
                      <a:r>
                        <a:rPr lang="en-US" sz="1200">
                          <a:effectLst/>
                        </a:rPr>
                        <a:t> (</a:t>
                      </a:r>
                      <a:r>
                        <a:rPr lang="ru-RU" sz="1200">
                          <a:effectLst/>
                        </a:rPr>
                        <a:t>Ч), ≤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Резистентный (</a:t>
                      </a:r>
                      <a:r>
                        <a:rPr lang="en-US" sz="1200">
                          <a:effectLst/>
                        </a:rPr>
                        <a:t>R</a:t>
                      </a:r>
                      <a:r>
                        <a:rPr lang="ru-RU" sz="1200">
                          <a:effectLst/>
                        </a:rPr>
                        <a:t>)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ru-RU" sz="1200">
                          <a:effectLst/>
                        </a:rPr>
                        <a:t>(Р),&gt;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600883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Амоксициллин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0,015 - 0,125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3811579630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Левофлоксацин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отсутствуют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3215946891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Кларитромицин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0,015 - 0,125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2066082147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Тетрациклин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0,125 - 1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689972066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Метронидозол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8,0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8,0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64 - 256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1750280813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Рифампицин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отсутствуют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12" marR="56612" marT="0" marB="0" anchor="ctr"/>
                </a:tc>
                <a:extLst>
                  <a:ext uri="{0D108BD9-81ED-4DB2-BD59-A6C34878D82A}">
                    <a16:rowId xmlns:a16="http://schemas.microsoft.com/office/drawing/2014/main" val="3710133691"/>
                  </a:ext>
                </a:extLst>
              </a:tr>
            </a:tbl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2F9FBA6A-B1B3-DC27-4CF3-64AFD7DE08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Исследование чувствительности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АМП производится путем определения минимальной подавляющей концентрации (далее - МПК) либо градиентным методом в соответствии с Клиническими рекомендациями по определению чувствительности к антимикробным препаратам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Критерии интерпретации результатов для диско-диффузионного метода не установлены. Рекомендуется определять чувствительность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амоксициллину,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левофлоксацину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кларитромицину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тетрациклину, метронидазолу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рифампицину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Рекомендации «Определение чувствительности микроорганизмов к антимикробным препаратам» Версия 2021-01 </a:t>
            </a:r>
            <a:endParaRPr lang="ru-RU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06DED0-CE3D-8EAF-DE77-876B9B51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1826" y="0"/>
            <a:ext cx="126838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8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43B20-EBAE-9F81-8334-2EF43296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Методы диагностики </a:t>
            </a:r>
            <a:r>
              <a:rPr lang="ru-RU" dirty="0" err="1"/>
              <a:t>хеликобактериоза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B4FCE2-6641-D4CE-D38A-41E6302FB7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Неинвазивные: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13С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уреазный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дыхательный тест на обнаружение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иммунохроматографический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(определение антигена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фекалиях)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серологический (определение антител 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крови)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9284D-E675-0A01-BC53-36E486E405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Инвазивные (исследование биоптата):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уреазный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Гистологический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Цитологический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Молекулярно-генетический   </a:t>
            </a:r>
          </a:p>
        </p:txBody>
      </p:sp>
    </p:spTree>
    <p:extLst>
      <p:ext uri="{BB962C8B-B14F-4D97-AF65-F5344CB8AC3E}">
        <p14:creationId xmlns:p14="http://schemas.microsoft.com/office/powerpoint/2010/main" val="81282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FF157-EDD9-F2C0-938B-9408A312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Методы диагностики при первичной диагностике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E5646-02C0-3331-DBE0-559EBEE6B2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При первичном обращении:</a:t>
            </a:r>
          </a:p>
          <a:p>
            <a:r>
              <a:rPr lang="ru-RU" dirty="0"/>
              <a:t> Неинвазивные: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13С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уреазный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дыхательный тест на обнаружение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иммунохроматографический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(определение антигена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фекалиях)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серологический (определение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IgG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крови)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00FC6-0578-F8D9-7B07-CF8115B29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7220" cy="4351338"/>
          </a:xfrm>
        </p:spPr>
        <p:txBody>
          <a:bodyPr/>
          <a:lstStyle/>
          <a:p>
            <a:r>
              <a:rPr lang="ru-RU" dirty="0"/>
              <a:t>При первичном обращении лиц старше 50 лет</a:t>
            </a:r>
            <a:r>
              <a:rPr lang="en-US" dirty="0"/>
              <a:t> </a:t>
            </a:r>
            <a:r>
              <a:rPr lang="ru-RU" dirty="0"/>
              <a:t>рекомендовано:</a:t>
            </a:r>
          </a:p>
          <a:p>
            <a:r>
              <a:rPr lang="ru-RU" dirty="0"/>
              <a:t> Быстрый </a:t>
            </a:r>
            <a:r>
              <a:rPr lang="ru-RU" dirty="0" err="1"/>
              <a:t>уреазный</a:t>
            </a:r>
            <a:r>
              <a:rPr lang="ru-RU" dirty="0"/>
              <a:t> тест/молекулярно-генетический (выявление </a:t>
            </a:r>
            <a:r>
              <a:rPr lang="en-US" i="1" dirty="0" err="1"/>
              <a:t>ureC</a:t>
            </a:r>
            <a:r>
              <a:rPr lang="en-US" i="1" dirty="0"/>
              <a:t> </a:t>
            </a:r>
            <a:r>
              <a:rPr lang="en-US" i="1" dirty="0" err="1"/>
              <a:t>H.pylori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Гистологический</a:t>
            </a:r>
            <a:r>
              <a:rPr lang="en-US" dirty="0"/>
              <a:t>/</a:t>
            </a:r>
            <a:r>
              <a:rPr lang="ru-RU" dirty="0"/>
              <a:t>Цитологический(с целью выявления неоплазий)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97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958D2-3D1D-2AAC-68EF-CD9485B2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Методы диагностики для контроля эрадикации (не ранее 4 недель после окончания терапии)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46698-1BE2-41F1-5A81-4E19F56CBC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Неинвазивные: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13С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уреазный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дыхательный тест на обнаружение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иммунохроматографический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(определение антигена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фекалиях) </a:t>
            </a:r>
          </a:p>
          <a:p>
            <a:r>
              <a:rPr lang="ru-RU" b="1" dirty="0"/>
              <a:t>Инвазивные</a:t>
            </a:r>
            <a:r>
              <a:rPr lang="ru-RU" dirty="0"/>
              <a:t> (исследование 4 </a:t>
            </a:r>
            <a:r>
              <a:rPr lang="ru-RU" dirty="0" err="1"/>
              <a:t>биоптатов</a:t>
            </a:r>
            <a:r>
              <a:rPr lang="ru-RU" dirty="0"/>
              <a:t> (два из </a:t>
            </a:r>
            <a:r>
              <a:rPr lang="ru-RU" dirty="0" err="1"/>
              <a:t>антрума</a:t>
            </a:r>
            <a:r>
              <a:rPr lang="ru-RU" dirty="0"/>
              <a:t>, два из тела желудка) </a:t>
            </a:r>
          </a:p>
          <a:p>
            <a:r>
              <a:rPr lang="ru-RU" dirty="0"/>
              <a:t>Гистологический/цитологический </a:t>
            </a:r>
          </a:p>
          <a:p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8CA4F7-EE93-CAAA-543F-5F688AF6BC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При отсутствии эрадикации показано проведение исследований на определение чувствительности </a:t>
            </a:r>
            <a:r>
              <a:rPr lang="en-US" dirty="0" err="1"/>
              <a:t>H.pylori</a:t>
            </a:r>
            <a:r>
              <a:rPr lang="en-US" dirty="0"/>
              <a:t> </a:t>
            </a:r>
            <a:r>
              <a:rPr lang="ru-RU" dirty="0"/>
              <a:t>к антимикробным препаратам:</a:t>
            </a:r>
          </a:p>
          <a:p>
            <a:r>
              <a:rPr lang="ru-RU" dirty="0"/>
              <a:t>Бактериологическое исследование</a:t>
            </a:r>
          </a:p>
          <a:p>
            <a:r>
              <a:rPr lang="ru-RU" dirty="0"/>
              <a:t>Молекулярно-генетическое исследование на выявление генов резистентности   </a:t>
            </a:r>
          </a:p>
        </p:txBody>
      </p:sp>
    </p:spTree>
    <p:extLst>
      <p:ext uri="{BB962C8B-B14F-4D97-AF65-F5344CB8AC3E}">
        <p14:creationId xmlns:p14="http://schemas.microsoft.com/office/powerpoint/2010/main" val="181006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8">
            <a:extLst>
              <a:ext uri="{FF2B5EF4-FFF2-40B4-BE49-F238E27FC236}">
                <a16:creationId xmlns:a16="http://schemas.microsoft.com/office/drawing/2014/main" id="{5A12F8E2-8C02-0B9E-1152-F0FE189EC8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5242" y="6134332"/>
            <a:ext cx="5097521" cy="6921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/>
              <a:t>Алгоритм микробиологической диагностики </a:t>
            </a:r>
            <a:r>
              <a:rPr lang="ru-RU" altLang="ru-RU" sz="2400" b="1" i="1" dirty="0" err="1"/>
              <a:t>H.pylori</a:t>
            </a:r>
            <a:endParaRPr lang="ru-RU" alt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12642-F9BB-4BA0-E8B9-B8D3EF02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267" y="2090853"/>
            <a:ext cx="2786857" cy="1131889"/>
          </a:xfrm>
          <a:prstGeom prst="rect">
            <a:avLst/>
          </a:prstGeom>
        </p:spPr>
      </p:pic>
      <p:sp>
        <p:nvSpPr>
          <p:cNvPr id="71800" name="Line 120">
            <a:extLst>
              <a:ext uri="{FF2B5EF4-FFF2-40B4-BE49-F238E27FC236}">
                <a16:creationId xmlns:a16="http://schemas.microsoft.com/office/drawing/2014/main" id="{BB352930-518F-D739-E019-1B703E9A8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32845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01" name="AutoShape 121">
            <a:extLst>
              <a:ext uri="{FF2B5EF4-FFF2-40B4-BE49-F238E27FC236}">
                <a16:creationId xmlns:a16="http://schemas.microsoft.com/office/drawing/2014/main" id="{032563E8-5764-EA1E-CCE7-CD0EAF1A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269875"/>
            <a:ext cx="360362" cy="1214438"/>
          </a:xfrm>
          <a:prstGeom prst="can">
            <a:avLst>
              <a:gd name="adj" fmla="val 44497"/>
            </a:avLst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71802" name="Text Box 122">
            <a:extLst>
              <a:ext uri="{FF2B5EF4-FFF2-40B4-BE49-F238E27FC236}">
                <a16:creationId xmlns:a16="http://schemas.microsoft.com/office/drawing/2014/main" id="{D3943B53-BEA4-75CE-FDDB-807F43F00AC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6639629" y="298803"/>
            <a:ext cx="461665" cy="100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cs typeface="Arial" panose="020B0604020202020204" pitchFamily="34" charset="0"/>
              </a:rPr>
              <a:t>Биол. Мат</a:t>
            </a:r>
            <a:r>
              <a:rPr lang="ru-RU" altLang="ru-RU" sz="1800">
                <a:cs typeface="Arial" panose="020B0604020202020204" pitchFamily="34" charset="0"/>
              </a:rPr>
              <a:t>.</a:t>
            </a:r>
          </a:p>
        </p:txBody>
      </p:sp>
      <p:sp>
        <p:nvSpPr>
          <p:cNvPr id="71803" name="AutoShape 123">
            <a:extLst>
              <a:ext uri="{FF2B5EF4-FFF2-40B4-BE49-F238E27FC236}">
                <a16:creationId xmlns:a16="http://schemas.microsoft.com/office/drawing/2014/main" id="{C3756418-0468-E7A6-EDFC-B44336CD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763589"/>
            <a:ext cx="1655763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Окраска </a:t>
            </a:r>
            <a:r>
              <a:rPr lang="ru-RU" altLang="ru-RU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катионовым</a:t>
            </a:r>
            <a:endParaRPr lang="ru-RU" alt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 синим</a:t>
            </a:r>
          </a:p>
        </p:txBody>
      </p:sp>
      <p:sp>
        <p:nvSpPr>
          <p:cNvPr id="71804" name="AutoShape 124">
            <a:extLst>
              <a:ext uri="{FF2B5EF4-FFF2-40B4-BE49-F238E27FC236}">
                <a16:creationId xmlns:a16="http://schemas.microsoft.com/office/drawing/2014/main" id="{15E48552-B90B-1BA6-7C3A-F12B060B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1341438"/>
            <a:ext cx="1295400" cy="36036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Цитологическое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исследование</a:t>
            </a:r>
          </a:p>
        </p:txBody>
      </p:sp>
      <p:sp>
        <p:nvSpPr>
          <p:cNvPr id="71805" name="AutoShape 125">
            <a:extLst>
              <a:ext uri="{FF2B5EF4-FFF2-40B4-BE49-F238E27FC236}">
                <a16:creationId xmlns:a16="http://schemas.microsoft.com/office/drawing/2014/main" id="{785016C1-1983-0F6F-6313-C86D1D931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1728787" cy="2889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Обнаружение </a:t>
            </a:r>
            <a:r>
              <a:rPr lang="en-US" altLang="ru-RU" sz="1200" b="1" dirty="0" err="1">
                <a:cs typeface="Arial" panose="020B0604020202020204" pitchFamily="34" charset="0"/>
              </a:rPr>
              <a:t>H.pylori</a:t>
            </a:r>
            <a:endParaRPr lang="ru-RU" altLang="ru-RU" sz="1200" b="1" dirty="0">
              <a:cs typeface="Arial" panose="020B0604020202020204" pitchFamily="34" charset="0"/>
            </a:endParaRPr>
          </a:p>
        </p:txBody>
      </p:sp>
      <p:sp>
        <p:nvSpPr>
          <p:cNvPr id="71806" name="AutoShape 126">
            <a:extLst>
              <a:ext uri="{FF2B5EF4-FFF2-40B4-BE49-F238E27FC236}">
                <a16:creationId xmlns:a16="http://schemas.microsoft.com/office/drawing/2014/main" id="{E84D6EBB-C1B6-F060-3ECA-C44986964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5" y="765175"/>
            <a:ext cx="1727200" cy="4333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Определение степени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 обсемененности</a:t>
            </a:r>
          </a:p>
        </p:txBody>
      </p:sp>
      <p:sp>
        <p:nvSpPr>
          <p:cNvPr id="71807" name="AutoShape 127">
            <a:extLst>
              <a:ext uri="{FF2B5EF4-FFF2-40B4-BE49-F238E27FC236}">
                <a16:creationId xmlns:a16="http://schemas.microsoft.com/office/drawing/2014/main" id="{FD43E492-1848-1F59-8BCF-51F8120E3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524" y="590976"/>
            <a:ext cx="647700" cy="893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ПЦР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ureC</a:t>
            </a:r>
            <a:endParaRPr lang="ru-RU" alt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cagA</a:t>
            </a:r>
            <a:r>
              <a:rPr lang="en-US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vacA</a:t>
            </a:r>
            <a:r>
              <a:rPr lang="en-US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генов </a:t>
            </a:r>
            <a:r>
              <a:rPr lang="en-US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R </a:t>
            </a:r>
            <a:endParaRPr lang="ru-RU" alt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1808" name="Line 128">
            <a:extLst>
              <a:ext uri="{FF2B5EF4-FFF2-40B4-BE49-F238E27FC236}">
                <a16:creationId xmlns:a16="http://schemas.microsoft.com/office/drawing/2014/main" id="{EA030BD2-BFDE-9DEC-0411-EFFC58A1DE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4563" y="9810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09" name="Line 129">
            <a:extLst>
              <a:ext uri="{FF2B5EF4-FFF2-40B4-BE49-F238E27FC236}">
                <a16:creationId xmlns:a16="http://schemas.microsoft.com/office/drawing/2014/main" id="{40D7FDA4-F322-7FBB-E5F3-447D4119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4281" y="1000125"/>
            <a:ext cx="4288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0" name="Line 130">
            <a:extLst>
              <a:ext uri="{FF2B5EF4-FFF2-40B4-BE49-F238E27FC236}">
                <a16:creationId xmlns:a16="http://schemas.microsoft.com/office/drawing/2014/main" id="{8AB18CFF-8073-FED6-E757-FAC55CF90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404814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1" name="Line 131">
            <a:extLst>
              <a:ext uri="{FF2B5EF4-FFF2-40B4-BE49-F238E27FC236}">
                <a16:creationId xmlns:a16="http://schemas.microsoft.com/office/drawing/2014/main" id="{4A84707A-49BF-5123-E17F-7BF9DBE9D9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076" y="40481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2" name="Line 132">
            <a:extLst>
              <a:ext uri="{FF2B5EF4-FFF2-40B4-BE49-F238E27FC236}">
                <a16:creationId xmlns:a16="http://schemas.microsoft.com/office/drawing/2014/main" id="{2EC07564-A6C4-6AFB-0D91-49C6939F9C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075" y="9810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3" name="Line 133">
            <a:extLst>
              <a:ext uri="{FF2B5EF4-FFF2-40B4-BE49-F238E27FC236}">
                <a16:creationId xmlns:a16="http://schemas.microsoft.com/office/drawing/2014/main" id="{4C77170E-B1E4-4A61-2119-9C8B4395F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2176" y="15573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4" name="Line 134">
            <a:extLst>
              <a:ext uri="{FF2B5EF4-FFF2-40B4-BE49-F238E27FC236}">
                <a16:creationId xmlns:a16="http://schemas.microsoft.com/office/drawing/2014/main" id="{079D1A80-28B2-22E0-6E3C-725CA7FE8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5457" y="1313789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5" name="Line 135">
            <a:extLst>
              <a:ext uri="{FF2B5EF4-FFF2-40B4-BE49-F238E27FC236}">
                <a16:creationId xmlns:a16="http://schemas.microsoft.com/office/drawing/2014/main" id="{33DEDD20-C136-380C-BBC4-36595CB39D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3623" y="1817026"/>
            <a:ext cx="4319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6" name="Line 136">
            <a:extLst>
              <a:ext uri="{FF2B5EF4-FFF2-40B4-BE49-F238E27FC236}">
                <a16:creationId xmlns:a16="http://schemas.microsoft.com/office/drawing/2014/main" id="{45E72D76-84CF-A78B-38B8-F7558DF2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4537" y="181702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7" name="Line 137">
            <a:extLst>
              <a:ext uri="{FF2B5EF4-FFF2-40B4-BE49-F238E27FC236}">
                <a16:creationId xmlns:a16="http://schemas.microsoft.com/office/drawing/2014/main" id="{8F514DE0-A453-1614-A5EC-89D252966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181702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8" name="Line 138">
            <a:extLst>
              <a:ext uri="{FF2B5EF4-FFF2-40B4-BE49-F238E27FC236}">
                <a16:creationId xmlns:a16="http://schemas.microsoft.com/office/drawing/2014/main" id="{F32C3242-64F3-46F7-EF00-3768F5D00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2444" y="181702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9" name="Line 139">
            <a:extLst>
              <a:ext uri="{FF2B5EF4-FFF2-40B4-BE49-F238E27FC236}">
                <a16:creationId xmlns:a16="http://schemas.microsoft.com/office/drawing/2014/main" id="{1E482DC4-7699-7D2C-F797-A53CFBDE2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384" y="181702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25" name="Rectangle 145">
            <a:extLst>
              <a:ext uri="{FF2B5EF4-FFF2-40B4-BE49-F238E27FC236}">
                <a16:creationId xmlns:a16="http://schemas.microsoft.com/office/drawing/2014/main" id="{94FA56EC-ACDF-96A2-2F7C-1153D2BC3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307" y="3866007"/>
            <a:ext cx="2735262" cy="288925"/>
          </a:xfrm>
          <a:prstGeom prst="rect">
            <a:avLst/>
          </a:prstGeom>
          <a:solidFill>
            <a:srgbClr val="CC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Микроаэрофильные условия</a:t>
            </a:r>
          </a:p>
        </p:txBody>
      </p:sp>
      <p:sp>
        <p:nvSpPr>
          <p:cNvPr id="71826" name="Rectangle 146">
            <a:extLst>
              <a:ext uri="{FF2B5EF4-FFF2-40B4-BE49-F238E27FC236}">
                <a16:creationId xmlns:a16="http://schemas.microsoft.com/office/drawing/2014/main" id="{DF5F05CD-B194-AF5A-FC55-C0FC167EE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274" y="4139311"/>
            <a:ext cx="2735262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идентификация</a:t>
            </a:r>
          </a:p>
        </p:txBody>
      </p:sp>
      <p:sp>
        <p:nvSpPr>
          <p:cNvPr id="71827" name="Line 147">
            <a:extLst>
              <a:ext uri="{FF2B5EF4-FFF2-40B4-BE49-F238E27FC236}">
                <a16:creationId xmlns:a16="http://schemas.microsoft.com/office/drawing/2014/main" id="{46831496-300A-AC89-9274-6202C1D78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9573" y="32845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28" name="Line 148">
            <a:extLst>
              <a:ext uri="{FF2B5EF4-FFF2-40B4-BE49-F238E27FC236}">
                <a16:creationId xmlns:a16="http://schemas.microsoft.com/office/drawing/2014/main" id="{3D8BEA2B-935C-12B8-53A0-5B38D353A5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3179" y="3005790"/>
            <a:ext cx="10329" cy="8330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29" name="Rectangle 149">
            <a:extLst>
              <a:ext uri="{FF2B5EF4-FFF2-40B4-BE49-F238E27FC236}">
                <a16:creationId xmlns:a16="http://schemas.microsoft.com/office/drawing/2014/main" id="{A0FAA312-196E-F51C-8A1D-63F33E173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607" y="4568711"/>
            <a:ext cx="1833562" cy="431800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По морфологическим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свойствам</a:t>
            </a:r>
          </a:p>
        </p:txBody>
      </p:sp>
      <p:sp>
        <p:nvSpPr>
          <p:cNvPr id="71830" name="Line 150">
            <a:extLst>
              <a:ext uri="{FF2B5EF4-FFF2-40B4-BE49-F238E27FC236}">
                <a16:creationId xmlns:a16="http://schemas.microsoft.com/office/drawing/2014/main" id="{4673CE83-906E-2502-DB76-20EB674C5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7516" y="4265745"/>
            <a:ext cx="5032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1" name="Line 151">
            <a:extLst>
              <a:ext uri="{FF2B5EF4-FFF2-40B4-BE49-F238E27FC236}">
                <a16:creationId xmlns:a16="http://schemas.microsoft.com/office/drawing/2014/main" id="{B8C80765-B7E6-C204-AF4F-AA8BB0CFE9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8213" y="5300664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2" name="Line 152">
            <a:extLst>
              <a:ext uri="{FF2B5EF4-FFF2-40B4-BE49-F238E27FC236}">
                <a16:creationId xmlns:a16="http://schemas.microsoft.com/office/drawing/2014/main" id="{755F0B53-8EAF-C034-2D2D-1231CC5C6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2661" y="500051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3" name="Rectangle 153">
            <a:extLst>
              <a:ext uri="{FF2B5EF4-FFF2-40B4-BE49-F238E27FC236}">
                <a16:creationId xmlns:a16="http://schemas.microsoft.com/office/drawing/2014/main" id="{AF5680AC-46FD-C4E4-249A-F789A3058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595" y="5615323"/>
            <a:ext cx="1503435" cy="431800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Окраска фуксином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 dirty="0">
              <a:cs typeface="Arial" panose="020B0604020202020204" pitchFamily="34" charset="0"/>
            </a:endParaRPr>
          </a:p>
        </p:txBody>
      </p:sp>
      <p:sp>
        <p:nvSpPr>
          <p:cNvPr id="71834" name="Rectangle 154">
            <a:extLst>
              <a:ext uri="{FF2B5EF4-FFF2-40B4-BE49-F238E27FC236}">
                <a16:creationId xmlns:a16="http://schemas.microsoft.com/office/drawing/2014/main" id="{6C9BC514-A71A-1493-087F-E9FE7B53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38" y="5602404"/>
            <a:ext cx="1079500" cy="431800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Определение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подвижности</a:t>
            </a:r>
          </a:p>
        </p:txBody>
      </p:sp>
      <p:sp>
        <p:nvSpPr>
          <p:cNvPr id="71835" name="Line 155">
            <a:extLst>
              <a:ext uri="{FF2B5EF4-FFF2-40B4-BE49-F238E27FC236}">
                <a16:creationId xmlns:a16="http://schemas.microsoft.com/office/drawing/2014/main" id="{12DBD2DC-4212-357B-B18C-FD8436780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5300664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6" name="Line 156">
            <a:extLst>
              <a:ext uri="{FF2B5EF4-FFF2-40B4-BE49-F238E27FC236}">
                <a16:creationId xmlns:a16="http://schemas.microsoft.com/office/drawing/2014/main" id="{96BEE293-3059-39E3-5F47-BD9A45E03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4269" y="53006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7" name="Rectangle 157">
            <a:extLst>
              <a:ext uri="{FF2B5EF4-FFF2-40B4-BE49-F238E27FC236}">
                <a16:creationId xmlns:a16="http://schemas.microsoft.com/office/drawing/2014/main" id="{84DA8FE2-E8AB-09F7-CB99-EB562C63A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661033"/>
            <a:ext cx="1081088" cy="431800"/>
          </a:xfrm>
          <a:prstGeom prst="rect">
            <a:avLst/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По б</a:t>
            </a:r>
            <a:r>
              <a:rPr lang="en-US" altLang="ru-RU" sz="1200" b="1" dirty="0">
                <a:cs typeface="Arial" panose="020B0604020202020204" pitchFamily="34" charset="0"/>
              </a:rPr>
              <a:t>/</a:t>
            </a:r>
            <a:r>
              <a:rPr lang="ru-RU" altLang="ru-RU" sz="1200" b="1" dirty="0">
                <a:cs typeface="Arial" panose="020B0604020202020204" pitchFamily="34" charset="0"/>
              </a:rPr>
              <a:t>х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свойствам</a:t>
            </a:r>
          </a:p>
        </p:txBody>
      </p:sp>
      <p:sp>
        <p:nvSpPr>
          <p:cNvPr id="71838" name="Rectangle 158">
            <a:extLst>
              <a:ext uri="{FF2B5EF4-FFF2-40B4-BE49-F238E27FC236}">
                <a16:creationId xmlns:a16="http://schemas.microsoft.com/office/drawing/2014/main" id="{B12B7FC3-3436-8BD5-6FE9-4B6733408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460" y="5963822"/>
            <a:ext cx="1079500" cy="576262"/>
          </a:xfrm>
          <a:prstGeom prst="rect">
            <a:avLst/>
          </a:prstGeom>
          <a:solidFill>
            <a:srgbClr val="000066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ПЦР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определение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 генов </a:t>
            </a:r>
            <a:r>
              <a:rPr lang="en-US" altLang="ru-RU" sz="1200" b="1" dirty="0">
                <a:cs typeface="Arial" panose="020B0604020202020204" pitchFamily="34" charset="0"/>
              </a:rPr>
              <a:t>R</a:t>
            </a:r>
            <a:endParaRPr lang="ru-RU" altLang="ru-RU" sz="1200" b="1" dirty="0">
              <a:cs typeface="Arial" panose="020B0604020202020204" pitchFamily="34" charset="0"/>
            </a:endParaRPr>
          </a:p>
        </p:txBody>
      </p:sp>
      <p:sp>
        <p:nvSpPr>
          <p:cNvPr id="71839" name="Rectangle 159">
            <a:extLst>
              <a:ext uri="{FF2B5EF4-FFF2-40B4-BE49-F238E27FC236}">
                <a16:creationId xmlns:a16="http://schemas.microsoft.com/office/drawing/2014/main" id="{643380E2-9279-6477-3571-1D1A632C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66" y="4441886"/>
            <a:ext cx="935038" cy="431800"/>
          </a:xfrm>
          <a:prstGeom prst="rect">
            <a:avLst/>
          </a:prstGeom>
          <a:solidFill>
            <a:srgbClr val="9933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По культ.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 err="1">
                <a:cs typeface="Arial" panose="020B0604020202020204" pitchFamily="34" charset="0"/>
              </a:rPr>
              <a:t>своствам</a:t>
            </a:r>
            <a:endParaRPr lang="ru-RU" altLang="ru-RU" sz="1200" b="1" dirty="0">
              <a:cs typeface="Arial" panose="020B0604020202020204" pitchFamily="34" charset="0"/>
            </a:endParaRPr>
          </a:p>
        </p:txBody>
      </p:sp>
      <p:sp>
        <p:nvSpPr>
          <p:cNvPr id="71840" name="Line 160">
            <a:extLst>
              <a:ext uri="{FF2B5EF4-FFF2-40B4-BE49-F238E27FC236}">
                <a16:creationId xmlns:a16="http://schemas.microsoft.com/office/drawing/2014/main" id="{AB3861F2-16A1-8CDB-95A9-D4753BAC5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2219" y="444513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1" name="Line 161">
            <a:extLst>
              <a:ext uri="{FF2B5EF4-FFF2-40B4-BE49-F238E27FC236}">
                <a16:creationId xmlns:a16="http://schemas.microsoft.com/office/drawing/2014/main" id="{73AE1ACD-2846-9562-BE97-C1AABE95D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6444" y="4006849"/>
            <a:ext cx="1079491" cy="4893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2" name="Line 162">
            <a:extLst>
              <a:ext uri="{FF2B5EF4-FFF2-40B4-BE49-F238E27FC236}">
                <a16:creationId xmlns:a16="http://schemas.microsoft.com/office/drawing/2014/main" id="{DA0FD182-FB20-8F54-00CF-507369E95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3000" y="5137114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3" name="Rectangle 163">
            <a:extLst>
              <a:ext uri="{FF2B5EF4-FFF2-40B4-BE49-F238E27FC236}">
                <a16:creationId xmlns:a16="http://schemas.microsoft.com/office/drawing/2014/main" id="{366BF53C-21BD-0289-12F1-A649158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467" y="5514464"/>
            <a:ext cx="1081088" cy="576263"/>
          </a:xfrm>
          <a:prstGeom prst="rect">
            <a:avLst/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Каталаза  +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cs typeface="Arial" panose="020B0604020202020204" pitchFamily="34" charset="0"/>
              </a:rPr>
              <a:t>Оксидаза +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 err="1">
                <a:cs typeface="Arial" panose="020B0604020202020204" pitchFamily="34" charset="0"/>
              </a:rPr>
              <a:t>Уреаза</a:t>
            </a:r>
            <a:r>
              <a:rPr lang="ru-RU" altLang="ru-RU" sz="1200" b="1" dirty="0">
                <a:cs typeface="Arial" panose="020B0604020202020204" pitchFamily="34" charset="0"/>
              </a:rPr>
              <a:t>     +</a:t>
            </a:r>
          </a:p>
        </p:txBody>
      </p:sp>
      <p:sp>
        <p:nvSpPr>
          <p:cNvPr id="71844" name="Line 164">
            <a:extLst>
              <a:ext uri="{FF2B5EF4-FFF2-40B4-BE49-F238E27FC236}">
                <a16:creationId xmlns:a16="http://schemas.microsoft.com/office/drawing/2014/main" id="{5039F2A9-D874-144B-F643-7B456CEC7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3210" y="491344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5" name="Rectangle 165">
            <a:extLst>
              <a:ext uri="{FF2B5EF4-FFF2-40B4-BE49-F238E27FC236}">
                <a16:creationId xmlns:a16="http://schemas.microsoft.com/office/drawing/2014/main" id="{BF70EEB2-14ED-2C2C-167B-014ADFA10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224" y="5289025"/>
            <a:ext cx="1009650" cy="431800"/>
          </a:xfrm>
          <a:prstGeom prst="rect">
            <a:avLst/>
          </a:prstGeom>
          <a:solidFill>
            <a:srgbClr val="9933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Подсчет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cs typeface="Arial" panose="020B0604020202020204" pitchFamily="34" charset="0"/>
              </a:rPr>
              <a:t>КОЕ</a:t>
            </a:r>
          </a:p>
        </p:txBody>
      </p:sp>
      <p:sp>
        <p:nvSpPr>
          <p:cNvPr id="71857" name="Line 177">
            <a:extLst>
              <a:ext uri="{FF2B5EF4-FFF2-40B4-BE49-F238E27FC236}">
                <a16:creationId xmlns:a16="http://schemas.microsoft.com/office/drawing/2014/main" id="{6D2703C3-DB29-2F2E-5B90-A41885DF5C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7537" y="3988579"/>
            <a:ext cx="2383484" cy="31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8" name="Line 178">
            <a:extLst>
              <a:ext uri="{FF2B5EF4-FFF2-40B4-BE49-F238E27FC236}">
                <a16:creationId xmlns:a16="http://schemas.microsoft.com/office/drawing/2014/main" id="{6BD225F5-F1D3-A749-B5F7-DE2897072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965" y="444513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9" name="Rectangle 179">
            <a:extLst>
              <a:ext uri="{FF2B5EF4-FFF2-40B4-BE49-F238E27FC236}">
                <a16:creationId xmlns:a16="http://schemas.microsoft.com/office/drawing/2014/main" id="{BBE35591-6D58-CFD6-82F7-2D5A40762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0710" y="4676897"/>
            <a:ext cx="199233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Чувствительность к АМП</a:t>
            </a:r>
          </a:p>
        </p:txBody>
      </p:sp>
      <p:sp>
        <p:nvSpPr>
          <p:cNvPr id="32831" name="Line 66">
            <a:extLst>
              <a:ext uri="{FF2B5EF4-FFF2-40B4-BE49-F238E27FC236}">
                <a16:creationId xmlns:a16="http://schemas.microsoft.com/office/drawing/2014/main" id="{1C49AFC9-361C-7446-56DE-6D6236289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27800" y="3156919"/>
            <a:ext cx="1681094" cy="6807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083AB-2568-DE39-4CF4-EE31D1D5D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354" y="2799298"/>
            <a:ext cx="1908213" cy="17801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6877FD-244B-2910-55A9-77E1D9B4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16" y="2106178"/>
            <a:ext cx="1252645" cy="8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35ED3-E967-BC9C-FEC0-FA0E3CC60214}"/>
              </a:ext>
            </a:extLst>
          </p:cNvPr>
          <p:cNvSpPr txBox="1"/>
          <p:nvPr/>
        </p:nvSpPr>
        <p:spPr>
          <a:xfrm>
            <a:off x="6958918" y="2986604"/>
            <a:ext cx="65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65A1C-2542-5B8E-7922-FEC311A3D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555" y="2099973"/>
            <a:ext cx="1047180" cy="993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A6265-50DB-9FDD-55ED-74CD09E24E27}"/>
              </a:ext>
            </a:extLst>
          </p:cNvPr>
          <p:cNvSpPr txBox="1"/>
          <p:nvPr/>
        </p:nvSpPr>
        <p:spPr>
          <a:xfrm>
            <a:off x="8735555" y="2104364"/>
            <a:ext cx="118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Двухфазная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591174-DFB1-08E6-4615-039A16DEC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15" y="351966"/>
            <a:ext cx="1722539" cy="11886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EEAA40-EF11-8E1B-70F1-7E8D6A3A4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046" y="3103081"/>
            <a:ext cx="1461181" cy="12867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B5FD88-84AC-00D4-D858-822087E62E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224" y="322366"/>
            <a:ext cx="2495190" cy="16961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CEE586-D464-9B67-B46F-95FAA3029A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0861" y="5394081"/>
            <a:ext cx="1586440" cy="113188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8E065-4017-ED82-9B77-E41FD988DFBF}"/>
              </a:ext>
            </a:extLst>
          </p:cNvPr>
          <p:cNvSpPr/>
          <p:nvPr/>
        </p:nvSpPr>
        <p:spPr>
          <a:xfrm>
            <a:off x="5744376" y="4642823"/>
            <a:ext cx="1798630" cy="563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Масс-спектрометрия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A4B8AB1-3C1D-316A-0670-2277C5B1A1DB}"/>
              </a:ext>
            </a:extLst>
          </p:cNvPr>
          <p:cNvCxnSpPr>
            <a:cxnSpLocks/>
            <a:endCxn id="71838" idx="0"/>
          </p:cNvCxnSpPr>
          <p:nvPr/>
        </p:nvCxnSpPr>
        <p:spPr>
          <a:xfrm>
            <a:off x="6956989" y="4409414"/>
            <a:ext cx="1576221" cy="1554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C7981D3-03D1-7ADD-7460-A3339790BBDE}"/>
              </a:ext>
            </a:extLst>
          </p:cNvPr>
          <p:cNvCxnSpPr>
            <a:stCxn id="71825" idx="1"/>
          </p:cNvCxnSpPr>
          <p:nvPr/>
        </p:nvCxnSpPr>
        <p:spPr>
          <a:xfrm flipH="1" flipV="1">
            <a:off x="3380632" y="4006849"/>
            <a:ext cx="872675" cy="3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297B3-8CA1-E6DB-DDF9-0573DEE937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3455" y="591977"/>
            <a:ext cx="1462669" cy="851587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FF18E73-980F-5988-B5A0-FCC586627727}"/>
              </a:ext>
            </a:extLst>
          </p:cNvPr>
          <p:cNvCxnSpPr>
            <a:endCxn id="4" idx="1"/>
          </p:cNvCxnSpPr>
          <p:nvPr/>
        </p:nvCxnSpPr>
        <p:spPr>
          <a:xfrm flipV="1">
            <a:off x="6986118" y="1017771"/>
            <a:ext cx="287337" cy="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B3D9642-62CF-CD31-982F-23BA35F79583}"/>
              </a:ext>
            </a:extLst>
          </p:cNvPr>
          <p:cNvCxnSpPr>
            <a:stCxn id="4" idx="3"/>
          </p:cNvCxnSpPr>
          <p:nvPr/>
        </p:nvCxnSpPr>
        <p:spPr>
          <a:xfrm>
            <a:off x="8736124" y="1017771"/>
            <a:ext cx="46224" cy="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EFA446C-7421-DAD5-A8C4-5999829362CA}"/>
              </a:ext>
            </a:extLst>
          </p:cNvPr>
          <p:cNvSpPr/>
          <p:nvPr/>
        </p:nvSpPr>
        <p:spPr>
          <a:xfrm>
            <a:off x="7536497" y="158105"/>
            <a:ext cx="914400" cy="43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Хелпил</a:t>
            </a:r>
            <a:r>
              <a:rPr lang="ru-RU" dirty="0"/>
              <a:t>-тест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9ECA78D-ABB2-A26D-073C-1DED45ED1988}"/>
              </a:ext>
            </a:extLst>
          </p:cNvPr>
          <p:cNvCxnSpPr>
            <a:cxnSpLocks/>
            <a:stCxn id="4" idx="3"/>
            <a:endCxn id="71807" idx="1"/>
          </p:cNvCxnSpPr>
          <p:nvPr/>
        </p:nvCxnSpPr>
        <p:spPr>
          <a:xfrm>
            <a:off x="8736124" y="1017771"/>
            <a:ext cx="161400" cy="19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8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8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18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18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1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1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1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1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1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1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1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1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1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1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1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1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1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1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7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1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1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 tmFilter="0,0; .5, 1; 1, 1"/>
                                        <p:tgtEl>
                                          <p:spTgt spid="7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1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1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1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1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1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1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71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71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1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1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 tmFilter="0,0; .5, 1; 1, 1"/>
                                        <p:tgtEl>
                                          <p:spTgt spid="7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1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1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 tmFilter="0,0; .5, 1; 1, 1"/>
                                        <p:tgtEl>
                                          <p:spTgt spid="7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7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7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71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71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 tmFilter="0,0; .5, 1; 1, 1"/>
                                        <p:tgtEl>
                                          <p:spTgt spid="7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1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1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 tmFilter="0,0; .5, 1; 1, 1"/>
                                        <p:tgtEl>
                                          <p:spTgt spid="7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7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7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71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71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 tmFilter="0,0; .5, 1; 1, 1"/>
                                        <p:tgtEl>
                                          <p:spTgt spid="7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1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1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71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71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71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 tmFilter="0,0; .5, 1; 1, 1"/>
                                        <p:tgtEl>
                                          <p:spTgt spid="7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7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7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7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1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1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 tmFilter="0,0; .5, 1; 1, 1"/>
                                        <p:tgtEl>
                                          <p:spTgt spid="7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71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7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 nodeType="clickPar">
                      <p:stCondLst>
                        <p:cond delay="indefinite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7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7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1" grpId="0" animBg="1"/>
      <p:bldP spid="71802" grpId="0" animBg="1"/>
      <p:bldP spid="71803" grpId="0" animBg="1"/>
      <p:bldP spid="71804" grpId="0" animBg="1"/>
      <p:bldP spid="71805" grpId="0" animBg="1"/>
      <p:bldP spid="71806" grpId="0" animBg="1"/>
      <p:bldP spid="71807" grpId="0" animBg="1"/>
      <p:bldP spid="71825" grpId="0" animBg="1"/>
      <p:bldP spid="71826" grpId="0" animBg="1"/>
      <p:bldP spid="71829" grpId="0" animBg="1"/>
      <p:bldP spid="71833" grpId="0" animBg="1"/>
      <p:bldP spid="71834" grpId="0" animBg="1"/>
      <p:bldP spid="71837" grpId="0" animBg="1"/>
      <p:bldP spid="71838" grpId="0" animBg="1"/>
      <p:bldP spid="71839" grpId="0" animBg="1"/>
      <p:bldP spid="71843" grpId="0" animBg="1"/>
      <p:bldP spid="71845" grpId="0" animBg="1"/>
      <p:bldP spid="718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35E74-D97D-62E9-A3BD-E57D4BEA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3" y="350249"/>
            <a:ext cx="10515600" cy="724773"/>
          </a:xfrm>
        </p:spPr>
        <p:txBody>
          <a:bodyPr>
            <a:normAutofit fontScale="90000"/>
          </a:bodyPr>
          <a:lstStyle/>
          <a:p>
            <a:r>
              <a:rPr lang="ru-RU" dirty="0"/>
              <a:t>Таксономическая характеристика бактерий рода </a:t>
            </a:r>
            <a:r>
              <a:rPr lang="en-US" dirty="0"/>
              <a:t>Helicobacter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CC778-844B-33FA-80CE-0CED8CDA8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1284"/>
            <a:ext cx="5181600" cy="4351338"/>
          </a:xfrm>
        </p:spPr>
        <p:txBody>
          <a:bodyPr>
            <a:normAutofit/>
          </a:bodyPr>
          <a:lstStyle/>
          <a:p>
            <a:pPr marL="0" indent="0" algn="l" fontAlgn="b">
              <a:buNone/>
            </a:pPr>
            <a:r>
              <a:rPr lang="ru-RU" sz="1800" b="1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Bacte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Домен: Бактерии</a:t>
            </a:r>
            <a:endParaRPr lang="ru-RU" sz="1800" b="1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">
              <a:buNone/>
            </a:pP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Тип: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Протеобактерии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Campylobacterota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">
              <a:buNone/>
            </a:pP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ru-RU" sz="1800" b="1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Epsilonproteobacteria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Эпсилон</a:t>
            </a:r>
            <a:r>
              <a:rPr lang="ru-RU" sz="1800" b="1" i="0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Epsilonproteobacteria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ru-RU" sz="1800" b="1" i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Epsilonproteobacteria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протеобактерии</a:t>
            </a:r>
            <a:endParaRPr lang="ru-RU" sz="1800" b="1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">
              <a:buNone/>
            </a:pP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Campylobacterales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">
              <a:buNone/>
            </a:pP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 </a:t>
            </a:r>
            <a:r>
              <a:rPr lang="en-US" sz="1800" b="1" i="1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Helicobacteraceae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Helicobacteraceae</a:t>
            </a:r>
            <a:endParaRPr lang="ru-RU" sz="1800" b="1" i="1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">
              <a:buNone/>
            </a:pP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Род: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Описано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видов, которые в  зависимости от занимаемой экологической ниши условно разделяют на «желудочные» и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внежелудочные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DD603C-D393-6697-6A34-BC57339CE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183895" y="1825625"/>
            <a:ext cx="4490210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3CBDE-4C08-54C2-A981-8D4878E37673}"/>
              </a:ext>
            </a:extLst>
          </p:cNvPr>
          <p:cNvSpPr txBox="1"/>
          <p:nvPr/>
        </p:nvSpPr>
        <p:spPr>
          <a:xfrm>
            <a:off x="966831" y="6273225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Nakamura, S.Y. Murayama, 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Rimbara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 Dis 2022; 4 (3): e723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7748E9-A812-36D1-5385-38EDE7812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845" y="4496906"/>
            <a:ext cx="4210955" cy="22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6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51D9F-D4C2-2EB6-9349-7820D002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Кампилобактеры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417249-B82D-7F51-0666-FBE5F26F9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Кампилобактеры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- грамотрицательные,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неспорообразующие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подвижные, спиралевидные бактерии. В мазках из патологического материала располагаются в виде крыльев летящей чайки.</a:t>
            </a: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dirty="0"/>
              <a:t>При культивировании более 48-72 часов образуются </a:t>
            </a:r>
            <a:r>
              <a:rPr lang="ru-RU" dirty="0" err="1"/>
              <a:t>кокковидные</a:t>
            </a:r>
            <a:r>
              <a:rPr lang="ru-RU" dirty="0"/>
              <a:t> или нитевидные формы. </a:t>
            </a:r>
            <a:r>
              <a:rPr lang="ru-RU" dirty="0" err="1"/>
              <a:t>Кампилобактерии</a:t>
            </a:r>
            <a:r>
              <a:rPr lang="ru-RU" dirty="0"/>
              <a:t> обладают подвижностью, характеризуются быстрыми, винтообразными или штопорообразными движениями. Подвижность обусловлена наличием 1-2 жгутиков, расположенных на полюсах клетки</a:t>
            </a:r>
            <a:endParaRPr lang="ru-RU" b="0" i="0" dirty="0">
              <a:solidFill>
                <a:srgbClr val="22272F"/>
              </a:solidFill>
              <a:effectLst/>
              <a:latin typeface="PT Serif" panose="020A0603040505020204" pitchFamily="18" charset="-52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FE8FC4-978B-2607-40E7-B06D63C4D6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1" y="2456404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22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D88B0-9F69-AAC5-A359-EEACD27F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Таксономия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147592-79A7-8B45-7FF0-EEB9C0F7D4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Род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кампилобактерий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сегодня включает более 27-ми видов, 9 подвидов и 60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биоваров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различающихся по биохимическим свойствам и структуре антигенов.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патологии человека наибольшее значение имеют: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1" strike="noStrike" dirty="0">
                <a:effectLst/>
                <a:latin typeface="Arial" panose="020B0604020202020204" pitchFamily="34" charset="0"/>
                <a:hlinkClick r:id="rId2" tooltip="Campylobacter jejuni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</a:t>
            </a:r>
            <a:r>
              <a:rPr lang="ru-RU" b="0" i="1" strike="noStrike" dirty="0" err="1">
                <a:effectLst/>
                <a:latin typeface="Arial" panose="020B0604020202020204" pitchFamily="34" charset="0"/>
                <a:hlinkClick r:id="rId2" tooltip="Campylobacter jejuni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jejuni</a:t>
            </a:r>
            <a:r>
              <a:rPr lang="ru-RU" b="0" i="0" dirty="0"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b="0" i="1" strike="noStrike" dirty="0">
                <a:effectLst/>
                <a:latin typeface="Arial" panose="020B0604020202020204" pitchFamily="34" charset="0"/>
                <a:hlinkClick r:id="rId3" tooltip="Campylobacter coli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</a:t>
            </a:r>
            <a:r>
              <a:rPr lang="ru-RU" i="1" dirty="0" err="1">
                <a:latin typeface="Arial" panose="020B0604020202020204" pitchFamily="34" charset="0"/>
              </a:rPr>
              <a:t>с</a:t>
            </a:r>
            <a:r>
              <a:rPr lang="ru-RU" b="0" i="1" strike="noStrike" dirty="0" err="1">
                <a:effectLst/>
                <a:latin typeface="Arial" panose="020B0604020202020204" pitchFamily="34" charset="0"/>
                <a:hlinkClick r:id="rId3" tooltip="Campylobacter coli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</a:t>
            </a:r>
            <a:r>
              <a:rPr lang="ru-RU" b="0" i="1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ru-RU" b="0" i="1" dirty="0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</a:t>
            </a:r>
            <a:r>
              <a:rPr lang="ru-RU" b="0" i="1" dirty="0" err="1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fetus</a:t>
            </a:r>
            <a:r>
              <a:rPr lang="ru-RU" b="0" i="1" dirty="0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1" dirty="0" err="1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subspecies</a:t>
            </a:r>
            <a:r>
              <a:rPr lang="ru-RU" b="0" i="1" dirty="0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1" dirty="0" err="1">
                <a:effectLst/>
                <a:latin typeface="Arial" panose="020B0604020202020204" pitchFamily="34" charset="0"/>
                <a:hlinkClick r:id="rId4" tooltip="Campylobacter fetus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fetus</a:t>
            </a:r>
            <a:r>
              <a:rPr lang="ru-RU" b="0" i="1" dirty="0"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ru-RU" b="0" i="1" dirty="0">
                <a:effectLst/>
                <a:latin typeface="Arial" panose="020B0604020202020204" pitchFamily="34" charset="0"/>
              </a:rPr>
              <a:t>С.</a:t>
            </a:r>
            <a:r>
              <a:rPr lang="en-US" i="1" dirty="0" err="1">
                <a:latin typeface="Arial" panose="020B0604020202020204" pitchFamily="34" charset="0"/>
              </a:rPr>
              <a:t>lari</a:t>
            </a:r>
            <a:r>
              <a:rPr lang="en-US" i="1" dirty="0">
                <a:latin typeface="Arial" panose="020B0604020202020204" pitchFamily="34" charset="0"/>
              </a:rPr>
              <a:t>, </a:t>
            </a:r>
            <a:endParaRPr lang="ru-RU" i="1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C</a:t>
            </a:r>
            <a:r>
              <a:rPr lang="ru-RU" i="1" dirty="0">
                <a:latin typeface="Arial" panose="020B0604020202020204" pitchFamily="34" charset="0"/>
              </a:rPr>
              <a:t>. </a:t>
            </a:r>
            <a:r>
              <a:rPr lang="en-US" i="1" dirty="0" err="1">
                <a:latin typeface="Arial" panose="020B0604020202020204" pitchFamily="34" charset="0"/>
              </a:rPr>
              <a:t>intestinales</a:t>
            </a:r>
            <a:r>
              <a:rPr lang="en-US" i="1" dirty="0"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1A7F92F-30CF-16F9-D303-E47C9EBE2E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r" fontAlgn="t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Домен:</a:t>
            </a:r>
          </a:p>
          <a:p>
            <a:pPr algn="l" fontAlgn="b"/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Bacteria"/>
              </a:rPr>
              <a:t>Бактерии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r" fontAlgn="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Тип:</a:t>
            </a:r>
          </a:p>
          <a:p>
            <a:pPr algn="l" fontAlgn="b"/>
            <a:r>
              <a:rPr lang="ru-RU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Proteobacteria"/>
              </a:rPr>
              <a:t>Протеобактерии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r" fontAlgn="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Класс:</a:t>
            </a:r>
          </a:p>
          <a:p>
            <a:pPr algn="l" fontAlgn="b"/>
            <a:r>
              <a:rPr lang="ru-RU" b="0" i="0" u="sng" dirty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7" tooltip="Epsilonproteobacteria (страница отсутствует)"/>
              </a:rPr>
              <a:t>Эпсилон-</a:t>
            </a:r>
            <a:r>
              <a:rPr lang="ru-RU" b="0" i="0" u="sng" dirty="0" err="1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7" tooltip="Epsilonproteobacteria (страница отсутствует)"/>
              </a:rPr>
              <a:t>протеобактерии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r" fontAlgn="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Порядок:</a:t>
            </a:r>
          </a:p>
          <a:p>
            <a:pPr algn="l" fontAlgn="b"/>
            <a:r>
              <a:rPr lang="en-US" b="0" i="1" u="none" strike="noStrike" dirty="0" err="1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8" tooltip="Campylobacterales (страница отсутствует)"/>
              </a:rPr>
              <a:t>Campylobacterales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r" fontAlgn="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Семейство:</a:t>
            </a:r>
          </a:p>
          <a:p>
            <a:pPr algn="l" fontAlgn="b"/>
            <a:r>
              <a:rPr lang="en-US" b="0" i="1" u="none" strike="noStrike" dirty="0" err="1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9" tooltip="Campylobacteraceae (страница отсутствует)"/>
              </a:rPr>
              <a:t>Campylobacteraceae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r" fontAlgn="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Род:</a:t>
            </a:r>
          </a:p>
          <a:p>
            <a:r>
              <a:rPr lang="en-US" i="1" u="sng" dirty="0">
                <a:solidFill>
                  <a:srgbClr val="0070C0"/>
                </a:solidFill>
              </a:rPr>
              <a:t>Campylobacter </a:t>
            </a:r>
          </a:p>
          <a:p>
            <a:r>
              <a:rPr lang="en-US" dirty="0" err="1">
                <a:solidFill>
                  <a:srgbClr val="FF0000"/>
                </a:solidFill>
              </a:rPr>
              <a:t>Campylobacterota</a:t>
            </a:r>
            <a:r>
              <a:rPr lang="en-US" dirty="0">
                <a:solidFill>
                  <a:srgbClr val="FF0000"/>
                </a:solidFill>
              </a:rPr>
              <a:t> phylum  (</a:t>
            </a:r>
            <a:r>
              <a:rPr lang="ru-RU" dirty="0">
                <a:solidFill>
                  <a:srgbClr val="FF0000"/>
                </a:solidFill>
              </a:rPr>
              <a:t>новое название) </a:t>
            </a:r>
          </a:p>
        </p:txBody>
      </p:sp>
    </p:spTree>
    <p:extLst>
      <p:ext uri="{BB962C8B-B14F-4D97-AF65-F5344CB8AC3E}">
        <p14:creationId xmlns:p14="http://schemas.microsoft.com/office/powerpoint/2010/main" val="1040636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E7BB-1E3D-619D-54B9-260E7D8D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A42C4-5B23-4BB1-F0C3-643C4C4CD5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/>
              <a:t>Кампилобактерии</a:t>
            </a:r>
            <a:r>
              <a:rPr lang="ru-RU" dirty="0"/>
              <a:t> требовательны к питательным средам. Растут на средах с добавлением глицерина, крови, гемина, гидролизата белков, аминокислот, ростовых факторов и солей. Для выращивания </a:t>
            </a:r>
            <a:r>
              <a:rPr lang="ru-RU" dirty="0" err="1"/>
              <a:t>кампилобактерий</a:t>
            </a:r>
            <a:r>
              <a:rPr lang="ru-RU" dirty="0"/>
              <a:t> используются: - мясо-</a:t>
            </a:r>
            <a:r>
              <a:rPr lang="ru-RU" dirty="0" err="1"/>
              <a:t>пептонный</a:t>
            </a:r>
            <a:r>
              <a:rPr lang="ru-RU" dirty="0"/>
              <a:t> печеночный агар (МППА); - полужидкий печеночно-желатиновый агар (ПЖА); - железо-</a:t>
            </a:r>
            <a:r>
              <a:rPr lang="ru-RU" dirty="0" err="1"/>
              <a:t>эритритный</a:t>
            </a:r>
            <a:r>
              <a:rPr lang="ru-RU" dirty="0"/>
              <a:t> кровяной агар (ЖЭКА); - </a:t>
            </a:r>
            <a:r>
              <a:rPr lang="ru-RU" dirty="0" err="1"/>
              <a:t>сафранино</a:t>
            </a:r>
            <a:r>
              <a:rPr lang="ru-RU" dirty="0"/>
              <a:t>-железо-</a:t>
            </a:r>
            <a:r>
              <a:rPr lang="ru-RU" dirty="0" err="1"/>
              <a:t>новобиоциновая</a:t>
            </a:r>
            <a:r>
              <a:rPr lang="ru-RU" dirty="0"/>
              <a:t> среда (СЖН); - среда </a:t>
            </a:r>
            <a:r>
              <a:rPr lang="ru-RU" dirty="0" err="1"/>
              <a:t>Китта-Тароцци</a:t>
            </a:r>
            <a:r>
              <a:rPr lang="ru-RU" dirty="0"/>
              <a:t> без масла; - </a:t>
            </a:r>
            <a:r>
              <a:rPr lang="ru-RU" dirty="0" err="1"/>
              <a:t>кампилобакагар</a:t>
            </a:r>
            <a:r>
              <a:rPr lang="ru-RU" dirty="0"/>
              <a:t>; - селективная питательная среда для выделения термофильных </a:t>
            </a:r>
            <a:r>
              <a:rPr lang="ru-RU" dirty="0" err="1"/>
              <a:t>кампилобактерий</a:t>
            </a:r>
            <a:r>
              <a:rPr lang="ru-RU" dirty="0"/>
              <a:t> (ПСТК-среда); - кровяной агар (КА); - шоколадный агар (ША); - среда </a:t>
            </a:r>
            <a:r>
              <a:rPr lang="ru-RU" dirty="0" err="1"/>
              <a:t>Бутцлера</a:t>
            </a:r>
            <a:r>
              <a:rPr lang="ru-RU" dirty="0"/>
              <a:t>. Обязательное условие - наличие в среде 7-10% эритроцитов и антибиотиков (ванкомицина, </a:t>
            </a:r>
            <a:r>
              <a:rPr lang="ru-RU" dirty="0" err="1"/>
              <a:t>амфотерицина</a:t>
            </a:r>
            <a:r>
              <a:rPr lang="ru-RU" dirty="0"/>
              <a:t> В), подавляющих рост сопутствующей микрофлоры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C26B5-1E69-404E-F04C-20DBFD4B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52" y="1931522"/>
            <a:ext cx="5182049" cy="4139543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64341E9C-34DC-DCD7-8DCB-2B56CF9517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71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75DA2-DE16-9B9D-85F3-375E10F3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850D55-3315-D342-8AE5-D24696DCEF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Большинство, кроме </a:t>
            </a:r>
            <a:r>
              <a:rPr lang="en-US" dirty="0" err="1"/>
              <a:t>C.intestinales</a:t>
            </a:r>
            <a:r>
              <a:rPr lang="en-US" dirty="0"/>
              <a:t>, </a:t>
            </a:r>
            <a:r>
              <a:rPr lang="ru-RU" dirty="0" err="1"/>
              <a:t>термотолерантны</a:t>
            </a:r>
            <a:r>
              <a:rPr lang="ru-RU" dirty="0"/>
              <a:t>, растут при температуре +42° С оптимальная температура выращивания составляет 42ºС, но разные виды </a:t>
            </a:r>
            <a:r>
              <a:rPr lang="ru-RU" dirty="0" err="1"/>
              <a:t>кампилобактерий</a:t>
            </a:r>
            <a:r>
              <a:rPr lang="ru-RU" dirty="0"/>
              <a:t> различаются по температуре культивирования: одни виды хорошо растут при температуре 25°С, другие – при 37°С, третьи – при 42°°С. Время выращивания составляет не менее 24-48 часов.</a:t>
            </a:r>
          </a:p>
          <a:p>
            <a:r>
              <a:rPr lang="ru-RU" dirty="0"/>
              <a:t>Для удаления сопутствующей микрофлоры используют: </a:t>
            </a:r>
            <a:r>
              <a:rPr lang="ru-RU" dirty="0" err="1"/>
              <a:t>полимиксин</a:t>
            </a:r>
            <a:r>
              <a:rPr lang="ru-RU" dirty="0"/>
              <a:t> – для подавления </a:t>
            </a:r>
            <a:r>
              <a:rPr lang="ru-RU" dirty="0" err="1"/>
              <a:t>грам</a:t>
            </a:r>
            <a:r>
              <a:rPr lang="ru-RU" dirty="0"/>
              <a:t>-, ванкомицин – </a:t>
            </a:r>
            <a:r>
              <a:rPr lang="ru-RU" dirty="0" err="1"/>
              <a:t>грам</a:t>
            </a:r>
            <a:r>
              <a:rPr lang="ru-RU" dirty="0"/>
              <a:t>+, </a:t>
            </a:r>
            <a:r>
              <a:rPr lang="ru-RU" dirty="0" err="1"/>
              <a:t>амфотерицин</a:t>
            </a:r>
            <a:r>
              <a:rPr lang="ru-RU" dirty="0"/>
              <a:t> В – грибов </a:t>
            </a:r>
          </a:p>
          <a:p>
            <a:r>
              <a:rPr lang="ru-RU" dirty="0"/>
              <a:t>На плотных средах </a:t>
            </a:r>
            <a:r>
              <a:rPr lang="ru-RU" dirty="0" err="1"/>
              <a:t>кампилобактерии</a:t>
            </a:r>
            <a:r>
              <a:rPr lang="ru-RU" dirty="0"/>
              <a:t> через 24-48 часов образуют нежный </a:t>
            </a:r>
            <a:r>
              <a:rPr lang="ru-RU" dirty="0" err="1"/>
              <a:t>мелкоросинчатый</a:t>
            </a:r>
            <a:r>
              <a:rPr lang="ru-RU" dirty="0"/>
              <a:t> серовато-белый налет или отдельные серо-голубоватые или серовато-жемчужные мелкие блестящие слизистые расползающиеся или выпуклые колонии, напоминающие капли конденсата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648F1B-122D-5420-CF8F-DBE48F1F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2" y="1825625"/>
            <a:ext cx="5821960" cy="4585137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2FD0B9A7-EC80-7F1D-8861-04A2B2F220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34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AC708-8648-BA08-4894-FBAA0218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Культуральные</a:t>
            </a:r>
            <a:r>
              <a:rPr lang="ru-RU" dirty="0"/>
              <a:t> и биохимические свойства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B11D06-D08E-558E-47D5-9088ED0E8A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На полужидком печеночно-желатиновом агаре через 2-7 суток появляется рост в пробирке около самой поверхности среды в виде серовато-голубоватого диска толщиной от 1 до 4 мм. В жидких питательных средах </a:t>
            </a:r>
            <a:r>
              <a:rPr lang="ru-RU" dirty="0" err="1"/>
              <a:t>кампилобактерии</a:t>
            </a:r>
            <a:r>
              <a:rPr lang="ru-RU" dirty="0"/>
              <a:t> формируют гомогенное помутнение и осадок.</a:t>
            </a:r>
          </a:p>
          <a:p>
            <a:r>
              <a:rPr lang="ru-RU" dirty="0"/>
              <a:t>Восстанавливают нитраты в нитриты </a:t>
            </a:r>
          </a:p>
          <a:p>
            <a:r>
              <a:rPr lang="ru-RU" dirty="0"/>
              <a:t>Каталаза+, Оксидаза+</a:t>
            </a:r>
          </a:p>
          <a:p>
            <a:r>
              <a:rPr lang="ru-RU" dirty="0"/>
              <a:t>Тесты гидролиза </a:t>
            </a:r>
            <a:r>
              <a:rPr lang="ru-RU" dirty="0" err="1"/>
              <a:t>гиппурата</a:t>
            </a:r>
            <a:r>
              <a:rPr lang="ru-RU" dirty="0"/>
              <a:t>, температурный тест, образование сероводорода,  используют для дифференцировки 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9338AD-5B96-6D1B-0165-33B5C33D4A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28716"/>
            <a:ext cx="3395766" cy="1993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A44AD-E2CE-3679-CEE2-EFAC408EB97C}"/>
              </a:ext>
            </a:extLst>
          </p:cNvPr>
          <p:cNvSpPr txBox="1"/>
          <p:nvPr/>
        </p:nvSpPr>
        <p:spPr>
          <a:xfrm>
            <a:off x="723551" y="3959093"/>
            <a:ext cx="45447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Биохимические и ферментативные свойства выражены слабо: углеводы не ферментируют, не выделяют индола и аммиака, не разжижают желатина, не свертывают молоко, образуют сероводород, дают положительную реакцию на  каталазу, гемолитической активностью не обладают</a:t>
            </a:r>
          </a:p>
        </p:txBody>
      </p:sp>
    </p:spTree>
    <p:extLst>
      <p:ext uri="{BB962C8B-B14F-4D97-AF65-F5344CB8AC3E}">
        <p14:creationId xmlns:p14="http://schemas.microsoft.com/office/powerpoint/2010/main" val="958816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017E1-4196-24CA-25DB-2E702A84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Дифференциальные свойства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16D6512-73E9-80C6-28CD-6142554F51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03673" y="1810280"/>
          <a:ext cx="9584653" cy="4382028"/>
        </p:xfrm>
        <a:graphic>
          <a:graphicData uri="http://schemas.openxmlformats.org/drawingml/2006/table">
            <a:tbl>
              <a:tblPr/>
              <a:tblGrid>
                <a:gridCol w="1128712">
                  <a:extLst>
                    <a:ext uri="{9D8B030D-6E8A-4147-A177-3AD203B41FA5}">
                      <a16:colId xmlns:a16="http://schemas.microsoft.com/office/drawing/2014/main" val="2662278755"/>
                    </a:ext>
                  </a:extLst>
                </a:gridCol>
                <a:gridCol w="827723">
                  <a:extLst>
                    <a:ext uri="{9D8B030D-6E8A-4147-A177-3AD203B41FA5}">
                      <a16:colId xmlns:a16="http://schemas.microsoft.com/office/drawing/2014/main" val="72301346"/>
                    </a:ext>
                  </a:extLst>
                </a:gridCol>
                <a:gridCol w="827723">
                  <a:extLst>
                    <a:ext uri="{9D8B030D-6E8A-4147-A177-3AD203B41FA5}">
                      <a16:colId xmlns:a16="http://schemas.microsoft.com/office/drawing/2014/main" val="1545182418"/>
                    </a:ext>
                  </a:extLst>
                </a:gridCol>
                <a:gridCol w="1109901">
                  <a:extLst>
                    <a:ext uri="{9D8B030D-6E8A-4147-A177-3AD203B41FA5}">
                      <a16:colId xmlns:a16="http://schemas.microsoft.com/office/drawing/2014/main" val="1993764224"/>
                    </a:ext>
                  </a:extLst>
                </a:gridCol>
                <a:gridCol w="818317">
                  <a:extLst>
                    <a:ext uri="{9D8B030D-6E8A-4147-A177-3AD203B41FA5}">
                      <a16:colId xmlns:a16="http://schemas.microsoft.com/office/drawing/2014/main" val="3160037449"/>
                    </a:ext>
                  </a:extLst>
                </a:gridCol>
                <a:gridCol w="818317">
                  <a:extLst>
                    <a:ext uri="{9D8B030D-6E8A-4147-A177-3AD203B41FA5}">
                      <a16:colId xmlns:a16="http://schemas.microsoft.com/office/drawing/2014/main" val="1633502161"/>
                    </a:ext>
                  </a:extLst>
                </a:gridCol>
                <a:gridCol w="987624">
                  <a:extLst>
                    <a:ext uri="{9D8B030D-6E8A-4147-A177-3AD203B41FA5}">
                      <a16:colId xmlns:a16="http://schemas.microsoft.com/office/drawing/2014/main" val="4118448535"/>
                    </a:ext>
                  </a:extLst>
                </a:gridCol>
                <a:gridCol w="997030">
                  <a:extLst>
                    <a:ext uri="{9D8B030D-6E8A-4147-A177-3AD203B41FA5}">
                      <a16:colId xmlns:a16="http://schemas.microsoft.com/office/drawing/2014/main" val="3209710879"/>
                    </a:ext>
                  </a:extLst>
                </a:gridCol>
                <a:gridCol w="1034653">
                  <a:extLst>
                    <a:ext uri="{9D8B030D-6E8A-4147-A177-3AD203B41FA5}">
                      <a16:colId xmlns:a16="http://schemas.microsoft.com/office/drawing/2014/main" val="3920167211"/>
                    </a:ext>
                  </a:extLst>
                </a:gridCol>
                <a:gridCol w="1034653">
                  <a:extLst>
                    <a:ext uri="{9D8B030D-6E8A-4147-A177-3AD203B41FA5}">
                      <a16:colId xmlns:a16="http://schemas.microsoft.com/office/drawing/2014/main" val="3422844394"/>
                    </a:ext>
                  </a:extLst>
                </a:gridCol>
              </a:tblGrid>
              <a:tr h="362611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Вид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Продукция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Подвижность в раздавленной капле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Рост при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Гидролиз гиппурата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Резистентность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6774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25°С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37°С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42°С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к налидиксовой кислоте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к цефалотину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47970"/>
                  </a:ext>
                </a:extLst>
              </a:tr>
              <a:tr h="1107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оксидазы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каталазы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0343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С. </a:t>
                      </a:r>
                      <a:r>
                        <a:rPr lang="en-US" sz="1800">
                          <a:effectLst/>
                        </a:rPr>
                        <a:t>jejuni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3322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ssp. jejuni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S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26130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ssp. doylei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S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S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26035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С. </a:t>
                      </a:r>
                      <a:r>
                        <a:rPr lang="en-US" sz="1800">
                          <a:effectLst/>
                        </a:rPr>
                        <a:t>coli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S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3631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4389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</a:rPr>
                        <a:t>С. </a:t>
                      </a:r>
                      <a:r>
                        <a:rPr lang="en-US" sz="1800">
                          <a:effectLst/>
                        </a:rPr>
                        <a:t>lari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60361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+-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+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</a:txBody>
                  <a:tcPr marL="90653" marR="90653" marT="45326" marB="4532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2765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99D14DB-4BB4-D2DE-F1C2-A73CFC9CC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041" y="113184"/>
            <a:ext cx="21191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3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BBAC9-6AEC-ECAC-6FE0-31E2C91B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Антигенная структура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65425-8008-320E-0A94-FDDE52227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Кампилобактерии</a:t>
            </a:r>
            <a:r>
              <a:rPr lang="ru-RU" dirty="0"/>
              <a:t> имеют термостабильные соматические О-антигены, термолабильные жгутиковые Н-антигены и К-антигены. О-антигены находятся во внешней мембране и состоят из </a:t>
            </a:r>
            <a:r>
              <a:rPr lang="ru-RU" dirty="0" err="1"/>
              <a:t>липополисахаридов</a:t>
            </a:r>
            <a:r>
              <a:rPr lang="ru-RU" dirty="0"/>
              <a:t>. По О-антигену </a:t>
            </a:r>
            <a:r>
              <a:rPr lang="ru-RU" dirty="0" err="1"/>
              <a:t>кампилобактерии</a:t>
            </a:r>
            <a:r>
              <a:rPr lang="ru-RU" dirty="0"/>
              <a:t> подразделяются на 60 сероваров, а по Н-антигену – на 50 серотипов.</a:t>
            </a:r>
          </a:p>
        </p:txBody>
      </p:sp>
    </p:spTree>
    <p:extLst>
      <p:ext uri="{BB962C8B-B14F-4D97-AF65-F5344CB8AC3E}">
        <p14:creationId xmlns:p14="http://schemas.microsoft.com/office/powerpoint/2010/main" val="4111865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D2778-21CE-7DBD-DEC5-C5EC0CC6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 патогенности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EE705-5A1F-E88F-A9D2-E422E8E37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 факторам патогенности </a:t>
            </a:r>
            <a:r>
              <a:rPr lang="ru-RU" dirty="0" err="1"/>
              <a:t>кампилобактерий</a:t>
            </a:r>
            <a:r>
              <a:rPr lang="ru-RU" dirty="0"/>
              <a:t> относятся </a:t>
            </a:r>
            <a:r>
              <a:rPr lang="ru-RU" dirty="0" err="1"/>
              <a:t>адгезины</a:t>
            </a:r>
            <a:r>
              <a:rPr lang="ru-RU" dirty="0"/>
              <a:t>, жгутики, </a:t>
            </a:r>
            <a:r>
              <a:rPr lang="ru-RU" dirty="0" err="1"/>
              <a:t>муциназа</a:t>
            </a:r>
            <a:r>
              <a:rPr lang="ru-RU" dirty="0"/>
              <a:t>, энтеротоксины, эндотоксин, </a:t>
            </a:r>
            <a:r>
              <a:rPr lang="ru-RU" dirty="0" err="1"/>
              <a:t>цитотоксин</a:t>
            </a:r>
            <a:r>
              <a:rPr lang="ru-RU" dirty="0"/>
              <a:t>, </a:t>
            </a:r>
            <a:r>
              <a:rPr lang="ru-RU" dirty="0" err="1"/>
              <a:t>муциназа</a:t>
            </a:r>
            <a:r>
              <a:rPr lang="ru-RU" dirty="0"/>
              <a:t>. Поверхностные специфические </a:t>
            </a:r>
            <a:r>
              <a:rPr lang="ru-RU" dirty="0" err="1"/>
              <a:t>адгезины</a:t>
            </a:r>
            <a:r>
              <a:rPr lang="ru-RU" dirty="0"/>
              <a:t> обеспечивают колонизацию слизистой оболочки кишечника (</a:t>
            </a:r>
          </a:p>
          <a:p>
            <a:r>
              <a:rPr lang="ru-RU" dirty="0"/>
              <a:t>Жгутики </a:t>
            </a:r>
            <a:r>
              <a:rPr lang="ru-RU" dirty="0" err="1"/>
              <a:t>кампилобактерий</a:t>
            </a:r>
            <a:r>
              <a:rPr lang="ru-RU" dirty="0"/>
              <a:t> обусловливают их подвижность и способность к перемещению вдоль эпителия. </a:t>
            </a:r>
          </a:p>
          <a:p>
            <a:r>
              <a:rPr lang="ru-RU" dirty="0" err="1"/>
              <a:t>Муциназа</a:t>
            </a:r>
            <a:r>
              <a:rPr lang="ru-RU" dirty="0"/>
              <a:t> способствует проникновению бактерий через слой слизи, покрывающий эпителий кишечника.</a:t>
            </a:r>
          </a:p>
          <a:p>
            <a:r>
              <a:rPr lang="ru-RU" dirty="0"/>
              <a:t> Термолабильный </a:t>
            </a:r>
            <a:r>
              <a:rPr lang="ru-RU" dirty="0" err="1"/>
              <a:t>холероподобный</a:t>
            </a:r>
            <a:r>
              <a:rPr lang="ru-RU" dirty="0"/>
              <a:t> энтеротоксин является разновидностью экзотоксина. </a:t>
            </a:r>
          </a:p>
          <a:p>
            <a:r>
              <a:rPr lang="ru-RU" dirty="0"/>
              <a:t>Термостабильный энтеротоксин высвобождается после гибели бактерий и вызывает общую интоксикацию организма. </a:t>
            </a:r>
          </a:p>
          <a:p>
            <a:r>
              <a:rPr lang="ru-RU" dirty="0"/>
              <a:t>Энтеротоксины нарушают водно-солевой обмен путем образования </a:t>
            </a:r>
            <a:r>
              <a:rPr lang="ru-RU" dirty="0" err="1"/>
              <a:t>цАМФ</a:t>
            </a:r>
            <a:r>
              <a:rPr lang="ru-RU" dirty="0"/>
              <a:t>.</a:t>
            </a:r>
          </a:p>
          <a:p>
            <a:r>
              <a:rPr lang="ru-RU" dirty="0"/>
              <a:t>Эндотоксин </a:t>
            </a:r>
            <a:r>
              <a:rPr lang="ru-RU" dirty="0" err="1"/>
              <a:t>кампилобактерий</a:t>
            </a:r>
            <a:r>
              <a:rPr lang="ru-RU" dirty="0"/>
              <a:t> подобно эндотоксинам других 10 грамотрицательных бактерий вызывает развитие токсикоза, обладает пирогенным действием.</a:t>
            </a:r>
          </a:p>
        </p:txBody>
      </p:sp>
    </p:spTree>
    <p:extLst>
      <p:ext uri="{BB962C8B-B14F-4D97-AF65-F5344CB8AC3E}">
        <p14:creationId xmlns:p14="http://schemas.microsoft.com/office/powerpoint/2010/main" val="2776957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E3B3A-BDA7-10EC-CE34-A0A09307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Эпидемиология кампилобактериоза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BCC0F-A823-35B0-42AD-5943D0693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Источниками инфекции являются промышленная птица, крупный рогатый скот, овцы и свиньи. Человек при определенных условиях (больной,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реконвалесцент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) может являться источником инфекции, особенно для лиц с иммунодефицитными состояниями и детей раннего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401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69B52-D72D-D133-16B1-C29C58AB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Пути передачи инфекции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306A92-7F74-72E0-1984-8B9E09872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Механизм заражения - фекально-оральный.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Ведущий путь передачи инфекции - пищевой. Факторами передачи инфекции служат разнообразные пищевые продукты (мясо птицы, говядина, свинина, молоко, зеленные</a:t>
            </a:r>
            <a:r>
              <a:rPr lang="ru-RU" b="0" i="0" u="none" strike="noStrike" dirty="0">
                <a:solidFill>
                  <a:srgbClr val="464C55"/>
                </a:solidFill>
                <a:effectLst/>
                <a:latin typeface="PT Serif" panose="020A0603040505020204" pitchFamily="18" charset="-52"/>
                <a:hlinkClick r:id="rId2"/>
              </a:rPr>
              <a:t>#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растения, фрукты и другие), не прошедшие достаточной термической обработки или вторично контаминированные, вследствие нарушения технологии приготовления, несоблюдения условий и сроков хранения и реализации продукции. Вакуумная упаковка пищевых продуктов, полуфабрикатов и готовых блюд способствует выживаемости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кампилобактеров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и даже их размножению при благоприятных температурных условиях.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Возможен водный путь передачи инфекции при потреблении сырой воды из случайных источников водоснабжения, из открытых водоемов, контаминированных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кампилобактерами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; из аварийных водопроводных сетей, загрязненных канализационными выбросами, сточными водами мясокомбинатов, объектов птицеводства и животноводства.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Бытовой путь передачи реализуется при прямом контакте с сельскохозяйственными животными (особенно птицей) и домашними питомцами (собаки), у которых часто наблюдается бессимптомное носительство возбудителей.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Описаны случаи передачи возбудителя контактно-бытовым путем среди членов семьи или в специализированных закрытых лечебных учреждениях, что объясняется низкой инфекционной дозой возбудителя (более 700 клеток).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65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7B252-5946-3D00-BC9C-5D9562CB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«Желудочные» </a:t>
            </a:r>
            <a:r>
              <a:rPr lang="ru-RU" dirty="0" err="1"/>
              <a:t>хеликобактерии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19B277-5429-909F-F09F-B6575DA84A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9707" y="1825625"/>
            <a:ext cx="5138586" cy="4351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56467A7-74CD-09DC-E939-60564BAA52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Желудочные» хеликобактеры колонизируют желудок человека и животных, </a:t>
            </a:r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уреазоположительные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Из них наиболее известными являются </a:t>
            </a:r>
            <a:r>
              <a:rPr lang="ru-RU" sz="2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H.pylori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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heilmannii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felis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mustelae</a:t>
            </a:r>
            <a:r>
              <a:rPr lang="ru-RU" sz="2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pylori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 относится к одной из наиболее распространенным в мире. Эпидемиологические исследования, проведенные в разных странах, указывают на широкое распространение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населения.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44,3% населения земного шара инфицировано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H.pylori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инфицированность может варьировать от 34,7% в развитых до 50,8% в развивающихся странах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[Zamani M et al, 2018]. 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8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74905-C678-D305-1DF0-AEC52318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Патогенез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2B1BB-AC3B-FDA4-59A8-7060692B9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Кампилобактериоз – острое инфекционное зоонозное заболевание, характеризующееся синдромом общей интоксикации, поражением </a:t>
            </a:r>
            <a:r>
              <a:rPr lang="ru-RU" dirty="0" err="1"/>
              <a:t>желудочнокишечного</a:t>
            </a:r>
            <a:r>
              <a:rPr lang="ru-RU" dirty="0"/>
              <a:t> тракта и возможностью генерализации патологического процесса. Инкубационный период продолжается до 6 дней (чаще 1-2 дня). Выделяют 2 формы кампилобактериоза: - типичная форма (желудочно-кишечная и генерализованная); - атипичная форма (бессимптомная, </a:t>
            </a:r>
            <a:r>
              <a:rPr lang="ru-RU" dirty="0" err="1"/>
              <a:t>инаппарантная</a:t>
            </a:r>
            <a:r>
              <a:rPr lang="ru-RU" dirty="0"/>
              <a:t>). Кампилобактериоз может протекать в виде энтероколита, сепсиса, локальных внекишечных заболеваний (менингит, энцефалит, эндокардит); </a:t>
            </a:r>
            <a:r>
              <a:rPr lang="ru-RU" dirty="0" err="1"/>
              <a:t>гнойновоспалительных</a:t>
            </a:r>
            <a:r>
              <a:rPr lang="ru-RU" dirty="0"/>
              <a:t> заболеваний новорожденных, заболеваний ротовой полости. По клиническому течению выделяют следующие формы кампилобактериоза: 1) гастроинтестинальная форма; 2) генерализованная (септическая) форма; 3) хроническая форма; 4) субклиническая форма</a:t>
            </a:r>
          </a:p>
        </p:txBody>
      </p:sp>
    </p:spTree>
    <p:extLst>
      <p:ext uri="{BB962C8B-B14F-4D97-AF65-F5344CB8AC3E}">
        <p14:creationId xmlns:p14="http://schemas.microsoft.com/office/powerpoint/2010/main" val="323415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F7DF0-A015-0F6E-9D0C-7212303C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Материал для исследований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A1777-5436-6784-1603-8716936F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- от больных и лиц, подозрительных на заболевания, - нативные испражнения, ректальные смывы, промывные воды желудка, рвотные массы;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трупный материал - экссудаты, кусочки органов (печень, селезенка, кишечник и другие);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объекты окружающей среды и продукты животного происхождения (убоя животных и сельскохозяйственной птицы, продукции их переработки, полуфабрикатов блюд общественного питания из мяса и птицы); смывов с оборудования и инвентаря, контактных поверхностей в производственных, складских, моечных помещениях, с рук и санитарной одежды персонала, с тары и упаковки для пищевых продуктов;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вода,зелень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, фрукты и другие.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475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262BC-65A4-CDFF-4ADD-6AED7CCE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биоматериала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DAFC4D-0585-997D-4405-FFC89B0BF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Отбор нативного материала</a:t>
            </a:r>
            <a:endParaRPr lang="ru-RU" b="0" i="0" dirty="0">
              <a:solidFill>
                <a:srgbClr val="22272F"/>
              </a:solidFill>
              <a:effectLst/>
              <a:latin typeface="PT Serif" panose="020A0603040505020204" pitchFamily="18" charset="-52"/>
            </a:endParaRP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Испражнения не менее 1 грамма собирают сразу после естественного акта дефекации из судна, горшка (тщательно вымытого и не содержащего следов дезинфектантов) или с пеленки с помощью стерильной стеклянной палочки, проволочной петли или деревянного шпателя и помещают в стерильную посуду (стеклянную пробирку, вакуумный пробоотборник, контейнер транспортировочный со средой для анаэробов или специальными средами с активированным углем и без него для выделения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Campylobacter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spp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.). При наличии в испражнениях патологических примесей (слизь, хлопья, эпителий, гной), за исключением крови, их включают в отбираемую пробу.</a:t>
            </a:r>
          </a:p>
          <a:p>
            <a:pPr algn="just"/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Отбор с использованием ректальных петель (тампонов).</a:t>
            </a:r>
            <a:endParaRPr lang="ru-RU" b="0" i="0" dirty="0">
              <a:solidFill>
                <a:srgbClr val="22272F"/>
              </a:solidFill>
              <a:effectLst/>
              <a:latin typeface="PT Serif" panose="020A0603040505020204" pitchFamily="18" charset="-52"/>
            </a:endParaRP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Стерильную ректальную петлю (тампон) вводят в прямую кишку на глубину 5-6 см. Взятый материал переносят в стерильную пробирку с физиологическим раствором или в транспортную среду. Попадание транспортных сред на слизистую оболочку прямой кишки недопустимо!</a:t>
            </a:r>
          </a:p>
          <a:p>
            <a:pPr algn="just"/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Условия и сроки хранения и транспортировки проб.</a:t>
            </a:r>
            <a:endParaRPr lang="ru-RU" b="0" i="0" dirty="0">
              <a:solidFill>
                <a:srgbClr val="22272F"/>
              </a:solidFill>
              <a:effectLst/>
              <a:latin typeface="PT Serif" panose="020A0603040505020204" pitchFamily="18" charset="-52"/>
            </a:endParaRP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При возможности доставки нативных фекалий в лабораторию в течение 1 часа, транспортные среды можно не использовать.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При необходимости продолжительной транспортировки используют транспортные среды: 0,1%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пептонная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вода, среда контроля стерильности, среда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Amies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среда Сагу-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Вlair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(Соотношение материал/среда должно быть 1:3-1:5. Применение транспортных сред обязательно при отборе проб ректальными петлями .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Сроки хранения материала в транспортных средах при температуре 4°С в зависимости от вида среды: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- в изотоническом растворе натрия хлорида в течение 24 часов,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- в 0,1%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пептонной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воде - 72 часа,</a:t>
            </a:r>
          </a:p>
          <a:p>
            <a:pPr algn="just"/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- в среде для контроля стерильности, среде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Amies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среде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Cary-Blair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- 5-7 суток.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132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2D282-7BA8-92C4-6048-C0E31010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Лабораторная диагностика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32BD6C-B481-9997-3096-12676EE6C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Подтверждение диагноза кампилобактериоза осуществляется на основании результатов исследований биоматериала с применением следующих лабораторных методов: </a:t>
            </a: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бактериологического (выделение чистых культур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кампилобактерий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); </a:t>
            </a: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молекулярно-генетического (ПЦР - выявление специфических фрагментов ДНК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кампилобактерий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);</a:t>
            </a: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фермент-связанного флуоресцентного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иммуноанализа</a:t>
            </a:r>
            <a:endParaRPr lang="ru-RU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иммунохроматографического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(выявления специфических антигенов или антител).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38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A2EE0-F1FA-B714-74CD-961172D7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Нормативно-методическая документация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044A1A-B126-CB78-FFFB-0988BA57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Клинические рекомендации. Выделение, идентификация и определение чувствительности </a:t>
            </a:r>
            <a:r>
              <a:rPr lang="ru-RU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антимикробным препаратам. Р.С. Козлов, Н.В.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Иванчик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Н.Н.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Дехнич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Версия октябрь, 2017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3.1.0335-23 «Методы диагностики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 pylori </a:t>
            </a:r>
            <a:r>
              <a:rPr lang="ru-RU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инфекции»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 рекомендации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"Микробиологическая диагностика кампилобактериоза"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(утв. Главным государственным санитарным врачом РФ 26 декабря 2008 г. N 01/15702-8-34)</a:t>
            </a:r>
          </a:p>
          <a:p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МУК 4.2.3545-18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"Методы ускоренного определения бактерий рода </a:t>
            </a:r>
            <a:r>
              <a:rPr lang="ru-RU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Campylobacter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пищевой продукции и оценка их антибиотикорезистентности"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(утв. Руководителем Федеральной службы по надзору в сфере защиты прав потребителей и благополучия человека, Главным государственным санитарным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врачом РФ 25 декабря 2018 г.)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Главного государственного санитарного врача РФ от 28 января 2021 г. N 4 "Об утверждении санитарных правил и норм СанПиН 3.3686-21 "Санитарно-эпидемиологические требования по профилактике инфекционных болезней" (с изменениями и дополнениями) 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XXX. Профилактика кампилобактериоза</a:t>
            </a:r>
          </a:p>
          <a:p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19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1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2F511-F5DB-6B37-2C4C-9C9FAE36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Helicobacter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heilmannii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8A4285-56BD-51D0-32CB-03A8CE890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7750" y="2001044"/>
            <a:ext cx="4762500" cy="40005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17F0397-83B6-050B-2BDC-84A2EFCD5C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b="0" i="0" dirty="0">
                <a:effectLst/>
                <a:latin typeface="Verdana" panose="020B0604030504040204" pitchFamily="34" charset="0"/>
              </a:rPr>
              <a:t>—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грамотрицательная микроаэрофильная бактерия, инфицирующая слизистую оболочку 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желудка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кошек, собак, крыс, свиней, обезьян, гепардов и других животных. Размер 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4 до 10 мкм, имеет до 14 жгутиков.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 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обнаруживается редко. По разным данным,  носителями 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от 0,25 до 1,7 % населения. </a:t>
            </a:r>
            <a:endParaRPr lang="en-US" b="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чаще всего вызывает 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антральный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гастрит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Считается, что 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причиной менее 1% всех гастритов человека.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не поддается культивированию, поэтому диагноз 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-ассоциированных заболеваний ставится только по гистологическим данным.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МКБ-11 заболевания, ассоциированные с 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упоминаются.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Киотский глобальный консенсус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рекомендовал включить в состав новой рубрики «Бактериальный гастрит, не ассоциированный с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 pylori»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МКБ-11 (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ICD11)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отдельной строкой 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ассоциированный гастрит (англ. 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Helicobacter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heilmannii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gastritis)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но имеется только рубрика Бактериальный гастрит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Фото: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www.gastroscan.ru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7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2C959-E15D-2D96-63C5-24CB1E08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Внежелудочные</a:t>
            </a:r>
            <a:r>
              <a:rPr lang="ru-RU" dirty="0"/>
              <a:t> </a:t>
            </a:r>
            <a:r>
              <a:rPr lang="ru-RU" dirty="0" err="1"/>
              <a:t>хеликобактерии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8FC11A-7D78-9A73-53FA-7D0E076064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Внежелудочные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(энтерогепатические)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хеликобактерии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составляют большую часть  известных на сегодняшний день представителей этого рода. Эволюционно эти виды приобрели способность колонизировать слизистую оболочку кишечника, желчного пузыря,  желчевыводящих путей, а также печень, поэтому иначе их называют энтерогепатическими. Некоторые из энтерогепатических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хеликобактерий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уреазоотрицательны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толеранты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действию желчи, что отличает их от «желудочных» хеликобактеров. Все известные виды этих бактерий колонизируют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ЖКТ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животных, но некоторые из них обнаружены у человека . От человека изолированы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hepaticus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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Н.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cinaedi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fennelliae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canis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bilis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pullorum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canadensis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rappini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другие.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5A13B4-7753-2699-5A87-2B83207C3E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5519" y="1825625"/>
            <a:ext cx="3406671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B70BBB-1FF4-C534-D548-6240BCC28ADC}"/>
              </a:ext>
            </a:extLst>
          </p:cNvPr>
          <p:cNvSpPr txBox="1"/>
          <p:nvPr/>
        </p:nvSpPr>
        <p:spPr>
          <a:xfrm>
            <a:off x="991998" y="6176963"/>
            <a:ext cx="609460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800" dirty="0"/>
              <a:t>Морфология </a:t>
            </a:r>
            <a:r>
              <a:rPr lang="en-US" altLang="ru-RU" sz="1800" i="1" dirty="0"/>
              <a:t>H</a:t>
            </a:r>
            <a:r>
              <a:rPr lang="ru-RU" altLang="ru-RU" sz="1800" i="1" dirty="0"/>
              <a:t>.</a:t>
            </a:r>
            <a:r>
              <a:rPr lang="en-US" altLang="ru-RU" sz="1800" i="1" dirty="0" err="1"/>
              <a:t>bilis</a:t>
            </a:r>
            <a:r>
              <a:rPr lang="ru-RU" altLang="ru-RU" sz="1800" i="1" dirty="0"/>
              <a:t>, </a:t>
            </a:r>
            <a:r>
              <a:rPr lang="en-US" altLang="ru-RU" sz="1800" i="1" dirty="0"/>
              <a:t>H</a:t>
            </a:r>
            <a:r>
              <a:rPr lang="ru-RU" altLang="ru-RU" sz="1800" i="1" dirty="0"/>
              <a:t>.</a:t>
            </a:r>
            <a:r>
              <a:rPr lang="en-US" altLang="ru-RU" sz="1800" i="1" dirty="0"/>
              <a:t>rappini</a:t>
            </a:r>
            <a:r>
              <a:rPr lang="ru-RU" altLang="ru-RU" sz="1800" i="1" dirty="0"/>
              <a:t>, Н.</a:t>
            </a:r>
            <a:r>
              <a:rPr lang="en-US" altLang="ru-RU" sz="1800" i="1" dirty="0"/>
              <a:t>pullorum</a:t>
            </a:r>
            <a:r>
              <a:rPr lang="ru-RU" altLang="ru-RU" sz="1800" dirty="0"/>
              <a:t> (по данным </a:t>
            </a:r>
            <a:r>
              <a:rPr lang="en-US" altLang="ru-RU" sz="1800" dirty="0"/>
              <a:t>Fox J.G., Dewhirst F.E., Shen Z. et al. </a:t>
            </a:r>
            <a:r>
              <a:rPr lang="ru-RU" altLang="ru-RU" sz="1800" dirty="0"/>
              <a:t>, 1998)</a:t>
            </a:r>
          </a:p>
        </p:txBody>
      </p:sp>
    </p:spTree>
    <p:extLst>
      <p:ext uri="{BB962C8B-B14F-4D97-AF65-F5344CB8AC3E}">
        <p14:creationId xmlns:p14="http://schemas.microsoft.com/office/powerpoint/2010/main" val="368630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26C4-7331-5745-5171-0FB6FEEE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Helicobacter pylori </a:t>
            </a:r>
            <a:r>
              <a:rPr lang="ru-RU" dirty="0"/>
              <a:t>и болезни органов пищеварения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3E4BA8-20FC-8679-559A-E8074918A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82806"/>
            <a:ext cx="5181600" cy="3236976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2B68DFB-E349-DB37-F472-9ACA18FB3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765884"/>
            <a:ext cx="5181600" cy="3891788"/>
          </a:xfrm>
        </p:spPr>
        <p:txBody>
          <a:bodyPr>
            <a:noAutofit/>
          </a:bodyPr>
          <a:lstStyle/>
          <a:p>
            <a:pPr algn="just"/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настоящее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доказана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этиологическая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H.pylori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острого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хронического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гастрита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язвенной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болезни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желудка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двенадцатиперстной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кишки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MALT-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лимфомы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желудка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внежелудочных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заболеваний, таких как идиопатическая тромбоцитопеническая пурпура, идиопатическая железодефицитная анемия, В12-дефицитная анемия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агентство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изучению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(IARC)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отнесло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микроорганизм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канцерогенам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группы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FC62-CCE5-C998-D24F-5ADA2A5AB2D7}"/>
              </a:ext>
            </a:extLst>
          </p:cNvPr>
          <p:cNvSpPr txBox="1"/>
          <p:nvPr/>
        </p:nvSpPr>
        <p:spPr>
          <a:xfrm>
            <a:off x="689995" y="5657671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(Антипов М. О.,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Миндлина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Я. Болезни органов пищеварения инфекционной и неинфекционной природы. Эпидемиологическая взаимосвязь. Эпидемиология и Вакцинопрофилактика. 2019)</a:t>
            </a:r>
          </a:p>
        </p:txBody>
      </p:sp>
    </p:spTree>
    <p:extLst>
      <p:ext uri="{BB962C8B-B14F-4D97-AF65-F5344CB8AC3E}">
        <p14:creationId xmlns:p14="http://schemas.microsoft.com/office/powerpoint/2010/main" val="77338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A9C25-11C5-ACA0-68EF-889ADB4B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Классификация </a:t>
            </a:r>
            <a:r>
              <a:rPr lang="en-US" i="1" dirty="0" err="1"/>
              <a:t>H.pylori</a:t>
            </a:r>
            <a:r>
              <a:rPr lang="en-US" i="1" dirty="0"/>
              <a:t> </a:t>
            </a:r>
            <a:r>
              <a:rPr lang="ru-RU" dirty="0"/>
              <a:t>ассоциированных заболеваний по МКБ-11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D78C2-62D1-B445-A81E-453CAE29B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42.1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 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индуцированный гастрит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51.0 Связанный с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дуоденит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60.1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 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связанная с язвой желудка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62.1 Связанная с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Helicobacter 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анастомотическая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язва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Код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63.1 Связанная с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язва двенадцатиперстной кишки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Код MG60.4.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Антибиотикорезистентные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Код MG60.40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Кларитромицин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-устойчивые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Код MG60.4Y Другие уточненные устойчивые к антибиотикам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Код MG60.4Z Устойчивые к антибиотикам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Helicobacter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неуказанные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19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F431F-60E9-7CCF-90F0-1F428BD9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Эпидемиология </a:t>
            </a:r>
            <a:r>
              <a:rPr lang="en-US" dirty="0" err="1"/>
              <a:t>H.pylori</a:t>
            </a:r>
            <a:r>
              <a:rPr lang="en-US" dirty="0"/>
              <a:t> </a:t>
            </a:r>
            <a:r>
              <a:rPr lang="ru-RU" dirty="0"/>
              <a:t>инфекции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BA3610-7854-70F3-F22B-69459E6B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Источник инфекции – человек </a:t>
            </a:r>
          </a:p>
          <a:p>
            <a:r>
              <a:rPr lang="ru-RU" dirty="0"/>
              <a:t>Механизм передачи: фекально-оральный (контактный, пищевой , водный)</a:t>
            </a:r>
          </a:p>
          <a:p>
            <a:r>
              <a:rPr lang="ru-RU" dirty="0"/>
              <a:t>Оро-оральный (при поцелуях)</a:t>
            </a:r>
          </a:p>
          <a:p>
            <a:r>
              <a:rPr lang="ru-RU" dirty="0" err="1"/>
              <a:t>Артификационный</a:t>
            </a:r>
            <a:r>
              <a:rPr lang="ru-RU" dirty="0"/>
              <a:t> </a:t>
            </a:r>
            <a:r>
              <a:rPr lang="ru-RU"/>
              <a:t>(при ФЭГДС)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68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C67C1-7291-0DF0-97C7-5A11019F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Морфологические свойства </a:t>
            </a:r>
            <a:r>
              <a:rPr lang="en-US" sz="4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4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C4C9F6-26B5-9CE0-1C7B-4D3427C0E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7130" y="1615901"/>
            <a:ext cx="3875714" cy="246115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6775BC0-34EB-A176-1E36-066F361BE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грамотрицательные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неспорообразующие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спиралевидной формы бактерии длиной 2,2-5,0 мкм и диаметром 0,5-1 мкм с закругленными концами,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совершают стремительные движения за счет наличия на одном из полюсов от 2 до 6 жгутиков.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Существуют три морфологические формы: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образные,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образные.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vivo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при оптимальных условиях культивирования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pylori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существует в виде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-образно изогнутой бактерии с 1 - 3 завитками и пучком из 5 - 7 жгутиков. Под влиянием неблагоприятных условий (температура,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значение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рН, недостаток питательных веществ, действие антибиотиков)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неспорообразующие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микроорганизмы могут трансформироваться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кокковидные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дормантные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формы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</a:rPr>
              <a:t>Фото</a:t>
            </a:r>
            <a:r>
              <a:rPr lang="en-US" sz="1800" dirty="0">
                <a:latin typeface="Times New Roman" panose="02020603050405020304" pitchFamily="18" charset="0"/>
              </a:rPr>
              <a:t>/ </a:t>
            </a:r>
            <a:r>
              <a:rPr lang="en-US" sz="1800" i="1" dirty="0" err="1">
                <a:latin typeface="Times New Roman" panose="02020603050405020304" pitchFamily="18" charset="0"/>
              </a:rPr>
              <a:t>H.pylori</a:t>
            </a:r>
            <a:r>
              <a:rPr lang="en-US" sz="1800" i="1" dirty="0">
                <a:latin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</a:rPr>
              <a:t>в биоптате желудка. Окраска фуксином (верхнее фото) и </a:t>
            </a:r>
            <a:r>
              <a:rPr lang="ru-RU" sz="1800" dirty="0" err="1">
                <a:latin typeface="Times New Roman" panose="02020603050405020304" pitchFamily="18" charset="0"/>
              </a:rPr>
              <a:t>катионовым</a:t>
            </a:r>
            <a:r>
              <a:rPr lang="ru-RU" sz="1800" dirty="0">
                <a:latin typeface="Times New Roman" panose="02020603050405020304" pitchFamily="18" charset="0"/>
              </a:rPr>
              <a:t> синим (нижнее фото)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27298-BDB8-1BA9-9471-619674CB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61" y="4262733"/>
            <a:ext cx="3674259" cy="22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0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3476</Words>
  <Application>Microsoft Office PowerPoint</Application>
  <PresentationFormat>Широкоэкранный</PresentationFormat>
  <Paragraphs>346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Blogger Sans</vt:lpstr>
      <vt:lpstr>Blogger Sans Light</vt:lpstr>
      <vt:lpstr>Book Antiqua</vt:lpstr>
      <vt:lpstr>Calibri</vt:lpstr>
      <vt:lpstr>PT Serif</vt:lpstr>
      <vt:lpstr>Symbol</vt:lpstr>
      <vt:lpstr>Times New Roman</vt:lpstr>
      <vt:lpstr>Verdana</vt:lpstr>
      <vt:lpstr>Тема Office</vt:lpstr>
      <vt:lpstr>Микробиология инфекций, вызываемых кампилобактериями,  хеликобактериями </vt:lpstr>
      <vt:lpstr>Таксономическая характеристика бактерий рода Helicobacter </vt:lpstr>
      <vt:lpstr>«Желудочные» хеликобактерии</vt:lpstr>
      <vt:lpstr>Helicobacter heilmannii</vt:lpstr>
      <vt:lpstr>Внежелудочные хеликобактерии</vt:lpstr>
      <vt:lpstr>Helicobacter pylori и болезни органов пищеварения</vt:lpstr>
      <vt:lpstr>Классификация H.pylori ассоциированных заболеваний по МКБ-11 </vt:lpstr>
      <vt:lpstr>Эпидемиология H.pylori инфекции</vt:lpstr>
      <vt:lpstr>Морфологические свойства H.pylori </vt:lpstr>
      <vt:lpstr>Подвижность H.pylori </vt:lpstr>
      <vt:lpstr>Культуральные свойства H.pylori </vt:lpstr>
      <vt:lpstr>Культивирование хеликобактерий </vt:lpstr>
      <vt:lpstr>Биохимические свойства H.pylori </vt:lpstr>
      <vt:lpstr>Факторы патогенности</vt:lpstr>
      <vt:lpstr>Определение чувствительности к АМП H.pylori</vt:lpstr>
      <vt:lpstr>Методы диагностики хеликобактериоза </vt:lpstr>
      <vt:lpstr>Методы диагностики при первичной диагностике </vt:lpstr>
      <vt:lpstr>Методы диагностики для контроля эрадикации (не ранее 4 недель после окончания терапии) </vt:lpstr>
      <vt:lpstr>Алгоритм микробиологической диагностики H.pylori</vt:lpstr>
      <vt:lpstr>Кампилобактеры </vt:lpstr>
      <vt:lpstr>Таксономия </vt:lpstr>
      <vt:lpstr>Культуральные свойства </vt:lpstr>
      <vt:lpstr>Культуральные свойства</vt:lpstr>
      <vt:lpstr>Культуральные и биохимические свойства</vt:lpstr>
      <vt:lpstr>Дифференциальные свойства </vt:lpstr>
      <vt:lpstr>Антигенная структура</vt:lpstr>
      <vt:lpstr>Факторы патогенности</vt:lpstr>
      <vt:lpstr>Эпидемиология кампилобактериоза </vt:lpstr>
      <vt:lpstr>Пути передачи инфекции </vt:lpstr>
      <vt:lpstr>Патогенез </vt:lpstr>
      <vt:lpstr>Материал для исследований</vt:lpstr>
      <vt:lpstr>Сбор биоматериала </vt:lpstr>
      <vt:lpstr>Лабораторная диагностика </vt:lpstr>
      <vt:lpstr>Нормативно-методическая документация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Исаева Гузель Шавхатовна</cp:lastModifiedBy>
  <cp:revision>25</cp:revision>
  <dcterms:created xsi:type="dcterms:W3CDTF">2020-04-23T06:28:02Z</dcterms:created>
  <dcterms:modified xsi:type="dcterms:W3CDTF">2024-09-27T08:30:51Z</dcterms:modified>
</cp:coreProperties>
</file>